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M Sans" charset="1" panose="00000000000000000000"/>
      <p:regular r:id="rId10"/>
    </p:embeddedFont>
    <p:embeddedFont>
      <p:font typeface="DM Sans Bold" charset="1" panose="00000000000000000000"/>
      <p:regular r:id="rId11"/>
    </p:embeddedFont>
    <p:embeddedFont>
      <p:font typeface="DM Sans Italics" charset="1" panose="00000000000000000000"/>
      <p:regular r:id="rId12"/>
    </p:embeddedFont>
    <p:embeddedFont>
      <p:font typeface="DM Sans Bold Italics" charset="1" panose="00000000000000000000"/>
      <p:regular r:id="rId13"/>
    </p:embeddedFont>
    <p:embeddedFont>
      <p:font typeface="Space Mono" charset="1" panose="02000509040000020004"/>
      <p:regular r:id="rId14"/>
    </p:embeddedFont>
    <p:embeddedFont>
      <p:font typeface="Space Mono Bold" charset="1" panose="02000809030000020004"/>
      <p:regular r:id="rId15"/>
    </p:embeddedFont>
    <p:embeddedFont>
      <p:font typeface="Space Mono Italics" charset="1" panose="02000509090000090004"/>
      <p:regular r:id="rId16"/>
    </p:embeddedFont>
    <p:embeddedFont>
      <p:font typeface="Space Mono Bold Italics" charset="1" panose="02000809040000090004"/>
      <p:regular r:id="rId17"/>
    </p:embeddedFont>
    <p:embeddedFont>
      <p:font typeface="EB Garamond" charset="1" panose="00000000000000000000"/>
      <p:regular r:id="rId18"/>
    </p:embeddedFont>
    <p:embeddedFont>
      <p:font typeface="EB Garamond Italics" charset="1" panose="00000000000000000000"/>
      <p:regular r:id="rId19"/>
    </p:embeddedFont>
    <p:embeddedFont>
      <p:font typeface="EB Garamond Semi-Bold" charset="1" panose="00000000000000000000"/>
      <p:regular r:id="rId20"/>
    </p:embeddedFont>
    <p:embeddedFont>
      <p:font typeface="EB Garamond Semi-Bold Italics" charset="1" panose="00000000000000000000"/>
      <p:regular r:id="rId21"/>
    </p:embeddedFont>
    <p:embeddedFont>
      <p:font typeface="EB Garamond Ultra-Bold" charset="1" panose="00000000000000000000"/>
      <p:regular r:id="rId22"/>
    </p:embeddedFont>
    <p:embeddedFont>
      <p:font typeface="EB Garamond Ultra-Bold Italics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8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9308123"/>
            <a:ext cx="18288000" cy="978877"/>
          </a:xfrm>
          <a:prstGeom prst="rect">
            <a:avLst/>
          </a:prstGeom>
          <a:solidFill>
            <a:srgbClr val="99D9D9"/>
          </a:solidFill>
        </p:spPr>
      </p:sp>
      <p:sp>
        <p:nvSpPr>
          <p:cNvPr name="AutoShape 3" id="3"/>
          <p:cNvSpPr/>
          <p:nvPr/>
        </p:nvSpPr>
        <p:spPr>
          <a:xfrm rot="5400000">
            <a:off x="12583304" y="5039007"/>
            <a:ext cx="10125700" cy="0"/>
          </a:xfrm>
          <a:prstGeom prst="line">
            <a:avLst/>
          </a:prstGeom>
          <a:ln cap="rnd" w="47625">
            <a:solidFill>
              <a:srgbClr val="99D9D9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867380" y="0"/>
            <a:ext cx="5894832" cy="10287000"/>
            <a:chOff x="0" y="0"/>
            <a:chExt cx="7859776" cy="137160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29227" t="0" r="32593" b="0"/>
            <a:stretch>
              <a:fillRect/>
            </a:stretch>
          </p:blipFill>
          <p:spPr>
            <a:xfrm flipH="false" flipV="false">
              <a:off x="0" y="0"/>
              <a:ext cx="7859776" cy="13716000"/>
            </a:xfrm>
            <a:prstGeom prst="rect">
              <a:avLst/>
            </a:prstGeom>
          </p:spPr>
        </p:pic>
      </p:grpSp>
      <p:sp>
        <p:nvSpPr>
          <p:cNvPr name="TextBox 6" id="6"/>
          <p:cNvSpPr txBox="true"/>
          <p:nvPr/>
        </p:nvSpPr>
        <p:spPr>
          <a:xfrm rot="0">
            <a:off x="673835" y="2116559"/>
            <a:ext cx="9873558" cy="3444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799"/>
              </a:lnSpc>
            </a:pPr>
            <a:r>
              <a:rPr lang="en-US" sz="9999" spc="-349" u="sng">
                <a:solidFill>
                  <a:srgbClr val="F4FFD4"/>
                </a:solidFill>
                <a:latin typeface="Space Mono"/>
              </a:rPr>
              <a:t>PRECINCT CAUCUS MEETINGS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3835" y="1026502"/>
            <a:ext cx="7614514" cy="64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060"/>
              </a:lnSpc>
              <a:spcBef>
                <a:spcPct val="0"/>
              </a:spcBef>
            </a:pPr>
            <a:r>
              <a:rPr lang="en-US" sz="4558" spc="-95">
                <a:solidFill>
                  <a:srgbClr val="99D9D9"/>
                </a:solidFill>
                <a:latin typeface="DM Sans"/>
              </a:rPr>
              <a:t>Important Information 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73835" y="9627987"/>
            <a:ext cx="568180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32">
                <a:solidFill>
                  <a:srgbClr val="0048A8"/>
                </a:solidFill>
                <a:latin typeface="DM Sans"/>
              </a:rPr>
              <a:t>UTAH PTA - ADVOCACY 2024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3835" y="6367957"/>
            <a:ext cx="9873558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200"/>
              </a:lnSpc>
            </a:pPr>
            <a:r>
              <a:rPr lang="en-US" sz="15000" spc="-525">
                <a:solidFill>
                  <a:srgbClr val="F4FFD4"/>
                </a:solidFill>
                <a:latin typeface="Space Mono"/>
              </a:rPr>
              <a:t>march 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9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8288000" cy="978877"/>
          </a:xfrm>
          <a:prstGeom prst="rect">
            <a:avLst/>
          </a:prstGeom>
          <a:solidFill>
            <a:srgbClr val="F4FFD4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673835" y="314208"/>
            <a:ext cx="568180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32">
                <a:solidFill>
                  <a:srgbClr val="0048A8"/>
                </a:solidFill>
                <a:latin typeface="DM Sans"/>
              </a:rPr>
              <a:t>UTAH PTA - ADVOCACY 2024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1773" y="1606500"/>
            <a:ext cx="17684455" cy="841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65"/>
              </a:lnSpc>
            </a:pPr>
            <a:r>
              <a:rPr lang="en-US" sz="6700" spc="-234" u="sng">
                <a:solidFill>
                  <a:srgbClr val="0048A8"/>
                </a:solidFill>
                <a:latin typeface="Space Mono"/>
              </a:rPr>
              <a:t>BECOMING A COUNTY OR STATE DELEGATE?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924128"/>
            <a:ext cx="15329755" cy="445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41"/>
              </a:lnSpc>
              <a:spcBef>
                <a:spcPct val="0"/>
              </a:spcBef>
            </a:pPr>
            <a:r>
              <a:rPr lang="en-US" sz="3100" spc="-65">
                <a:solidFill>
                  <a:srgbClr val="0048A8"/>
                </a:solidFill>
                <a:latin typeface="DM Sans Bold"/>
              </a:rPr>
              <a:t>Delegates are voted for during the Neighborhood (precinct) Caucus Night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54266" y="3626733"/>
            <a:ext cx="15329755" cy="619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39"/>
              </a:lnSpc>
            </a:pPr>
            <a:r>
              <a:rPr lang="en-US" sz="3999" spc="-83">
                <a:solidFill>
                  <a:srgbClr val="0048A8"/>
                </a:solidFill>
                <a:latin typeface="DM Sans"/>
                <a:sym typeface="DM Sans"/>
              </a:rPr>
              <a:t> Bring family members or neighbors with you to the precinct caucus meeting</a:t>
            </a:r>
          </a:p>
          <a:p>
            <a:pPr>
              <a:lnSpc>
                <a:spcPts val="4439"/>
              </a:lnSpc>
            </a:pPr>
          </a:p>
          <a:p>
            <a:pPr>
              <a:lnSpc>
                <a:spcPts val="4439"/>
              </a:lnSpc>
            </a:pPr>
            <a:r>
              <a:rPr lang="en-US" sz="3999" spc="-83">
                <a:solidFill>
                  <a:srgbClr val="0048A8"/>
                </a:solidFill>
                <a:latin typeface="DM Sans"/>
                <a:sym typeface="DM Sans"/>
              </a:rPr>
              <a:t> Ask one of your neighbors to nominate you</a:t>
            </a:r>
          </a:p>
          <a:p>
            <a:pPr>
              <a:lnSpc>
                <a:spcPts val="4439"/>
              </a:lnSpc>
            </a:pPr>
          </a:p>
          <a:p>
            <a:pPr>
              <a:lnSpc>
                <a:spcPts val="4439"/>
              </a:lnSpc>
            </a:pPr>
            <a:r>
              <a:rPr lang="en-US" sz="3999" spc="-83">
                <a:solidFill>
                  <a:srgbClr val="0048A8"/>
                </a:solidFill>
                <a:latin typeface="DM Sans"/>
                <a:sym typeface="DM Sans"/>
              </a:rPr>
              <a:t> Introduce yourself to others attending the caucus meeting</a:t>
            </a:r>
          </a:p>
          <a:p>
            <a:pPr>
              <a:lnSpc>
                <a:spcPts val="4439"/>
              </a:lnSpc>
            </a:pPr>
          </a:p>
          <a:p>
            <a:pPr>
              <a:lnSpc>
                <a:spcPts val="4439"/>
              </a:lnSpc>
            </a:pPr>
            <a:r>
              <a:rPr lang="en-US" sz="3999" spc="-83">
                <a:solidFill>
                  <a:srgbClr val="0048A8"/>
                </a:solidFill>
                <a:latin typeface="DM Sans"/>
                <a:sym typeface="DM Sans"/>
              </a:rPr>
              <a:t> Be prepared to talk about why you want to be a delegate</a:t>
            </a:r>
          </a:p>
          <a:p>
            <a:pPr>
              <a:lnSpc>
                <a:spcPts val="4439"/>
              </a:lnSpc>
            </a:pPr>
          </a:p>
          <a:p>
            <a:pPr marL="0" indent="0" lvl="0">
              <a:lnSpc>
                <a:spcPts val="4439"/>
              </a:lnSpc>
              <a:spcBef>
                <a:spcPct val="0"/>
              </a:spcBef>
            </a:pPr>
            <a:r>
              <a:rPr lang="en-US" sz="3999" spc="-83">
                <a:solidFill>
                  <a:srgbClr val="0048A8"/>
                </a:solidFill>
                <a:latin typeface="DM Sans"/>
                <a:sym typeface="DM Sans"/>
              </a:rPr>
              <a:t> Verify in advance that you are available the day of the state or county convention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0048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736467"/>
            <a:ext cx="16093823" cy="4381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49"/>
              </a:lnSpc>
            </a:pPr>
            <a:r>
              <a:rPr lang="en-US" sz="8999" spc="-314">
                <a:solidFill>
                  <a:srgbClr val="F4FFD4"/>
                </a:solidFill>
                <a:latin typeface="DM Sans"/>
              </a:rPr>
              <a:t>Become a Political Influencer</a:t>
            </a:r>
          </a:p>
          <a:p>
            <a:pPr algn="ctr">
              <a:lnSpc>
                <a:spcPts val="8549"/>
              </a:lnSpc>
            </a:pPr>
            <a:r>
              <a:rPr lang="en-US" sz="8999" spc="-314">
                <a:solidFill>
                  <a:srgbClr val="F4FFD4"/>
                </a:solidFill>
                <a:latin typeface="DM Sans"/>
              </a:rPr>
              <a:t> </a:t>
            </a:r>
          </a:p>
          <a:p>
            <a:pPr algn="ctr" marL="0" indent="0" lvl="0">
              <a:lnSpc>
                <a:spcPts val="8549"/>
              </a:lnSpc>
              <a:spcBef>
                <a:spcPct val="0"/>
              </a:spcBef>
            </a:pPr>
            <a:r>
              <a:rPr lang="en-US" sz="8999" spc="-314">
                <a:solidFill>
                  <a:srgbClr val="F4FFD4"/>
                </a:solidFill>
                <a:latin typeface="DM Sans"/>
              </a:rPr>
              <a:t>Get involved at the grassroots level to have the biggest impact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18288000" cy="978877"/>
          </a:xfrm>
          <a:prstGeom prst="rect">
            <a:avLst/>
          </a:prstGeom>
          <a:solidFill>
            <a:srgbClr val="99D9D9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73835" y="314208"/>
            <a:ext cx="568180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32">
                <a:solidFill>
                  <a:srgbClr val="0048A8"/>
                </a:solidFill>
                <a:latin typeface="DM Sans"/>
              </a:rPr>
              <a:t>UTAH PTA - ADVOCACY 2024</a:t>
            </a:r>
          </a:p>
        </p:txBody>
      </p:sp>
      <p:sp>
        <p:nvSpPr>
          <p:cNvPr name="AutoShape 5" id="5"/>
          <p:cNvSpPr/>
          <p:nvPr/>
        </p:nvSpPr>
        <p:spPr>
          <a:xfrm rot="5400000">
            <a:off x="12350696" y="5271616"/>
            <a:ext cx="10590917" cy="0"/>
          </a:xfrm>
          <a:prstGeom prst="line">
            <a:avLst/>
          </a:prstGeom>
          <a:ln cap="rnd" w="47625">
            <a:solidFill>
              <a:srgbClr val="99D9D9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F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78877"/>
            <a:ext cx="11099788" cy="9308123"/>
            <a:chOff x="0" y="0"/>
            <a:chExt cx="14799717" cy="1241083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0275" t="0" r="10275" b="0"/>
            <a:stretch>
              <a:fillRect/>
            </a:stretch>
          </p:blipFill>
          <p:spPr>
            <a:xfrm flipH="false" flipV="false">
              <a:off x="0" y="0"/>
              <a:ext cx="14799717" cy="1241083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1701305" y="1505567"/>
            <a:ext cx="5319519" cy="1244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750"/>
              </a:lnSpc>
              <a:spcBef>
                <a:spcPct val="0"/>
              </a:spcBef>
            </a:pPr>
            <a:r>
              <a:rPr lang="en-US" sz="5000" spc="-175">
                <a:solidFill>
                  <a:srgbClr val="0048A8"/>
                </a:solidFill>
                <a:latin typeface="Space Mono"/>
              </a:rPr>
              <a:t>What is a Caucus? </a:t>
            </a:r>
          </a:p>
        </p:txBody>
      </p:sp>
      <p:sp>
        <p:nvSpPr>
          <p:cNvPr name="AutoShape 5" id="5"/>
          <p:cNvSpPr/>
          <p:nvPr/>
        </p:nvSpPr>
        <p:spPr>
          <a:xfrm rot="5400000">
            <a:off x="12350696" y="5271616"/>
            <a:ext cx="10590917" cy="0"/>
          </a:xfrm>
          <a:prstGeom prst="line">
            <a:avLst/>
          </a:prstGeom>
          <a:ln cap="rnd" w="47625">
            <a:solidFill>
              <a:srgbClr val="9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0" y="0"/>
            <a:ext cx="18288000" cy="978877"/>
          </a:xfrm>
          <a:prstGeom prst="rect">
            <a:avLst/>
          </a:prstGeom>
          <a:solidFill>
            <a:srgbClr val="99D9D9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673835" y="314208"/>
            <a:ext cx="568180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32">
                <a:solidFill>
                  <a:srgbClr val="0048A8"/>
                </a:solidFill>
                <a:latin typeface="DM Sans"/>
              </a:rPr>
              <a:t>UTAH PTA - ADVOCACY 2024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492099" y="3178793"/>
            <a:ext cx="5767201" cy="6732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54"/>
              </a:lnSpc>
            </a:pPr>
            <a:r>
              <a:rPr lang="en-US" sz="3202" spc="-67">
                <a:solidFill>
                  <a:srgbClr val="0048A8"/>
                </a:solidFill>
                <a:latin typeface="DM Sans"/>
              </a:rPr>
              <a:t>Where people from the same political party in a  neighborhood (precinct) </a:t>
            </a:r>
          </a:p>
          <a:p>
            <a:pPr>
              <a:lnSpc>
                <a:spcPts val="3554"/>
              </a:lnSpc>
            </a:pPr>
            <a:r>
              <a:rPr lang="en-US" sz="3202" spc="-67">
                <a:solidFill>
                  <a:srgbClr val="0048A8"/>
                </a:solidFill>
                <a:latin typeface="DM Sans"/>
              </a:rPr>
              <a:t>gather to elect neighbors to represent them in the following: </a:t>
            </a:r>
          </a:p>
          <a:p>
            <a:pPr>
              <a:lnSpc>
                <a:spcPts val="3554"/>
              </a:lnSpc>
            </a:pPr>
          </a:p>
          <a:p>
            <a:pPr algn="r">
              <a:lnSpc>
                <a:spcPts val="3554"/>
              </a:lnSpc>
            </a:pPr>
            <a:r>
              <a:rPr lang="en-US" sz="3202" spc="-67">
                <a:solidFill>
                  <a:srgbClr val="0048A8"/>
                </a:solidFill>
                <a:latin typeface="DM Sans"/>
                <a:ea typeface="DM Sans"/>
              </a:rPr>
              <a:t>◼ As a delegate to the county party convention </a:t>
            </a:r>
          </a:p>
          <a:p>
            <a:pPr algn="r">
              <a:lnSpc>
                <a:spcPts val="3554"/>
              </a:lnSpc>
            </a:pPr>
          </a:p>
          <a:p>
            <a:pPr algn="r">
              <a:lnSpc>
                <a:spcPts val="3554"/>
              </a:lnSpc>
            </a:pPr>
            <a:r>
              <a:rPr lang="en-US" sz="3202" spc="-67">
                <a:solidFill>
                  <a:srgbClr val="0048A8"/>
                </a:solidFill>
                <a:latin typeface="DM Sans"/>
                <a:ea typeface="DM Sans"/>
              </a:rPr>
              <a:t>◼ As a delegate to the state party convention </a:t>
            </a:r>
          </a:p>
          <a:p>
            <a:pPr algn="r">
              <a:lnSpc>
                <a:spcPts val="3554"/>
              </a:lnSpc>
            </a:pPr>
          </a:p>
          <a:p>
            <a:pPr algn="r">
              <a:lnSpc>
                <a:spcPts val="3554"/>
              </a:lnSpc>
            </a:pPr>
            <a:r>
              <a:rPr lang="en-US" sz="3202" spc="-67">
                <a:solidFill>
                  <a:srgbClr val="0048A8"/>
                </a:solidFill>
                <a:latin typeface="DM Sans"/>
                <a:ea typeface="DM Sans"/>
              </a:rPr>
              <a:t>◼ As precinct officers (chair, vice chair, secretary, etc) </a:t>
            </a:r>
          </a:p>
          <a:p>
            <a:pPr marL="0" indent="0" lvl="0">
              <a:lnSpc>
                <a:spcPts val="355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F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44767" y="978877"/>
            <a:ext cx="11099788" cy="9308123"/>
            <a:chOff x="0" y="0"/>
            <a:chExt cx="14799717" cy="1241083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0275" t="0" r="10275" b="0"/>
            <a:stretch>
              <a:fillRect/>
            </a:stretch>
          </p:blipFill>
          <p:spPr>
            <a:xfrm flipH="false" flipV="false">
              <a:off x="0" y="0"/>
              <a:ext cx="14799717" cy="1241083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854980" y="1625247"/>
            <a:ext cx="5319519" cy="1244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750"/>
              </a:lnSpc>
              <a:spcBef>
                <a:spcPct val="0"/>
              </a:spcBef>
            </a:pPr>
            <a:r>
              <a:rPr lang="en-US" sz="5000" spc="-175">
                <a:solidFill>
                  <a:srgbClr val="0048A8"/>
                </a:solidFill>
                <a:latin typeface="Space Mono"/>
              </a:rPr>
              <a:t>What happens at Caucus?  </a:t>
            </a:r>
          </a:p>
        </p:txBody>
      </p:sp>
      <p:sp>
        <p:nvSpPr>
          <p:cNvPr name="AutoShape 5" id="5"/>
          <p:cNvSpPr/>
          <p:nvPr/>
        </p:nvSpPr>
        <p:spPr>
          <a:xfrm rot="5400000">
            <a:off x="12350696" y="5271616"/>
            <a:ext cx="10590917" cy="0"/>
          </a:xfrm>
          <a:prstGeom prst="line">
            <a:avLst/>
          </a:prstGeom>
          <a:ln cap="rnd" w="47625">
            <a:solidFill>
              <a:srgbClr val="9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0" y="0"/>
            <a:ext cx="18288000" cy="978877"/>
          </a:xfrm>
          <a:prstGeom prst="rect">
            <a:avLst/>
          </a:prstGeom>
          <a:solidFill>
            <a:srgbClr val="99D9D9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673835" y="314208"/>
            <a:ext cx="568180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32">
                <a:solidFill>
                  <a:srgbClr val="0048A8"/>
                </a:solidFill>
                <a:latin typeface="DM Sans"/>
              </a:rPr>
              <a:t>UTAH PTA - ADVOCACY 2024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73835" y="3422299"/>
            <a:ext cx="7016067" cy="4941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54"/>
              </a:lnSpc>
            </a:pPr>
            <a:r>
              <a:rPr lang="en-US" sz="3202" spc="-67">
                <a:solidFill>
                  <a:srgbClr val="0048A8"/>
                </a:solidFill>
                <a:latin typeface="DM Sans"/>
              </a:rPr>
              <a:t>Sample Agenda: </a:t>
            </a:r>
          </a:p>
          <a:p>
            <a:pPr>
              <a:lnSpc>
                <a:spcPts val="3554"/>
              </a:lnSpc>
            </a:pPr>
          </a:p>
          <a:p>
            <a:pPr>
              <a:lnSpc>
                <a:spcPts val="3554"/>
              </a:lnSpc>
            </a:pPr>
            <a:r>
              <a:rPr lang="en-US" sz="3202" spc="-67">
                <a:solidFill>
                  <a:srgbClr val="0048A8"/>
                </a:solidFill>
                <a:latin typeface="DM Sans"/>
              </a:rPr>
              <a:t>1.  Welcome</a:t>
            </a:r>
          </a:p>
          <a:p>
            <a:pPr>
              <a:lnSpc>
                <a:spcPts val="3554"/>
              </a:lnSpc>
            </a:pPr>
            <a:r>
              <a:rPr lang="en-US" sz="3202" spc="-67">
                <a:solidFill>
                  <a:srgbClr val="0048A8"/>
                </a:solidFill>
                <a:latin typeface="DM Sans"/>
              </a:rPr>
              <a:t>2.  Sign-in</a:t>
            </a:r>
          </a:p>
          <a:p>
            <a:pPr>
              <a:lnSpc>
                <a:spcPts val="3554"/>
              </a:lnSpc>
            </a:pPr>
            <a:r>
              <a:rPr lang="en-US" sz="3202" spc="-67">
                <a:solidFill>
                  <a:srgbClr val="0048A8"/>
                </a:solidFill>
                <a:latin typeface="DM Sans"/>
              </a:rPr>
              <a:t>3.  Call to order</a:t>
            </a:r>
          </a:p>
          <a:p>
            <a:pPr>
              <a:lnSpc>
                <a:spcPts val="3554"/>
              </a:lnSpc>
            </a:pPr>
            <a:r>
              <a:rPr lang="en-US" sz="3202" spc="-67">
                <a:solidFill>
                  <a:srgbClr val="0048A8"/>
                </a:solidFill>
                <a:latin typeface="DM Sans"/>
              </a:rPr>
              <a:t>4.  Pledge</a:t>
            </a:r>
          </a:p>
          <a:p>
            <a:pPr>
              <a:lnSpc>
                <a:spcPts val="3554"/>
              </a:lnSpc>
            </a:pPr>
            <a:r>
              <a:rPr lang="en-US" sz="3202" spc="-67">
                <a:solidFill>
                  <a:srgbClr val="0048A8"/>
                </a:solidFill>
                <a:latin typeface="DM Sans"/>
              </a:rPr>
              <a:t>5.  Read the Party Platform</a:t>
            </a:r>
          </a:p>
          <a:p>
            <a:pPr>
              <a:lnSpc>
                <a:spcPts val="3554"/>
              </a:lnSpc>
            </a:pPr>
            <a:r>
              <a:rPr lang="en-US" sz="3202" spc="-67">
                <a:solidFill>
                  <a:srgbClr val="0048A8"/>
                </a:solidFill>
                <a:latin typeface="DM Sans"/>
              </a:rPr>
              <a:t>6.  Collect Donations/Pledges</a:t>
            </a:r>
          </a:p>
          <a:p>
            <a:pPr>
              <a:lnSpc>
                <a:spcPts val="3554"/>
              </a:lnSpc>
            </a:pPr>
            <a:r>
              <a:rPr lang="en-US" sz="3202" spc="-67">
                <a:solidFill>
                  <a:srgbClr val="0048A8"/>
                </a:solidFill>
                <a:latin typeface="DM Sans"/>
              </a:rPr>
              <a:t>7.  Elect Precinct Officers</a:t>
            </a:r>
          </a:p>
          <a:p>
            <a:pPr>
              <a:lnSpc>
                <a:spcPts val="3554"/>
              </a:lnSpc>
            </a:pPr>
            <a:r>
              <a:rPr lang="en-US" sz="3202" spc="-67">
                <a:solidFill>
                  <a:srgbClr val="0048A8"/>
                </a:solidFill>
                <a:latin typeface="DM Sans"/>
              </a:rPr>
              <a:t>8.  Elect State and County Delegates</a:t>
            </a:r>
          </a:p>
          <a:p>
            <a:pPr marL="0" indent="0" lvl="0">
              <a:lnSpc>
                <a:spcPts val="3554"/>
              </a:lnSpc>
              <a:spcBef>
                <a:spcPct val="0"/>
              </a:spcBef>
            </a:pPr>
            <a:r>
              <a:rPr lang="en-US" sz="3202" spc="-67">
                <a:solidFill>
                  <a:srgbClr val="0048A8"/>
                </a:solidFill>
                <a:latin typeface="DM Sans"/>
              </a:rPr>
              <a:t>9.  Ask for Election Judges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8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4266" y="0"/>
            <a:ext cx="6072188" cy="9308123"/>
            <a:chOff x="0" y="0"/>
            <a:chExt cx="8096250" cy="1241083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042" t="0" r="1042" b="0"/>
            <a:stretch>
              <a:fillRect/>
            </a:stretch>
          </p:blipFill>
          <p:spPr>
            <a:xfrm flipH="false" flipV="false">
              <a:off x="0" y="0"/>
              <a:ext cx="8096250" cy="12410830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 rot="0">
            <a:off x="0" y="9308123"/>
            <a:ext cx="18288000" cy="978877"/>
          </a:xfrm>
          <a:prstGeom prst="rect">
            <a:avLst/>
          </a:prstGeom>
          <a:solidFill>
            <a:srgbClr val="99D9D9"/>
          </a:solidFill>
        </p:spPr>
      </p:sp>
      <p:sp>
        <p:nvSpPr>
          <p:cNvPr name="AutoShape 5" id="5"/>
          <p:cNvSpPr/>
          <p:nvPr/>
        </p:nvSpPr>
        <p:spPr>
          <a:xfrm rot="5400000">
            <a:off x="-4067854" y="4741659"/>
            <a:ext cx="9531004" cy="0"/>
          </a:xfrm>
          <a:prstGeom prst="line">
            <a:avLst/>
          </a:prstGeom>
          <a:ln cap="rnd" w="47625">
            <a:solidFill>
              <a:srgbClr val="9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8366380" y="2729453"/>
            <a:ext cx="9204196" cy="629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56"/>
              </a:lnSpc>
            </a:pPr>
            <a:r>
              <a:rPr lang="en-US" sz="3744" spc="-78">
                <a:solidFill>
                  <a:srgbClr val="F4FFD4"/>
                </a:solidFill>
                <a:latin typeface="DM Sans"/>
                <a:ea typeface="DM Sans"/>
              </a:rPr>
              <a:t>◼ To influence politics at the grass-roots level (Be an INFLUENCER!) </a:t>
            </a:r>
          </a:p>
          <a:p>
            <a:pPr>
              <a:lnSpc>
                <a:spcPts val="4156"/>
              </a:lnSpc>
            </a:pPr>
          </a:p>
          <a:p>
            <a:pPr>
              <a:lnSpc>
                <a:spcPts val="4156"/>
              </a:lnSpc>
            </a:pPr>
            <a:r>
              <a:rPr lang="en-US" sz="3744" spc="-78">
                <a:solidFill>
                  <a:srgbClr val="F4FFD4"/>
                </a:solidFill>
                <a:ea typeface="DM Sans"/>
              </a:rPr>
              <a:t>◼ </a:t>
            </a:r>
            <a:r>
              <a:rPr lang="en-US" sz="3744" spc="-78">
                <a:solidFill>
                  <a:srgbClr val="F4FFD4"/>
                </a:solidFill>
                <a:latin typeface="DM Sans"/>
              </a:rPr>
              <a:t>To become a county or state delegate, who select candidates to represent the party of your choice for the primary or general election ballot</a:t>
            </a:r>
          </a:p>
          <a:p>
            <a:pPr>
              <a:lnSpc>
                <a:spcPts val="4156"/>
              </a:lnSpc>
            </a:pPr>
          </a:p>
          <a:p>
            <a:pPr>
              <a:lnSpc>
                <a:spcPts val="4156"/>
              </a:lnSpc>
            </a:pPr>
            <a:r>
              <a:rPr lang="en-US" sz="3744" spc="-78">
                <a:solidFill>
                  <a:srgbClr val="F4FFD4"/>
                </a:solidFill>
                <a:ea typeface="DM Sans"/>
              </a:rPr>
              <a:t>◼ </a:t>
            </a:r>
            <a:r>
              <a:rPr lang="en-US" sz="3744" spc="-78">
                <a:solidFill>
                  <a:srgbClr val="F4FFD4"/>
                </a:solidFill>
                <a:latin typeface="DM Sans"/>
              </a:rPr>
              <a:t>To become a precinct officer</a:t>
            </a:r>
          </a:p>
          <a:p>
            <a:pPr>
              <a:lnSpc>
                <a:spcPts val="4156"/>
              </a:lnSpc>
            </a:pPr>
          </a:p>
          <a:p>
            <a:pPr marL="0" indent="0" lvl="0">
              <a:lnSpc>
                <a:spcPts val="4156"/>
              </a:lnSpc>
              <a:spcBef>
                <a:spcPct val="0"/>
              </a:spcBef>
            </a:pPr>
            <a:r>
              <a:rPr lang="en-US" sz="3744" spc="-78">
                <a:solidFill>
                  <a:srgbClr val="F4FFD4"/>
                </a:solidFill>
                <a:ea typeface="DM Sans"/>
              </a:rPr>
              <a:t>◼ </a:t>
            </a:r>
            <a:r>
              <a:rPr lang="en-US" sz="3744" spc="-78">
                <a:solidFill>
                  <a:srgbClr val="F4FFD4"/>
                </a:solidFill>
                <a:latin typeface="DM Sans"/>
              </a:rPr>
              <a:t>To elect public education-friendly neighbors to represent you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055104" y="599211"/>
            <a:ext cx="9826749" cy="1280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40"/>
              </a:lnSpc>
              <a:spcBef>
                <a:spcPct val="0"/>
              </a:spcBef>
            </a:pPr>
            <a:r>
              <a:rPr lang="en-US" sz="5500" spc="-192">
                <a:solidFill>
                  <a:srgbClr val="F4FFD4"/>
                </a:solidFill>
                <a:latin typeface="Space Mono"/>
              </a:rPr>
              <a:t>Why should I attend a precinct caucus meeting?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73835" y="9627987"/>
            <a:ext cx="568180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32">
                <a:solidFill>
                  <a:srgbClr val="0048A8"/>
                </a:solidFill>
                <a:latin typeface="DM Sans"/>
              </a:rPr>
              <a:t>UTAH PTA - ADVOCACY 2024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9308123"/>
            <a:ext cx="18288000" cy="978877"/>
          </a:xfrm>
          <a:prstGeom prst="rect">
            <a:avLst/>
          </a:prstGeom>
          <a:solidFill>
            <a:srgbClr val="F4FFD4"/>
          </a:solidFill>
        </p:spPr>
      </p:sp>
      <p:sp>
        <p:nvSpPr>
          <p:cNvPr name="AutoShape 3" id="3"/>
          <p:cNvSpPr/>
          <p:nvPr/>
        </p:nvSpPr>
        <p:spPr>
          <a:xfrm rot="5400000">
            <a:off x="12871127" y="4741659"/>
            <a:ext cx="9531004" cy="0"/>
          </a:xfrm>
          <a:prstGeom prst="line">
            <a:avLst/>
          </a:prstGeom>
          <a:ln cap="rnd" w="47625">
            <a:solidFill>
              <a:srgbClr val="F4FFD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209378" y="307557"/>
            <a:ext cx="9337108" cy="1082273"/>
            <a:chOff x="0" y="0"/>
            <a:chExt cx="12449477" cy="1443031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2449477" cy="1443031"/>
              <a:chOff x="0" y="0"/>
              <a:chExt cx="16730854" cy="193929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12700" y="12700"/>
                <a:ext cx="16705455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6705455">
                    <a:moveTo>
                      <a:pt x="15748508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5748508" y="0"/>
                    </a:lnTo>
                    <a:cubicBezTo>
                      <a:pt x="16276955" y="0"/>
                      <a:pt x="16705455" y="428371"/>
                      <a:pt x="16705455" y="956945"/>
                    </a:cubicBezTo>
                    <a:cubicBezTo>
                      <a:pt x="16705455" y="1485392"/>
                      <a:pt x="16276957" y="1913890"/>
                      <a:pt x="15748508" y="1913890"/>
                    </a:cubicBezTo>
                    <a:close/>
                  </a:path>
                </a:pathLst>
              </a:custGeom>
              <a:solidFill>
                <a:srgbClr val="0048A8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6730855" cy="1939290"/>
              </a:xfrm>
              <a:custGeom>
                <a:avLst/>
                <a:gdLst/>
                <a:ahLst/>
                <a:cxnLst/>
                <a:rect r="r" b="b" t="t" l="l"/>
                <a:pathLst>
                  <a:path h="1939290" w="16730855">
                    <a:moveTo>
                      <a:pt x="15761208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15761208" y="1939290"/>
                    </a:lnTo>
                    <a:cubicBezTo>
                      <a:pt x="16295880" y="1939290"/>
                      <a:pt x="16730855" y="1504315"/>
                      <a:pt x="16730855" y="969645"/>
                    </a:cubicBezTo>
                    <a:cubicBezTo>
                      <a:pt x="16730855" y="434975"/>
                      <a:pt x="16295880" y="0"/>
                      <a:pt x="15761208" y="0"/>
                    </a:cubicBezTo>
                    <a:close/>
                    <a:moveTo>
                      <a:pt x="15761208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5761208" y="25400"/>
                    </a:lnTo>
                    <a:cubicBezTo>
                      <a:pt x="16281908" y="25400"/>
                      <a:pt x="16705455" y="448945"/>
                      <a:pt x="16705455" y="969645"/>
                    </a:cubicBezTo>
                    <a:cubicBezTo>
                      <a:pt x="16705455" y="1490345"/>
                      <a:pt x="16281908" y="1913890"/>
                      <a:pt x="15761208" y="191389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622772" y="343770"/>
              <a:ext cx="10875540" cy="7816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40"/>
                </a:lnSpc>
                <a:spcBef>
                  <a:spcPct val="0"/>
                </a:spcBef>
              </a:pPr>
              <a:r>
                <a:rPr lang="en-US" sz="4000" spc="-84">
                  <a:solidFill>
                    <a:srgbClr val="99D9D9"/>
                  </a:solidFill>
                  <a:latin typeface="DM Sans"/>
                </a:rPr>
                <a:t>Why is Caucus Important ?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79207" y="1994159"/>
            <a:ext cx="6625929" cy="7793911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673835" y="9627987"/>
            <a:ext cx="568180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32">
                <a:solidFill>
                  <a:srgbClr val="0048A8"/>
                </a:solidFill>
                <a:latin typeface="DM Sans"/>
              </a:rPr>
              <a:t>UTAH PTA - ADVOCACY 2024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768128" y="3117096"/>
            <a:ext cx="7943302" cy="3527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</a:rPr>
              <a:t>In some cases less than 1% of voters can choose who is in office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</a:rPr>
              <a:t>. 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</a:rPr>
              <a:t>How does this happen?  State Delegates chosen at caucus vote for candidates in their political party conventions.  They determine if there is a primary election between candidates of their party.  </a:t>
            </a:r>
          </a:p>
          <a:p>
            <a:pPr marL="0" indent="0" lvl="0">
              <a:lnSpc>
                <a:spcPts val="3108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354266" y="1746670"/>
            <a:ext cx="15716868" cy="441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68"/>
              </a:lnSpc>
              <a:spcBef>
                <a:spcPct val="0"/>
              </a:spcBef>
            </a:pPr>
            <a:r>
              <a:rPr lang="en-US" sz="3600" spc="-126">
                <a:solidFill>
                  <a:srgbClr val="0048A8"/>
                </a:solidFill>
                <a:latin typeface="Space Mono"/>
              </a:rPr>
              <a:t>Delegates (chosen at Caucus) vote for who is on the ballot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9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9308123"/>
            <a:ext cx="18288000" cy="978877"/>
          </a:xfrm>
          <a:prstGeom prst="rect">
            <a:avLst/>
          </a:prstGeom>
          <a:solidFill>
            <a:srgbClr val="F4FFD4"/>
          </a:solidFill>
        </p:spPr>
      </p:sp>
      <p:sp>
        <p:nvSpPr>
          <p:cNvPr name="AutoShape 3" id="3"/>
          <p:cNvSpPr/>
          <p:nvPr/>
        </p:nvSpPr>
        <p:spPr>
          <a:xfrm rot="5400000">
            <a:off x="12847315" y="4741659"/>
            <a:ext cx="9531004" cy="0"/>
          </a:xfrm>
          <a:prstGeom prst="line">
            <a:avLst/>
          </a:prstGeom>
          <a:ln cap="rnd" w="47625">
            <a:solidFill>
              <a:srgbClr val="F4FFD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673835" y="1004243"/>
            <a:ext cx="9552790" cy="1082273"/>
            <a:chOff x="0" y="0"/>
            <a:chExt cx="17117328" cy="19392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2700" y="12700"/>
              <a:ext cx="17091929" cy="1913890"/>
            </a:xfrm>
            <a:custGeom>
              <a:avLst/>
              <a:gdLst/>
              <a:ahLst/>
              <a:cxnLst/>
              <a:rect r="r" b="b" t="t" l="l"/>
              <a:pathLst>
                <a:path h="1913890" w="17091929">
                  <a:moveTo>
                    <a:pt x="16134983" y="1913890"/>
                  </a:move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6134983" y="0"/>
                  </a:lnTo>
                  <a:cubicBezTo>
                    <a:pt x="16663429" y="0"/>
                    <a:pt x="17091929" y="428371"/>
                    <a:pt x="17091929" y="956945"/>
                  </a:cubicBezTo>
                  <a:cubicBezTo>
                    <a:pt x="17091929" y="1485392"/>
                    <a:pt x="16663431" y="1913890"/>
                    <a:pt x="16134983" y="1913890"/>
                  </a:cubicBezTo>
                  <a:close/>
                </a:path>
              </a:pathLst>
            </a:custGeom>
            <a:solidFill>
              <a:srgbClr val="0048A8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117329" cy="1939290"/>
            </a:xfrm>
            <a:custGeom>
              <a:avLst/>
              <a:gdLst/>
              <a:ahLst/>
              <a:cxnLst/>
              <a:rect r="r" b="b" t="t" l="l"/>
              <a:pathLst>
                <a:path h="1939290" w="17117329">
                  <a:moveTo>
                    <a:pt x="16147683" y="0"/>
                  </a:moveTo>
                  <a:lnTo>
                    <a:pt x="969645" y="0"/>
                  </a:lnTo>
                  <a:cubicBezTo>
                    <a:pt x="434975" y="0"/>
                    <a:pt x="0" y="434975"/>
                    <a:pt x="0" y="969645"/>
                  </a:cubicBezTo>
                  <a:cubicBezTo>
                    <a:pt x="0" y="1504315"/>
                    <a:pt x="434975" y="1939290"/>
                    <a:pt x="969645" y="1939290"/>
                  </a:cubicBezTo>
                  <a:lnTo>
                    <a:pt x="16147683" y="1939290"/>
                  </a:lnTo>
                  <a:cubicBezTo>
                    <a:pt x="16682354" y="1939290"/>
                    <a:pt x="17117329" y="1504315"/>
                    <a:pt x="17117329" y="969645"/>
                  </a:cubicBezTo>
                  <a:cubicBezTo>
                    <a:pt x="17117329" y="434975"/>
                    <a:pt x="16682354" y="0"/>
                    <a:pt x="16147683" y="0"/>
                  </a:cubicBezTo>
                  <a:close/>
                  <a:moveTo>
                    <a:pt x="16147683" y="1913890"/>
                  </a:moveTo>
                  <a:lnTo>
                    <a:pt x="969645" y="1913890"/>
                  </a:lnTo>
                  <a:cubicBezTo>
                    <a:pt x="448945" y="1913890"/>
                    <a:pt x="25400" y="1490345"/>
                    <a:pt x="25400" y="969645"/>
                  </a:cubicBezTo>
                  <a:cubicBezTo>
                    <a:pt x="25400" y="448945"/>
                    <a:pt x="448945" y="25400"/>
                    <a:pt x="969645" y="25400"/>
                  </a:cubicBezTo>
                  <a:lnTo>
                    <a:pt x="16147683" y="25400"/>
                  </a:lnTo>
                  <a:cubicBezTo>
                    <a:pt x="16668383" y="25400"/>
                    <a:pt x="17091929" y="448945"/>
                    <a:pt x="17091929" y="969645"/>
                  </a:cubicBezTo>
                  <a:cubicBezTo>
                    <a:pt x="17091929" y="1490345"/>
                    <a:pt x="16668383" y="1913890"/>
                    <a:pt x="16147683" y="191389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673835" y="9627987"/>
            <a:ext cx="568180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32">
                <a:solidFill>
                  <a:srgbClr val="0048A8"/>
                </a:solidFill>
                <a:latin typeface="DM Sans"/>
              </a:rPr>
              <a:t>UTAH PTA - ADVOCACY 2024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54266" y="3114209"/>
            <a:ext cx="6465224" cy="2277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08"/>
              </a:lnSpc>
              <a:spcBef>
                <a:spcPct val="0"/>
              </a:spcBef>
            </a:pPr>
            <a:r>
              <a:rPr lang="en-US" sz="6600" spc="-231">
                <a:solidFill>
                  <a:srgbClr val="0048A8"/>
                </a:solidFill>
                <a:latin typeface="Space Mono"/>
              </a:rPr>
              <a:t>Support the party of your choice --&gt;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0914" y="1269214"/>
            <a:ext cx="9085712" cy="57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40"/>
              </a:lnSpc>
              <a:spcBef>
                <a:spcPct val="0"/>
              </a:spcBef>
            </a:pPr>
            <a:r>
              <a:rPr lang="en-US" sz="4000" spc="-84">
                <a:solidFill>
                  <a:srgbClr val="99D9D9"/>
                </a:solidFill>
                <a:latin typeface="DM Sans"/>
              </a:rPr>
              <a:t>Remember PTA is non partisan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65456" y="2952284"/>
            <a:ext cx="8793844" cy="6198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39"/>
              </a:lnSpc>
            </a:pPr>
            <a:r>
              <a:rPr lang="en-US" sz="3999" spc="-83">
                <a:solidFill>
                  <a:srgbClr val="0048A8"/>
                </a:solidFill>
                <a:latin typeface="DM Sans"/>
              </a:rPr>
              <a:t>(Alphabetical)</a:t>
            </a:r>
          </a:p>
          <a:p>
            <a:pPr marL="863433" indent="-431716" lvl="1">
              <a:lnSpc>
                <a:spcPts val="4439"/>
              </a:lnSpc>
              <a:buFont typeface="Arial"/>
              <a:buChar char="•"/>
            </a:pPr>
            <a:r>
              <a:rPr lang="en-US" sz="3999" spc="-83">
                <a:solidFill>
                  <a:srgbClr val="0048A8"/>
                </a:solidFill>
                <a:latin typeface="DM Sans"/>
              </a:rPr>
              <a:t>Constitution Party</a:t>
            </a:r>
          </a:p>
          <a:p>
            <a:pPr marL="863433" indent="-431716" lvl="1">
              <a:lnSpc>
                <a:spcPts val="4439"/>
              </a:lnSpc>
              <a:buFont typeface="Arial"/>
              <a:buChar char="•"/>
            </a:pPr>
            <a:r>
              <a:rPr lang="en-US" sz="3999" spc="-83">
                <a:solidFill>
                  <a:srgbClr val="0048A8"/>
                </a:solidFill>
                <a:latin typeface="DM Sans"/>
              </a:rPr>
              <a:t>Democratic Party</a:t>
            </a:r>
          </a:p>
          <a:p>
            <a:pPr marL="863433" indent="-431716" lvl="1">
              <a:lnSpc>
                <a:spcPts val="4439"/>
              </a:lnSpc>
              <a:buFont typeface="Arial"/>
              <a:buChar char="•"/>
            </a:pPr>
            <a:r>
              <a:rPr lang="en-US" sz="3999" spc="-83">
                <a:solidFill>
                  <a:srgbClr val="0048A8"/>
                </a:solidFill>
                <a:latin typeface="DM Sans"/>
              </a:rPr>
              <a:t>Green Party</a:t>
            </a:r>
          </a:p>
          <a:p>
            <a:pPr marL="863433" indent="-431716" lvl="1">
              <a:lnSpc>
                <a:spcPts val="4439"/>
              </a:lnSpc>
              <a:buFont typeface="Arial"/>
              <a:buChar char="•"/>
            </a:pPr>
            <a:r>
              <a:rPr lang="en-US" sz="3999" spc="-83">
                <a:solidFill>
                  <a:srgbClr val="0048A8"/>
                </a:solidFill>
                <a:latin typeface="DM Sans"/>
              </a:rPr>
              <a:t>Independent American Party</a:t>
            </a:r>
          </a:p>
          <a:p>
            <a:pPr marL="863433" indent="-431716" lvl="1">
              <a:lnSpc>
                <a:spcPts val="4439"/>
              </a:lnSpc>
              <a:buFont typeface="Arial"/>
              <a:buChar char="•"/>
            </a:pPr>
            <a:r>
              <a:rPr lang="en-US" sz="3999" spc="-83">
                <a:solidFill>
                  <a:srgbClr val="0048A8"/>
                </a:solidFill>
                <a:latin typeface="DM Sans"/>
              </a:rPr>
              <a:t>Libertarian Party</a:t>
            </a:r>
          </a:p>
          <a:p>
            <a:pPr marL="863433" indent="-431716" lvl="1">
              <a:lnSpc>
                <a:spcPts val="4439"/>
              </a:lnSpc>
              <a:buFont typeface="Arial"/>
              <a:buChar char="•"/>
            </a:pPr>
            <a:r>
              <a:rPr lang="en-US" sz="3999" spc="-83">
                <a:solidFill>
                  <a:srgbClr val="0048A8"/>
                </a:solidFill>
                <a:latin typeface="DM Sans"/>
              </a:rPr>
              <a:t>Republican Party</a:t>
            </a:r>
          </a:p>
          <a:p>
            <a:pPr marL="863433" indent="-431716" lvl="1">
              <a:lnSpc>
                <a:spcPts val="4439"/>
              </a:lnSpc>
              <a:buFont typeface="Arial"/>
              <a:buChar char="•"/>
            </a:pPr>
            <a:r>
              <a:rPr lang="en-US" sz="3999" spc="-83">
                <a:solidFill>
                  <a:srgbClr val="0048A8"/>
                </a:solidFill>
                <a:latin typeface="DM Sans"/>
              </a:rPr>
              <a:t>United Utah Party</a:t>
            </a:r>
          </a:p>
          <a:p>
            <a:pPr marL="863433" indent="-431716" lvl="1">
              <a:lnSpc>
                <a:spcPts val="4439"/>
              </a:lnSpc>
              <a:buFont typeface="Arial"/>
              <a:buChar char="•"/>
            </a:pPr>
            <a:r>
              <a:rPr lang="en-US" sz="3999" spc="-83">
                <a:solidFill>
                  <a:srgbClr val="0048A8"/>
                </a:solidFill>
                <a:latin typeface="DM Sans"/>
              </a:rPr>
              <a:t>Utah Forward Party</a:t>
            </a:r>
          </a:p>
          <a:p>
            <a:pPr marL="863433" indent="-431716" lvl="1">
              <a:lnSpc>
                <a:spcPts val="4439"/>
              </a:lnSpc>
              <a:buFont typeface="Arial"/>
              <a:buChar char="•"/>
            </a:pPr>
            <a:r>
              <a:rPr lang="en-US" sz="3999" spc="-83">
                <a:solidFill>
                  <a:srgbClr val="0048A8"/>
                </a:solidFill>
                <a:latin typeface="DM Sans"/>
              </a:rPr>
              <a:t>No Labels Party</a:t>
            </a:r>
          </a:p>
          <a:p>
            <a:pPr marL="0" indent="0" lvl="0">
              <a:lnSpc>
                <a:spcPts val="443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9308123"/>
            <a:ext cx="18288000" cy="978877"/>
          </a:xfrm>
          <a:prstGeom prst="rect">
            <a:avLst/>
          </a:prstGeom>
          <a:solidFill>
            <a:srgbClr val="F4FFD4"/>
          </a:solidFill>
        </p:spPr>
      </p:sp>
      <p:sp>
        <p:nvSpPr>
          <p:cNvPr name="AutoShape 3" id="3"/>
          <p:cNvSpPr/>
          <p:nvPr/>
        </p:nvSpPr>
        <p:spPr>
          <a:xfrm rot="5400000">
            <a:off x="12847315" y="4741659"/>
            <a:ext cx="9531004" cy="0"/>
          </a:xfrm>
          <a:prstGeom prst="line">
            <a:avLst/>
          </a:prstGeom>
          <a:ln cap="rnd" w="47625">
            <a:solidFill>
              <a:srgbClr val="F4FFD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325492" y="278529"/>
            <a:ext cx="9552790" cy="1082273"/>
            <a:chOff x="0" y="0"/>
            <a:chExt cx="12737054" cy="1443031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2737054" cy="1443031"/>
              <a:chOff x="0" y="0"/>
              <a:chExt cx="17117328" cy="193929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12700" y="12700"/>
                <a:ext cx="17091929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7091929">
                    <a:moveTo>
                      <a:pt x="16134983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6134983" y="0"/>
                    </a:lnTo>
                    <a:cubicBezTo>
                      <a:pt x="16663429" y="0"/>
                      <a:pt x="17091929" y="428371"/>
                      <a:pt x="17091929" y="956945"/>
                    </a:cubicBezTo>
                    <a:cubicBezTo>
                      <a:pt x="17091929" y="1485392"/>
                      <a:pt x="16663431" y="1913890"/>
                      <a:pt x="16134983" y="1913890"/>
                    </a:cubicBezTo>
                    <a:close/>
                  </a:path>
                </a:pathLst>
              </a:custGeom>
              <a:solidFill>
                <a:srgbClr val="0048A8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7117329" cy="1939290"/>
              </a:xfrm>
              <a:custGeom>
                <a:avLst/>
                <a:gdLst/>
                <a:ahLst/>
                <a:cxnLst/>
                <a:rect r="r" b="b" t="t" l="l"/>
                <a:pathLst>
                  <a:path h="1939290" w="17117329">
                    <a:moveTo>
                      <a:pt x="16147683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16147683" y="1939290"/>
                    </a:lnTo>
                    <a:cubicBezTo>
                      <a:pt x="16682354" y="1939290"/>
                      <a:pt x="17117329" y="1504315"/>
                      <a:pt x="17117329" y="969645"/>
                    </a:cubicBezTo>
                    <a:cubicBezTo>
                      <a:pt x="17117329" y="434975"/>
                      <a:pt x="16682354" y="0"/>
                      <a:pt x="16147683" y="0"/>
                    </a:cubicBezTo>
                    <a:close/>
                    <a:moveTo>
                      <a:pt x="16147683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6147683" y="25400"/>
                    </a:lnTo>
                    <a:cubicBezTo>
                      <a:pt x="16668383" y="25400"/>
                      <a:pt x="17091929" y="448945"/>
                      <a:pt x="17091929" y="969645"/>
                    </a:cubicBezTo>
                    <a:cubicBezTo>
                      <a:pt x="17091929" y="1490345"/>
                      <a:pt x="16668383" y="1913890"/>
                      <a:pt x="16147683" y="191389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622772" y="343770"/>
              <a:ext cx="12114282" cy="7816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40"/>
                </a:lnSpc>
                <a:spcBef>
                  <a:spcPct val="0"/>
                </a:spcBef>
              </a:pPr>
              <a:r>
                <a:rPr lang="en-US" sz="4000" spc="-84">
                  <a:solidFill>
                    <a:srgbClr val="99D9D9"/>
                  </a:solidFill>
                  <a:latin typeface="DM Sans"/>
                </a:rPr>
                <a:t>Party Affiliation of Utahns (Feb 2024)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87628" y="448957"/>
            <a:ext cx="10942144" cy="9713337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673835" y="9627987"/>
            <a:ext cx="568180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32">
                <a:solidFill>
                  <a:srgbClr val="0048A8"/>
                </a:solidFill>
                <a:latin typeface="DM Sans"/>
              </a:rPr>
              <a:t>UTAH PTA - ADVOCACY 2024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65147" y="1838063"/>
            <a:ext cx="5561409" cy="6544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21"/>
              </a:lnSpc>
            </a:pPr>
            <a:r>
              <a:rPr lang="en-US" sz="3729">
                <a:solidFill>
                  <a:srgbClr val="000000"/>
                </a:solidFill>
                <a:latin typeface="EB Garamond"/>
              </a:rPr>
              <a:t>Green 9</a:t>
            </a:r>
          </a:p>
          <a:p>
            <a:pPr>
              <a:lnSpc>
                <a:spcPts val="5221"/>
              </a:lnSpc>
            </a:pPr>
            <a:r>
              <a:rPr lang="en-US" sz="3729">
                <a:solidFill>
                  <a:srgbClr val="000000"/>
                </a:solidFill>
                <a:latin typeface="EB Garamond"/>
              </a:rPr>
              <a:t>Utah Forward 55</a:t>
            </a:r>
          </a:p>
          <a:p>
            <a:pPr>
              <a:lnSpc>
                <a:spcPts val="5221"/>
              </a:lnSpc>
            </a:pPr>
            <a:r>
              <a:rPr lang="en-US" sz="3729">
                <a:solidFill>
                  <a:srgbClr val="000000"/>
                </a:solidFill>
                <a:latin typeface="EB Garamond"/>
              </a:rPr>
              <a:t>No Labels 1,702</a:t>
            </a:r>
          </a:p>
          <a:p>
            <a:pPr>
              <a:lnSpc>
                <a:spcPts val="5221"/>
              </a:lnSpc>
            </a:pPr>
            <a:r>
              <a:rPr lang="en-US" sz="3729">
                <a:solidFill>
                  <a:srgbClr val="000000"/>
                </a:solidFill>
                <a:latin typeface="EB Garamond"/>
              </a:rPr>
              <a:t>United Utah 2,343</a:t>
            </a:r>
          </a:p>
          <a:p>
            <a:pPr>
              <a:lnSpc>
                <a:spcPts val="5221"/>
              </a:lnSpc>
            </a:pPr>
            <a:r>
              <a:rPr lang="en-US" sz="3729">
                <a:solidFill>
                  <a:srgbClr val="000000"/>
                </a:solidFill>
                <a:latin typeface="EB Garamond"/>
              </a:rPr>
              <a:t>Constitution 6,801</a:t>
            </a:r>
          </a:p>
          <a:p>
            <a:pPr>
              <a:lnSpc>
                <a:spcPts val="5221"/>
              </a:lnSpc>
            </a:pPr>
            <a:r>
              <a:rPr lang="en-US" sz="3729">
                <a:solidFill>
                  <a:srgbClr val="000000"/>
                </a:solidFill>
                <a:latin typeface="EB Garamond"/>
              </a:rPr>
              <a:t>Libertarian 20,490</a:t>
            </a:r>
          </a:p>
          <a:p>
            <a:pPr>
              <a:lnSpc>
                <a:spcPts val="5221"/>
              </a:lnSpc>
            </a:pPr>
            <a:r>
              <a:rPr lang="en-US" sz="3729">
                <a:solidFill>
                  <a:srgbClr val="000000"/>
                </a:solidFill>
                <a:latin typeface="EB Garamond"/>
              </a:rPr>
              <a:t>Independent American 67,767</a:t>
            </a:r>
          </a:p>
          <a:p>
            <a:pPr>
              <a:lnSpc>
                <a:spcPts val="5221"/>
              </a:lnSpc>
            </a:pPr>
            <a:r>
              <a:rPr lang="en-US" sz="3729">
                <a:solidFill>
                  <a:srgbClr val="000000"/>
                </a:solidFill>
                <a:latin typeface="EB Garamond"/>
              </a:rPr>
              <a:t>Democratic 229,548</a:t>
            </a:r>
          </a:p>
          <a:p>
            <a:pPr>
              <a:lnSpc>
                <a:spcPts val="5221"/>
              </a:lnSpc>
            </a:pPr>
            <a:r>
              <a:rPr lang="en-US" sz="3729">
                <a:solidFill>
                  <a:srgbClr val="000000"/>
                </a:solidFill>
                <a:latin typeface="EB Garamond"/>
              </a:rPr>
              <a:t>Unaffiliated 473,195</a:t>
            </a:r>
          </a:p>
          <a:p>
            <a:pPr>
              <a:lnSpc>
                <a:spcPts val="5221"/>
              </a:lnSpc>
            </a:pPr>
            <a:r>
              <a:rPr lang="en-US" sz="3729">
                <a:solidFill>
                  <a:srgbClr val="000000"/>
                </a:solidFill>
                <a:latin typeface="EB Garamond"/>
              </a:rPr>
              <a:t>Republican 888,291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4FF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12350696" y="5271616"/>
            <a:ext cx="10590917" cy="0"/>
          </a:xfrm>
          <a:prstGeom prst="line">
            <a:avLst/>
          </a:prstGeom>
          <a:ln cap="rnd" w="47625">
            <a:solidFill>
              <a:srgbClr val="9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0" y="0"/>
            <a:ext cx="18288000" cy="978877"/>
          </a:xfrm>
          <a:prstGeom prst="rect">
            <a:avLst/>
          </a:prstGeom>
          <a:solidFill>
            <a:srgbClr val="99D9D9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73835" y="314208"/>
            <a:ext cx="568180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32">
                <a:solidFill>
                  <a:srgbClr val="0048A8"/>
                </a:solidFill>
                <a:latin typeface="DM Sans"/>
              </a:rPr>
              <a:t>UTAH PTA - ADVOCACY 2024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3835" y="1946566"/>
            <a:ext cx="6465224" cy="5089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 Bold"/>
              </a:rPr>
              <a:t>Democratic County Conventions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Iron, Kane, Washington – Saturday, March 23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Summit, Wasatch –Tuesday, March 26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Box Elder, Cache, Davis, Salt Lake, Weber – Saturday, March 30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Carbon, Emery – Saturday, April 6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San Juan – Sunday, April 14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Grand – Monday, April 15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Sevier – Saturday, June 15</a:t>
            </a:r>
          </a:p>
          <a:p>
            <a:pPr>
              <a:lnSpc>
                <a:spcPts val="3108"/>
              </a:lnSpc>
            </a:pPr>
          </a:p>
          <a:p>
            <a:pPr marL="0" indent="0" lvl="0">
              <a:lnSpc>
                <a:spcPts val="3108"/>
              </a:lnSpc>
              <a:spcBef>
                <a:spcPct val="0"/>
              </a:spcBef>
            </a:pPr>
            <a:r>
              <a:rPr lang="en-US" sz="2800" spc="-58">
                <a:solidFill>
                  <a:srgbClr val="0048A8"/>
                </a:solidFill>
                <a:latin typeface="DM Sans Bold"/>
              </a:rPr>
              <a:t>Democratic – State Convention –</a:t>
            </a:r>
            <a:r>
              <a:rPr lang="en-US" sz="2800" spc="-58">
                <a:solidFill>
                  <a:srgbClr val="0048A8"/>
                </a:solidFill>
                <a:latin typeface="DM Sans"/>
              </a:rPr>
              <a:t> Saturday, April 27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73835" y="1310296"/>
            <a:ext cx="6465224" cy="36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0"/>
              </a:lnSpc>
              <a:spcBef>
                <a:spcPct val="0"/>
              </a:spcBef>
            </a:pPr>
            <a:r>
              <a:rPr lang="en-US" sz="3000" spc="-105">
                <a:solidFill>
                  <a:srgbClr val="0048A8"/>
                </a:solidFill>
                <a:latin typeface="Space Mono"/>
              </a:rPr>
              <a:t>Utah Democratic Party Dates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2119727"/>
            <a:ext cx="7375927" cy="6651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 Bold"/>
              </a:rPr>
              <a:t>Republican County Conventions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Millard –Wednesday, March 13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Carbon, Grand – Saturday, March 16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Garfield – Thursday, March 21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Washington – Saturday, March 23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Sevier – Tuesday, March 26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Emery, Wayne – Thursday, March 28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Wasatch – Tuesday, April 2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Beaver –Wednesday, April 10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Sanpete –Thursday, April 11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Davis, Salt Lake, Cache, Box Elder, Weber – Saturday, April 13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Uintah, Duchesne, Daggett –Tuesday, April 16</a:t>
            </a: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"/>
                <a:sym typeface="DM Sans"/>
              </a:rPr>
              <a:t> Tooele – Friday, April 19</a:t>
            </a:r>
          </a:p>
          <a:p>
            <a:pPr>
              <a:lnSpc>
                <a:spcPts val="3108"/>
              </a:lnSpc>
            </a:pP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0048A8"/>
                </a:solidFill>
                <a:latin typeface="DM Sans Bold"/>
              </a:rPr>
              <a:t>Republican – State Convention </a:t>
            </a:r>
            <a:r>
              <a:rPr lang="en-US" sz="2800" spc="-58">
                <a:solidFill>
                  <a:srgbClr val="0048A8"/>
                </a:solidFill>
                <a:latin typeface="DM Sans"/>
              </a:rPr>
              <a:t>– </a:t>
            </a:r>
          </a:p>
          <a:p>
            <a:pPr marL="0" indent="0" lvl="0">
              <a:lnSpc>
                <a:spcPts val="3108"/>
              </a:lnSpc>
              <a:spcBef>
                <a:spcPct val="0"/>
              </a:spcBef>
            </a:pPr>
            <a:r>
              <a:rPr lang="en-US" sz="2800" spc="-58">
                <a:solidFill>
                  <a:srgbClr val="0048A8"/>
                </a:solidFill>
                <a:latin typeface="DM Sans"/>
              </a:rPr>
              <a:t>Saturday, April 27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1310296"/>
            <a:ext cx="6465224" cy="36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0"/>
              </a:lnSpc>
              <a:spcBef>
                <a:spcPct val="0"/>
              </a:spcBef>
            </a:pPr>
            <a:r>
              <a:rPr lang="en-US" sz="3000" spc="-105">
                <a:solidFill>
                  <a:srgbClr val="0048A8"/>
                </a:solidFill>
                <a:latin typeface="Space Mono"/>
              </a:rPr>
              <a:t>Utah Republican Party Dates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0048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09674" y="487563"/>
            <a:ext cx="9526467" cy="1082273"/>
            <a:chOff x="0" y="0"/>
            <a:chExt cx="17070161" cy="19392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17044761" cy="1913890"/>
            </a:xfrm>
            <a:custGeom>
              <a:avLst/>
              <a:gdLst/>
              <a:ahLst/>
              <a:cxnLst/>
              <a:rect r="r" b="b" t="t" l="l"/>
              <a:pathLst>
                <a:path h="1913890" w="17044761">
                  <a:moveTo>
                    <a:pt x="16087816" y="1913890"/>
                  </a:move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6087816" y="0"/>
                  </a:lnTo>
                  <a:cubicBezTo>
                    <a:pt x="16616263" y="0"/>
                    <a:pt x="17044761" y="428371"/>
                    <a:pt x="17044761" y="956945"/>
                  </a:cubicBezTo>
                  <a:cubicBezTo>
                    <a:pt x="17044761" y="1485392"/>
                    <a:pt x="16616263" y="1913890"/>
                    <a:pt x="16087816" y="1913890"/>
                  </a:cubicBezTo>
                  <a:close/>
                </a:path>
              </a:pathLst>
            </a:custGeom>
            <a:solidFill>
              <a:srgbClr val="F4FFD4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070161" cy="1939290"/>
            </a:xfrm>
            <a:custGeom>
              <a:avLst/>
              <a:gdLst/>
              <a:ahLst/>
              <a:cxnLst/>
              <a:rect r="r" b="b" t="t" l="l"/>
              <a:pathLst>
                <a:path h="1939290" w="17070161">
                  <a:moveTo>
                    <a:pt x="16100516" y="0"/>
                  </a:moveTo>
                  <a:lnTo>
                    <a:pt x="969645" y="0"/>
                  </a:lnTo>
                  <a:cubicBezTo>
                    <a:pt x="434975" y="0"/>
                    <a:pt x="0" y="434975"/>
                    <a:pt x="0" y="969645"/>
                  </a:cubicBezTo>
                  <a:cubicBezTo>
                    <a:pt x="0" y="1504315"/>
                    <a:pt x="434975" y="1939290"/>
                    <a:pt x="969645" y="1939290"/>
                  </a:cubicBezTo>
                  <a:lnTo>
                    <a:pt x="16100516" y="1939290"/>
                  </a:lnTo>
                  <a:cubicBezTo>
                    <a:pt x="16635186" y="1939290"/>
                    <a:pt x="17070161" y="1504315"/>
                    <a:pt x="17070161" y="969645"/>
                  </a:cubicBezTo>
                  <a:cubicBezTo>
                    <a:pt x="17070161" y="434975"/>
                    <a:pt x="16635186" y="0"/>
                    <a:pt x="16100516" y="0"/>
                  </a:cubicBezTo>
                  <a:close/>
                  <a:moveTo>
                    <a:pt x="16100516" y="1913890"/>
                  </a:moveTo>
                  <a:lnTo>
                    <a:pt x="969645" y="1913890"/>
                  </a:lnTo>
                  <a:cubicBezTo>
                    <a:pt x="448945" y="1913890"/>
                    <a:pt x="25400" y="1490345"/>
                    <a:pt x="25400" y="969645"/>
                  </a:cubicBezTo>
                  <a:cubicBezTo>
                    <a:pt x="25400" y="448945"/>
                    <a:pt x="448945" y="25400"/>
                    <a:pt x="969645" y="25400"/>
                  </a:cubicBezTo>
                  <a:lnTo>
                    <a:pt x="16100516" y="25400"/>
                  </a:lnTo>
                  <a:cubicBezTo>
                    <a:pt x="16621216" y="25400"/>
                    <a:pt x="17044761" y="448945"/>
                    <a:pt x="17044761" y="969645"/>
                  </a:cubicBezTo>
                  <a:cubicBezTo>
                    <a:pt x="17044761" y="1490345"/>
                    <a:pt x="16621216" y="1913890"/>
                    <a:pt x="16100516" y="191389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AutoShape 5" id="5"/>
          <p:cNvSpPr/>
          <p:nvPr/>
        </p:nvSpPr>
        <p:spPr>
          <a:xfrm rot="5400000">
            <a:off x="-4067854" y="4741659"/>
            <a:ext cx="9531004" cy="0"/>
          </a:xfrm>
          <a:prstGeom prst="line">
            <a:avLst/>
          </a:prstGeom>
          <a:ln cap="rnd" w="47625">
            <a:solidFill>
              <a:srgbClr val="9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0" y="9308123"/>
            <a:ext cx="18288000" cy="978877"/>
          </a:xfrm>
          <a:prstGeom prst="rect">
            <a:avLst/>
          </a:prstGeom>
          <a:solidFill>
            <a:srgbClr val="99D9D9"/>
          </a:solidFill>
        </p:spPr>
      </p:sp>
      <p:sp>
        <p:nvSpPr>
          <p:cNvPr name="AutoShape 7" id="7"/>
          <p:cNvSpPr/>
          <p:nvPr/>
        </p:nvSpPr>
        <p:spPr>
          <a:xfrm rot="5400000">
            <a:off x="-4067854" y="4741689"/>
            <a:ext cx="9531004" cy="0"/>
          </a:xfrm>
          <a:prstGeom prst="line">
            <a:avLst/>
          </a:prstGeom>
          <a:ln cap="rnd" w="47625">
            <a:solidFill>
              <a:srgbClr val="9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2656967" y="3267047"/>
            <a:ext cx="4103111" cy="4310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F4FFD4"/>
                </a:solidFill>
                <a:latin typeface="DM Sans"/>
                <a:sym typeface="DM Sans"/>
              </a:rPr>
              <a:t> Be a registered republican</a:t>
            </a:r>
          </a:p>
          <a:p>
            <a:pPr>
              <a:lnSpc>
                <a:spcPts val="3108"/>
              </a:lnSpc>
            </a:pP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F4FFD4"/>
                </a:solidFill>
                <a:latin typeface="DM Sans"/>
                <a:sym typeface="DM Sans"/>
              </a:rPr>
              <a:t> Show picture identification</a:t>
            </a:r>
          </a:p>
          <a:p>
            <a:pPr>
              <a:lnSpc>
                <a:spcPts val="3108"/>
              </a:lnSpc>
            </a:pP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F4FFD4"/>
                </a:solidFill>
                <a:latin typeface="DM Sans"/>
                <a:sym typeface="DM Sans"/>
              </a:rPr>
              <a:t> Reside in the precinct</a:t>
            </a:r>
          </a:p>
          <a:p>
            <a:pPr>
              <a:lnSpc>
                <a:spcPts val="3108"/>
              </a:lnSpc>
            </a:pPr>
          </a:p>
          <a:p>
            <a:pPr marL="0" indent="0" lvl="0">
              <a:lnSpc>
                <a:spcPts val="3108"/>
              </a:lnSpc>
            </a:pPr>
            <a:r>
              <a:rPr lang="en-US" sz="2800" spc="-58">
                <a:solidFill>
                  <a:srgbClr val="F4FFD4"/>
                </a:solidFill>
                <a:latin typeface="DM Sans"/>
                <a:sym typeface="DM Sans"/>
              </a:rPr>
              <a:t> Register beginning at one hour prior to start at </a:t>
            </a:r>
            <a:r>
              <a:rPr lang="en-US" sz="2800" spc="-58">
                <a:solidFill>
                  <a:srgbClr val="F4FFD4"/>
                </a:solidFill>
                <a:latin typeface="DM Sans"/>
              </a:rPr>
              <a:t>https://utgop.org/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56967" y="2259517"/>
            <a:ext cx="6036196" cy="636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82"/>
              </a:lnSpc>
              <a:spcBef>
                <a:spcPct val="0"/>
              </a:spcBef>
            </a:pPr>
            <a:r>
              <a:rPr lang="en-US" sz="5320" spc="-186">
                <a:solidFill>
                  <a:srgbClr val="F4FFD4"/>
                </a:solidFill>
                <a:latin typeface="Space Mono"/>
              </a:rPr>
              <a:t>Republican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76753" y="752535"/>
            <a:ext cx="8508181" cy="57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40"/>
              </a:lnSpc>
              <a:spcBef>
                <a:spcPct val="0"/>
              </a:spcBef>
            </a:pPr>
            <a:r>
              <a:rPr lang="en-US" sz="4000" spc="-84">
                <a:solidFill>
                  <a:srgbClr val="0048A8"/>
                </a:solidFill>
                <a:latin typeface="DM Sans"/>
              </a:rPr>
              <a:t>Requirements for Caucus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3835" y="9627987"/>
            <a:ext cx="568180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32">
                <a:solidFill>
                  <a:srgbClr val="0048A8"/>
                </a:solidFill>
                <a:latin typeface="DM Sans"/>
              </a:rPr>
              <a:t>UTAH PTA - ADVOCACY 2024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41143" y="2259517"/>
            <a:ext cx="6036196" cy="636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82"/>
              </a:lnSpc>
              <a:spcBef>
                <a:spcPct val="0"/>
              </a:spcBef>
            </a:pPr>
            <a:r>
              <a:rPr lang="en-US" sz="5320" spc="-186">
                <a:solidFill>
                  <a:srgbClr val="F4FFD4"/>
                </a:solidFill>
                <a:latin typeface="Space Mono"/>
              </a:rPr>
              <a:t>Democratic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841143" y="3267047"/>
            <a:ext cx="4964245" cy="3137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F4FFD4"/>
                </a:solidFill>
                <a:latin typeface="DM Sans"/>
                <a:sym typeface="DM Sans"/>
              </a:rPr>
              <a:t> Be a registered voter of any party</a:t>
            </a:r>
          </a:p>
          <a:p>
            <a:pPr>
              <a:lnSpc>
                <a:spcPts val="3108"/>
              </a:lnSpc>
            </a:pP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F4FFD4"/>
                </a:solidFill>
                <a:latin typeface="DM Sans"/>
                <a:sym typeface="DM Sans"/>
              </a:rPr>
              <a:t> Show picture identification</a:t>
            </a:r>
          </a:p>
          <a:p>
            <a:pPr>
              <a:lnSpc>
                <a:spcPts val="3108"/>
              </a:lnSpc>
            </a:pPr>
          </a:p>
          <a:p>
            <a:pPr>
              <a:lnSpc>
                <a:spcPts val="3108"/>
              </a:lnSpc>
            </a:pPr>
            <a:r>
              <a:rPr lang="en-US" sz="2800" spc="-58">
                <a:solidFill>
                  <a:srgbClr val="F4FFD4"/>
                </a:solidFill>
                <a:latin typeface="DM Sans"/>
                <a:sym typeface="DM Sans"/>
              </a:rPr>
              <a:t> Reside in the precinct</a:t>
            </a:r>
          </a:p>
          <a:p>
            <a:pPr>
              <a:lnSpc>
                <a:spcPts val="3108"/>
              </a:lnSpc>
            </a:pPr>
          </a:p>
          <a:p>
            <a:pPr marL="0" indent="0" lvl="0">
              <a:lnSpc>
                <a:spcPts val="3108"/>
              </a:lnSpc>
            </a:pPr>
            <a:r>
              <a:rPr lang="en-US" sz="2800" spc="-58">
                <a:solidFill>
                  <a:srgbClr val="F4FFD4"/>
                </a:solidFill>
                <a:latin typeface="DM Sans"/>
                <a:sym typeface="DM Sans"/>
              </a:rPr>
              <a:t> https://utahdemocrats.org/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180930" y="7663279"/>
            <a:ext cx="6465224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0"/>
              </a:lnSpc>
              <a:spcBef>
                <a:spcPct val="0"/>
              </a:spcBef>
            </a:pPr>
            <a:r>
              <a:rPr lang="en-US" sz="3000" spc="-105">
                <a:solidFill>
                  <a:srgbClr val="99D9D9"/>
                </a:solidFill>
                <a:latin typeface="Space Mono"/>
              </a:rPr>
              <a:t>Top 2 parties in Utah - see  party websites for more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DAF8oX8Ab0s</dc:identifier>
  <dcterms:modified xsi:type="dcterms:W3CDTF">2011-08-01T06:04:30Z</dcterms:modified>
  <cp:revision>1</cp:revision>
  <dc:title>PRECINCT CAUCUS MEETINGS</dc:title>
</cp:coreProperties>
</file>