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ormorant Garamond" charset="1" panose="00000500000000000000"/>
      <p:regular r:id="rId10"/>
    </p:embeddedFont>
    <p:embeddedFont>
      <p:font typeface="Cormorant Garamond Bold" charset="1" panose="00000800000000000000"/>
      <p:regular r:id="rId11"/>
    </p:embeddedFont>
    <p:embeddedFont>
      <p:font typeface="Cormorant Garamond Italics" charset="1" panose="00000500000000000000"/>
      <p:regular r:id="rId12"/>
    </p:embeddedFont>
    <p:embeddedFont>
      <p:font typeface="Cormorant Garamond Bold Italics" charset="1" panose="00000800000000000000"/>
      <p:regular r:id="rId13"/>
    </p:embeddedFont>
    <p:embeddedFont>
      <p:font typeface="Cormorant Garamond Light" charset="1" panose="00000400000000000000"/>
      <p:regular r:id="rId14"/>
    </p:embeddedFont>
    <p:embeddedFont>
      <p:font typeface="Cormorant Garamond Light Italics" charset="1" panose="00000400000000000000"/>
      <p:regular r:id="rId15"/>
    </p:embeddedFont>
    <p:embeddedFont>
      <p:font typeface="Cormorant Garamond Medium" charset="1" panose="00000600000000000000"/>
      <p:regular r:id="rId16"/>
    </p:embeddedFont>
    <p:embeddedFont>
      <p:font typeface="Cormorant Garamond Medium Italics" charset="1" panose="00000600000000000000"/>
      <p:regular r:id="rId17"/>
    </p:embeddedFont>
    <p:embeddedFont>
      <p:font typeface="Cormorant Garamond Semi-Bold" charset="1" panose="00000700000000000000"/>
      <p:regular r:id="rId18"/>
    </p:embeddedFont>
    <p:embeddedFont>
      <p:font typeface="Cormorant Garamond Semi-Bold Italics" charset="1" panose="00000700000000000000"/>
      <p:regular r:id="rId19"/>
    </p:embeddedFont>
    <p:embeddedFont>
      <p:font typeface="Klein Condensed" charset="1" panose="00000506000000000000"/>
      <p:regular r:id="rId20"/>
    </p:embeddedFont>
    <p:embeddedFont>
      <p:font typeface="Klein Condensed Bold" charset="1" panose="00000806000000000000"/>
      <p:regular r:id="rId21"/>
    </p:embeddedFont>
    <p:embeddedFont>
      <p:font typeface="Klein Condensed Italics" charset="1" panose="02000503060000020004"/>
      <p:regular r:id="rId22"/>
    </p:embeddedFont>
    <p:embeddedFont>
      <p:font typeface="Klein Condensed Bold Italics" charset="1" panose="02000503060000020004"/>
      <p:regular r:id="rId23"/>
    </p:embeddedFont>
    <p:embeddedFont>
      <p:font typeface="Klein Condensed Thin" charset="1" panose="00000206000000000000"/>
      <p:regular r:id="rId24"/>
    </p:embeddedFont>
    <p:embeddedFont>
      <p:font typeface="Klein Condensed Thin Italics" charset="1" panose="02000503060000020004"/>
      <p:regular r:id="rId25"/>
    </p:embeddedFont>
    <p:embeddedFont>
      <p:font typeface="Klein Condensed Heavy" charset="1" panose="00000A06000000000000"/>
      <p:regular r:id="rId26"/>
    </p:embeddedFont>
    <p:embeddedFont>
      <p:font typeface="Klein Condensed Heavy Italics" charset="1" panose="02000503060000020004"/>
      <p:regular r:id="rId27"/>
    </p:embeddedFont>
    <p:embeddedFont>
      <p:font typeface="Be Vietnam" charset="1" panose="00000500000000000000"/>
      <p:regular r:id="rId28"/>
    </p:embeddedFont>
    <p:embeddedFont>
      <p:font typeface="Be Vietnam Italics" charset="1" panose="00000500000000000000"/>
      <p:regular r:id="rId29"/>
    </p:embeddedFont>
    <p:embeddedFont>
      <p:font typeface="Be Vietnam Thin" charset="1" panose="00000200000000000000"/>
      <p:regular r:id="rId30"/>
    </p:embeddedFont>
    <p:embeddedFont>
      <p:font typeface="Be Vietnam Thin Italics" charset="1" panose="00000300000000000000"/>
      <p:regular r:id="rId31"/>
    </p:embeddedFont>
    <p:embeddedFont>
      <p:font typeface="Be Vietnam Medium" charset="1" panose="00000600000000000000"/>
      <p:regular r:id="rId32"/>
    </p:embeddedFont>
    <p:embeddedFont>
      <p:font typeface="Be Vietnam Medium Italics" charset="1" panose="00000600000000000000"/>
      <p:regular r:id="rId33"/>
    </p:embeddedFont>
    <p:embeddedFont>
      <p:font typeface="Be Vietnam Ultra-Bold" charset="1" panose="00000900000000000000"/>
      <p:regular r:id="rId34"/>
    </p:embeddedFont>
    <p:embeddedFont>
      <p:font typeface="Be Vietnam Ultra-Bold Italics" charset="1" panose="000009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43" Target="slides/slide8.xml" Type="http://schemas.openxmlformats.org/officeDocument/2006/relationships/slide"/><Relationship Id="rId44" Target="slides/slide9.xml" Type="http://schemas.openxmlformats.org/officeDocument/2006/relationships/slide"/><Relationship Id="rId45" Target="slides/slide10.xml" Type="http://schemas.openxmlformats.org/officeDocument/2006/relationships/slide"/><Relationship Id="rId46" Target="slides/slide11.xml" Type="http://schemas.openxmlformats.org/officeDocument/2006/relationships/slide"/><Relationship Id="rId47" Target="slides/slide12.xml" Type="http://schemas.openxmlformats.org/officeDocument/2006/relationships/slide"/><Relationship Id="rId48" Target="slides/slide13.xml" Type="http://schemas.openxmlformats.org/officeDocument/2006/relationships/slide"/><Relationship Id="rId49" Target="slides/slide1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https://www.utahpta.org/grassroots-advocacy-what-can-i-do" TargetMode="External" Type="http://schemas.openxmlformats.org/officeDocument/2006/relationships/hyperlink"/><Relationship Id="rId5" Target="https://www.stayexempt.irs.gov/se/files/downloads/PoliticalCampaigns_Print.pdf" TargetMode="External" Type="http://schemas.openxmlformats.org/officeDocument/2006/relationships/hyperlink"/><Relationship Id="rId6" Target="https://www.stayexempt.irs.gov/home/existing-organizations/political-campaigns-and-charities" TargetMode="External" Type="http://schemas.openxmlformats.org/officeDocument/2006/relationships/hyperlink"/><Relationship Id="rId7" Target="https://www.wastatepta.org/wp-content/uploads/2020/04/Running-for-Public-Office-Apr2020-FINAL.pdf"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https://www.stayexempt.irs.gov/se/files/downloads/PoliticalCampaigns_Print.pdf"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https://www.stayexempt.irs.gov/se/files/downloads/PoliticalCampaigns_Print.pdf"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https://www.stayexempt.irs.gov/se/files/downloads/PoliticalCampaigns_Print.pdf"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https://www.wastatepta.org/wp-content/uploads/2020/04/Running-for-Public-Office-Apr2020-FINAL.pdf" TargetMode="External" Type="http://schemas.openxmlformats.org/officeDocument/2006/relationships/hyperlink"/><Relationship Id="rId5" Target="https://www.wastatepta.org/wp-content/uploads/2020/04/Running-for-Public-Office-Apr2020-FINAL.pdf" TargetMode="External" Type="http://schemas.openxmlformats.org/officeDocument/2006/relationships/hyperlink"/></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https://www.wastatepta.org/wp-content/uploads/2020/04/Running-for-Public-Office-Apr2020-FINAL.pdf" TargetMode="External" Type="http://schemas.openxmlformats.org/officeDocument/2006/relationships/hyperlink"/><Relationship Id="rId5" Target="https://www.wastatepta.org/wp-content/uploads/2020/04/Running-for-Public-Office-Apr2020-FINAL.pdf" TargetMode="External" Type="http://schemas.openxmlformats.org/officeDocument/2006/relationships/hyperlink"/><Relationship Id="rId6" Target="https://www.wastatepta.org/wp-content/uploads/2020/04/Running-for-Public-Office-Apr2020-FINAL.pdf" TargetMode="External" Type="http://schemas.openxmlformats.org/officeDocument/2006/relationships/hyperlink"/><Relationship Id="rId7" Target="https://www.wastatepta.org/wp-content/uploads/2020/04/Running-for-Public-Office-Apr2020-FINAL.pdf" TargetMode="External" Type="http://schemas.openxmlformats.org/officeDocument/2006/relationships/hyperlink"/></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https://www.wastatepta.org/wp-content/uploads/2020/04/Running-for-Public-Office-Apr2020-FINAL.pdf" TargetMode="External" Type="http://schemas.openxmlformats.org/officeDocument/2006/relationships/hyperlink"/><Relationship Id="rId5" Target="https://www.wastatepta.org/wp-content/uploads/2020/04/Running-for-Public-Office-Apr2020-FINAL.pdf" TargetMode="External" Type="http://schemas.openxmlformats.org/officeDocument/2006/relationships/hyperlink"/><Relationship Id="rId6" Target="https://www.wastatepta.org/wp-content/uploads/2020/04/Running-for-Public-Office-Apr2020-FINAL.pdf"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9968157"/>
            <a:ext cx="19221178" cy="586193"/>
            <a:chOff x="0" y="0"/>
            <a:chExt cx="6461577" cy="197060"/>
          </a:xfrm>
        </p:grpSpPr>
        <p:sp>
          <p:nvSpPr>
            <p:cNvPr name="Freeform 6" id="6"/>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7" id="7"/>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7318766" y="5970864"/>
            <a:ext cx="9940534" cy="1323412"/>
            <a:chOff x="0" y="0"/>
            <a:chExt cx="2185847" cy="291008"/>
          </a:xfrm>
        </p:grpSpPr>
        <p:sp>
          <p:nvSpPr>
            <p:cNvPr name="Freeform 9" id="9"/>
            <p:cNvSpPr/>
            <p:nvPr/>
          </p:nvSpPr>
          <p:spPr>
            <a:xfrm flipH="false" flipV="false" rot="0">
              <a:off x="0" y="0"/>
              <a:ext cx="2185847" cy="291008"/>
            </a:xfrm>
            <a:custGeom>
              <a:avLst/>
              <a:gdLst/>
              <a:ahLst/>
              <a:cxnLst/>
              <a:rect r="r" b="b" t="t" l="l"/>
              <a:pathLst>
                <a:path h="291008" w="2185847">
                  <a:moveTo>
                    <a:pt x="0" y="0"/>
                  </a:moveTo>
                  <a:lnTo>
                    <a:pt x="2185847" y="0"/>
                  </a:lnTo>
                  <a:lnTo>
                    <a:pt x="2185847" y="291008"/>
                  </a:lnTo>
                  <a:lnTo>
                    <a:pt x="0" y="291008"/>
                  </a:lnTo>
                  <a:close/>
                </a:path>
              </a:pathLst>
            </a:custGeom>
            <a:solidFill>
              <a:srgbClr val="022759"/>
            </a:solidFill>
          </p:spPr>
        </p:sp>
        <p:sp>
          <p:nvSpPr>
            <p:cNvPr name="TextBox 10" id="10"/>
            <p:cNvSpPr txBox="true"/>
            <p:nvPr/>
          </p:nvSpPr>
          <p:spPr>
            <a:xfrm>
              <a:off x="0" y="-28575"/>
              <a:ext cx="2185847" cy="319583"/>
            </a:xfrm>
            <a:prstGeom prst="rect">
              <a:avLst/>
            </a:prstGeom>
          </p:spPr>
          <p:txBody>
            <a:bodyPr anchor="ctr" rtlCol="false" tIns="60845" lIns="60845" bIns="60845" rIns="60845"/>
            <a:lstStyle/>
            <a:p>
              <a:pPr algn="ctr">
                <a:lnSpc>
                  <a:spcPts val="2659"/>
                </a:lnSpc>
              </a:pPr>
            </a:p>
          </p:txBody>
        </p:sp>
      </p:grpSp>
      <p:sp>
        <p:nvSpPr>
          <p:cNvPr name="TextBox 11" id="11"/>
          <p:cNvSpPr txBox="true"/>
          <p:nvPr/>
        </p:nvSpPr>
        <p:spPr>
          <a:xfrm rot="0">
            <a:off x="7318766" y="6186923"/>
            <a:ext cx="9940534" cy="880764"/>
          </a:xfrm>
          <a:prstGeom prst="rect">
            <a:avLst/>
          </a:prstGeom>
        </p:spPr>
        <p:txBody>
          <a:bodyPr anchor="t" rtlCol="false" tIns="0" lIns="0" bIns="0" rIns="0">
            <a:spAutoFit/>
          </a:bodyPr>
          <a:lstStyle/>
          <a:p>
            <a:pPr algn="ctr">
              <a:lnSpc>
                <a:spcPts val="3390"/>
              </a:lnSpc>
            </a:pPr>
            <a:r>
              <a:rPr lang="en-US" sz="3390" spc="210">
                <a:solidFill>
                  <a:srgbClr val="FFFFFF"/>
                </a:solidFill>
                <a:latin typeface="Be Vietnam Ultra-Bold Italics"/>
              </a:rPr>
              <a:t>Training for Utah PTA, Regions, Councils and Local Units</a:t>
            </a:r>
          </a:p>
        </p:txBody>
      </p:sp>
      <p:sp>
        <p:nvSpPr>
          <p:cNvPr name="TextBox 12" id="12"/>
          <p:cNvSpPr txBox="true"/>
          <p:nvPr/>
        </p:nvSpPr>
        <p:spPr>
          <a:xfrm rot="0">
            <a:off x="7318766" y="4037495"/>
            <a:ext cx="9940534" cy="1302814"/>
          </a:xfrm>
          <a:prstGeom prst="rect">
            <a:avLst/>
          </a:prstGeom>
        </p:spPr>
        <p:txBody>
          <a:bodyPr anchor="t" rtlCol="false" tIns="0" lIns="0" bIns="0" rIns="0">
            <a:spAutoFit/>
          </a:bodyPr>
          <a:lstStyle/>
          <a:p>
            <a:pPr algn="ctr">
              <a:lnSpc>
                <a:spcPts val="9720"/>
              </a:lnSpc>
            </a:pPr>
            <a:r>
              <a:rPr lang="en-US" sz="9720">
                <a:solidFill>
                  <a:srgbClr val="022759"/>
                </a:solidFill>
                <a:latin typeface="Klein Condensed Heavy"/>
              </a:rPr>
              <a:t>LAWS </a:t>
            </a:r>
          </a:p>
        </p:txBody>
      </p:sp>
      <p:sp>
        <p:nvSpPr>
          <p:cNvPr name="TextBox 13" id="13"/>
          <p:cNvSpPr txBox="true"/>
          <p:nvPr/>
        </p:nvSpPr>
        <p:spPr>
          <a:xfrm rot="0">
            <a:off x="7318766" y="5192982"/>
            <a:ext cx="9940534" cy="788676"/>
          </a:xfrm>
          <a:prstGeom prst="rect">
            <a:avLst/>
          </a:prstGeom>
        </p:spPr>
        <p:txBody>
          <a:bodyPr anchor="t" rtlCol="false" tIns="0" lIns="0" bIns="0" rIns="0">
            <a:spAutoFit/>
          </a:bodyPr>
          <a:lstStyle/>
          <a:p>
            <a:pPr algn="ctr">
              <a:lnSpc>
                <a:spcPts val="5928"/>
              </a:lnSpc>
            </a:pPr>
            <a:r>
              <a:rPr lang="en-US" sz="5928">
                <a:solidFill>
                  <a:srgbClr val="022759"/>
                </a:solidFill>
                <a:latin typeface="Klein Condensed Heavy"/>
              </a:rPr>
              <a:t>FOR ELECTIONS </a:t>
            </a:r>
          </a:p>
        </p:txBody>
      </p:sp>
      <p:grpSp>
        <p:nvGrpSpPr>
          <p:cNvPr name="Group 14" id="14"/>
          <p:cNvGrpSpPr/>
          <p:nvPr/>
        </p:nvGrpSpPr>
        <p:grpSpPr>
          <a:xfrm rot="-10800000">
            <a:off x="-384659" y="-82213"/>
            <a:ext cx="19221178" cy="487940"/>
            <a:chOff x="0" y="0"/>
            <a:chExt cx="6461577" cy="164031"/>
          </a:xfrm>
        </p:grpSpPr>
        <p:sp>
          <p:nvSpPr>
            <p:cNvPr name="Freeform 15" id="15"/>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16" id="16"/>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10800000">
            <a:off x="-318061" y="405727"/>
            <a:ext cx="18924122" cy="318843"/>
            <a:chOff x="0" y="0"/>
            <a:chExt cx="6361716" cy="107185"/>
          </a:xfrm>
        </p:grpSpPr>
        <p:sp>
          <p:nvSpPr>
            <p:cNvPr name="Freeform 18" id="18"/>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9" id="19"/>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028700" y="1551597"/>
            <a:ext cx="5516922" cy="7909566"/>
          </a:xfrm>
          <a:custGeom>
            <a:avLst/>
            <a:gdLst/>
            <a:ahLst/>
            <a:cxnLst/>
            <a:rect r="r" b="b" t="t" l="l"/>
            <a:pathLst>
              <a:path h="7909566" w="5516922">
                <a:moveTo>
                  <a:pt x="0" y="0"/>
                </a:moveTo>
                <a:lnTo>
                  <a:pt x="5516922" y="0"/>
                </a:lnTo>
                <a:lnTo>
                  <a:pt x="5516922" y="7909567"/>
                </a:lnTo>
                <a:lnTo>
                  <a:pt x="0" y="79095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18061" y="9968157"/>
            <a:ext cx="19154580" cy="616963"/>
            <a:chOff x="0" y="0"/>
            <a:chExt cx="6439189" cy="207404"/>
          </a:xfrm>
        </p:grpSpPr>
        <p:sp>
          <p:nvSpPr>
            <p:cNvPr name="Freeform 12" id="12"/>
            <p:cNvSpPr/>
            <p:nvPr/>
          </p:nvSpPr>
          <p:spPr>
            <a:xfrm flipH="false" flipV="false" rot="0">
              <a:off x="0" y="0"/>
              <a:ext cx="6439189" cy="207404"/>
            </a:xfrm>
            <a:custGeom>
              <a:avLst/>
              <a:gdLst/>
              <a:ahLst/>
              <a:cxnLst/>
              <a:rect r="r" b="b" t="t" l="l"/>
              <a:pathLst>
                <a:path h="207404" w="6439189">
                  <a:moveTo>
                    <a:pt x="0" y="0"/>
                  </a:moveTo>
                  <a:lnTo>
                    <a:pt x="6439189" y="0"/>
                  </a:lnTo>
                  <a:lnTo>
                    <a:pt x="6439189" y="207404"/>
                  </a:lnTo>
                  <a:lnTo>
                    <a:pt x="0" y="207404"/>
                  </a:lnTo>
                  <a:close/>
                </a:path>
              </a:pathLst>
            </a:custGeom>
            <a:solidFill>
              <a:srgbClr val="FFFFFF"/>
            </a:solidFill>
          </p:spPr>
        </p:sp>
        <p:sp>
          <p:nvSpPr>
            <p:cNvPr name="TextBox 13" id="13"/>
            <p:cNvSpPr txBox="true"/>
            <p:nvPr/>
          </p:nvSpPr>
          <p:spPr>
            <a:xfrm>
              <a:off x="0" y="-28575"/>
              <a:ext cx="6439189" cy="235979"/>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6322436" y="2991582"/>
            <a:ext cx="5346072" cy="5748464"/>
          </a:xfrm>
          <a:custGeom>
            <a:avLst/>
            <a:gdLst/>
            <a:ahLst/>
            <a:cxnLst/>
            <a:rect r="r" b="b" t="t" l="l"/>
            <a:pathLst>
              <a:path h="5748464" w="5346072">
                <a:moveTo>
                  <a:pt x="0" y="0"/>
                </a:moveTo>
                <a:lnTo>
                  <a:pt x="5346072" y="0"/>
                </a:lnTo>
                <a:lnTo>
                  <a:pt x="5346072" y="5748464"/>
                </a:lnTo>
                <a:lnTo>
                  <a:pt x="0" y="57484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838200"/>
            <a:ext cx="16230600" cy="1635128"/>
          </a:xfrm>
          <a:prstGeom prst="rect">
            <a:avLst/>
          </a:prstGeom>
        </p:spPr>
        <p:txBody>
          <a:bodyPr anchor="t" rtlCol="false" tIns="0" lIns="0" bIns="0" rIns="0">
            <a:spAutoFit/>
          </a:bodyPr>
          <a:lstStyle/>
          <a:p>
            <a:pPr algn="ctr">
              <a:lnSpc>
                <a:spcPts val="13299"/>
              </a:lnSpc>
              <a:spcBef>
                <a:spcPct val="0"/>
              </a:spcBef>
            </a:pPr>
            <a:r>
              <a:rPr lang="en-US" sz="9499">
                <a:solidFill>
                  <a:srgbClr val="022759"/>
                </a:solidFill>
                <a:latin typeface="Klein Condensed Heavy"/>
              </a:rPr>
              <a:t>ELECTION SEASON GUIDELINES</a:t>
            </a:r>
          </a:p>
        </p:txBody>
      </p:sp>
      <p:sp>
        <p:nvSpPr>
          <p:cNvPr name="TextBox 16" id="16"/>
          <p:cNvSpPr txBox="true"/>
          <p:nvPr/>
        </p:nvSpPr>
        <p:spPr>
          <a:xfrm rot="0">
            <a:off x="1212752" y="3940474"/>
            <a:ext cx="4847696" cy="2926080"/>
          </a:xfrm>
          <a:prstGeom prst="rect">
            <a:avLst/>
          </a:prstGeom>
        </p:spPr>
        <p:txBody>
          <a:bodyPr anchor="t" rtlCol="false" tIns="0" lIns="0" bIns="0" rIns="0">
            <a:spAutoFit/>
          </a:bodyPr>
          <a:lstStyle/>
          <a:p>
            <a:pPr algn="ctr">
              <a:lnSpc>
                <a:spcPts val="5700"/>
              </a:lnSpc>
            </a:pPr>
            <a:r>
              <a:rPr lang="en-US" sz="5700">
                <a:solidFill>
                  <a:srgbClr val="022759"/>
                </a:solidFill>
                <a:latin typeface="Be Vietnam Ultra-Bold"/>
              </a:rPr>
              <a:t>PTAs are 501c3 nonprofit organizations </a:t>
            </a:r>
          </a:p>
        </p:txBody>
      </p:sp>
      <p:sp>
        <p:nvSpPr>
          <p:cNvPr name="TextBox 17" id="17"/>
          <p:cNvSpPr txBox="true"/>
          <p:nvPr/>
        </p:nvSpPr>
        <p:spPr>
          <a:xfrm rot="0">
            <a:off x="12458363" y="2892428"/>
            <a:ext cx="5264920" cy="5097780"/>
          </a:xfrm>
          <a:prstGeom prst="rect">
            <a:avLst/>
          </a:prstGeom>
        </p:spPr>
        <p:txBody>
          <a:bodyPr anchor="t" rtlCol="false" tIns="0" lIns="0" bIns="0" rIns="0">
            <a:spAutoFit/>
          </a:bodyPr>
          <a:lstStyle/>
          <a:p>
            <a:pPr algn="ctr">
              <a:lnSpc>
                <a:spcPts val="5700"/>
              </a:lnSpc>
            </a:pPr>
            <a:r>
              <a:rPr lang="en-US" sz="5700">
                <a:solidFill>
                  <a:srgbClr val="022759"/>
                </a:solidFill>
                <a:latin typeface="Be Vietnam Ultra-Bold"/>
              </a:rPr>
              <a:t>and must remain </a:t>
            </a:r>
          </a:p>
          <a:p>
            <a:pPr algn="ctr">
              <a:lnSpc>
                <a:spcPts val="5700"/>
              </a:lnSpc>
            </a:pPr>
            <a:r>
              <a:rPr lang="en-US" sz="5700" u="sng">
                <a:solidFill>
                  <a:srgbClr val="022759"/>
                </a:solidFill>
                <a:latin typeface="Be Vietnam Ultra-Bold"/>
              </a:rPr>
              <a:t>neutral</a:t>
            </a:r>
            <a:r>
              <a:rPr lang="en-US" sz="5700">
                <a:solidFill>
                  <a:srgbClr val="022759"/>
                </a:solidFill>
                <a:latin typeface="Be Vietnam Ultra-Bold"/>
              </a:rPr>
              <a:t> </a:t>
            </a:r>
          </a:p>
          <a:p>
            <a:pPr algn="ctr">
              <a:lnSpc>
                <a:spcPts val="5700"/>
              </a:lnSpc>
            </a:pPr>
            <a:r>
              <a:rPr lang="en-US" sz="5700">
                <a:solidFill>
                  <a:srgbClr val="022759"/>
                </a:solidFill>
                <a:latin typeface="Be Vietnam Ultra-Bold"/>
              </a:rPr>
              <a:t>and </a:t>
            </a:r>
            <a:r>
              <a:rPr lang="en-US" sz="5700" u="sng">
                <a:solidFill>
                  <a:srgbClr val="022759"/>
                </a:solidFill>
                <a:latin typeface="Be Vietnam Ultra-Bold"/>
              </a:rPr>
              <a:t>nonpartisan</a:t>
            </a:r>
            <a:r>
              <a:rPr lang="en-US" sz="5700">
                <a:solidFill>
                  <a:srgbClr val="022759"/>
                </a:solidFill>
                <a:latin typeface="Be Vietnam Ultra-Bold"/>
              </a:rPr>
              <a:t> during elections.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true" flipV="false" rot="0">
            <a:off x="193066" y="5001605"/>
            <a:ext cx="3305365" cy="4556268"/>
          </a:xfrm>
          <a:custGeom>
            <a:avLst/>
            <a:gdLst/>
            <a:ahLst/>
            <a:cxnLst/>
            <a:rect r="r" b="b" t="t" l="l"/>
            <a:pathLst>
              <a:path h="4556268" w="3305365">
                <a:moveTo>
                  <a:pt x="3305365" y="0"/>
                </a:moveTo>
                <a:lnTo>
                  <a:pt x="0" y="0"/>
                </a:lnTo>
                <a:lnTo>
                  <a:pt x="0" y="4556268"/>
                </a:lnTo>
                <a:lnTo>
                  <a:pt x="3305365" y="4556268"/>
                </a:lnTo>
                <a:lnTo>
                  <a:pt x="330536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624558" y="1175649"/>
            <a:ext cx="9544870" cy="939800"/>
          </a:xfrm>
          <a:prstGeom prst="rect">
            <a:avLst/>
          </a:prstGeom>
        </p:spPr>
        <p:txBody>
          <a:bodyPr anchor="t" rtlCol="false" tIns="0" lIns="0" bIns="0" rIns="0">
            <a:spAutoFit/>
          </a:bodyPr>
          <a:lstStyle/>
          <a:p>
            <a:pPr>
              <a:lnSpc>
                <a:spcPts val="6999"/>
              </a:lnSpc>
            </a:pPr>
            <a:r>
              <a:rPr lang="en-US" sz="6999">
                <a:solidFill>
                  <a:srgbClr val="022759"/>
                </a:solidFill>
                <a:latin typeface="Klein Condensed Heavy"/>
              </a:rPr>
              <a:t>WHAT A PTA CAN DO</a:t>
            </a:r>
          </a:p>
        </p:txBody>
      </p:sp>
      <p:sp>
        <p:nvSpPr>
          <p:cNvPr name="TextBox 16" id="16"/>
          <p:cNvSpPr txBox="true"/>
          <p:nvPr/>
        </p:nvSpPr>
        <p:spPr>
          <a:xfrm rot="0">
            <a:off x="4223037" y="2480804"/>
            <a:ext cx="13192095" cy="6872732"/>
          </a:xfrm>
          <a:prstGeom prst="rect">
            <a:avLst/>
          </a:prstGeom>
        </p:spPr>
        <p:txBody>
          <a:bodyPr anchor="t" rtlCol="false" tIns="0" lIns="0" bIns="0" rIns="0">
            <a:spAutoFit/>
          </a:bodyPr>
          <a:lstStyle/>
          <a:p>
            <a:pPr marL="690881" indent="-345440" lvl="1">
              <a:lnSpc>
                <a:spcPts val="3424"/>
              </a:lnSpc>
              <a:buFont typeface="Arial"/>
              <a:buChar char="•"/>
            </a:pPr>
            <a:r>
              <a:rPr lang="en-US" sz="3200">
                <a:solidFill>
                  <a:srgbClr val="022759"/>
                </a:solidFill>
                <a:latin typeface="Be Vietnam"/>
              </a:rPr>
              <a:t>Host a candidate’s forum where all candidates appearing on the ballot for a given position must be invited to participate and given equal time to respond. Some candidates may choose not to attend and that is acceptable. </a:t>
            </a:r>
          </a:p>
          <a:p>
            <a:pPr>
              <a:lnSpc>
                <a:spcPts val="3424"/>
              </a:lnSpc>
            </a:pPr>
          </a:p>
          <a:p>
            <a:pPr marL="690881" indent="-345440" lvl="1">
              <a:lnSpc>
                <a:spcPts val="3424"/>
              </a:lnSpc>
              <a:buFont typeface="Arial"/>
              <a:buChar char="•"/>
            </a:pPr>
            <a:r>
              <a:rPr lang="en-US" sz="3200">
                <a:solidFill>
                  <a:srgbClr val="022759"/>
                </a:solidFill>
                <a:latin typeface="Be Vietnam"/>
              </a:rPr>
              <a:t>Publish a candidate’s questionnaire: all candidates must be given the opportunity to answer the questionnaire and responses must be printed exactly as written.</a:t>
            </a:r>
          </a:p>
          <a:p>
            <a:pPr>
              <a:lnSpc>
                <a:spcPts val="3424"/>
              </a:lnSpc>
            </a:pPr>
          </a:p>
          <a:p>
            <a:pPr marL="690881" indent="-345440" lvl="1">
              <a:lnSpc>
                <a:spcPts val="3424"/>
              </a:lnSpc>
              <a:buFont typeface="Arial"/>
              <a:buChar char="•"/>
            </a:pPr>
            <a:r>
              <a:rPr lang="en-US" sz="3200">
                <a:solidFill>
                  <a:srgbClr val="022759"/>
                </a:solidFill>
                <a:latin typeface="Be Vietnam"/>
              </a:rPr>
              <a:t>Register voters. Volunteers must register all eligible voters regardless of party affiliation or political views.</a:t>
            </a:r>
          </a:p>
          <a:p>
            <a:pPr>
              <a:lnSpc>
                <a:spcPts val="3424"/>
              </a:lnSpc>
            </a:pPr>
          </a:p>
          <a:p>
            <a:pPr marL="690881" indent="-345440" lvl="1">
              <a:lnSpc>
                <a:spcPts val="3424"/>
              </a:lnSpc>
              <a:buFont typeface="Arial"/>
              <a:buChar char="•"/>
            </a:pPr>
            <a:r>
              <a:rPr lang="en-US" sz="3200">
                <a:solidFill>
                  <a:srgbClr val="022759"/>
                </a:solidFill>
                <a:latin typeface="Be Vietnam"/>
              </a:rPr>
              <a:t>Remind members to vote.</a:t>
            </a:r>
          </a:p>
          <a:p>
            <a:pPr>
              <a:lnSpc>
                <a:spcPts val="3424"/>
              </a:lnSpc>
            </a:pPr>
          </a:p>
          <a:p>
            <a:pPr marL="690881" indent="-345440" lvl="1">
              <a:lnSpc>
                <a:spcPts val="3424"/>
              </a:lnSpc>
              <a:buFont typeface="Arial"/>
              <a:buChar char="•"/>
            </a:pPr>
            <a:r>
              <a:rPr lang="en-US" sz="3200">
                <a:solidFill>
                  <a:srgbClr val="022759"/>
                </a:solidFill>
                <a:latin typeface="Be Vietnam"/>
              </a:rPr>
              <a:t>Educate candidates on issues important to PTA.</a:t>
            </a:r>
          </a:p>
          <a:p>
            <a:pPr>
              <a:lnSpc>
                <a:spcPts val="3424"/>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5715395" y="6153570"/>
            <a:ext cx="2572605" cy="3546198"/>
          </a:xfrm>
          <a:custGeom>
            <a:avLst/>
            <a:gdLst/>
            <a:ahLst/>
            <a:cxnLst/>
            <a:rect r="r" b="b" t="t" l="l"/>
            <a:pathLst>
              <a:path h="3546198" w="2572605">
                <a:moveTo>
                  <a:pt x="0" y="0"/>
                </a:moveTo>
                <a:lnTo>
                  <a:pt x="2572605" y="0"/>
                </a:lnTo>
                <a:lnTo>
                  <a:pt x="2572605" y="3546198"/>
                </a:lnTo>
                <a:lnTo>
                  <a:pt x="0" y="35461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4939661" y="724570"/>
            <a:ext cx="2571231" cy="2571231"/>
          </a:xfrm>
          <a:custGeom>
            <a:avLst/>
            <a:gdLst/>
            <a:ahLst/>
            <a:cxnLst/>
            <a:rect r="r" b="b" t="t" l="l"/>
            <a:pathLst>
              <a:path h="2571231" w="2571231">
                <a:moveTo>
                  <a:pt x="0" y="0"/>
                </a:moveTo>
                <a:lnTo>
                  <a:pt x="2571231" y="0"/>
                </a:lnTo>
                <a:lnTo>
                  <a:pt x="2571231" y="2571231"/>
                </a:lnTo>
                <a:lnTo>
                  <a:pt x="0" y="2571231"/>
                </a:lnTo>
                <a:lnTo>
                  <a:pt x="0" y="0"/>
                </a:lnTo>
                <a:close/>
              </a:path>
            </a:pathLst>
          </a:custGeom>
          <a:blipFill>
            <a:blip r:embed="rId4"/>
            <a:stretch>
              <a:fillRect l="0" t="0" r="0" b="0"/>
            </a:stretch>
          </a:blipFill>
        </p:spPr>
      </p:sp>
      <p:sp>
        <p:nvSpPr>
          <p:cNvPr name="TextBox 16" id="16"/>
          <p:cNvSpPr txBox="true"/>
          <p:nvPr/>
        </p:nvSpPr>
        <p:spPr>
          <a:xfrm rot="0">
            <a:off x="4453495" y="1339246"/>
            <a:ext cx="11602279" cy="939800"/>
          </a:xfrm>
          <a:prstGeom prst="rect">
            <a:avLst/>
          </a:prstGeom>
        </p:spPr>
        <p:txBody>
          <a:bodyPr anchor="t" rtlCol="false" tIns="0" lIns="0" bIns="0" rIns="0">
            <a:spAutoFit/>
          </a:bodyPr>
          <a:lstStyle/>
          <a:p>
            <a:pPr>
              <a:lnSpc>
                <a:spcPts val="6999"/>
              </a:lnSpc>
            </a:pPr>
            <a:r>
              <a:rPr lang="en-US" sz="6999">
                <a:solidFill>
                  <a:srgbClr val="022759"/>
                </a:solidFill>
                <a:latin typeface="Klein Condensed Heavy"/>
              </a:rPr>
              <a:t>WHAT A PTA CANNOT DO</a:t>
            </a:r>
          </a:p>
        </p:txBody>
      </p:sp>
      <p:sp>
        <p:nvSpPr>
          <p:cNvPr name="TextBox 17" id="17"/>
          <p:cNvSpPr txBox="true"/>
          <p:nvPr/>
        </p:nvSpPr>
        <p:spPr>
          <a:xfrm rot="0">
            <a:off x="8451415" y="2626876"/>
            <a:ext cx="7604359" cy="5158232"/>
          </a:xfrm>
          <a:prstGeom prst="rect">
            <a:avLst/>
          </a:prstGeom>
        </p:spPr>
        <p:txBody>
          <a:bodyPr anchor="t" rtlCol="false" tIns="0" lIns="0" bIns="0" rIns="0">
            <a:spAutoFit/>
          </a:bodyPr>
          <a:lstStyle/>
          <a:p>
            <a:pPr>
              <a:lnSpc>
                <a:spcPts val="3424"/>
              </a:lnSpc>
            </a:pPr>
          </a:p>
          <a:p>
            <a:pPr>
              <a:lnSpc>
                <a:spcPts val="3424"/>
              </a:lnSpc>
            </a:pPr>
          </a:p>
          <a:p>
            <a:pPr marL="690881" indent="-345440" lvl="1">
              <a:lnSpc>
                <a:spcPts val="3424"/>
              </a:lnSpc>
              <a:buFont typeface="Arial"/>
              <a:buChar char="•"/>
            </a:pPr>
            <a:r>
              <a:rPr lang="en-US" sz="3200">
                <a:solidFill>
                  <a:srgbClr val="022759"/>
                </a:solidFill>
                <a:latin typeface="Be Vietnam"/>
              </a:rPr>
              <a:t>Wear campaign buttons or t-shirts during a PTA meeting or PTA event.</a:t>
            </a:r>
          </a:p>
          <a:p>
            <a:pPr>
              <a:lnSpc>
                <a:spcPts val="3424"/>
              </a:lnSpc>
            </a:pPr>
          </a:p>
          <a:p>
            <a:pPr marL="690881" indent="-345440" lvl="1">
              <a:lnSpc>
                <a:spcPts val="3424"/>
              </a:lnSpc>
              <a:buFont typeface="Arial"/>
              <a:buChar char="•"/>
            </a:pPr>
            <a:r>
              <a:rPr lang="en-US" sz="3200">
                <a:solidFill>
                  <a:srgbClr val="022759"/>
                </a:solidFill>
                <a:latin typeface="Be Vietnam"/>
              </a:rPr>
              <a:t>Endorse or oppose candidates or use their PTA leadership positions to endorse candidates.</a:t>
            </a:r>
          </a:p>
          <a:p>
            <a:pPr>
              <a:lnSpc>
                <a:spcPts val="3424"/>
              </a:lnSpc>
            </a:pPr>
          </a:p>
          <a:p>
            <a:pPr marL="690881" indent="-345440" lvl="1">
              <a:lnSpc>
                <a:spcPts val="3424"/>
              </a:lnSpc>
              <a:buFont typeface="Arial"/>
              <a:buChar char="•"/>
            </a:pPr>
            <a:r>
              <a:rPr lang="en-US" sz="3200">
                <a:solidFill>
                  <a:srgbClr val="022759"/>
                </a:solidFill>
                <a:latin typeface="Be Vietnam"/>
              </a:rPr>
              <a:t>Donate to campaigns or facilitate fundraising for any candidates.</a:t>
            </a:r>
          </a:p>
          <a:p>
            <a:pPr>
              <a:lnSpc>
                <a:spcPts val="3424"/>
              </a:lnSpc>
            </a:pPr>
          </a:p>
        </p:txBody>
      </p:sp>
      <p:sp>
        <p:nvSpPr>
          <p:cNvPr name="TextBox 18" id="18"/>
          <p:cNvSpPr txBox="true"/>
          <p:nvPr/>
        </p:nvSpPr>
        <p:spPr>
          <a:xfrm rot="0">
            <a:off x="424276" y="2812446"/>
            <a:ext cx="7440702" cy="5586857"/>
          </a:xfrm>
          <a:prstGeom prst="rect">
            <a:avLst/>
          </a:prstGeom>
        </p:spPr>
        <p:txBody>
          <a:bodyPr anchor="t" rtlCol="false" tIns="0" lIns="0" bIns="0" rIns="0">
            <a:spAutoFit/>
          </a:bodyPr>
          <a:lstStyle/>
          <a:p>
            <a:pPr marL="690881" indent="-345440" lvl="1">
              <a:lnSpc>
                <a:spcPts val="3424"/>
              </a:lnSpc>
              <a:buFont typeface="Arial"/>
              <a:buChar char="•"/>
            </a:pPr>
            <a:r>
              <a:rPr lang="en-US" sz="3200">
                <a:solidFill>
                  <a:srgbClr val="022759"/>
                </a:solidFill>
                <a:latin typeface="Be Vietnam"/>
              </a:rPr>
              <a:t>Invite only one candidate in an election to come speak to the PTA.</a:t>
            </a:r>
          </a:p>
          <a:p>
            <a:pPr>
              <a:lnSpc>
                <a:spcPts val="3424"/>
              </a:lnSpc>
            </a:pPr>
          </a:p>
          <a:p>
            <a:pPr marL="690881" indent="-345440" lvl="1">
              <a:lnSpc>
                <a:spcPts val="3424"/>
              </a:lnSpc>
              <a:buFont typeface="Arial"/>
              <a:buChar char="•"/>
            </a:pPr>
            <a:r>
              <a:rPr lang="en-US" sz="3200">
                <a:solidFill>
                  <a:srgbClr val="022759"/>
                </a:solidFill>
                <a:latin typeface="Be Vietnam"/>
              </a:rPr>
              <a:t>Tell PTA members to only vote for a candidate who supports X position.</a:t>
            </a:r>
          </a:p>
          <a:p>
            <a:pPr>
              <a:lnSpc>
                <a:spcPts val="3424"/>
              </a:lnSpc>
            </a:pPr>
          </a:p>
          <a:p>
            <a:pPr marL="690881" indent="-345440" lvl="1">
              <a:lnSpc>
                <a:spcPts val="3424"/>
              </a:lnSpc>
              <a:buFont typeface="Arial"/>
              <a:buChar char="•"/>
            </a:pPr>
            <a:r>
              <a:rPr lang="en-US" sz="3200">
                <a:solidFill>
                  <a:srgbClr val="022759"/>
                </a:solidFill>
                <a:latin typeface="Be Vietnam"/>
              </a:rPr>
              <a:t>Rate candidates on who is most favorable to your issue(s).</a:t>
            </a:r>
          </a:p>
          <a:p>
            <a:pPr>
              <a:lnSpc>
                <a:spcPts val="3424"/>
              </a:lnSpc>
            </a:pPr>
          </a:p>
          <a:p>
            <a:pPr marL="690881" indent="-345440" lvl="1">
              <a:lnSpc>
                <a:spcPts val="3424"/>
              </a:lnSpc>
              <a:buFont typeface="Arial"/>
              <a:buChar char="•"/>
            </a:pPr>
            <a:r>
              <a:rPr lang="en-US" sz="3200">
                <a:solidFill>
                  <a:srgbClr val="022759"/>
                </a:solidFill>
                <a:latin typeface="Be Vietnam"/>
              </a:rPr>
              <a:t>Distribute any campaign materials on behalf of a candidate.</a:t>
            </a:r>
          </a:p>
          <a:p>
            <a:pPr>
              <a:lnSpc>
                <a:spcPts val="3424"/>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028700" y="4804178"/>
            <a:ext cx="3023023" cy="5102148"/>
          </a:xfrm>
          <a:custGeom>
            <a:avLst/>
            <a:gdLst/>
            <a:ahLst/>
            <a:cxnLst/>
            <a:rect r="r" b="b" t="t" l="l"/>
            <a:pathLst>
              <a:path h="5102148" w="3023023">
                <a:moveTo>
                  <a:pt x="0" y="0"/>
                </a:moveTo>
                <a:lnTo>
                  <a:pt x="3023023" y="0"/>
                </a:lnTo>
                <a:lnTo>
                  <a:pt x="3023023" y="5102147"/>
                </a:lnTo>
                <a:lnTo>
                  <a:pt x="0" y="51021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6575845" y="5700909"/>
            <a:ext cx="1973487" cy="3732363"/>
          </a:xfrm>
          <a:custGeom>
            <a:avLst/>
            <a:gdLst/>
            <a:ahLst/>
            <a:cxnLst/>
            <a:rect r="r" b="b" t="t" l="l"/>
            <a:pathLst>
              <a:path h="3732363" w="1973487">
                <a:moveTo>
                  <a:pt x="0" y="0"/>
                </a:moveTo>
                <a:lnTo>
                  <a:pt x="1973487" y="0"/>
                </a:lnTo>
                <a:lnTo>
                  <a:pt x="1973487" y="3732363"/>
                </a:lnTo>
                <a:lnTo>
                  <a:pt x="0" y="37323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3375365" y="5377538"/>
            <a:ext cx="3461576" cy="4114800"/>
          </a:xfrm>
          <a:custGeom>
            <a:avLst/>
            <a:gdLst/>
            <a:ahLst/>
            <a:cxnLst/>
            <a:rect r="r" b="b" t="t" l="l"/>
            <a:pathLst>
              <a:path h="4114800" w="3461576">
                <a:moveTo>
                  <a:pt x="0" y="0"/>
                </a:moveTo>
                <a:lnTo>
                  <a:pt x="3461576" y="0"/>
                </a:lnTo>
                <a:lnTo>
                  <a:pt x="346157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1028700" y="1143000"/>
            <a:ext cx="16230600" cy="1729740"/>
          </a:xfrm>
          <a:prstGeom prst="rect">
            <a:avLst/>
          </a:prstGeom>
        </p:spPr>
        <p:txBody>
          <a:bodyPr anchor="t" rtlCol="false" tIns="0" lIns="0" bIns="0" rIns="0">
            <a:spAutoFit/>
          </a:bodyPr>
          <a:lstStyle/>
          <a:p>
            <a:pPr algn="ctr">
              <a:lnSpc>
                <a:spcPts val="6600"/>
              </a:lnSpc>
            </a:pPr>
            <a:r>
              <a:rPr lang="en-US" sz="6600">
                <a:solidFill>
                  <a:srgbClr val="022759"/>
                </a:solidFill>
                <a:latin typeface="Klein Condensed Bold"/>
              </a:rPr>
              <a:t>A LOCAL PTA CAN SUPPORT POSITIONS/ISSUES BUT NOT CANDIDATES</a:t>
            </a:r>
          </a:p>
        </p:txBody>
      </p:sp>
      <p:sp>
        <p:nvSpPr>
          <p:cNvPr name="TextBox 18" id="18"/>
          <p:cNvSpPr txBox="true"/>
          <p:nvPr/>
        </p:nvSpPr>
        <p:spPr>
          <a:xfrm rot="0">
            <a:off x="1028700" y="3201549"/>
            <a:ext cx="16026213" cy="496571"/>
          </a:xfrm>
          <a:prstGeom prst="rect">
            <a:avLst/>
          </a:prstGeom>
        </p:spPr>
        <p:txBody>
          <a:bodyPr anchor="t" rtlCol="false" tIns="0" lIns="0" bIns="0" rIns="0">
            <a:spAutoFit/>
          </a:bodyPr>
          <a:lstStyle/>
          <a:p>
            <a:pPr>
              <a:lnSpc>
                <a:spcPts val="3800"/>
              </a:lnSpc>
            </a:pPr>
            <a:r>
              <a:rPr lang="en-US" sz="3800">
                <a:solidFill>
                  <a:srgbClr val="022759"/>
                </a:solidFill>
                <a:latin typeface="Be Vietnam Ultra-Bold"/>
              </a:rPr>
              <a:t>A PTA may not advocate for or against a candidate for public </a:t>
            </a:r>
            <a:r>
              <a:rPr lang="en-US" sz="3800">
                <a:solidFill>
                  <a:srgbClr val="022759"/>
                </a:solidFill>
                <a:latin typeface="Be Vietnam Ultra-Bold"/>
              </a:rPr>
              <a:t>office. </a:t>
            </a:r>
          </a:p>
        </p:txBody>
      </p:sp>
      <p:sp>
        <p:nvSpPr>
          <p:cNvPr name="TextBox 19" id="19"/>
          <p:cNvSpPr txBox="true"/>
          <p:nvPr/>
        </p:nvSpPr>
        <p:spPr>
          <a:xfrm rot="0">
            <a:off x="9144000" y="4124899"/>
            <a:ext cx="8115300" cy="4782821"/>
          </a:xfrm>
          <a:prstGeom prst="rect">
            <a:avLst/>
          </a:prstGeom>
        </p:spPr>
        <p:txBody>
          <a:bodyPr anchor="t" rtlCol="false" tIns="0" lIns="0" bIns="0" rIns="0">
            <a:spAutoFit/>
          </a:bodyPr>
          <a:lstStyle/>
          <a:p>
            <a:pPr algn="ctr">
              <a:lnSpc>
                <a:spcPts val="3800"/>
              </a:lnSpc>
            </a:pPr>
            <a:r>
              <a:rPr lang="en-US" sz="3800">
                <a:solidFill>
                  <a:srgbClr val="022759"/>
                </a:solidFill>
                <a:latin typeface="Be Vietnam Bold"/>
              </a:rPr>
              <a:t>On the other hand, a PTA may advocate for or against a particular </a:t>
            </a:r>
            <a:r>
              <a:rPr lang="en-US" sz="3800" u="sng">
                <a:solidFill>
                  <a:srgbClr val="022759"/>
                </a:solidFill>
                <a:latin typeface="Be Vietnam Bold"/>
              </a:rPr>
              <a:t>issue</a:t>
            </a:r>
            <a:r>
              <a:rPr lang="en-US" sz="3800">
                <a:solidFill>
                  <a:srgbClr val="022759"/>
                </a:solidFill>
                <a:latin typeface="Be Vietnam Bold"/>
              </a:rPr>
              <a:t> as long as that</a:t>
            </a:r>
          </a:p>
          <a:p>
            <a:pPr algn="ctr">
              <a:lnSpc>
                <a:spcPts val="3800"/>
              </a:lnSpc>
            </a:pPr>
            <a:r>
              <a:rPr lang="en-US" sz="3800">
                <a:solidFill>
                  <a:srgbClr val="022759"/>
                </a:solidFill>
                <a:latin typeface="Be Vietnam Bold"/>
              </a:rPr>
              <a:t>advocacy furthers its </a:t>
            </a:r>
            <a:r>
              <a:rPr lang="en-US" sz="3800" u="sng">
                <a:solidFill>
                  <a:srgbClr val="022759"/>
                </a:solidFill>
                <a:latin typeface="Be Vietnam Bold"/>
              </a:rPr>
              <a:t>mission</a:t>
            </a:r>
            <a:r>
              <a:rPr lang="en-US" sz="3800">
                <a:solidFill>
                  <a:srgbClr val="022759"/>
                </a:solidFill>
                <a:latin typeface="Be Vietnam Bold"/>
              </a:rPr>
              <a:t>. PTAs may continue to advocate for issues during a political</a:t>
            </a:r>
          </a:p>
          <a:p>
            <a:pPr algn="ctr">
              <a:lnSpc>
                <a:spcPts val="3800"/>
              </a:lnSpc>
            </a:pPr>
            <a:r>
              <a:rPr lang="en-US" sz="3800">
                <a:solidFill>
                  <a:srgbClr val="022759"/>
                </a:solidFill>
                <a:latin typeface="Be Vietnam Bold"/>
              </a:rPr>
              <a:t>campaign, but must not use advocacy as an excuse for, or to double as, political campaign</a:t>
            </a:r>
          </a:p>
          <a:p>
            <a:pPr algn="ctr">
              <a:lnSpc>
                <a:spcPts val="3800"/>
              </a:lnSpc>
            </a:pPr>
            <a:r>
              <a:rPr lang="en-US" sz="3800">
                <a:solidFill>
                  <a:srgbClr val="022759"/>
                </a:solidFill>
                <a:latin typeface="Be Vietnam Bold"/>
              </a:rPr>
              <a:t>intervention.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022759"/>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D82222"/>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1066991" y="2385988"/>
            <a:ext cx="5471229" cy="6872312"/>
          </a:xfrm>
          <a:custGeom>
            <a:avLst/>
            <a:gdLst/>
            <a:ahLst/>
            <a:cxnLst/>
            <a:rect r="r" b="b" t="t" l="l"/>
            <a:pathLst>
              <a:path h="6872312" w="5471229">
                <a:moveTo>
                  <a:pt x="0" y="0"/>
                </a:moveTo>
                <a:lnTo>
                  <a:pt x="5471230" y="0"/>
                </a:lnTo>
                <a:lnTo>
                  <a:pt x="5471230" y="6872312"/>
                </a:lnTo>
                <a:lnTo>
                  <a:pt x="0" y="68723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3549441" y="8114430"/>
            <a:ext cx="8189208" cy="1415683"/>
          </a:xfrm>
          <a:prstGeom prst="rect">
            <a:avLst/>
          </a:prstGeom>
        </p:spPr>
        <p:txBody>
          <a:bodyPr anchor="t" rtlCol="false" tIns="0" lIns="0" bIns="0" rIns="0">
            <a:spAutoFit/>
          </a:bodyPr>
          <a:lstStyle/>
          <a:p>
            <a:pPr>
              <a:lnSpc>
                <a:spcPts val="10547"/>
              </a:lnSpc>
            </a:pPr>
            <a:r>
              <a:rPr lang="en-US" sz="10547">
                <a:solidFill>
                  <a:srgbClr val="022759"/>
                </a:solidFill>
                <a:latin typeface="Klein Condensed Bold"/>
              </a:rPr>
              <a:t>THANK YOU</a:t>
            </a:r>
          </a:p>
        </p:txBody>
      </p:sp>
      <p:sp>
        <p:nvSpPr>
          <p:cNvPr name="TextBox 16" id="16"/>
          <p:cNvSpPr txBox="true"/>
          <p:nvPr/>
        </p:nvSpPr>
        <p:spPr>
          <a:xfrm rot="0">
            <a:off x="1520621" y="1469209"/>
            <a:ext cx="6901590" cy="5549847"/>
          </a:xfrm>
          <a:prstGeom prst="rect">
            <a:avLst/>
          </a:prstGeom>
        </p:spPr>
        <p:txBody>
          <a:bodyPr anchor="t" rtlCol="false" tIns="0" lIns="0" bIns="0" rIns="0">
            <a:spAutoFit/>
          </a:bodyPr>
          <a:lstStyle/>
          <a:p>
            <a:pPr>
              <a:lnSpc>
                <a:spcPts val="4372"/>
              </a:lnSpc>
            </a:pPr>
            <a:r>
              <a:rPr lang="en-US" sz="4372">
                <a:solidFill>
                  <a:srgbClr val="022759"/>
                </a:solidFill>
                <a:latin typeface="Be Vietnam"/>
              </a:rPr>
              <a:t>Find more information on </a:t>
            </a:r>
          </a:p>
          <a:p>
            <a:pPr>
              <a:lnSpc>
                <a:spcPts val="4372"/>
              </a:lnSpc>
            </a:pPr>
          </a:p>
          <a:p>
            <a:pPr>
              <a:lnSpc>
                <a:spcPts val="4372"/>
              </a:lnSpc>
            </a:pPr>
            <a:r>
              <a:rPr lang="en-US" sz="4372" u="sng">
                <a:solidFill>
                  <a:srgbClr val="022759"/>
                </a:solidFill>
                <a:latin typeface="Be Vietnam"/>
                <a:hlinkClick r:id="rId4" tooltip="https://www.utahpta.org/grassroots-advocacy-what-can-i-do"/>
              </a:rPr>
              <a:t>https://www.utahpta.org/grassroots-advocacy-what-can-i-do</a:t>
            </a:r>
          </a:p>
          <a:p>
            <a:pPr>
              <a:lnSpc>
                <a:spcPts val="4372"/>
              </a:lnSpc>
            </a:pPr>
          </a:p>
          <a:p>
            <a:pPr>
              <a:lnSpc>
                <a:spcPts val="4372"/>
              </a:lnSpc>
            </a:pPr>
            <a:r>
              <a:rPr lang="en-US" sz="4372">
                <a:solidFill>
                  <a:srgbClr val="022759"/>
                </a:solidFill>
                <a:latin typeface="Be Vietnam"/>
              </a:rPr>
              <a:t>IRS Campaign Intervention Training </a:t>
            </a:r>
          </a:p>
          <a:p>
            <a:pPr marL="944109" indent="-472054" lvl="1">
              <a:lnSpc>
                <a:spcPts val="4372"/>
              </a:lnSpc>
              <a:buFont typeface="Arial"/>
              <a:buChar char="•"/>
            </a:pPr>
            <a:r>
              <a:rPr lang="en-US" sz="4372" u="sng">
                <a:solidFill>
                  <a:srgbClr val="022759"/>
                </a:solidFill>
                <a:latin typeface="Be Vietnam Ultra-Bold"/>
                <a:hlinkClick r:id="rId5" tooltip="https://www.stayexempt.irs.gov/se/files/downloads/PoliticalCampaigns_Print.pdf"/>
              </a:rPr>
              <a:t>PDF</a:t>
            </a:r>
          </a:p>
          <a:p>
            <a:pPr marL="944109" indent="-472054" lvl="1">
              <a:lnSpc>
                <a:spcPts val="4372"/>
              </a:lnSpc>
              <a:buFont typeface="Arial"/>
              <a:buChar char="•"/>
            </a:pPr>
            <a:r>
              <a:rPr lang="en-US" sz="4372" u="sng">
                <a:solidFill>
                  <a:srgbClr val="022759"/>
                </a:solidFill>
                <a:latin typeface="Be Vietnam Ultra-Bold"/>
                <a:hlinkClick r:id="rId6" tooltip="https://www.stayexempt.irs.gov/home/existing-organizations/political-campaigns-and-charities"/>
              </a:rPr>
              <a:t>Training Videos </a:t>
            </a:r>
          </a:p>
        </p:txBody>
      </p:sp>
      <p:sp>
        <p:nvSpPr>
          <p:cNvPr name="TextBox 17" id="17"/>
          <p:cNvSpPr txBox="true"/>
          <p:nvPr/>
        </p:nvSpPr>
        <p:spPr>
          <a:xfrm rot="0">
            <a:off x="697936" y="8853462"/>
            <a:ext cx="1645369" cy="198120"/>
          </a:xfrm>
          <a:prstGeom prst="rect">
            <a:avLst/>
          </a:prstGeom>
        </p:spPr>
        <p:txBody>
          <a:bodyPr anchor="t" rtlCol="false" tIns="0" lIns="0" bIns="0" rIns="0">
            <a:spAutoFit/>
          </a:bodyPr>
          <a:lstStyle/>
          <a:p>
            <a:pPr algn="ctr">
              <a:lnSpc>
                <a:spcPts val="1679"/>
              </a:lnSpc>
            </a:pPr>
            <a:r>
              <a:rPr lang="en-US" sz="1200" u="sng">
                <a:solidFill>
                  <a:srgbClr val="022759"/>
                </a:solidFill>
                <a:latin typeface="Cormorant Garamond Medium"/>
                <a:hlinkClick r:id="rId7" tooltip="https://www.wastatepta.org/wp-content/uploads/2020/04/Running-for-Public-Office-Apr2020-FINAL.pdf"/>
              </a:rPr>
              <a:t>Add a little bit of body text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575501" y="5343208"/>
            <a:ext cx="3274738" cy="3731895"/>
          </a:xfrm>
          <a:custGeom>
            <a:avLst/>
            <a:gdLst/>
            <a:ahLst/>
            <a:cxnLst/>
            <a:rect r="r" b="b" t="t" l="l"/>
            <a:pathLst>
              <a:path h="3731895" w="3274738">
                <a:moveTo>
                  <a:pt x="0" y="0"/>
                </a:moveTo>
                <a:lnTo>
                  <a:pt x="3274738" y="0"/>
                </a:lnTo>
                <a:lnTo>
                  <a:pt x="3274738" y="3731895"/>
                </a:lnTo>
                <a:lnTo>
                  <a:pt x="0" y="37318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1152525"/>
            <a:ext cx="16230600" cy="939800"/>
          </a:xfrm>
          <a:prstGeom prst="rect">
            <a:avLst/>
          </a:prstGeom>
        </p:spPr>
        <p:txBody>
          <a:bodyPr anchor="t" rtlCol="false" tIns="0" lIns="0" bIns="0" rIns="0">
            <a:spAutoFit/>
          </a:bodyPr>
          <a:lstStyle/>
          <a:p>
            <a:pPr algn="ctr">
              <a:lnSpc>
                <a:spcPts val="6999"/>
              </a:lnSpc>
            </a:pPr>
            <a:r>
              <a:rPr lang="en-US" sz="6999">
                <a:solidFill>
                  <a:srgbClr val="022759"/>
                </a:solidFill>
                <a:latin typeface="Klein Condensed Heavy"/>
              </a:rPr>
              <a:t>WHERE DO I FIND THE RULES ?</a:t>
            </a:r>
          </a:p>
        </p:txBody>
      </p:sp>
      <p:sp>
        <p:nvSpPr>
          <p:cNvPr name="TextBox 16" id="16"/>
          <p:cNvSpPr txBox="true"/>
          <p:nvPr/>
        </p:nvSpPr>
        <p:spPr>
          <a:xfrm rot="0">
            <a:off x="5306844" y="4446587"/>
            <a:ext cx="12458237" cy="4038600"/>
          </a:xfrm>
          <a:prstGeom prst="rect">
            <a:avLst/>
          </a:prstGeom>
        </p:spPr>
        <p:txBody>
          <a:bodyPr anchor="t" rtlCol="false" tIns="0" lIns="0" bIns="0" rIns="0">
            <a:spAutoFit/>
          </a:bodyPr>
          <a:lstStyle/>
          <a:p>
            <a:pPr>
              <a:lnSpc>
                <a:spcPts val="7500"/>
              </a:lnSpc>
            </a:pPr>
            <a:r>
              <a:rPr lang="en-US" sz="7500">
                <a:solidFill>
                  <a:srgbClr val="022759"/>
                </a:solidFill>
                <a:latin typeface="Be Vietnam Ultra-Bold"/>
              </a:rPr>
              <a:t>Bylaws:</a:t>
            </a:r>
          </a:p>
          <a:p>
            <a:pPr marL="1295400" indent="-647700" lvl="1">
              <a:lnSpc>
                <a:spcPts val="6000"/>
              </a:lnSpc>
              <a:buFont typeface="Arial"/>
              <a:buChar char="•"/>
            </a:pPr>
            <a:r>
              <a:rPr lang="en-US" sz="6000">
                <a:solidFill>
                  <a:srgbClr val="022759"/>
                </a:solidFill>
                <a:latin typeface="Be Vietnam Ultra-Bold"/>
              </a:rPr>
              <a:t>Local Bylaws Article 4, Section 15</a:t>
            </a:r>
          </a:p>
          <a:p>
            <a:pPr marL="1295400" indent="-647700" lvl="1">
              <a:lnSpc>
                <a:spcPts val="6000"/>
              </a:lnSpc>
              <a:buFont typeface="Arial"/>
              <a:buChar char="•"/>
            </a:pPr>
            <a:r>
              <a:rPr lang="en-US" sz="6000">
                <a:solidFill>
                  <a:srgbClr val="022759"/>
                </a:solidFill>
                <a:latin typeface="Be Vietnam Ultra-Bold"/>
              </a:rPr>
              <a:t>Council Bylaws Article 4, Section 14</a:t>
            </a:r>
          </a:p>
        </p:txBody>
      </p:sp>
      <p:sp>
        <p:nvSpPr>
          <p:cNvPr name="TextBox 17" id="17"/>
          <p:cNvSpPr txBox="true"/>
          <p:nvPr/>
        </p:nvSpPr>
        <p:spPr>
          <a:xfrm rot="0">
            <a:off x="5306844" y="2530475"/>
            <a:ext cx="12012681" cy="1009650"/>
          </a:xfrm>
          <a:prstGeom prst="rect">
            <a:avLst/>
          </a:prstGeom>
        </p:spPr>
        <p:txBody>
          <a:bodyPr anchor="t" rtlCol="false" tIns="0" lIns="0" bIns="0" rIns="0">
            <a:spAutoFit/>
          </a:bodyPr>
          <a:lstStyle/>
          <a:p>
            <a:pPr>
              <a:lnSpc>
                <a:spcPts val="7500"/>
              </a:lnSpc>
            </a:pPr>
            <a:r>
              <a:rPr lang="en-US" sz="7500" u="sng">
                <a:solidFill>
                  <a:srgbClr val="022759"/>
                </a:solidFill>
                <a:latin typeface="Be Vietnam Ultra-Bold"/>
                <a:hlinkClick r:id="rId4" tooltip="https://www.stayexempt.irs.gov/se/files/downloads/PoliticalCampaigns_Print.pdf"/>
              </a:rPr>
              <a:t>IRS Laws for 501c3: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575501" y="5343208"/>
            <a:ext cx="3274738" cy="3731895"/>
          </a:xfrm>
          <a:custGeom>
            <a:avLst/>
            <a:gdLst/>
            <a:ahLst/>
            <a:cxnLst/>
            <a:rect r="r" b="b" t="t" l="l"/>
            <a:pathLst>
              <a:path h="3731895" w="3274738">
                <a:moveTo>
                  <a:pt x="0" y="0"/>
                </a:moveTo>
                <a:lnTo>
                  <a:pt x="3274738" y="0"/>
                </a:lnTo>
                <a:lnTo>
                  <a:pt x="3274738" y="3731895"/>
                </a:lnTo>
                <a:lnTo>
                  <a:pt x="0" y="37318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1152525"/>
            <a:ext cx="16230600" cy="939800"/>
          </a:xfrm>
          <a:prstGeom prst="rect">
            <a:avLst/>
          </a:prstGeom>
        </p:spPr>
        <p:txBody>
          <a:bodyPr anchor="t" rtlCol="false" tIns="0" lIns="0" bIns="0" rIns="0">
            <a:spAutoFit/>
          </a:bodyPr>
          <a:lstStyle/>
          <a:p>
            <a:pPr algn="ctr">
              <a:lnSpc>
                <a:spcPts val="6999"/>
              </a:lnSpc>
            </a:pPr>
            <a:r>
              <a:rPr lang="en-US" sz="6999" u="sng">
                <a:solidFill>
                  <a:srgbClr val="022759"/>
                </a:solidFill>
                <a:latin typeface="Klein Condensed Heavy"/>
                <a:hlinkClick r:id="rId4" tooltip="https://www.stayexempt.irs.gov/se/files/downloads/PoliticalCampaigns_Print.pdf"/>
              </a:rPr>
              <a:t>IRS LAWS FOR 501C3S</a:t>
            </a:r>
            <a:r>
              <a:rPr lang="en-US" sz="6999">
                <a:solidFill>
                  <a:srgbClr val="022759"/>
                </a:solidFill>
                <a:latin typeface="Klein Condensed"/>
              </a:rPr>
              <a:t> (LIKE PTAS)</a:t>
            </a:r>
          </a:p>
        </p:txBody>
      </p:sp>
      <p:sp>
        <p:nvSpPr>
          <p:cNvPr name="TextBox 16" id="16"/>
          <p:cNvSpPr txBox="true"/>
          <p:nvPr/>
        </p:nvSpPr>
        <p:spPr>
          <a:xfrm rot="0">
            <a:off x="1120544" y="3378200"/>
            <a:ext cx="16128842" cy="672465"/>
          </a:xfrm>
          <a:prstGeom prst="rect">
            <a:avLst/>
          </a:prstGeom>
        </p:spPr>
        <p:txBody>
          <a:bodyPr anchor="t" rtlCol="false" tIns="0" lIns="0" bIns="0" rIns="0">
            <a:spAutoFit/>
          </a:bodyPr>
          <a:lstStyle/>
          <a:p>
            <a:pPr>
              <a:lnSpc>
                <a:spcPts val="5099"/>
              </a:lnSpc>
            </a:pPr>
            <a:r>
              <a:rPr lang="en-US" sz="5099">
                <a:solidFill>
                  <a:srgbClr val="022759"/>
                </a:solidFill>
                <a:latin typeface="Be Vietnam Bold"/>
              </a:rPr>
              <a:t>WE </a:t>
            </a:r>
            <a:r>
              <a:rPr lang="en-US" sz="5099">
                <a:solidFill>
                  <a:srgbClr val="CB333B"/>
                </a:solidFill>
                <a:latin typeface="Be Vietnam Bold"/>
              </a:rPr>
              <a:t>CANNOT: </a:t>
            </a:r>
          </a:p>
        </p:txBody>
      </p:sp>
      <p:sp>
        <p:nvSpPr>
          <p:cNvPr name="TextBox 17" id="17"/>
          <p:cNvSpPr txBox="true"/>
          <p:nvPr/>
        </p:nvSpPr>
        <p:spPr>
          <a:xfrm rot="0">
            <a:off x="5470502" y="3321050"/>
            <a:ext cx="12063560" cy="5051298"/>
          </a:xfrm>
          <a:prstGeom prst="rect">
            <a:avLst/>
          </a:prstGeom>
        </p:spPr>
        <p:txBody>
          <a:bodyPr anchor="t" rtlCol="false" tIns="0" lIns="0" bIns="0" rIns="0">
            <a:spAutoFit/>
          </a:bodyPr>
          <a:lstStyle/>
          <a:p>
            <a:pPr marL="777245" indent="-388622" lvl="1">
              <a:lnSpc>
                <a:spcPts val="3996"/>
              </a:lnSpc>
              <a:buFont typeface="Arial"/>
              <a:buChar char="•"/>
            </a:pPr>
            <a:r>
              <a:rPr lang="en-US" sz="3600">
                <a:solidFill>
                  <a:srgbClr val="022759"/>
                </a:solidFill>
                <a:latin typeface="Be Vietnam Ultra-Bold"/>
              </a:rPr>
              <a:t>Make or solicit contributions to or for candidates or political organizations</a:t>
            </a:r>
          </a:p>
          <a:p>
            <a:pPr marL="777245" indent="-388622" lvl="1">
              <a:lnSpc>
                <a:spcPts val="3996"/>
              </a:lnSpc>
              <a:buFont typeface="Arial"/>
              <a:buChar char="•"/>
            </a:pPr>
            <a:r>
              <a:rPr lang="en-US" sz="3600">
                <a:solidFill>
                  <a:srgbClr val="022759"/>
                </a:solidFill>
                <a:latin typeface="Be Vietnam Ultra-Bold"/>
              </a:rPr>
              <a:t>Endorse a candidate or rate the candidates (no matter how objective such rating may be)</a:t>
            </a:r>
          </a:p>
          <a:p>
            <a:pPr marL="777245" indent="-388622" lvl="1">
              <a:lnSpc>
                <a:spcPts val="3996"/>
              </a:lnSpc>
              <a:buFont typeface="Arial"/>
              <a:buChar char="•"/>
            </a:pPr>
            <a:r>
              <a:rPr lang="en-US" sz="3600">
                <a:solidFill>
                  <a:srgbClr val="022759"/>
                </a:solidFill>
                <a:latin typeface="Be Vietnam Ultra-Bold"/>
              </a:rPr>
              <a:t>Publish or distribute partisan campaign literature or written statements </a:t>
            </a:r>
          </a:p>
          <a:p>
            <a:pPr marL="777245" indent="-388622" lvl="1">
              <a:lnSpc>
                <a:spcPts val="3996"/>
              </a:lnSpc>
              <a:buFont typeface="Arial"/>
              <a:buChar char="•"/>
            </a:pPr>
            <a:r>
              <a:rPr lang="en-US" sz="3600">
                <a:solidFill>
                  <a:srgbClr val="022759"/>
                </a:solidFill>
                <a:latin typeface="Be Vietnam Ultra-Bold"/>
              </a:rPr>
              <a:t>Have our representatives speak out about a candidate </a:t>
            </a:r>
          </a:p>
          <a:p>
            <a:pPr marL="777245" indent="-388622" lvl="1">
              <a:lnSpc>
                <a:spcPts val="3996"/>
              </a:lnSpc>
              <a:buFont typeface="Arial"/>
              <a:buChar char="•"/>
            </a:pPr>
            <a:r>
              <a:rPr lang="en-US" sz="3600">
                <a:solidFill>
                  <a:srgbClr val="022759"/>
                </a:solidFill>
                <a:latin typeface="Be Vietnam Ultra-Bold"/>
              </a:rPr>
              <a:t>Use our resources, like time and money, to influence an elections and obligations.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575501" y="5343208"/>
            <a:ext cx="3274738" cy="3731895"/>
          </a:xfrm>
          <a:custGeom>
            <a:avLst/>
            <a:gdLst/>
            <a:ahLst/>
            <a:cxnLst/>
            <a:rect r="r" b="b" t="t" l="l"/>
            <a:pathLst>
              <a:path h="3731895" w="3274738">
                <a:moveTo>
                  <a:pt x="0" y="0"/>
                </a:moveTo>
                <a:lnTo>
                  <a:pt x="3274738" y="0"/>
                </a:lnTo>
                <a:lnTo>
                  <a:pt x="3274738" y="3731895"/>
                </a:lnTo>
                <a:lnTo>
                  <a:pt x="0" y="37318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5400000">
            <a:off x="8211353" y="2925370"/>
            <a:ext cx="5499884" cy="5499884"/>
          </a:xfrm>
          <a:custGeom>
            <a:avLst/>
            <a:gdLst/>
            <a:ahLst/>
            <a:cxnLst/>
            <a:rect r="r" b="b" t="t" l="l"/>
            <a:pathLst>
              <a:path h="5499884" w="5499884">
                <a:moveTo>
                  <a:pt x="0" y="0"/>
                </a:moveTo>
                <a:lnTo>
                  <a:pt x="5499884" y="0"/>
                </a:lnTo>
                <a:lnTo>
                  <a:pt x="5499884" y="5499885"/>
                </a:lnTo>
                <a:lnTo>
                  <a:pt x="0" y="5499885"/>
                </a:lnTo>
                <a:lnTo>
                  <a:pt x="0" y="0"/>
                </a:lnTo>
                <a:close/>
              </a:path>
            </a:pathLst>
          </a:custGeom>
          <a:blipFill>
            <a:blip r:embed="rId4"/>
            <a:stretch>
              <a:fillRect l="0" t="0" r="0" b="0"/>
            </a:stretch>
          </a:blipFill>
        </p:spPr>
      </p:sp>
      <p:sp>
        <p:nvSpPr>
          <p:cNvPr name="TextBox 16" id="16"/>
          <p:cNvSpPr txBox="true"/>
          <p:nvPr/>
        </p:nvSpPr>
        <p:spPr>
          <a:xfrm rot="0">
            <a:off x="1028700" y="1152525"/>
            <a:ext cx="16230600" cy="939800"/>
          </a:xfrm>
          <a:prstGeom prst="rect">
            <a:avLst/>
          </a:prstGeom>
        </p:spPr>
        <p:txBody>
          <a:bodyPr anchor="t" rtlCol="false" tIns="0" lIns="0" bIns="0" rIns="0">
            <a:spAutoFit/>
          </a:bodyPr>
          <a:lstStyle/>
          <a:p>
            <a:pPr algn="ctr">
              <a:lnSpc>
                <a:spcPts val="6999"/>
              </a:lnSpc>
            </a:pPr>
            <a:r>
              <a:rPr lang="en-US" sz="6999" u="sng">
                <a:solidFill>
                  <a:srgbClr val="022759"/>
                </a:solidFill>
                <a:latin typeface="Klein Condensed Heavy"/>
                <a:hlinkClick r:id="rId5" tooltip="https://www.stayexempt.irs.gov/se/files/downloads/PoliticalCampaigns_Print.pdf"/>
              </a:rPr>
              <a:t>IRS LAWS FOR 501C3S</a:t>
            </a:r>
            <a:r>
              <a:rPr lang="en-US" sz="6999">
                <a:solidFill>
                  <a:srgbClr val="022759"/>
                </a:solidFill>
                <a:latin typeface="Klein Condensed"/>
              </a:rPr>
              <a:t> (LIKE PTA’S)</a:t>
            </a:r>
          </a:p>
        </p:txBody>
      </p:sp>
      <p:sp>
        <p:nvSpPr>
          <p:cNvPr name="TextBox 17" id="17"/>
          <p:cNvSpPr txBox="true"/>
          <p:nvPr/>
        </p:nvSpPr>
        <p:spPr>
          <a:xfrm rot="0">
            <a:off x="1120544" y="3378200"/>
            <a:ext cx="16128842" cy="672465"/>
          </a:xfrm>
          <a:prstGeom prst="rect">
            <a:avLst/>
          </a:prstGeom>
        </p:spPr>
        <p:txBody>
          <a:bodyPr anchor="t" rtlCol="false" tIns="0" lIns="0" bIns="0" rIns="0">
            <a:spAutoFit/>
          </a:bodyPr>
          <a:lstStyle/>
          <a:p>
            <a:pPr>
              <a:lnSpc>
                <a:spcPts val="5099"/>
              </a:lnSpc>
            </a:pPr>
            <a:r>
              <a:rPr lang="en-US" sz="5099">
                <a:solidFill>
                  <a:srgbClr val="022759"/>
                </a:solidFill>
                <a:latin typeface="Be Vietnam Bold"/>
              </a:rPr>
              <a:t>WE </a:t>
            </a:r>
            <a:r>
              <a:rPr lang="en-US" sz="5099">
                <a:solidFill>
                  <a:srgbClr val="CB333B"/>
                </a:solidFill>
                <a:latin typeface="Be Vietnam Bold"/>
              </a:rPr>
              <a:t>CANNOT: </a:t>
            </a:r>
          </a:p>
        </p:txBody>
      </p:sp>
      <p:sp>
        <p:nvSpPr>
          <p:cNvPr name="TextBox 18" id="18"/>
          <p:cNvSpPr txBox="true"/>
          <p:nvPr/>
        </p:nvSpPr>
        <p:spPr>
          <a:xfrm rot="0">
            <a:off x="5470502" y="3349625"/>
            <a:ext cx="12063560" cy="4596766"/>
          </a:xfrm>
          <a:prstGeom prst="rect">
            <a:avLst/>
          </a:prstGeom>
        </p:spPr>
        <p:txBody>
          <a:bodyPr anchor="t" rtlCol="false" tIns="0" lIns="0" bIns="0" rIns="0">
            <a:spAutoFit/>
          </a:bodyPr>
          <a:lstStyle/>
          <a:p>
            <a:pPr marL="777245" indent="-388622" lvl="1">
              <a:lnSpc>
                <a:spcPts val="3600"/>
              </a:lnSpc>
              <a:buFont typeface="Arial"/>
              <a:buChar char="•"/>
            </a:pPr>
            <a:r>
              <a:rPr lang="en-US" sz="3600">
                <a:solidFill>
                  <a:srgbClr val="022759"/>
                </a:solidFill>
                <a:latin typeface="Be Vietnam Ultra-Bold"/>
              </a:rPr>
              <a:t>Make or solicit contributions to or for candidates or political organizations</a:t>
            </a:r>
          </a:p>
          <a:p>
            <a:pPr marL="777245" indent="-388622" lvl="1">
              <a:lnSpc>
                <a:spcPts val="3600"/>
              </a:lnSpc>
              <a:buFont typeface="Arial"/>
              <a:buChar char="•"/>
            </a:pPr>
            <a:r>
              <a:rPr lang="en-US" sz="3600">
                <a:solidFill>
                  <a:srgbClr val="022759"/>
                </a:solidFill>
                <a:latin typeface="Be Vietnam Ultra-Bold"/>
              </a:rPr>
              <a:t>Endorse a candidate or rate the candidates (no matter how objective such rating may be)</a:t>
            </a:r>
          </a:p>
          <a:p>
            <a:pPr marL="777245" indent="-388622" lvl="1">
              <a:lnSpc>
                <a:spcPts val="3600"/>
              </a:lnSpc>
              <a:buFont typeface="Arial"/>
              <a:buChar char="•"/>
            </a:pPr>
            <a:r>
              <a:rPr lang="en-US" sz="3600">
                <a:solidFill>
                  <a:srgbClr val="022759"/>
                </a:solidFill>
                <a:latin typeface="Be Vietnam Ultra-Bold"/>
              </a:rPr>
              <a:t>Publish or distribute partisan campaign literature or written statements </a:t>
            </a:r>
          </a:p>
          <a:p>
            <a:pPr marL="777245" indent="-388622" lvl="1">
              <a:lnSpc>
                <a:spcPts val="3600"/>
              </a:lnSpc>
              <a:buFont typeface="Arial"/>
              <a:buChar char="•"/>
            </a:pPr>
            <a:r>
              <a:rPr lang="en-US" sz="3600">
                <a:solidFill>
                  <a:srgbClr val="022759"/>
                </a:solidFill>
                <a:latin typeface="Be Vietnam Ultra-Bold"/>
              </a:rPr>
              <a:t>Have our representatives speak out about a candidate </a:t>
            </a:r>
          </a:p>
          <a:p>
            <a:pPr marL="777245" indent="-388622" lvl="1">
              <a:lnSpc>
                <a:spcPts val="3600"/>
              </a:lnSpc>
              <a:buFont typeface="Arial"/>
              <a:buChar char="•"/>
            </a:pPr>
            <a:r>
              <a:rPr lang="en-US" sz="3600">
                <a:solidFill>
                  <a:srgbClr val="022759"/>
                </a:solidFill>
                <a:latin typeface="Be Vietnam Ultra-Bold"/>
              </a:rPr>
              <a:t>Use our resources to influence an elections and obligations.</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152525"/>
            <a:ext cx="16230600" cy="939800"/>
          </a:xfrm>
          <a:prstGeom prst="rect">
            <a:avLst/>
          </a:prstGeom>
        </p:spPr>
        <p:txBody>
          <a:bodyPr anchor="t" rtlCol="false" tIns="0" lIns="0" bIns="0" rIns="0">
            <a:spAutoFit/>
          </a:bodyPr>
          <a:lstStyle/>
          <a:p>
            <a:pPr algn="ctr">
              <a:lnSpc>
                <a:spcPts val="6999"/>
              </a:lnSpc>
            </a:pPr>
            <a:r>
              <a:rPr lang="en-US" sz="6999">
                <a:solidFill>
                  <a:srgbClr val="022759"/>
                </a:solidFill>
                <a:latin typeface="Klein Condensed Heavy"/>
              </a:rPr>
              <a:t> THE RULES</a:t>
            </a:r>
          </a:p>
        </p:txBody>
      </p:sp>
      <p:sp>
        <p:nvSpPr>
          <p:cNvPr name="TextBox 15" id="15"/>
          <p:cNvSpPr txBox="true"/>
          <p:nvPr/>
        </p:nvSpPr>
        <p:spPr>
          <a:xfrm rot="0">
            <a:off x="1986246" y="2978070"/>
            <a:ext cx="8016104" cy="5968366"/>
          </a:xfrm>
          <a:prstGeom prst="rect">
            <a:avLst/>
          </a:prstGeom>
        </p:spPr>
        <p:txBody>
          <a:bodyPr anchor="t" rtlCol="false" tIns="0" lIns="0" bIns="0" rIns="0">
            <a:spAutoFit/>
          </a:bodyPr>
          <a:lstStyle/>
          <a:p>
            <a:pPr>
              <a:lnSpc>
                <a:spcPts val="3600"/>
              </a:lnSpc>
            </a:pPr>
            <a:r>
              <a:rPr lang="en-US" sz="3600">
                <a:solidFill>
                  <a:srgbClr val="022759"/>
                </a:solidFill>
                <a:latin typeface="Be Vietnam"/>
              </a:rPr>
              <a:t>The association or members in their official capacities shall not, directly or indirectly, participate or intervene (in any way, including the publishing or distributing of statements) in any political campaign on behalf of, or in opposition to, any candidate for public office; or devote more than an insubstantial part of its activities to attempting to influence legislation by propaganda or otherwise.</a:t>
            </a:r>
          </a:p>
        </p:txBody>
      </p:sp>
      <p:sp>
        <p:nvSpPr>
          <p:cNvPr name="TextBox 16" id="16"/>
          <p:cNvSpPr txBox="true"/>
          <p:nvPr/>
        </p:nvSpPr>
        <p:spPr>
          <a:xfrm rot="0">
            <a:off x="1171423" y="2117565"/>
            <a:ext cx="16431434" cy="481966"/>
          </a:xfrm>
          <a:prstGeom prst="rect">
            <a:avLst/>
          </a:prstGeom>
        </p:spPr>
        <p:txBody>
          <a:bodyPr anchor="t" rtlCol="false" tIns="0" lIns="0" bIns="0" rIns="0">
            <a:spAutoFit/>
          </a:bodyPr>
          <a:lstStyle/>
          <a:p>
            <a:pPr>
              <a:lnSpc>
                <a:spcPts val="3600"/>
              </a:lnSpc>
            </a:pPr>
            <a:r>
              <a:rPr lang="en-US" sz="3600">
                <a:solidFill>
                  <a:srgbClr val="022759"/>
                </a:solidFill>
                <a:latin typeface="Be Vietnam Bold"/>
              </a:rPr>
              <a:t>Utah PTA Bylaws: Article IV section 14 of councils and section 15 of locals. </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D82222"/>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022759"/>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152525"/>
            <a:ext cx="16230600" cy="939800"/>
          </a:xfrm>
          <a:prstGeom prst="rect">
            <a:avLst/>
          </a:prstGeom>
        </p:spPr>
        <p:txBody>
          <a:bodyPr anchor="t" rtlCol="false" tIns="0" lIns="0" bIns="0" rIns="0">
            <a:spAutoFit/>
          </a:bodyPr>
          <a:lstStyle/>
          <a:p>
            <a:pPr algn="ctr">
              <a:lnSpc>
                <a:spcPts val="6999"/>
              </a:lnSpc>
            </a:pPr>
            <a:r>
              <a:rPr lang="en-US" sz="6999">
                <a:solidFill>
                  <a:srgbClr val="022759"/>
                </a:solidFill>
                <a:latin typeface="Klein Condensed Heavy"/>
              </a:rPr>
              <a:t> THE RULES</a:t>
            </a:r>
          </a:p>
        </p:txBody>
      </p:sp>
      <p:sp>
        <p:nvSpPr>
          <p:cNvPr name="TextBox 15" id="15"/>
          <p:cNvSpPr txBox="true"/>
          <p:nvPr/>
        </p:nvSpPr>
        <p:spPr>
          <a:xfrm rot="0">
            <a:off x="2009626" y="2978070"/>
            <a:ext cx="8016104" cy="5968366"/>
          </a:xfrm>
          <a:prstGeom prst="rect">
            <a:avLst/>
          </a:prstGeom>
        </p:spPr>
        <p:txBody>
          <a:bodyPr anchor="t" rtlCol="false" tIns="0" lIns="0" bIns="0" rIns="0">
            <a:spAutoFit/>
          </a:bodyPr>
          <a:lstStyle/>
          <a:p>
            <a:pPr>
              <a:lnSpc>
                <a:spcPts val="3600"/>
              </a:lnSpc>
            </a:pPr>
            <a:r>
              <a:rPr lang="en-US" sz="3600">
                <a:solidFill>
                  <a:srgbClr val="022759"/>
                </a:solidFill>
                <a:latin typeface="Be Vietnam"/>
              </a:rPr>
              <a:t>The association or members </a:t>
            </a:r>
            <a:r>
              <a:rPr lang="en-US" sz="3600" u="sng">
                <a:solidFill>
                  <a:srgbClr val="022759"/>
                </a:solidFill>
                <a:latin typeface="Be Vietnam"/>
              </a:rPr>
              <a:t>in their official capacities </a:t>
            </a:r>
            <a:r>
              <a:rPr lang="en-US" sz="3600">
                <a:solidFill>
                  <a:srgbClr val="022759"/>
                </a:solidFill>
                <a:latin typeface="Be Vietnam"/>
              </a:rPr>
              <a:t>shall not, directly or indirectly, participate or intervene (in any way, including the publishing or distributing of statements) in any political campaign on behalf of, or in opposition to, any candidate for public office; or devote more than an insubstantial part of its activities to attempting to influence legislation by propaganda or otherwise.</a:t>
            </a:r>
          </a:p>
        </p:txBody>
      </p:sp>
      <p:sp>
        <p:nvSpPr>
          <p:cNvPr name="TextBox 16" id="16"/>
          <p:cNvSpPr txBox="true"/>
          <p:nvPr/>
        </p:nvSpPr>
        <p:spPr>
          <a:xfrm rot="0">
            <a:off x="1171423" y="2117565"/>
            <a:ext cx="16431434" cy="481966"/>
          </a:xfrm>
          <a:prstGeom prst="rect">
            <a:avLst/>
          </a:prstGeom>
        </p:spPr>
        <p:txBody>
          <a:bodyPr anchor="t" rtlCol="false" tIns="0" lIns="0" bIns="0" rIns="0">
            <a:spAutoFit/>
          </a:bodyPr>
          <a:lstStyle/>
          <a:p>
            <a:pPr>
              <a:lnSpc>
                <a:spcPts val="3600"/>
              </a:lnSpc>
            </a:pPr>
            <a:r>
              <a:rPr lang="en-US" sz="3600">
                <a:solidFill>
                  <a:srgbClr val="022759"/>
                </a:solidFill>
                <a:latin typeface="Be Vietnam Bold"/>
              </a:rPr>
              <a:t>Bylaws: found in Article 4 section 14 of councils and section 15 of locals. </a:t>
            </a:r>
          </a:p>
        </p:txBody>
      </p:sp>
      <p:sp>
        <p:nvSpPr>
          <p:cNvPr name="TextBox 17" id="17"/>
          <p:cNvSpPr txBox="true"/>
          <p:nvPr/>
        </p:nvSpPr>
        <p:spPr>
          <a:xfrm rot="0">
            <a:off x="11031055" y="2954990"/>
            <a:ext cx="6859491" cy="2767966"/>
          </a:xfrm>
          <a:prstGeom prst="rect">
            <a:avLst/>
          </a:prstGeom>
        </p:spPr>
        <p:txBody>
          <a:bodyPr anchor="t" rtlCol="false" tIns="0" lIns="0" bIns="0" rIns="0">
            <a:spAutoFit/>
          </a:bodyPr>
          <a:lstStyle/>
          <a:p>
            <a:pPr>
              <a:lnSpc>
                <a:spcPts val="3600"/>
              </a:lnSpc>
            </a:pPr>
            <a:r>
              <a:rPr lang="en-US" sz="3600">
                <a:solidFill>
                  <a:srgbClr val="022759"/>
                </a:solidFill>
                <a:latin typeface="Be Vietnam"/>
              </a:rPr>
              <a:t>Example: As PTA President or Legislative VP you cannot support a candidate or use more than 20% of your budget and total volunteer hours on lobbying.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022759"/>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D82222"/>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1066991" y="2385988"/>
            <a:ext cx="5471229" cy="6872312"/>
          </a:xfrm>
          <a:custGeom>
            <a:avLst/>
            <a:gdLst/>
            <a:ahLst/>
            <a:cxnLst/>
            <a:rect r="r" b="b" t="t" l="l"/>
            <a:pathLst>
              <a:path h="6872312" w="5471229">
                <a:moveTo>
                  <a:pt x="0" y="0"/>
                </a:moveTo>
                <a:lnTo>
                  <a:pt x="5471230" y="0"/>
                </a:lnTo>
                <a:lnTo>
                  <a:pt x="5471230" y="6872312"/>
                </a:lnTo>
                <a:lnTo>
                  <a:pt x="0" y="68723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1190282"/>
            <a:ext cx="16230600" cy="833755"/>
          </a:xfrm>
          <a:prstGeom prst="rect">
            <a:avLst/>
          </a:prstGeom>
        </p:spPr>
        <p:txBody>
          <a:bodyPr anchor="t" rtlCol="false" tIns="0" lIns="0" bIns="0" rIns="0">
            <a:spAutoFit/>
          </a:bodyPr>
          <a:lstStyle/>
          <a:p>
            <a:pPr>
              <a:lnSpc>
                <a:spcPts val="6200"/>
              </a:lnSpc>
            </a:pPr>
            <a:r>
              <a:rPr lang="en-US" sz="6200">
                <a:solidFill>
                  <a:srgbClr val="022759"/>
                </a:solidFill>
                <a:latin typeface="Klein Condensed Heavy"/>
              </a:rPr>
              <a:t>PTA LEADERS RUNNING FOR ELECTED OFFICE</a:t>
            </a:r>
          </a:p>
        </p:txBody>
      </p:sp>
      <p:sp>
        <p:nvSpPr>
          <p:cNvPr name="TextBox 16" id="16"/>
          <p:cNvSpPr txBox="true"/>
          <p:nvPr/>
        </p:nvSpPr>
        <p:spPr>
          <a:xfrm rot="0">
            <a:off x="1028700" y="2471713"/>
            <a:ext cx="9084445" cy="5699125"/>
          </a:xfrm>
          <a:prstGeom prst="rect">
            <a:avLst/>
          </a:prstGeom>
        </p:spPr>
        <p:txBody>
          <a:bodyPr anchor="t" rtlCol="false" tIns="0" lIns="0" bIns="0" rIns="0">
            <a:spAutoFit/>
          </a:bodyPr>
          <a:lstStyle/>
          <a:p>
            <a:pPr>
              <a:lnSpc>
                <a:spcPts val="5000"/>
              </a:lnSpc>
            </a:pPr>
            <a:r>
              <a:rPr lang="en-US" sz="5000">
                <a:solidFill>
                  <a:srgbClr val="022759"/>
                </a:solidFill>
                <a:latin typeface="Be Vietnam"/>
                <a:hlinkClick r:id="rId4" tooltip="https://www.wastatepta.org/wp-content/uploads/2020/04/Running-for-Public-Office-Apr2020-FINAL.pdf"/>
              </a:rPr>
              <a:t>While leadership in PTA can provide members with the skills and training to be successful, it cannot serve as a platform for a candidate’s campaign. There are very strict laws and regulations governing how campaigns are conducted.</a:t>
            </a:r>
          </a:p>
        </p:txBody>
      </p:sp>
      <p:sp>
        <p:nvSpPr>
          <p:cNvPr name="TextBox 17" id="17"/>
          <p:cNvSpPr txBox="true"/>
          <p:nvPr/>
        </p:nvSpPr>
        <p:spPr>
          <a:xfrm rot="0">
            <a:off x="697936" y="8853462"/>
            <a:ext cx="1645369" cy="198120"/>
          </a:xfrm>
          <a:prstGeom prst="rect">
            <a:avLst/>
          </a:prstGeom>
        </p:spPr>
        <p:txBody>
          <a:bodyPr anchor="t" rtlCol="false" tIns="0" lIns="0" bIns="0" rIns="0">
            <a:spAutoFit/>
          </a:bodyPr>
          <a:lstStyle/>
          <a:p>
            <a:pPr algn="ctr">
              <a:lnSpc>
                <a:spcPts val="1679"/>
              </a:lnSpc>
            </a:pPr>
            <a:r>
              <a:rPr lang="en-US" sz="1200" u="sng">
                <a:solidFill>
                  <a:srgbClr val="022759"/>
                </a:solidFill>
                <a:latin typeface="Cormorant Garamond Medium"/>
                <a:hlinkClick r:id="rId5" tooltip="https://www.wastatepta.org/wp-content/uploads/2020/04/Running-for-Public-Office-Apr2020-FINAL.pdf"/>
              </a:rPr>
              <a:t>Add a little bit of body text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022759"/>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D82222"/>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6402531" y="6889996"/>
            <a:ext cx="1885469" cy="2368304"/>
          </a:xfrm>
          <a:custGeom>
            <a:avLst/>
            <a:gdLst/>
            <a:ahLst/>
            <a:cxnLst/>
            <a:rect r="r" b="b" t="t" l="l"/>
            <a:pathLst>
              <a:path h="2368304" w="1885469">
                <a:moveTo>
                  <a:pt x="0" y="0"/>
                </a:moveTo>
                <a:lnTo>
                  <a:pt x="1885469" y="0"/>
                </a:lnTo>
                <a:lnTo>
                  <a:pt x="1885469" y="2368304"/>
                </a:lnTo>
                <a:lnTo>
                  <a:pt x="0" y="23683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1190282"/>
            <a:ext cx="16230600" cy="833755"/>
          </a:xfrm>
          <a:prstGeom prst="rect">
            <a:avLst/>
          </a:prstGeom>
        </p:spPr>
        <p:txBody>
          <a:bodyPr anchor="t" rtlCol="false" tIns="0" lIns="0" bIns="0" rIns="0">
            <a:spAutoFit/>
          </a:bodyPr>
          <a:lstStyle/>
          <a:p>
            <a:pPr>
              <a:lnSpc>
                <a:spcPts val="6200"/>
              </a:lnSpc>
            </a:pPr>
            <a:r>
              <a:rPr lang="en-US" sz="6200">
                <a:solidFill>
                  <a:srgbClr val="022759"/>
                </a:solidFill>
                <a:latin typeface="Klein Condensed Heavy"/>
              </a:rPr>
              <a:t>PTA LEADERS RUNNING FOR ELECTED OFFICE</a:t>
            </a:r>
          </a:p>
        </p:txBody>
      </p:sp>
      <p:sp>
        <p:nvSpPr>
          <p:cNvPr name="TextBox 16" id="16"/>
          <p:cNvSpPr txBox="true"/>
          <p:nvPr/>
        </p:nvSpPr>
        <p:spPr>
          <a:xfrm rot="0">
            <a:off x="1028700" y="2033563"/>
            <a:ext cx="15509521" cy="6690360"/>
          </a:xfrm>
          <a:prstGeom prst="rect">
            <a:avLst/>
          </a:prstGeom>
        </p:spPr>
        <p:txBody>
          <a:bodyPr anchor="t" rtlCol="false" tIns="0" lIns="0" bIns="0" rIns="0">
            <a:spAutoFit/>
          </a:bodyPr>
          <a:lstStyle/>
          <a:p>
            <a:pPr marL="755647" indent="-377824" lvl="1">
              <a:lnSpc>
                <a:spcPts val="4094"/>
              </a:lnSpc>
              <a:buFont typeface="Arial"/>
              <a:buChar char="•"/>
            </a:pPr>
            <a:r>
              <a:rPr lang="en-US" sz="3499">
                <a:solidFill>
                  <a:srgbClr val="022759"/>
                </a:solidFill>
                <a:latin typeface="Be Vietnam"/>
                <a:hlinkClick r:id="rId4" tooltip="https://www.wastatepta.org/wp-content/uploads/2020/04/Running-for-Public-Office-Apr2020-FINAL.pdf"/>
              </a:rPr>
              <a:t>Candidates must not use any PTA membership list to promote themselves or any campaign event or activity. Instead, use your list of friends you have made over the years, many of whom may also be in the PTA.</a:t>
            </a:r>
          </a:p>
          <a:p>
            <a:pPr>
              <a:lnSpc>
                <a:spcPts val="4094"/>
              </a:lnSpc>
            </a:pPr>
          </a:p>
          <a:p>
            <a:pPr marL="755647" indent="-377824" lvl="1">
              <a:lnSpc>
                <a:spcPts val="4094"/>
              </a:lnSpc>
              <a:buFont typeface="Arial"/>
              <a:buChar char="•"/>
            </a:pPr>
            <a:r>
              <a:rPr lang="en-US" sz="3499">
                <a:solidFill>
                  <a:srgbClr val="022759"/>
                </a:solidFill>
                <a:latin typeface="Be Vietnam"/>
                <a:hlinkClick r:id="rId5" tooltip="https://www.wastatepta.org/wp-content/uploads/2020/04/Running-for-Public-Office-Apr2020-FINAL.pdf"/>
              </a:rPr>
              <a:t>Do not send any campaign invitations or messages to anyone with a PTA designated email address, or use PTA lists for emails. </a:t>
            </a:r>
          </a:p>
          <a:p>
            <a:pPr>
              <a:lnSpc>
                <a:spcPts val="4094"/>
              </a:lnSpc>
            </a:pPr>
          </a:p>
          <a:p>
            <a:pPr marL="755647" indent="-377824" lvl="1">
              <a:lnSpc>
                <a:spcPts val="4094"/>
              </a:lnSpc>
              <a:buFont typeface="Arial"/>
              <a:buChar char="•"/>
            </a:pPr>
            <a:r>
              <a:rPr lang="en-US" sz="3499">
                <a:solidFill>
                  <a:srgbClr val="022759"/>
                </a:solidFill>
                <a:latin typeface="Be Vietnam"/>
                <a:hlinkClick r:id="rId6" tooltip="https://www.wastatepta.org/wp-content/uploads/2020/04/Running-for-Public-Office-Apr2020-FINAL.pdf"/>
              </a:rPr>
              <a:t>Candidates must not give the impression that PTA endorses their candidacy. While it is fine to communicate the skills and experience you gleaned as a PTA leader or member, it is best to make this part of your greater resume and qualifications as a candidate.</a:t>
            </a:r>
          </a:p>
          <a:p>
            <a:pPr>
              <a:lnSpc>
                <a:spcPts val="4094"/>
              </a:lnSpc>
            </a:pPr>
          </a:p>
        </p:txBody>
      </p:sp>
      <p:sp>
        <p:nvSpPr>
          <p:cNvPr name="TextBox 17" id="17"/>
          <p:cNvSpPr txBox="true"/>
          <p:nvPr/>
        </p:nvSpPr>
        <p:spPr>
          <a:xfrm rot="0">
            <a:off x="697936" y="8853462"/>
            <a:ext cx="1645369" cy="198120"/>
          </a:xfrm>
          <a:prstGeom prst="rect">
            <a:avLst/>
          </a:prstGeom>
        </p:spPr>
        <p:txBody>
          <a:bodyPr anchor="t" rtlCol="false" tIns="0" lIns="0" bIns="0" rIns="0">
            <a:spAutoFit/>
          </a:bodyPr>
          <a:lstStyle/>
          <a:p>
            <a:pPr algn="ctr">
              <a:lnSpc>
                <a:spcPts val="1679"/>
              </a:lnSpc>
            </a:pPr>
            <a:r>
              <a:rPr lang="en-US" sz="1200" u="sng">
                <a:solidFill>
                  <a:srgbClr val="022759"/>
                </a:solidFill>
                <a:latin typeface="Cormorant Garamond Medium"/>
                <a:hlinkClick r:id="rId7" tooltip="https://www.wastatepta.org/wp-content/uploads/2020/04/Running-for-Public-Office-Apr2020-FINAL.pdf"/>
              </a:rPr>
              <a:t>Add a little bit of body text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15117" y="9258300"/>
            <a:ext cx="19221178" cy="1296051"/>
            <a:chOff x="0" y="0"/>
            <a:chExt cx="6461577" cy="435693"/>
          </a:xfrm>
        </p:grpSpPr>
        <p:sp>
          <p:nvSpPr>
            <p:cNvPr name="Freeform 3" id="3"/>
            <p:cNvSpPr/>
            <p:nvPr/>
          </p:nvSpPr>
          <p:spPr>
            <a:xfrm flipH="false" flipV="false" rot="0">
              <a:off x="0" y="0"/>
              <a:ext cx="6461577" cy="435693"/>
            </a:xfrm>
            <a:custGeom>
              <a:avLst/>
              <a:gdLst/>
              <a:ahLst/>
              <a:cxnLst/>
              <a:rect r="r" b="b" t="t" l="l"/>
              <a:pathLst>
                <a:path h="435693" w="6461577">
                  <a:moveTo>
                    <a:pt x="0" y="0"/>
                  </a:moveTo>
                  <a:lnTo>
                    <a:pt x="6461577" y="0"/>
                  </a:lnTo>
                  <a:lnTo>
                    <a:pt x="6461577" y="435693"/>
                  </a:lnTo>
                  <a:lnTo>
                    <a:pt x="0" y="435693"/>
                  </a:lnTo>
                  <a:close/>
                </a:path>
              </a:pathLst>
            </a:custGeom>
            <a:solidFill>
              <a:srgbClr val="022759"/>
            </a:solidFill>
          </p:spPr>
        </p:sp>
        <p:sp>
          <p:nvSpPr>
            <p:cNvPr name="TextBox 4" id="4"/>
            <p:cNvSpPr txBox="true"/>
            <p:nvPr/>
          </p:nvSpPr>
          <p:spPr>
            <a:xfrm>
              <a:off x="0" y="-28575"/>
              <a:ext cx="6461577" cy="4642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10800000">
            <a:off x="-384659" y="-82213"/>
            <a:ext cx="19221178" cy="487940"/>
            <a:chOff x="0" y="0"/>
            <a:chExt cx="6461577" cy="164031"/>
          </a:xfrm>
        </p:grpSpPr>
        <p:sp>
          <p:nvSpPr>
            <p:cNvPr name="Freeform 6" id="6"/>
            <p:cNvSpPr/>
            <p:nvPr/>
          </p:nvSpPr>
          <p:spPr>
            <a:xfrm flipH="false" flipV="false" rot="0">
              <a:off x="0" y="0"/>
              <a:ext cx="6461577" cy="164031"/>
            </a:xfrm>
            <a:custGeom>
              <a:avLst/>
              <a:gdLst/>
              <a:ahLst/>
              <a:cxnLst/>
              <a:rect r="r" b="b" t="t" l="l"/>
              <a:pathLst>
                <a:path h="164031" w="6461577">
                  <a:moveTo>
                    <a:pt x="0" y="0"/>
                  </a:moveTo>
                  <a:lnTo>
                    <a:pt x="6461577" y="0"/>
                  </a:lnTo>
                  <a:lnTo>
                    <a:pt x="6461577" y="164031"/>
                  </a:lnTo>
                  <a:lnTo>
                    <a:pt x="0" y="164031"/>
                  </a:lnTo>
                  <a:close/>
                </a:path>
              </a:pathLst>
            </a:custGeom>
            <a:solidFill>
              <a:srgbClr val="D82222"/>
            </a:solidFill>
          </p:spPr>
        </p:sp>
        <p:sp>
          <p:nvSpPr>
            <p:cNvPr name="TextBox 7" id="7"/>
            <p:cNvSpPr txBox="true"/>
            <p:nvPr/>
          </p:nvSpPr>
          <p:spPr>
            <a:xfrm>
              <a:off x="0" y="-28575"/>
              <a:ext cx="6461577" cy="1926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18061" y="405727"/>
            <a:ext cx="18924122" cy="318843"/>
            <a:chOff x="0" y="0"/>
            <a:chExt cx="6361716" cy="107185"/>
          </a:xfrm>
        </p:grpSpPr>
        <p:sp>
          <p:nvSpPr>
            <p:cNvPr name="Freeform 9" id="9"/>
            <p:cNvSpPr/>
            <p:nvPr/>
          </p:nvSpPr>
          <p:spPr>
            <a:xfrm flipH="false" flipV="false" rot="0">
              <a:off x="0" y="0"/>
              <a:ext cx="6361716" cy="107185"/>
            </a:xfrm>
            <a:custGeom>
              <a:avLst/>
              <a:gdLst/>
              <a:ahLst/>
              <a:cxnLst/>
              <a:rect r="r" b="b" t="t" l="l"/>
              <a:pathLst>
                <a:path h="107185" w="6361716">
                  <a:moveTo>
                    <a:pt x="0" y="0"/>
                  </a:moveTo>
                  <a:lnTo>
                    <a:pt x="6361716" y="0"/>
                  </a:lnTo>
                  <a:lnTo>
                    <a:pt x="6361716" y="107185"/>
                  </a:lnTo>
                  <a:lnTo>
                    <a:pt x="0" y="107185"/>
                  </a:lnTo>
                  <a:close/>
                </a:path>
              </a:pathLst>
            </a:custGeom>
            <a:solidFill>
              <a:srgbClr val="FFFFFF"/>
            </a:solidFill>
          </p:spPr>
        </p:sp>
        <p:sp>
          <p:nvSpPr>
            <p:cNvPr name="TextBox 10" id="10"/>
            <p:cNvSpPr txBox="true"/>
            <p:nvPr/>
          </p:nvSpPr>
          <p:spPr>
            <a:xfrm>
              <a:off x="0" y="-28575"/>
              <a:ext cx="6361716" cy="13576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384659" y="9968157"/>
            <a:ext cx="19221178" cy="586193"/>
            <a:chOff x="0" y="0"/>
            <a:chExt cx="6461577" cy="197060"/>
          </a:xfrm>
        </p:grpSpPr>
        <p:sp>
          <p:nvSpPr>
            <p:cNvPr name="Freeform 12" id="12"/>
            <p:cNvSpPr/>
            <p:nvPr/>
          </p:nvSpPr>
          <p:spPr>
            <a:xfrm flipH="false" flipV="false" rot="0">
              <a:off x="0" y="0"/>
              <a:ext cx="6461577" cy="197060"/>
            </a:xfrm>
            <a:custGeom>
              <a:avLst/>
              <a:gdLst/>
              <a:ahLst/>
              <a:cxnLst/>
              <a:rect r="r" b="b" t="t" l="l"/>
              <a:pathLst>
                <a:path h="197060" w="6461577">
                  <a:moveTo>
                    <a:pt x="0" y="0"/>
                  </a:moveTo>
                  <a:lnTo>
                    <a:pt x="6461577" y="0"/>
                  </a:lnTo>
                  <a:lnTo>
                    <a:pt x="6461577" y="197060"/>
                  </a:lnTo>
                  <a:lnTo>
                    <a:pt x="0" y="197060"/>
                  </a:lnTo>
                  <a:close/>
                </a:path>
              </a:pathLst>
            </a:custGeom>
            <a:solidFill>
              <a:srgbClr val="FFFFFF"/>
            </a:solidFill>
          </p:spPr>
        </p:sp>
        <p:sp>
          <p:nvSpPr>
            <p:cNvPr name="TextBox 13" id="13"/>
            <p:cNvSpPr txBox="true"/>
            <p:nvPr/>
          </p:nvSpPr>
          <p:spPr>
            <a:xfrm>
              <a:off x="0" y="-28575"/>
              <a:ext cx="6461577" cy="22563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6402531" y="6889996"/>
            <a:ext cx="1885469" cy="2368304"/>
          </a:xfrm>
          <a:custGeom>
            <a:avLst/>
            <a:gdLst/>
            <a:ahLst/>
            <a:cxnLst/>
            <a:rect r="r" b="b" t="t" l="l"/>
            <a:pathLst>
              <a:path h="2368304" w="1885469">
                <a:moveTo>
                  <a:pt x="0" y="0"/>
                </a:moveTo>
                <a:lnTo>
                  <a:pt x="1885469" y="0"/>
                </a:lnTo>
                <a:lnTo>
                  <a:pt x="1885469" y="2368304"/>
                </a:lnTo>
                <a:lnTo>
                  <a:pt x="0" y="23683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1190282"/>
            <a:ext cx="16230600" cy="833755"/>
          </a:xfrm>
          <a:prstGeom prst="rect">
            <a:avLst/>
          </a:prstGeom>
        </p:spPr>
        <p:txBody>
          <a:bodyPr anchor="t" rtlCol="false" tIns="0" lIns="0" bIns="0" rIns="0">
            <a:spAutoFit/>
          </a:bodyPr>
          <a:lstStyle/>
          <a:p>
            <a:pPr>
              <a:lnSpc>
                <a:spcPts val="6200"/>
              </a:lnSpc>
            </a:pPr>
            <a:r>
              <a:rPr lang="en-US" sz="6200">
                <a:solidFill>
                  <a:srgbClr val="022759"/>
                </a:solidFill>
                <a:latin typeface="Klein Condensed Heavy"/>
              </a:rPr>
              <a:t>PTA LEADERS RUNNING FOR ELECTED OFFICE, </a:t>
            </a:r>
          </a:p>
        </p:txBody>
      </p:sp>
      <p:sp>
        <p:nvSpPr>
          <p:cNvPr name="TextBox 16" id="16"/>
          <p:cNvSpPr txBox="true"/>
          <p:nvPr/>
        </p:nvSpPr>
        <p:spPr>
          <a:xfrm rot="0">
            <a:off x="1028700" y="2090713"/>
            <a:ext cx="15509521" cy="6155372"/>
          </a:xfrm>
          <a:prstGeom prst="rect">
            <a:avLst/>
          </a:prstGeom>
        </p:spPr>
        <p:txBody>
          <a:bodyPr anchor="t" rtlCol="false" tIns="0" lIns="0" bIns="0" rIns="0">
            <a:spAutoFit/>
          </a:bodyPr>
          <a:lstStyle/>
          <a:p>
            <a:pPr>
              <a:lnSpc>
                <a:spcPts val="3499"/>
              </a:lnSpc>
            </a:pPr>
          </a:p>
          <a:p>
            <a:pPr marL="755647" indent="-377824" lvl="1">
              <a:lnSpc>
                <a:spcPts val="3814"/>
              </a:lnSpc>
              <a:buFont typeface="Arial"/>
              <a:buChar char="•"/>
            </a:pPr>
            <a:r>
              <a:rPr lang="en-US" sz="3499">
                <a:solidFill>
                  <a:srgbClr val="022759"/>
                </a:solidFill>
                <a:latin typeface="Be Vietnam"/>
                <a:hlinkClick r:id="rId4" tooltip="https://www.wastatepta.org/wp-content/uploads/2020/04/Running-for-Public-Office-Apr2020-FINAL.pdf"/>
              </a:rPr>
              <a:t>In general, do not use the term “PTA” to brand yourself or identify a group. For example, do not use terms such as “Join me as a PTA leader for my campaign launch” when sending invitations or branding your picture on a campaign poster as “PTA Mom/Dad”.</a:t>
            </a:r>
          </a:p>
          <a:p>
            <a:pPr>
              <a:lnSpc>
                <a:spcPts val="3814"/>
              </a:lnSpc>
            </a:pPr>
          </a:p>
          <a:p>
            <a:pPr marL="755647" indent="-377824" lvl="1">
              <a:lnSpc>
                <a:spcPts val="3814"/>
              </a:lnSpc>
              <a:buFont typeface="Arial"/>
              <a:buChar char="•"/>
            </a:pPr>
            <a:r>
              <a:rPr lang="en-US" sz="3499">
                <a:solidFill>
                  <a:srgbClr val="022759"/>
                </a:solidFill>
                <a:latin typeface="Be Vietnam"/>
              </a:rPr>
              <a:t>PTA leaders who are candidates, don’t need to avoid mentioning PTA completely as the rich leadership experience that is gained thru PTA leadership is valuable. It's allowed to mention PTA but do not include the name of your PTA or your PTA title, if they are an officer, as this would be using your “official  capacity” mentioned in the bylaws. </a:t>
            </a:r>
          </a:p>
          <a:p>
            <a:pPr>
              <a:lnSpc>
                <a:spcPts val="3814"/>
              </a:lnSpc>
            </a:pPr>
          </a:p>
          <a:p>
            <a:pPr marL="755647" indent="-377824" lvl="1">
              <a:lnSpc>
                <a:spcPts val="3814"/>
              </a:lnSpc>
              <a:buFont typeface="Arial"/>
              <a:buChar char="•"/>
            </a:pPr>
            <a:r>
              <a:rPr lang="en-US" sz="3499">
                <a:solidFill>
                  <a:srgbClr val="022759"/>
                </a:solidFill>
                <a:latin typeface="Be Vietnam"/>
                <a:hlinkClick r:id="rId5" tooltip="https://www.wastatepta.org/wp-content/uploads/2020/04/Running-for-Public-Office-Apr2020-FINAL.pdf"/>
              </a:rPr>
              <a:t>Become very well versed in all the rules and regulations</a:t>
            </a:r>
          </a:p>
        </p:txBody>
      </p:sp>
      <p:sp>
        <p:nvSpPr>
          <p:cNvPr name="TextBox 17" id="17"/>
          <p:cNvSpPr txBox="true"/>
          <p:nvPr/>
        </p:nvSpPr>
        <p:spPr>
          <a:xfrm rot="0">
            <a:off x="697936" y="8853462"/>
            <a:ext cx="1645369" cy="198120"/>
          </a:xfrm>
          <a:prstGeom prst="rect">
            <a:avLst/>
          </a:prstGeom>
        </p:spPr>
        <p:txBody>
          <a:bodyPr anchor="t" rtlCol="false" tIns="0" lIns="0" bIns="0" rIns="0">
            <a:spAutoFit/>
          </a:bodyPr>
          <a:lstStyle/>
          <a:p>
            <a:pPr algn="ctr">
              <a:lnSpc>
                <a:spcPts val="1679"/>
              </a:lnSpc>
            </a:pPr>
            <a:r>
              <a:rPr lang="en-US" sz="1200" u="sng">
                <a:solidFill>
                  <a:srgbClr val="022759"/>
                </a:solidFill>
                <a:latin typeface="Cormorant Garamond Medium"/>
                <a:hlinkClick r:id="rId6" tooltip="https://www.wastatepta.org/wp-content/uploads/2020/04/Running-for-Public-Office-Apr2020-FINAL.pdf"/>
              </a:rPr>
              <a:t>Add a little bit of body text</a:t>
            </a:r>
          </a:p>
        </p:txBody>
      </p:sp>
      <p:sp>
        <p:nvSpPr>
          <p:cNvPr name="TextBox 18" id="18"/>
          <p:cNvSpPr txBox="true"/>
          <p:nvPr/>
        </p:nvSpPr>
        <p:spPr>
          <a:xfrm rot="0">
            <a:off x="16197184" y="1326646"/>
            <a:ext cx="1549918" cy="532453"/>
          </a:xfrm>
          <a:prstGeom prst="rect">
            <a:avLst/>
          </a:prstGeom>
        </p:spPr>
        <p:txBody>
          <a:bodyPr anchor="t" rtlCol="false" tIns="0" lIns="0" bIns="0" rIns="0">
            <a:spAutoFit/>
          </a:bodyPr>
          <a:lstStyle/>
          <a:p>
            <a:pPr>
              <a:lnSpc>
                <a:spcPts val="3993"/>
              </a:lnSpc>
            </a:pPr>
            <a:r>
              <a:rPr lang="en-US" sz="3993">
                <a:solidFill>
                  <a:srgbClr val="022759"/>
                </a:solidFill>
                <a:latin typeface="Klein Condensed Heavy"/>
              </a:rPr>
              <a:t> CONT.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DAF5zCy12Cw</dc:identifier>
  <dcterms:modified xsi:type="dcterms:W3CDTF">2011-08-01T06:04:30Z</dcterms:modified>
  <cp:revision>1</cp:revision>
  <dc:title>Utah PTA Policies for Elections</dc:title>
</cp:coreProperties>
</file>