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4" roundtripDataSignature="AMtx7mgKtbivBWBj7HBwxmOJCHzyOjK9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10" Type="http://schemas.openxmlformats.org/officeDocument/2006/relationships/slide" Target="slides/slide6.xml"/><Relationship Id="rId54"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 name="Google Shape;7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73" name="Google Shape;7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d7ba52bac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11d7ba52bac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55" name="Google Shape;155;g11d7ba52bac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163" name="Google Shape;16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169" name="Google Shape;16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177" name="Google Shape;17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185" name="Google Shape;18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194" name="Google Shape;19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203" name="Google Shape;20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213" name="Google Shape;21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224" name="Google Shape;22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For more examples of questions, see http://medialiteracyweek.us///wp-content/uploads/2019/08/NAMLE-Key-Qs.pdf</a:t>
            </a:r>
            <a:endParaRPr/>
          </a:p>
          <a:p>
            <a:pPr indent="0" lvl="0" marL="0" rtl="0" algn="l">
              <a:lnSpc>
                <a:spcPct val="100000"/>
              </a:lnSpc>
              <a:spcBef>
                <a:spcPts val="0"/>
              </a:spcBef>
              <a:spcAft>
                <a:spcPts val="0"/>
              </a:spcAft>
              <a:buSzPts val="1400"/>
              <a:buNone/>
            </a:pPr>
            <a:r>
              <a:t/>
            </a:r>
            <a:endParaRPr/>
          </a:p>
        </p:txBody>
      </p:sp>
      <p:sp>
        <p:nvSpPr>
          <p:cNvPr id="239" name="Google Shape;23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1d7ba52bac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11d7ba52ba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81" name="Google Shape;81;g11d7ba52ba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249" name="Google Shape;24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259" name="Google Shape;25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269" name="Google Shape;26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279" name="Google Shape;27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289" name="Google Shape;28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299" name="Google Shape;29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07" name="Google Shape;30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16" name="Google Shape;31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26" name="Google Shape;32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37" name="Google Shape;33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1d7ba52bac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11d7ba52bac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2" name="Google Shape;92;g11d7ba52bac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46" name="Google Shape;34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54" name="Google Shape;35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63" name="Google Shape;36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r>
              <a:rPr lang="en-US" sz="1100">
                <a:solidFill>
                  <a:srgbClr val="222222"/>
                </a:solidFill>
                <a:latin typeface="Arial"/>
                <a:ea typeface="Arial"/>
                <a:cs typeface="Arial"/>
                <a:sym typeface="Arial"/>
              </a:rPr>
              <a:t>Engage with some form of art</a:t>
            </a:r>
            <a:endParaRPr sz="1100">
              <a:solidFill>
                <a:srgbClr val="222222"/>
              </a:solidFill>
              <a:latin typeface="Arial"/>
              <a:ea typeface="Arial"/>
              <a:cs typeface="Arial"/>
              <a:sym typeface="Arial"/>
            </a:endParaRPr>
          </a:p>
          <a:p>
            <a:pPr indent="-298450" lvl="0" marL="596900" rtl="0" algn="l">
              <a:lnSpc>
                <a:spcPct val="115000"/>
              </a:lnSpc>
              <a:spcBef>
                <a:spcPts val="1000"/>
              </a:spcBef>
              <a:spcAft>
                <a:spcPts val="0"/>
              </a:spcAft>
              <a:buClr>
                <a:srgbClr val="222222"/>
              </a:buClr>
              <a:buSzPts val="1100"/>
              <a:buChar char="●"/>
            </a:pPr>
            <a:r>
              <a:rPr lang="en-US" sz="1100">
                <a:solidFill>
                  <a:srgbClr val="222222"/>
                </a:solidFill>
                <a:latin typeface="Arial"/>
                <a:ea typeface="Arial"/>
                <a:cs typeface="Arial"/>
                <a:sym typeface="Arial"/>
              </a:rPr>
              <a:t>Discuss that creation with someone, without looking at the artist statement first or before researching about the piece.</a:t>
            </a:r>
            <a:endParaRPr sz="1100">
              <a:solidFill>
                <a:srgbClr val="222222"/>
              </a:solidFill>
              <a:latin typeface="Arial"/>
              <a:ea typeface="Arial"/>
              <a:cs typeface="Arial"/>
              <a:sym typeface="Arial"/>
            </a:endParaRPr>
          </a:p>
          <a:p>
            <a:pPr indent="-298450" lvl="0" marL="596900" rtl="0" algn="l">
              <a:lnSpc>
                <a:spcPct val="115000"/>
              </a:lnSpc>
              <a:spcBef>
                <a:spcPts val="0"/>
              </a:spcBef>
              <a:spcAft>
                <a:spcPts val="0"/>
              </a:spcAft>
              <a:buClr>
                <a:srgbClr val="222222"/>
              </a:buClr>
              <a:buSzPts val="1100"/>
              <a:buChar char="●"/>
            </a:pPr>
            <a:r>
              <a:rPr lang="en-US" sz="1100">
                <a:solidFill>
                  <a:srgbClr val="222222"/>
                </a:solidFill>
                <a:latin typeface="Arial"/>
                <a:ea typeface="Arial"/>
                <a:cs typeface="Arial"/>
                <a:sym typeface="Arial"/>
              </a:rPr>
              <a:t>Share what you see, what you feel, what the art makes you think about, and/or anything it may make you want to do.</a:t>
            </a:r>
            <a:endParaRPr sz="1100">
              <a:solidFill>
                <a:srgbClr val="222222"/>
              </a:solidFill>
              <a:latin typeface="Arial"/>
              <a:ea typeface="Arial"/>
              <a:cs typeface="Arial"/>
              <a:sym typeface="Arial"/>
            </a:endParaRPr>
          </a:p>
          <a:p>
            <a:pPr indent="-298450" lvl="0" marL="596900" rtl="0" algn="l">
              <a:lnSpc>
                <a:spcPct val="115000"/>
              </a:lnSpc>
              <a:spcBef>
                <a:spcPts val="0"/>
              </a:spcBef>
              <a:spcAft>
                <a:spcPts val="0"/>
              </a:spcAft>
              <a:buClr>
                <a:srgbClr val="222222"/>
              </a:buClr>
              <a:buSzPts val="1100"/>
              <a:buChar char="●"/>
            </a:pPr>
            <a:r>
              <a:rPr lang="en-US" sz="1100">
                <a:solidFill>
                  <a:srgbClr val="222222"/>
                </a:solidFill>
                <a:latin typeface="Arial"/>
                <a:ea typeface="Arial"/>
                <a:cs typeface="Arial"/>
                <a:sym typeface="Arial"/>
              </a:rPr>
              <a:t>Now read the artist statement. Do you see, feel, think, or want to act differently after reading it?</a:t>
            </a:r>
            <a:endParaRPr sz="1100">
              <a:solidFill>
                <a:srgbClr val="222222"/>
              </a:solidFill>
              <a:latin typeface="Arial"/>
              <a:ea typeface="Arial"/>
              <a:cs typeface="Arial"/>
              <a:sym typeface="Arial"/>
            </a:endParaRPr>
          </a:p>
          <a:p>
            <a:pPr indent="-298450" lvl="0" marL="596900" rtl="0" algn="l">
              <a:lnSpc>
                <a:spcPct val="115000"/>
              </a:lnSpc>
              <a:spcBef>
                <a:spcPts val="0"/>
              </a:spcBef>
              <a:spcAft>
                <a:spcPts val="0"/>
              </a:spcAft>
              <a:buClr>
                <a:srgbClr val="222222"/>
              </a:buClr>
              <a:buSzPts val="1100"/>
              <a:buChar char="●"/>
            </a:pPr>
            <a:r>
              <a:rPr lang="en-US" sz="1100">
                <a:solidFill>
                  <a:srgbClr val="222222"/>
                </a:solidFill>
                <a:latin typeface="Arial"/>
                <a:ea typeface="Arial"/>
                <a:cs typeface="Arial"/>
                <a:sym typeface="Arial"/>
              </a:rPr>
              <a:t>Bonus: Do more research about the artist, or research others’ thoughts on the art, if available. Note if there are any shifts in your thoughts and feelings as a result.</a:t>
            </a:r>
            <a:endParaRPr sz="1100">
              <a:solidFill>
                <a:srgbClr val="222222"/>
              </a:solidFill>
              <a:latin typeface="Arial"/>
              <a:ea typeface="Arial"/>
              <a:cs typeface="Arial"/>
              <a:sym typeface="Arial"/>
            </a:endParaRPr>
          </a:p>
          <a:p>
            <a:pPr indent="0" lvl="0" marL="0" rtl="0" algn="l">
              <a:lnSpc>
                <a:spcPct val="100000"/>
              </a:lnSpc>
              <a:spcBef>
                <a:spcPts val="1000"/>
              </a:spcBef>
              <a:spcAft>
                <a:spcPts val="0"/>
              </a:spcAft>
              <a:buSzPts val="1400"/>
              <a:buNone/>
            </a:pPr>
            <a:r>
              <a:t/>
            </a:r>
            <a:endParaRPr/>
          </a:p>
        </p:txBody>
      </p:sp>
      <p:sp>
        <p:nvSpPr>
          <p:cNvPr id="371" name="Google Shape;37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79" name="Google Shape;37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87" name="Google Shape;38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395" name="Google Shape;39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03" name="Google Shape;40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14" name="Google Shape;41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25" name="Google Shape;42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1d7ba52bac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11d7ba52bac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03" name="Google Shape;103;g11d7ba52bac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36" name="Google Shape;43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44" name="Google Shape;44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52" name="Google Shape;45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60" name="Google Shape;46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69" name="Google Shape;46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77" name="Google Shape;47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487" name="Google Shape;48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505" name="Google Shape;505;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521" name="Google Shape;521;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534" name="Google Shape;53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d7ba52bac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11d7ba52bac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14" name="Google Shape;114;g11d7ba52bac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1d7ba52bac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11d7ba52bac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22" name="Google Shape;122;g11d7ba52bac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1d7ba52bac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11d7ba52bac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30" name="Google Shape;130;g11d7ba52bac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1d7ba52bac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11d7ba52bac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38" name="Google Shape;138;g11d7ba52bac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1d7ba52bac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11d7ba52bac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47" name="Google Shape;147;g11d7ba52bac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2"/>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2"/>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43"/>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3"/>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4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4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4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4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7"/>
          <p:cNvSpPr/>
          <p:nvPr>
            <p:ph idx="2" type="pic"/>
          </p:nvPr>
        </p:nvSpPr>
        <p:spPr>
          <a:xfrm>
            <a:off x="5183188" y="987425"/>
            <a:ext cx="6172200" cy="4873625"/>
          </a:xfrm>
          <a:prstGeom prst="rect">
            <a:avLst/>
          </a:prstGeom>
          <a:noFill/>
          <a:ln>
            <a:noFill/>
          </a:ln>
        </p:spPr>
      </p:sp>
      <p:sp>
        <p:nvSpPr>
          <p:cNvPr id="54" name="Google Shape;54;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41"/>
          <p:cNvPicPr preferRelativeResize="0"/>
          <p:nvPr/>
        </p:nvPicPr>
        <p:blipFill rotWithShape="1">
          <a:blip r:embed="rId1">
            <a:alphaModFix amt="3000"/>
          </a:blip>
          <a:srcRect b="3567" l="0" r="0" t="4806"/>
          <a:stretch/>
        </p:blipFill>
        <p:spPr>
          <a:xfrm>
            <a:off x="164892" y="0"/>
            <a:ext cx="1187221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46.png"/><Relationship Id="rId5" Type="http://schemas.openxmlformats.org/officeDocument/2006/relationships/hyperlink" Target="https://commons.wikimedia.org/wiki/User:Maximilian_Sch%C3%B6nherr" TargetMode="External"/><Relationship Id="rId6" Type="http://schemas.openxmlformats.org/officeDocument/2006/relationships/hyperlink" Target="https://creativecommons.org/licenses/by-sa/3.0/legalcode" TargetMode="External"/><Relationship Id="rId7"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36.png"/><Relationship Id="rId9" Type="http://schemas.openxmlformats.org/officeDocument/2006/relationships/image" Target="../media/image34.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23.png"/><Relationship Id="rId8"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57.png"/><Relationship Id="rId5"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44.jpg"/><Relationship Id="rId6"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0.jp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3.jpg"/><Relationship Id="rId4" Type="http://schemas.openxmlformats.org/officeDocument/2006/relationships/hyperlink" Target="https://www.flickr.com/photos/rexroof/3243790269" TargetMode="External"/><Relationship Id="rId5" Type="http://schemas.openxmlformats.org/officeDocument/2006/relationships/hyperlink" Target="https://creativecommons.org/licenses/by-sa/2.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www.nature.com/articles/s41586-021-03344-2"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9.png"/><Relationship Id="rId4" Type="http://schemas.openxmlformats.org/officeDocument/2006/relationships/image" Target="../media/image76.png"/><Relationship Id="rId5"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6.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23.png"/><Relationship Id="rId7" Type="http://schemas.openxmlformats.org/officeDocument/2006/relationships/image" Target="../media/image28.png"/><Relationship Id="rId8"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6.png"/><Relationship Id="rId4" Type="http://schemas.openxmlformats.org/officeDocument/2006/relationships/image" Target="../media/image78.png"/><Relationship Id="rId11" Type="http://schemas.openxmlformats.org/officeDocument/2006/relationships/image" Target="../media/image89.png"/><Relationship Id="rId10" Type="http://schemas.openxmlformats.org/officeDocument/2006/relationships/image" Target="../media/image87.png"/><Relationship Id="rId12" Type="http://schemas.openxmlformats.org/officeDocument/2006/relationships/image" Target="../media/image85.png"/><Relationship Id="rId9" Type="http://schemas.openxmlformats.org/officeDocument/2006/relationships/image" Target="../media/image74.png"/><Relationship Id="rId5" Type="http://schemas.openxmlformats.org/officeDocument/2006/relationships/image" Target="../media/image83.png"/><Relationship Id="rId6" Type="http://schemas.openxmlformats.org/officeDocument/2006/relationships/image" Target="../media/image76.png"/><Relationship Id="rId7" Type="http://schemas.openxmlformats.org/officeDocument/2006/relationships/image" Target="../media/image82.png"/><Relationship Id="rId8" Type="http://schemas.openxmlformats.org/officeDocument/2006/relationships/image" Target="../media/image9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hyperlink" Target="https://www.epik.org/conferences/youth-extravaganza-usetech4good/" TargetMode="External"/><Relationship Id="rId4" Type="http://schemas.openxmlformats.org/officeDocument/2006/relationships/image" Target="../media/image93.png"/><Relationship Id="rId5" Type="http://schemas.openxmlformats.org/officeDocument/2006/relationships/image" Target="../media/image97.png"/><Relationship Id="rId6" Type="http://schemas.openxmlformats.org/officeDocument/2006/relationships/image" Target="../media/image96.png"/><Relationship Id="rId7" Type="http://schemas.openxmlformats.org/officeDocument/2006/relationships/image" Target="../media/image88.png"/><Relationship Id="rId8" Type="http://schemas.openxmlformats.org/officeDocument/2006/relationships/image" Target="../media/image9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hyperlink" Target="https://www.goodreads.com/work/quotes/7205526" TargetMode="External"/><Relationship Id="rId4" Type="http://schemas.openxmlformats.org/officeDocument/2006/relationships/image" Target="../media/image90.png"/><Relationship Id="rId5" Type="http://schemas.openxmlformats.org/officeDocument/2006/relationships/image" Target="../media/image99.png"/><Relationship Id="rId6" Type="http://schemas.openxmlformats.org/officeDocument/2006/relationships/image" Target="../media/image9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nature.com/articles/s41586-021-03344-2"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
          <p:cNvSpPr txBox="1"/>
          <p:nvPr/>
        </p:nvSpPr>
        <p:spPr>
          <a:xfrm>
            <a:off x="838200" y="294120"/>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i="0" sz="4400" u="none" cap="none" strike="noStrike">
              <a:solidFill>
                <a:schemeClr val="dk1"/>
              </a:solidFill>
              <a:latin typeface="Calibri"/>
              <a:ea typeface="Calibri"/>
              <a:cs typeface="Calibri"/>
              <a:sym typeface="Calibri"/>
            </a:endParaRPr>
          </a:p>
        </p:txBody>
      </p:sp>
      <p:sp>
        <p:nvSpPr>
          <p:cNvPr id="76" name="Google Shape;76;p1"/>
          <p:cNvSpPr txBox="1"/>
          <p:nvPr/>
        </p:nvSpPr>
        <p:spPr>
          <a:xfrm>
            <a:off x="838200" y="2179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“Let it begin with me”</a:t>
            </a:r>
            <a:endParaRPr b="1" i="0" sz="4400" u="none" cap="none" strike="noStrike">
              <a:solidFill>
                <a:schemeClr val="dk1"/>
              </a:solidFill>
              <a:latin typeface="Calibri"/>
              <a:ea typeface="Calibri"/>
              <a:cs typeface="Calibri"/>
              <a:sym typeface="Calibri"/>
            </a:endParaRPr>
          </a:p>
        </p:txBody>
      </p:sp>
      <p:pic>
        <p:nvPicPr>
          <p:cNvPr id="77" name="Google Shape;77;p1"/>
          <p:cNvPicPr preferRelativeResize="0"/>
          <p:nvPr/>
        </p:nvPicPr>
        <p:blipFill>
          <a:blip r:embed="rId3">
            <a:alphaModFix/>
          </a:blip>
          <a:stretch>
            <a:fillRect/>
          </a:stretch>
        </p:blipFill>
        <p:spPr>
          <a:xfrm>
            <a:off x="1231825" y="1359975"/>
            <a:ext cx="9728351" cy="54980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11d7ba52bac_0_67"/>
          <p:cNvSpPr txBox="1"/>
          <p:nvPr/>
        </p:nvSpPr>
        <p:spPr>
          <a:xfrm>
            <a:off x="838200" y="134463"/>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158" name="Google Shape;158;g11d7ba52bac_0_67"/>
          <p:cNvSpPr txBox="1"/>
          <p:nvPr/>
        </p:nvSpPr>
        <p:spPr>
          <a:xfrm>
            <a:off x="159656" y="1164134"/>
            <a:ext cx="7866600" cy="569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00">
                <a:solidFill>
                  <a:srgbClr val="E3760B"/>
                </a:solidFill>
                <a:latin typeface="Calibri"/>
                <a:ea typeface="Calibri"/>
                <a:cs typeface="Calibri"/>
                <a:sym typeface="Calibri"/>
              </a:rPr>
              <a:t>Pause the Like</a:t>
            </a:r>
            <a:endParaRPr b="1" sz="2600">
              <a:solidFill>
                <a:srgbClr val="E3760B"/>
              </a:solidFill>
              <a:latin typeface="Calibri"/>
              <a:ea typeface="Calibri"/>
              <a:cs typeface="Calibri"/>
              <a:sym typeface="Calibri"/>
            </a:endParaRPr>
          </a:p>
          <a:p>
            <a:pPr indent="-3429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For at least one week, refrain from liking (or disliking) anyone’s content on social media. </a:t>
            </a:r>
            <a:endParaRPr/>
          </a:p>
          <a:p>
            <a:pPr indent="-3429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Observe how you </a:t>
            </a:r>
            <a:r>
              <a:rPr b="1" lang="en-US" sz="2600">
                <a:solidFill>
                  <a:schemeClr val="dk1"/>
                </a:solidFill>
                <a:latin typeface="Calibri"/>
                <a:ea typeface="Calibri"/>
                <a:cs typeface="Calibri"/>
                <a:sym typeface="Calibri"/>
              </a:rPr>
              <a:t>feel</a:t>
            </a:r>
            <a:r>
              <a:rPr lang="en-US" sz="2600">
                <a:solidFill>
                  <a:schemeClr val="dk1"/>
                </a:solidFill>
                <a:latin typeface="Calibri"/>
                <a:ea typeface="Calibri"/>
                <a:cs typeface="Calibri"/>
                <a:sym typeface="Calibri"/>
              </a:rPr>
              <a:t>, what you </a:t>
            </a:r>
            <a:r>
              <a:rPr b="1" lang="en-US" sz="2600">
                <a:solidFill>
                  <a:schemeClr val="dk1"/>
                </a:solidFill>
                <a:latin typeface="Calibri"/>
                <a:ea typeface="Calibri"/>
                <a:cs typeface="Calibri"/>
                <a:sym typeface="Calibri"/>
              </a:rPr>
              <a:t>think</a:t>
            </a:r>
            <a:r>
              <a:rPr lang="en-US" sz="2600">
                <a:solidFill>
                  <a:schemeClr val="dk1"/>
                </a:solidFill>
                <a:latin typeface="Calibri"/>
                <a:ea typeface="Calibri"/>
                <a:cs typeface="Calibri"/>
                <a:sym typeface="Calibri"/>
              </a:rPr>
              <a:t>, what you want to actually </a:t>
            </a:r>
            <a:r>
              <a:rPr b="1" lang="en-US" sz="2600">
                <a:solidFill>
                  <a:schemeClr val="dk1"/>
                </a:solidFill>
                <a:latin typeface="Calibri"/>
                <a:ea typeface="Calibri"/>
                <a:cs typeface="Calibri"/>
                <a:sym typeface="Calibri"/>
              </a:rPr>
              <a:t>say</a:t>
            </a:r>
            <a:r>
              <a:rPr lang="en-US" sz="2600">
                <a:solidFill>
                  <a:schemeClr val="dk1"/>
                </a:solidFill>
                <a:latin typeface="Calibri"/>
                <a:ea typeface="Calibri"/>
                <a:cs typeface="Calibri"/>
                <a:sym typeface="Calibri"/>
              </a:rPr>
              <a:t> or </a:t>
            </a:r>
            <a:r>
              <a:rPr b="1" lang="en-US" sz="2600">
                <a:solidFill>
                  <a:schemeClr val="dk1"/>
                </a:solidFill>
                <a:latin typeface="Calibri"/>
                <a:ea typeface="Calibri"/>
                <a:cs typeface="Calibri"/>
                <a:sym typeface="Calibri"/>
              </a:rPr>
              <a:t>do</a:t>
            </a:r>
            <a:r>
              <a:rPr lang="en-US" sz="2600">
                <a:solidFill>
                  <a:schemeClr val="dk1"/>
                </a:solidFill>
                <a:latin typeface="Calibri"/>
                <a:ea typeface="Calibri"/>
                <a:cs typeface="Calibri"/>
                <a:sym typeface="Calibri"/>
              </a:rPr>
              <a:t> (or not </a:t>
            </a:r>
            <a:r>
              <a:rPr b="1" lang="en-US" sz="2600">
                <a:solidFill>
                  <a:schemeClr val="dk1"/>
                </a:solidFill>
                <a:latin typeface="Calibri"/>
                <a:ea typeface="Calibri"/>
                <a:cs typeface="Calibri"/>
                <a:sym typeface="Calibri"/>
              </a:rPr>
              <a:t>say</a:t>
            </a:r>
            <a:r>
              <a:rPr lang="en-US" sz="2600">
                <a:solidFill>
                  <a:schemeClr val="dk1"/>
                </a:solidFill>
                <a:latin typeface="Calibri"/>
                <a:ea typeface="Calibri"/>
                <a:cs typeface="Calibri"/>
                <a:sym typeface="Calibri"/>
              </a:rPr>
              <a:t> or </a:t>
            </a:r>
            <a:r>
              <a:rPr b="1" lang="en-US" sz="2600">
                <a:solidFill>
                  <a:schemeClr val="dk1"/>
                </a:solidFill>
                <a:latin typeface="Calibri"/>
                <a:ea typeface="Calibri"/>
                <a:cs typeface="Calibri"/>
                <a:sym typeface="Calibri"/>
              </a:rPr>
              <a:t>do</a:t>
            </a:r>
            <a:r>
              <a:rPr lang="en-US" sz="2600">
                <a:solidFill>
                  <a:schemeClr val="dk1"/>
                </a:solidFill>
                <a:latin typeface="Calibri"/>
                <a:ea typeface="Calibri"/>
                <a:cs typeface="Calibri"/>
                <a:sym typeface="Calibri"/>
              </a:rPr>
              <a:t>) in response. </a:t>
            </a:r>
            <a:endParaRPr/>
          </a:p>
          <a:p>
            <a:pPr indent="-3429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If you actually like something, let the person know what your thoughts are and why one-on-one. Focus on the </a:t>
            </a:r>
            <a:r>
              <a:rPr i="1" lang="en-US" sz="2600">
                <a:solidFill>
                  <a:schemeClr val="dk1"/>
                </a:solidFill>
                <a:latin typeface="Calibri"/>
                <a:ea typeface="Calibri"/>
                <a:cs typeface="Calibri"/>
                <a:sym typeface="Calibri"/>
              </a:rPr>
              <a:t>person</a:t>
            </a:r>
            <a:r>
              <a:rPr lang="en-US" sz="2600">
                <a:solidFill>
                  <a:schemeClr val="dk1"/>
                </a:solidFill>
                <a:latin typeface="Calibri"/>
                <a:ea typeface="Calibri"/>
                <a:cs typeface="Calibri"/>
                <a:sym typeface="Calibri"/>
              </a:rPr>
              <a:t>, not the pixelized content. Let them know you see </a:t>
            </a:r>
            <a:r>
              <a:rPr i="1" lang="en-US" sz="2600">
                <a:solidFill>
                  <a:schemeClr val="dk1"/>
                </a:solidFill>
                <a:latin typeface="Calibri"/>
                <a:ea typeface="Calibri"/>
                <a:cs typeface="Calibri"/>
                <a:sym typeface="Calibri"/>
              </a:rPr>
              <a:t>them</a:t>
            </a:r>
            <a:r>
              <a:rPr lang="en-US" sz="2600">
                <a:solidFill>
                  <a:schemeClr val="dk1"/>
                </a:solidFill>
                <a:latin typeface="Calibri"/>
                <a:ea typeface="Calibri"/>
                <a:cs typeface="Calibri"/>
                <a:sym typeface="Calibri"/>
              </a:rPr>
              <a:t>. </a:t>
            </a:r>
            <a:endParaRPr sz="26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If after a week you still feel like engaging around </a:t>
            </a:r>
            <a:r>
              <a:rPr i="1" lang="en-US" sz="2600">
                <a:solidFill>
                  <a:schemeClr val="dk1"/>
                </a:solidFill>
                <a:latin typeface="Calibri"/>
                <a:ea typeface="Calibri"/>
                <a:cs typeface="Calibri"/>
                <a:sym typeface="Calibri"/>
              </a:rPr>
              <a:t>political</a:t>
            </a:r>
            <a:r>
              <a:rPr lang="en-US" sz="2600">
                <a:solidFill>
                  <a:schemeClr val="dk1"/>
                </a:solidFill>
                <a:latin typeface="Calibri"/>
                <a:ea typeface="Calibri"/>
                <a:cs typeface="Calibri"/>
                <a:sym typeface="Calibri"/>
              </a:rPr>
              <a:t> content, find ways offline to do so. Consider even writing a representative.</a:t>
            </a:r>
            <a:endParaRPr/>
          </a:p>
          <a:p>
            <a:pPr indent="0" lvl="0" marL="0" marR="0" rtl="0" algn="l">
              <a:spcBef>
                <a:spcPts val="0"/>
              </a:spcBef>
              <a:spcAft>
                <a:spcPts val="0"/>
              </a:spcAft>
              <a:buNone/>
            </a:pPr>
            <a:r>
              <a:rPr i="1" lang="en-US" sz="2600">
                <a:solidFill>
                  <a:schemeClr val="dk1"/>
                </a:solidFill>
                <a:latin typeface="Calibri"/>
                <a:ea typeface="Calibri"/>
                <a:cs typeface="Calibri"/>
                <a:sym typeface="Calibri"/>
              </a:rPr>
              <a:t>Remember, algorithms often thrive on discord, division, and emotional discussion. +Bad actors leverage this.</a:t>
            </a:r>
            <a:endParaRPr i="1" sz="2600">
              <a:solidFill>
                <a:schemeClr val="dk1"/>
              </a:solidFill>
              <a:latin typeface="Calibri"/>
              <a:ea typeface="Calibri"/>
              <a:cs typeface="Calibri"/>
              <a:sym typeface="Calibri"/>
            </a:endParaRPr>
          </a:p>
        </p:txBody>
      </p:sp>
      <p:pic>
        <p:nvPicPr>
          <p:cNvPr id="159" name="Google Shape;159;g11d7ba52bac_0_67"/>
          <p:cNvPicPr preferRelativeResize="0"/>
          <p:nvPr/>
        </p:nvPicPr>
        <p:blipFill>
          <a:blip r:embed="rId3">
            <a:alphaModFix/>
          </a:blip>
          <a:stretch>
            <a:fillRect/>
          </a:stretch>
        </p:blipFill>
        <p:spPr>
          <a:xfrm>
            <a:off x="8865881" y="1655270"/>
            <a:ext cx="2406449" cy="17716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
          <p:cNvPicPr preferRelativeResize="0"/>
          <p:nvPr/>
        </p:nvPicPr>
        <p:blipFill rotWithShape="1">
          <a:blip r:embed="rId3">
            <a:alphaModFix/>
          </a:blip>
          <a:srcRect b="0" l="0" r="0" t="0"/>
          <a:stretch/>
        </p:blipFill>
        <p:spPr>
          <a:xfrm>
            <a:off x="4458386" y="1198556"/>
            <a:ext cx="3225800" cy="3886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“Let it begin with me”: Media Literacy</a:t>
            </a:r>
            <a:endParaRPr b="0" i="0" sz="1400" u="none" cap="none" strike="noStrike">
              <a:solidFill>
                <a:srgbClr val="000000"/>
              </a:solidFill>
              <a:latin typeface="Arial"/>
              <a:ea typeface="Arial"/>
              <a:cs typeface="Arial"/>
              <a:sym typeface="Arial"/>
            </a:endParaRPr>
          </a:p>
        </p:txBody>
      </p:sp>
      <p:pic>
        <p:nvPicPr>
          <p:cNvPr id="172" name="Google Shape;172;p3"/>
          <p:cNvPicPr preferRelativeResize="0"/>
          <p:nvPr/>
        </p:nvPicPr>
        <p:blipFill rotWithShape="1">
          <a:blip r:embed="rId3">
            <a:alphaModFix/>
          </a:blip>
          <a:srcRect b="0" l="0" r="0" t="0"/>
          <a:stretch/>
        </p:blipFill>
        <p:spPr>
          <a:xfrm>
            <a:off x="7110187" y="1856010"/>
            <a:ext cx="3225800" cy="3886200"/>
          </a:xfrm>
          <a:prstGeom prst="rect">
            <a:avLst/>
          </a:prstGeom>
          <a:noFill/>
          <a:ln>
            <a:noFill/>
          </a:ln>
        </p:spPr>
      </p:pic>
      <p:sp>
        <p:nvSpPr>
          <p:cNvPr id="173" name="Google Shape;173;p3"/>
          <p:cNvSpPr txBox="1"/>
          <p:nvPr/>
        </p:nvSpPr>
        <p:spPr>
          <a:xfrm>
            <a:off x="1146630" y="1352286"/>
            <a:ext cx="4586514" cy="5232202"/>
          </a:xfrm>
          <a:prstGeom prst="rect">
            <a:avLst/>
          </a:prstGeom>
          <a:noFill/>
          <a:ln cap="flat" cmpd="sng" w="9525">
            <a:solidFill>
              <a:srgbClr val="C6136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Media Literacy encompasses how we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4000"/>
              <a:buFont typeface="Arial"/>
              <a:buChar char="•"/>
            </a:pPr>
            <a:r>
              <a:rPr b="0" i="0" lang="en-US" sz="4000" u="none" cap="none" strike="noStrike">
                <a:solidFill>
                  <a:schemeClr val="dk1"/>
                </a:solidFill>
                <a:latin typeface="Calibri"/>
                <a:ea typeface="Calibri"/>
                <a:cs typeface="Calibri"/>
                <a:sym typeface="Calibri"/>
              </a:rPr>
              <a:t>Access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4000"/>
              <a:buFont typeface="Arial"/>
              <a:buChar char="•"/>
            </a:pPr>
            <a:r>
              <a:rPr b="0" i="0" lang="en-US" sz="4000" u="none" cap="none" strike="noStrike">
                <a:solidFill>
                  <a:schemeClr val="dk1"/>
                </a:solidFill>
                <a:latin typeface="Calibri"/>
                <a:ea typeface="Calibri"/>
                <a:cs typeface="Calibri"/>
                <a:sym typeface="Calibri"/>
              </a:rPr>
              <a:t>Analyze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4000"/>
              <a:buFont typeface="Arial"/>
              <a:buChar char="•"/>
            </a:pPr>
            <a:r>
              <a:rPr b="0" i="0" lang="en-US" sz="4000" u="none" cap="none" strike="noStrike">
                <a:solidFill>
                  <a:schemeClr val="dk1"/>
                </a:solidFill>
                <a:latin typeface="Calibri"/>
                <a:ea typeface="Calibri"/>
                <a:cs typeface="Calibri"/>
                <a:sym typeface="Calibri"/>
              </a:rPr>
              <a:t>Assimilate (or not)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4000"/>
              <a:buFont typeface="Arial"/>
              <a:buChar char="•"/>
            </a:pPr>
            <a:r>
              <a:rPr b="0" i="0" lang="en-US" sz="4000" u="none" cap="none" strike="noStrike">
                <a:solidFill>
                  <a:schemeClr val="dk1"/>
                </a:solidFill>
                <a:latin typeface="Calibri"/>
                <a:ea typeface="Calibri"/>
                <a:cs typeface="Calibri"/>
                <a:sym typeface="Calibri"/>
              </a:rPr>
              <a:t>Act on (or not)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4000"/>
              <a:buFont typeface="Arial"/>
              <a:buChar char="•"/>
            </a:pPr>
            <a:r>
              <a:rPr b="0" i="0" lang="en-US" sz="4000" u="none" cap="none" strike="noStrike">
                <a:solidFill>
                  <a:schemeClr val="dk1"/>
                </a:solidFill>
                <a:latin typeface="Calibri"/>
                <a:ea typeface="Calibri"/>
                <a:cs typeface="Calibri"/>
                <a:sym typeface="Calibri"/>
              </a:rPr>
              <a:t>Add to the pool of</a:t>
            </a:r>
            <a:endParaRPr b="0" i="0"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1" lang="en-US" sz="3200" u="none" cap="none" strike="noStrike">
                <a:solidFill>
                  <a:schemeClr val="dk1"/>
                </a:solidFill>
                <a:latin typeface="Calibri"/>
                <a:ea typeface="Calibri"/>
                <a:cs typeface="Calibri"/>
                <a:sym typeface="Calibri"/>
              </a:rPr>
              <a:t>any</a:t>
            </a:r>
            <a:r>
              <a:rPr b="0" i="0" lang="en-US" sz="3200" u="none" cap="none" strike="noStrike">
                <a:solidFill>
                  <a:schemeClr val="dk1"/>
                </a:solidFill>
                <a:latin typeface="Calibri"/>
                <a:ea typeface="Calibri"/>
                <a:cs typeface="Calibri"/>
                <a:sym typeface="Calibri"/>
              </a:rPr>
              <a:t> and </a:t>
            </a:r>
            <a:r>
              <a:rPr b="0" i="1" lang="en-US" sz="3200" u="none" cap="none" strike="noStrike">
                <a:solidFill>
                  <a:schemeClr val="dk1"/>
                </a:solidFill>
                <a:latin typeface="Calibri"/>
                <a:ea typeface="Calibri"/>
                <a:cs typeface="Calibri"/>
                <a:sym typeface="Calibri"/>
              </a:rPr>
              <a:t>all</a:t>
            </a:r>
            <a:r>
              <a:rPr b="0" i="0" lang="en-US" sz="3200" u="none" cap="none" strike="noStrike">
                <a:solidFill>
                  <a:schemeClr val="dk1"/>
                </a:solidFill>
                <a:latin typeface="Calibri"/>
                <a:ea typeface="Calibri"/>
                <a:cs typeface="Calibri"/>
                <a:sym typeface="Calibri"/>
              </a:rPr>
              <a:t> forms of media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Media Literacy is pivotal to wellness, both individual and collective</a:t>
            </a:r>
            <a:endParaRPr b="0" i="0" sz="1400" u="none" cap="none" strike="noStrike">
              <a:solidFill>
                <a:srgbClr val="000000"/>
              </a:solidFill>
              <a:latin typeface="Arial"/>
              <a:ea typeface="Arial"/>
              <a:cs typeface="Arial"/>
              <a:sym typeface="Arial"/>
            </a:endParaRPr>
          </a:p>
        </p:txBody>
      </p:sp>
      <p:pic>
        <p:nvPicPr>
          <p:cNvPr id="180" name="Google Shape;180;p4"/>
          <p:cNvPicPr preferRelativeResize="0"/>
          <p:nvPr/>
        </p:nvPicPr>
        <p:blipFill rotWithShape="1">
          <a:blip r:embed="rId3">
            <a:alphaModFix/>
          </a:blip>
          <a:srcRect b="0" l="0" r="0" t="0"/>
          <a:stretch/>
        </p:blipFill>
        <p:spPr>
          <a:xfrm>
            <a:off x="7110187" y="1856010"/>
            <a:ext cx="3225800" cy="3886200"/>
          </a:xfrm>
          <a:prstGeom prst="rect">
            <a:avLst/>
          </a:prstGeom>
          <a:noFill/>
          <a:ln>
            <a:noFill/>
          </a:ln>
        </p:spPr>
      </p:pic>
      <p:sp>
        <p:nvSpPr>
          <p:cNvPr id="181" name="Google Shape;181;p4"/>
          <p:cNvSpPr txBox="1"/>
          <p:nvPr/>
        </p:nvSpPr>
        <p:spPr>
          <a:xfrm>
            <a:off x="543696" y="2031908"/>
            <a:ext cx="5696465" cy="3108543"/>
          </a:xfrm>
          <a:prstGeom prst="rect">
            <a:avLst/>
          </a:prstGeom>
          <a:noFill/>
          <a:ln cap="flat" cmpd="sng" w="9525">
            <a:solidFill>
              <a:srgbClr val="C6136C"/>
            </a:solidFill>
            <a:prstDash val="solid"/>
            <a:round/>
            <a:headEnd len="sm" w="sm" type="none"/>
            <a:tailEnd len="sm" w="sm" type="none"/>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Media Literacy can impact mental, intellectual, emotional, physical, relational, spiritual, and civic health.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As such, it is much more than just “fact checking” or just how/if we might engage the news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5"/>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Thought question:</a:t>
            </a:r>
            <a:endParaRPr b="0" i="0" sz="1400" u="none" cap="none" strike="noStrike">
              <a:solidFill>
                <a:srgbClr val="000000"/>
              </a:solidFill>
              <a:latin typeface="Arial"/>
              <a:ea typeface="Arial"/>
              <a:cs typeface="Arial"/>
              <a:sym typeface="Arial"/>
            </a:endParaRPr>
          </a:p>
        </p:txBody>
      </p:sp>
      <p:pic>
        <p:nvPicPr>
          <p:cNvPr id="188" name="Google Shape;188;p5"/>
          <p:cNvPicPr preferRelativeResize="0"/>
          <p:nvPr/>
        </p:nvPicPr>
        <p:blipFill rotWithShape="1">
          <a:blip r:embed="rId3">
            <a:alphaModFix/>
          </a:blip>
          <a:srcRect b="0" l="0" r="0" t="0"/>
          <a:stretch/>
        </p:blipFill>
        <p:spPr>
          <a:xfrm>
            <a:off x="10602097" y="1013254"/>
            <a:ext cx="1130202" cy="1361582"/>
          </a:xfrm>
          <a:prstGeom prst="rect">
            <a:avLst/>
          </a:prstGeom>
          <a:noFill/>
          <a:ln>
            <a:noFill/>
          </a:ln>
        </p:spPr>
      </p:pic>
      <p:pic>
        <p:nvPicPr>
          <p:cNvPr id="189" name="Google Shape;189;p5"/>
          <p:cNvPicPr preferRelativeResize="0"/>
          <p:nvPr/>
        </p:nvPicPr>
        <p:blipFill rotWithShape="1">
          <a:blip r:embed="rId4">
            <a:alphaModFix/>
          </a:blip>
          <a:srcRect b="0" l="0" r="0" t="0"/>
          <a:stretch/>
        </p:blipFill>
        <p:spPr>
          <a:xfrm>
            <a:off x="3612292" y="1460026"/>
            <a:ext cx="4967416" cy="4967416"/>
          </a:xfrm>
          <a:prstGeom prst="rect">
            <a:avLst/>
          </a:prstGeom>
          <a:noFill/>
          <a:ln>
            <a:noFill/>
          </a:ln>
        </p:spPr>
      </p:pic>
      <p:sp>
        <p:nvSpPr>
          <p:cNvPr id="190" name="Google Shape;190;p5"/>
          <p:cNvSpPr txBox="1"/>
          <p:nvPr/>
        </p:nvSpPr>
        <p:spPr>
          <a:xfrm>
            <a:off x="5857103" y="5436972"/>
            <a:ext cx="2310713" cy="92333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Think of positive and negative ways media can impact you</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6"/>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Every form of media (stimulus) is constructed in some way, usually to elicit emotion</a:t>
            </a:r>
            <a:endParaRPr b="0" i="0" sz="1400" u="none" cap="none" strike="noStrike">
              <a:solidFill>
                <a:srgbClr val="000000"/>
              </a:solidFill>
              <a:latin typeface="Arial"/>
              <a:ea typeface="Arial"/>
              <a:cs typeface="Arial"/>
              <a:sym typeface="Arial"/>
            </a:endParaRPr>
          </a:p>
        </p:txBody>
      </p:sp>
      <p:pic>
        <p:nvPicPr>
          <p:cNvPr id="197" name="Google Shape;197;p6"/>
          <p:cNvPicPr preferRelativeResize="0"/>
          <p:nvPr/>
        </p:nvPicPr>
        <p:blipFill rotWithShape="1">
          <a:blip r:embed="rId3">
            <a:alphaModFix/>
          </a:blip>
          <a:srcRect b="0" l="0" r="0" t="0"/>
          <a:stretch/>
        </p:blipFill>
        <p:spPr>
          <a:xfrm>
            <a:off x="4122056" y="1637392"/>
            <a:ext cx="3855357" cy="4875893"/>
          </a:xfrm>
          <a:prstGeom prst="rect">
            <a:avLst/>
          </a:prstGeom>
          <a:noFill/>
          <a:ln>
            <a:noFill/>
          </a:ln>
        </p:spPr>
      </p:pic>
      <p:sp>
        <p:nvSpPr>
          <p:cNvPr id="198" name="Google Shape;198;p6"/>
          <p:cNvSpPr/>
          <p:nvPr/>
        </p:nvSpPr>
        <p:spPr>
          <a:xfrm>
            <a:off x="8185248" y="6513285"/>
            <a:ext cx="392928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Image source: https://www.instagram.com/p/BvCEI1mlFha/</a:t>
            </a:r>
            <a:endParaRPr b="0" i="0" sz="1400" u="none" cap="none" strike="noStrike">
              <a:solidFill>
                <a:srgbClr val="000000"/>
              </a:solidFill>
              <a:latin typeface="Arial"/>
              <a:ea typeface="Arial"/>
              <a:cs typeface="Arial"/>
              <a:sym typeface="Arial"/>
            </a:endParaRPr>
          </a:p>
        </p:txBody>
      </p:sp>
      <p:pic>
        <p:nvPicPr>
          <p:cNvPr id="199" name="Google Shape;199;p6"/>
          <p:cNvPicPr preferRelativeResize="0"/>
          <p:nvPr/>
        </p:nvPicPr>
        <p:blipFill rotWithShape="1">
          <a:blip r:embed="rId4">
            <a:alphaModFix/>
          </a:blip>
          <a:srcRect b="0" l="0" r="0" t="0"/>
          <a:stretch/>
        </p:blipFill>
        <p:spPr>
          <a:xfrm>
            <a:off x="10845895" y="797244"/>
            <a:ext cx="1015809" cy="12492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7"/>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Most (not all) forms of media are constructed to elicit emotion </a:t>
            </a:r>
            <a:r>
              <a:rPr b="1" i="1" lang="en-US" sz="4400" u="none" cap="none" strike="noStrike">
                <a:solidFill>
                  <a:schemeClr val="dk1"/>
                </a:solidFill>
                <a:latin typeface="Calibri"/>
                <a:ea typeface="Calibri"/>
                <a:cs typeface="Calibri"/>
                <a:sym typeface="Calibri"/>
              </a:rPr>
              <a:t>to make money</a:t>
            </a:r>
            <a:endParaRPr b="0" i="0" sz="1400" u="none" cap="none" strike="noStrike">
              <a:solidFill>
                <a:srgbClr val="000000"/>
              </a:solidFill>
              <a:latin typeface="Arial"/>
              <a:ea typeface="Arial"/>
              <a:cs typeface="Arial"/>
              <a:sym typeface="Arial"/>
            </a:endParaRPr>
          </a:p>
        </p:txBody>
      </p:sp>
      <p:sp>
        <p:nvSpPr>
          <p:cNvPr id="206" name="Google Shape;206;p7"/>
          <p:cNvSpPr txBox="1"/>
          <p:nvPr/>
        </p:nvSpPr>
        <p:spPr>
          <a:xfrm>
            <a:off x="1899404" y="1567539"/>
            <a:ext cx="8117305" cy="5201424"/>
          </a:xfrm>
          <a:prstGeom prst="rect">
            <a:avLst/>
          </a:prstGeom>
          <a:noFill/>
          <a:ln cap="flat" cmpd="sng" w="9525">
            <a:solidFill>
              <a:srgbClr val="C6136C"/>
            </a:solidFill>
            <a:prstDash val="solid"/>
            <a:round/>
            <a:headEnd len="sm" w="sm" type="none"/>
            <a:tailEnd len="sm" w="sm" type="none"/>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Ads 🡪 Spend money</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Algorithms🡪prefer, feed off of, and feed us emotionally-charged content</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Calibri"/>
                <a:ea typeface="Calibri"/>
                <a:cs typeface="Calibri"/>
                <a:sym typeface="Calibri"/>
              </a:rPr>
              <a:t>More emotion=more engagement/reaction=more money for advertisers. This is how social media tools  can offer services for ”free.”</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Calibri"/>
                <a:ea typeface="Calibri"/>
                <a:cs typeface="Calibri"/>
                <a:sym typeface="Calibri"/>
              </a:rPr>
              <a:t>To respond without using Media Literacy skills is, in essence, to be exploited by these dynamics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Watch (or re-watch) </a:t>
            </a:r>
            <a:r>
              <a:rPr b="0" i="1" lang="en-US" sz="2800" u="none" cap="none" strike="noStrike">
                <a:solidFill>
                  <a:schemeClr val="dk1"/>
                </a:solidFill>
                <a:latin typeface="Calibri"/>
                <a:ea typeface="Calibri"/>
                <a:cs typeface="Calibri"/>
                <a:sym typeface="Calibri"/>
              </a:rPr>
              <a:t>The Social Dilemma </a:t>
            </a:r>
            <a:r>
              <a:rPr b="0" i="0" lang="en-US" sz="2800" u="none" cap="none" strike="noStrike">
                <a:solidFill>
                  <a:schemeClr val="dk1"/>
                </a:solidFill>
                <a:latin typeface="Calibri"/>
                <a:ea typeface="Calibri"/>
                <a:cs typeface="Calibri"/>
                <a:sym typeface="Calibri"/>
              </a:rPr>
              <a:t>for more information on the business models driving media </a:t>
            </a:r>
            <a:r>
              <a:rPr b="0" i="0" lang="en-US" sz="2400" u="none" cap="none" strike="noStrike">
                <a:solidFill>
                  <a:schemeClr val="dk1"/>
                </a:solidFill>
                <a:latin typeface="Calibri"/>
                <a:ea typeface="Calibri"/>
                <a:cs typeface="Calibri"/>
                <a:sym typeface="Calibri"/>
              </a:rPr>
              <a:t>https://www.youtube.com/watch?v=7mqR_e2seeM</a:t>
            </a:r>
            <a:endParaRPr b="0" i="0" sz="2400" u="none" cap="none" strike="noStrike">
              <a:solidFill>
                <a:schemeClr val="dk1"/>
              </a:solidFill>
              <a:latin typeface="Calibri"/>
              <a:ea typeface="Calibri"/>
              <a:cs typeface="Calibri"/>
              <a:sym typeface="Calibri"/>
            </a:endParaRPr>
          </a:p>
        </p:txBody>
      </p:sp>
      <p:pic>
        <p:nvPicPr>
          <p:cNvPr id="207" name="Google Shape;207;p7"/>
          <p:cNvPicPr preferRelativeResize="0"/>
          <p:nvPr/>
        </p:nvPicPr>
        <p:blipFill rotWithShape="1">
          <a:blip r:embed="rId3">
            <a:alphaModFix/>
          </a:blip>
          <a:srcRect b="0" l="0" r="0" t="0"/>
          <a:stretch/>
        </p:blipFill>
        <p:spPr>
          <a:xfrm>
            <a:off x="10070318" y="2803711"/>
            <a:ext cx="1392338" cy="2082800"/>
          </a:xfrm>
          <a:prstGeom prst="rect">
            <a:avLst/>
          </a:prstGeom>
          <a:noFill/>
          <a:ln>
            <a:noFill/>
          </a:ln>
        </p:spPr>
      </p:pic>
      <p:pic>
        <p:nvPicPr>
          <p:cNvPr id="208" name="Google Shape;208;p7"/>
          <p:cNvPicPr preferRelativeResize="0"/>
          <p:nvPr/>
        </p:nvPicPr>
        <p:blipFill rotWithShape="1">
          <a:blip r:embed="rId3">
            <a:alphaModFix/>
          </a:blip>
          <a:srcRect b="0" l="0" r="0" t="0"/>
          <a:stretch/>
        </p:blipFill>
        <p:spPr>
          <a:xfrm>
            <a:off x="453457" y="2803711"/>
            <a:ext cx="1392338" cy="2082800"/>
          </a:xfrm>
          <a:prstGeom prst="rect">
            <a:avLst/>
          </a:prstGeom>
          <a:noFill/>
          <a:ln>
            <a:noFill/>
          </a:ln>
        </p:spPr>
      </p:pic>
      <p:pic>
        <p:nvPicPr>
          <p:cNvPr id="209" name="Google Shape;209;p7"/>
          <p:cNvPicPr preferRelativeResize="0"/>
          <p:nvPr/>
        </p:nvPicPr>
        <p:blipFill rotWithShape="1">
          <a:blip r:embed="rId4">
            <a:alphaModFix/>
          </a:blip>
          <a:srcRect b="0" l="0" r="0" t="0"/>
          <a:stretch/>
        </p:blipFill>
        <p:spPr>
          <a:xfrm>
            <a:off x="11127601" y="760242"/>
            <a:ext cx="670109" cy="8072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8"/>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Every form of media is constructed in some way, usually to elicit emotion</a:t>
            </a:r>
            <a:endParaRPr b="0" i="0" sz="1400" u="none" cap="none" strike="noStrike">
              <a:solidFill>
                <a:srgbClr val="000000"/>
              </a:solidFill>
              <a:latin typeface="Arial"/>
              <a:ea typeface="Arial"/>
              <a:cs typeface="Arial"/>
              <a:sym typeface="Arial"/>
            </a:endParaRPr>
          </a:p>
        </p:txBody>
      </p:sp>
      <p:sp>
        <p:nvSpPr>
          <p:cNvPr id="216" name="Google Shape;216;p8"/>
          <p:cNvSpPr txBox="1"/>
          <p:nvPr/>
        </p:nvSpPr>
        <p:spPr>
          <a:xfrm>
            <a:off x="1393372" y="1835856"/>
            <a:ext cx="9533658" cy="2554545"/>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Taking a step back from the emotion is key to practicing media literacy. (We’re circling back to the concept of </a:t>
            </a:r>
            <a:r>
              <a:rPr b="0" i="1" lang="en-US" sz="3200" u="none" cap="none" strike="noStrike">
                <a:solidFill>
                  <a:schemeClr val="dk1"/>
                </a:solidFill>
                <a:latin typeface="Calibri"/>
                <a:ea typeface="Calibri"/>
                <a:cs typeface="Calibri"/>
                <a:sym typeface="Calibri"/>
              </a:rPr>
              <a:t>awareness</a:t>
            </a:r>
            <a:r>
              <a:rPr b="0" i="0" lang="en-US" sz="32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Media literacy invites us to </a:t>
            </a:r>
            <a:r>
              <a:rPr b="0" i="1" lang="en-US" sz="3200" u="none" cap="none" strike="noStrike">
                <a:solidFill>
                  <a:schemeClr val="dk1"/>
                </a:solidFill>
                <a:latin typeface="Calibri"/>
                <a:ea typeface="Calibri"/>
                <a:cs typeface="Calibri"/>
                <a:sym typeface="Calibri"/>
              </a:rPr>
              <a:t>pause</a:t>
            </a:r>
            <a:r>
              <a:rPr b="0" i="0" lang="en-US" sz="3200" u="none" cap="none" strike="noStrike">
                <a:solidFill>
                  <a:schemeClr val="dk1"/>
                </a:solidFill>
                <a:latin typeface="Calibri"/>
                <a:ea typeface="Calibri"/>
                <a:cs typeface="Calibri"/>
                <a:sym typeface="Calibri"/>
              </a:rPr>
              <a:t> and to </a:t>
            </a:r>
            <a:r>
              <a:rPr b="0" i="1" lang="en-US" sz="3200" u="none" cap="none" strike="noStrike">
                <a:solidFill>
                  <a:schemeClr val="dk1"/>
                </a:solidFill>
                <a:latin typeface="Calibri"/>
                <a:ea typeface="Calibri"/>
                <a:cs typeface="Calibri"/>
                <a:sym typeface="Calibri"/>
              </a:rPr>
              <a:t>ask questions</a:t>
            </a:r>
            <a:r>
              <a:rPr b="0" i="0" lang="en-US" sz="3200" u="none" cap="none" strike="noStrike">
                <a:solidFill>
                  <a:schemeClr val="dk1"/>
                </a:solidFill>
                <a:latin typeface="Calibri"/>
                <a:ea typeface="Calibri"/>
                <a:cs typeface="Calibri"/>
                <a:sym typeface="Calibri"/>
              </a:rPr>
              <a:t>, such as…</a:t>
            </a:r>
            <a:endParaRPr b="0" i="0" sz="3200" u="none" cap="none" strike="noStrike">
              <a:solidFill>
                <a:schemeClr val="dk1"/>
              </a:solidFill>
              <a:latin typeface="Calibri"/>
              <a:ea typeface="Calibri"/>
              <a:cs typeface="Calibri"/>
              <a:sym typeface="Calibri"/>
            </a:endParaRPr>
          </a:p>
        </p:txBody>
      </p:sp>
      <p:pic>
        <p:nvPicPr>
          <p:cNvPr id="217" name="Google Shape;217;p8"/>
          <p:cNvPicPr preferRelativeResize="0"/>
          <p:nvPr/>
        </p:nvPicPr>
        <p:blipFill rotWithShape="1">
          <a:blip r:embed="rId3">
            <a:alphaModFix/>
          </a:blip>
          <a:srcRect b="0" l="0" r="0" t="0"/>
          <a:stretch/>
        </p:blipFill>
        <p:spPr>
          <a:xfrm>
            <a:off x="10927030" y="210820"/>
            <a:ext cx="1015809" cy="1249206"/>
          </a:xfrm>
          <a:prstGeom prst="rect">
            <a:avLst/>
          </a:prstGeom>
          <a:noFill/>
          <a:ln>
            <a:noFill/>
          </a:ln>
        </p:spPr>
      </p:pic>
      <p:pic>
        <p:nvPicPr>
          <p:cNvPr id="218" name="Google Shape;218;p8"/>
          <p:cNvPicPr preferRelativeResize="0"/>
          <p:nvPr/>
        </p:nvPicPr>
        <p:blipFill rotWithShape="1">
          <a:blip r:embed="rId4">
            <a:alphaModFix/>
          </a:blip>
          <a:srcRect b="0" l="0" r="0" t="0"/>
          <a:stretch/>
        </p:blipFill>
        <p:spPr>
          <a:xfrm>
            <a:off x="465296" y="4732637"/>
            <a:ext cx="2672047" cy="1871447"/>
          </a:xfrm>
          <a:prstGeom prst="rect">
            <a:avLst/>
          </a:prstGeom>
          <a:noFill/>
          <a:ln>
            <a:noFill/>
          </a:ln>
        </p:spPr>
      </p:pic>
      <p:sp>
        <p:nvSpPr>
          <p:cNvPr id="219" name="Google Shape;219;p8"/>
          <p:cNvSpPr/>
          <p:nvPr/>
        </p:nvSpPr>
        <p:spPr>
          <a:xfrm>
            <a:off x="275705" y="6604084"/>
            <a:ext cx="841835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Credit: </a:t>
            </a:r>
            <a:r>
              <a:rPr b="0" i="0" lang="en-US" sz="1000" u="sng" cap="none" strike="noStrike">
                <a:solidFill>
                  <a:schemeClr val="dk1"/>
                </a:solidFill>
                <a:latin typeface="Calibri"/>
                <a:ea typeface="Calibri"/>
                <a:cs typeface="Calibri"/>
                <a:sym typeface="Calibri"/>
                <a:hlinkClick r:id="rId5">
                  <a:extLst>
                    <a:ext uri="{A12FA001-AC4F-418D-AE19-62706E023703}">
                      <ahyp:hlinkClr val="tx"/>
                    </a:ext>
                  </a:extLst>
                </a:hlinkClick>
              </a:rPr>
              <a:t>Maximilian Schönherr</a:t>
            </a:r>
            <a:r>
              <a:rPr b="0" i="0" lang="en-US" sz="1000" u="none" cap="none" strike="noStrike">
                <a:solidFill>
                  <a:schemeClr val="dk1"/>
                </a:solidFill>
                <a:latin typeface="Calibri"/>
                <a:ea typeface="Calibri"/>
                <a:cs typeface="Calibri"/>
                <a:sym typeface="Calibri"/>
              </a:rPr>
              <a:t>, </a:t>
            </a:r>
            <a:r>
              <a:rPr b="0" i="0" lang="en-US" sz="1000" u="sng" cap="none" strike="noStrike">
                <a:solidFill>
                  <a:schemeClr val="dk1"/>
                </a:solidFill>
                <a:latin typeface="Calibri"/>
                <a:ea typeface="Calibri"/>
                <a:cs typeface="Calibri"/>
                <a:sym typeface="Calibri"/>
                <a:hlinkClick r:id="rId6">
                  <a:extLst>
                    <a:ext uri="{A12FA001-AC4F-418D-AE19-62706E023703}">
                      <ahyp:hlinkClr val="tx"/>
                    </a:ext>
                  </a:extLst>
                </a:hlinkClick>
              </a:rPr>
              <a:t>CC license 3.0 </a:t>
            </a:r>
            <a:r>
              <a:rPr b="0" i="0" lang="en-US" sz="1000" u="none" cap="none" strike="noStrike">
                <a:solidFill>
                  <a:schemeClr val="dk1"/>
                </a:solidFill>
                <a:latin typeface="Calibri"/>
                <a:ea typeface="Calibri"/>
                <a:cs typeface="Calibri"/>
                <a:sym typeface="Calibri"/>
              </a:rPr>
              <a:t>https://commons.wikimedia.org/wiki/File:PAUSE-button_-_Macro_photography_of_a_remote_control.jpg</a:t>
            </a:r>
            <a:endParaRPr b="0" i="0" sz="1000" u="none" cap="none" strike="noStrike">
              <a:solidFill>
                <a:schemeClr val="dk1"/>
              </a:solidFill>
              <a:latin typeface="Calibri"/>
              <a:ea typeface="Calibri"/>
              <a:cs typeface="Calibri"/>
              <a:sym typeface="Calibri"/>
            </a:endParaRPr>
          </a:p>
        </p:txBody>
      </p:sp>
      <p:pic>
        <p:nvPicPr>
          <p:cNvPr id="220" name="Google Shape;220;p8"/>
          <p:cNvPicPr preferRelativeResize="0"/>
          <p:nvPr/>
        </p:nvPicPr>
        <p:blipFill rotWithShape="1">
          <a:blip r:embed="rId7">
            <a:alphaModFix/>
          </a:blip>
          <a:srcRect b="0" l="0" r="76368" t="66128"/>
          <a:stretch/>
        </p:blipFill>
        <p:spPr>
          <a:xfrm>
            <a:off x="10342606" y="4390401"/>
            <a:ext cx="1500144" cy="215021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9"/>
          <p:cNvSpPr txBox="1"/>
          <p:nvPr/>
        </p:nvSpPr>
        <p:spPr>
          <a:xfrm>
            <a:off x="838200" y="-13718"/>
            <a:ext cx="10515600" cy="90183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…Questions we learn(ed) in school!</a:t>
            </a:r>
            <a:endParaRPr b="1" i="0" sz="4400" u="none" cap="none" strike="noStrike">
              <a:solidFill>
                <a:schemeClr val="dk1"/>
              </a:solidFill>
              <a:latin typeface="Calibri"/>
              <a:ea typeface="Calibri"/>
              <a:cs typeface="Calibri"/>
              <a:sym typeface="Calibri"/>
            </a:endParaRPr>
          </a:p>
        </p:txBody>
      </p:sp>
      <p:pic>
        <p:nvPicPr>
          <p:cNvPr id="227" name="Google Shape;227;p9"/>
          <p:cNvPicPr preferRelativeResize="0"/>
          <p:nvPr/>
        </p:nvPicPr>
        <p:blipFill rotWithShape="1">
          <a:blip r:embed="rId3">
            <a:alphaModFix/>
          </a:blip>
          <a:srcRect b="0" l="0" r="0" t="0"/>
          <a:stretch/>
        </p:blipFill>
        <p:spPr>
          <a:xfrm>
            <a:off x="10697023" y="85138"/>
            <a:ext cx="913904" cy="1101002"/>
          </a:xfrm>
          <a:prstGeom prst="rect">
            <a:avLst/>
          </a:prstGeom>
          <a:noFill/>
          <a:ln>
            <a:noFill/>
          </a:ln>
        </p:spPr>
      </p:pic>
      <p:pic>
        <p:nvPicPr>
          <p:cNvPr id="228" name="Google Shape;228;p9"/>
          <p:cNvPicPr preferRelativeResize="0"/>
          <p:nvPr/>
        </p:nvPicPr>
        <p:blipFill rotWithShape="1">
          <a:blip r:embed="rId4">
            <a:alphaModFix/>
          </a:blip>
          <a:srcRect b="0" l="0" r="0" t="0"/>
          <a:stretch/>
        </p:blipFill>
        <p:spPr>
          <a:xfrm>
            <a:off x="656133" y="791265"/>
            <a:ext cx="2182764" cy="2164001"/>
          </a:xfrm>
          <a:prstGeom prst="rect">
            <a:avLst/>
          </a:prstGeom>
          <a:noFill/>
          <a:ln>
            <a:noFill/>
          </a:ln>
        </p:spPr>
      </p:pic>
      <p:pic>
        <p:nvPicPr>
          <p:cNvPr id="229" name="Google Shape;229;p9"/>
          <p:cNvPicPr preferRelativeResize="0"/>
          <p:nvPr/>
        </p:nvPicPr>
        <p:blipFill rotWithShape="1">
          <a:blip r:embed="rId5">
            <a:alphaModFix/>
          </a:blip>
          <a:srcRect b="0" l="0" r="0" t="0"/>
          <a:stretch/>
        </p:blipFill>
        <p:spPr>
          <a:xfrm>
            <a:off x="2346039" y="1534627"/>
            <a:ext cx="2182764" cy="2182764"/>
          </a:xfrm>
          <a:prstGeom prst="rect">
            <a:avLst/>
          </a:prstGeom>
          <a:noFill/>
          <a:ln>
            <a:noFill/>
          </a:ln>
        </p:spPr>
      </p:pic>
      <p:pic>
        <p:nvPicPr>
          <p:cNvPr id="230" name="Google Shape;230;p9"/>
          <p:cNvPicPr preferRelativeResize="0"/>
          <p:nvPr/>
        </p:nvPicPr>
        <p:blipFill rotWithShape="1">
          <a:blip r:embed="rId6">
            <a:alphaModFix/>
          </a:blip>
          <a:srcRect b="0" l="0" r="0" t="0"/>
          <a:stretch/>
        </p:blipFill>
        <p:spPr>
          <a:xfrm>
            <a:off x="4085373" y="2302704"/>
            <a:ext cx="2182764" cy="2182764"/>
          </a:xfrm>
          <a:prstGeom prst="rect">
            <a:avLst/>
          </a:prstGeom>
          <a:noFill/>
          <a:ln>
            <a:noFill/>
          </a:ln>
        </p:spPr>
      </p:pic>
      <p:pic>
        <p:nvPicPr>
          <p:cNvPr id="231" name="Google Shape;231;p9"/>
          <p:cNvPicPr preferRelativeResize="0"/>
          <p:nvPr/>
        </p:nvPicPr>
        <p:blipFill rotWithShape="1">
          <a:blip r:embed="rId7">
            <a:alphaModFix/>
          </a:blip>
          <a:srcRect b="0" l="0" r="0" t="0"/>
          <a:stretch/>
        </p:blipFill>
        <p:spPr>
          <a:xfrm>
            <a:off x="4036800" y="2315285"/>
            <a:ext cx="2182764" cy="2170183"/>
          </a:xfrm>
          <a:prstGeom prst="rect">
            <a:avLst/>
          </a:prstGeom>
          <a:noFill/>
          <a:ln>
            <a:noFill/>
          </a:ln>
        </p:spPr>
      </p:pic>
      <p:pic>
        <p:nvPicPr>
          <p:cNvPr id="232" name="Google Shape;232;p9"/>
          <p:cNvPicPr preferRelativeResize="0"/>
          <p:nvPr/>
        </p:nvPicPr>
        <p:blipFill rotWithShape="1">
          <a:blip r:embed="rId6">
            <a:alphaModFix/>
          </a:blip>
          <a:srcRect b="0" l="0" r="0" t="0"/>
          <a:stretch/>
        </p:blipFill>
        <p:spPr>
          <a:xfrm>
            <a:off x="5821191" y="3132009"/>
            <a:ext cx="2288117" cy="2288117"/>
          </a:xfrm>
          <a:prstGeom prst="rect">
            <a:avLst/>
          </a:prstGeom>
          <a:noFill/>
          <a:ln>
            <a:noFill/>
          </a:ln>
        </p:spPr>
      </p:pic>
      <p:pic>
        <p:nvPicPr>
          <p:cNvPr id="233" name="Google Shape;233;p9"/>
          <p:cNvPicPr preferRelativeResize="0"/>
          <p:nvPr/>
        </p:nvPicPr>
        <p:blipFill rotWithShape="1">
          <a:blip r:embed="rId8">
            <a:alphaModFix/>
          </a:blip>
          <a:srcRect b="0" l="0" r="0" t="0"/>
          <a:stretch/>
        </p:blipFill>
        <p:spPr>
          <a:xfrm>
            <a:off x="7593333" y="3907956"/>
            <a:ext cx="2194333" cy="2181722"/>
          </a:xfrm>
          <a:prstGeom prst="rect">
            <a:avLst/>
          </a:prstGeom>
          <a:noFill/>
          <a:ln>
            <a:noFill/>
          </a:ln>
        </p:spPr>
      </p:pic>
      <p:pic>
        <p:nvPicPr>
          <p:cNvPr id="234" name="Google Shape;234;p9"/>
          <p:cNvPicPr preferRelativeResize="0"/>
          <p:nvPr/>
        </p:nvPicPr>
        <p:blipFill rotWithShape="1">
          <a:blip r:embed="rId9">
            <a:alphaModFix/>
          </a:blip>
          <a:srcRect b="0" l="0" r="0" t="0"/>
          <a:stretch/>
        </p:blipFill>
        <p:spPr>
          <a:xfrm>
            <a:off x="9360239" y="4563785"/>
            <a:ext cx="2182764" cy="2176528"/>
          </a:xfrm>
          <a:prstGeom prst="rect">
            <a:avLst/>
          </a:prstGeom>
          <a:noFill/>
          <a:ln>
            <a:noFill/>
          </a:ln>
        </p:spPr>
      </p:pic>
      <p:sp>
        <p:nvSpPr>
          <p:cNvPr id="235" name="Google Shape;235;p9"/>
          <p:cNvSpPr/>
          <p:nvPr/>
        </p:nvSpPr>
        <p:spPr>
          <a:xfrm>
            <a:off x="172137" y="5420126"/>
            <a:ext cx="609600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For more examples of questions, see http://medialiteracyweek.us///wp-content/uploads/2019/08/NAMLE-Key-Qs.pdf</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0"/>
          <p:cNvSpPr txBox="1"/>
          <p:nvPr/>
        </p:nvSpPr>
        <p:spPr>
          <a:xfrm>
            <a:off x="838200" y="85138"/>
            <a:ext cx="10515600" cy="90183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Media Literacy: Pause and Ask Questions</a:t>
            </a:r>
            <a:endParaRPr b="1" i="0" sz="4400" u="none" cap="none" strike="noStrike">
              <a:solidFill>
                <a:schemeClr val="dk1"/>
              </a:solidFill>
              <a:latin typeface="Calibri"/>
              <a:ea typeface="Calibri"/>
              <a:cs typeface="Calibri"/>
              <a:sym typeface="Calibri"/>
            </a:endParaRPr>
          </a:p>
        </p:txBody>
      </p:sp>
      <p:pic>
        <p:nvPicPr>
          <p:cNvPr id="242" name="Google Shape;242;p10"/>
          <p:cNvPicPr preferRelativeResize="0"/>
          <p:nvPr/>
        </p:nvPicPr>
        <p:blipFill rotWithShape="1">
          <a:blip r:embed="rId3">
            <a:alphaModFix/>
          </a:blip>
          <a:srcRect b="0" l="0" r="0" t="0"/>
          <a:stretch/>
        </p:blipFill>
        <p:spPr>
          <a:xfrm>
            <a:off x="11043012" y="295203"/>
            <a:ext cx="913904" cy="1101002"/>
          </a:xfrm>
          <a:prstGeom prst="rect">
            <a:avLst/>
          </a:prstGeom>
          <a:noFill/>
          <a:ln>
            <a:noFill/>
          </a:ln>
        </p:spPr>
      </p:pic>
      <p:sp>
        <p:nvSpPr>
          <p:cNvPr id="243" name="Google Shape;243;p10"/>
          <p:cNvSpPr txBox="1"/>
          <p:nvPr/>
        </p:nvSpPr>
        <p:spPr>
          <a:xfrm>
            <a:off x="838200" y="3516934"/>
            <a:ext cx="10515600" cy="281615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C6136C"/>
              </a:buClr>
              <a:buSzPts val="3600"/>
              <a:buFont typeface="Arial"/>
              <a:buChar char="•"/>
            </a:pPr>
            <a:r>
              <a:rPr b="0" i="0" lang="en-US" sz="3600" u="none" cap="none" strike="noStrike">
                <a:solidFill>
                  <a:srgbClr val="C6136C"/>
                </a:solidFill>
                <a:latin typeface="Calibri"/>
                <a:ea typeface="Calibri"/>
                <a:cs typeface="Calibri"/>
                <a:sym typeface="Calibri"/>
              </a:rPr>
              <a:t>Who</a:t>
            </a:r>
            <a:r>
              <a:rPr b="0" i="0" lang="en-US" sz="36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e.g., Who created this? Are they the original content creators? Who will be making money from this content (if applicable)? Who is the intended audience? Who is and isn’t likely to be reached with this content? Who comes to mind when you engage with this media content?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800"/>
              <a:buFont typeface="Arial"/>
              <a:buChar char="•"/>
            </a:pPr>
            <a:r>
              <a:rPr b="0" i="1" lang="en-US" sz="2800" u="none" cap="none" strike="noStrike">
                <a:solidFill>
                  <a:schemeClr val="dk1"/>
                </a:solidFill>
                <a:latin typeface="Calibri"/>
                <a:ea typeface="Calibri"/>
                <a:cs typeface="Calibri"/>
                <a:sym typeface="Calibri"/>
              </a:rPr>
              <a:t>[Can you think of other </a:t>
            </a:r>
            <a:r>
              <a:rPr b="0" i="0" lang="en-US" sz="2800" u="none" cap="none" strike="noStrike">
                <a:solidFill>
                  <a:srgbClr val="C6136C"/>
                </a:solidFill>
                <a:latin typeface="Calibri"/>
                <a:ea typeface="Calibri"/>
                <a:cs typeface="Calibri"/>
                <a:sym typeface="Calibri"/>
              </a:rPr>
              <a:t>Who? </a:t>
            </a:r>
            <a:r>
              <a:rPr b="0" i="1" lang="en-US" sz="2800" u="none" cap="none" strike="noStrike">
                <a:solidFill>
                  <a:schemeClr val="dk1"/>
                </a:solidFill>
                <a:latin typeface="Calibri"/>
                <a:ea typeface="Calibri"/>
                <a:cs typeface="Calibri"/>
                <a:sym typeface="Calibri"/>
              </a:rPr>
              <a:t>questions to ask?]</a:t>
            </a:r>
            <a:endParaRPr b="0" i="0" sz="1400" u="none" cap="none" strike="noStrike">
              <a:solidFill>
                <a:srgbClr val="000000"/>
              </a:solidFill>
              <a:latin typeface="Arial"/>
              <a:ea typeface="Arial"/>
              <a:cs typeface="Arial"/>
              <a:sym typeface="Arial"/>
            </a:endParaRPr>
          </a:p>
        </p:txBody>
      </p:sp>
      <p:pic>
        <p:nvPicPr>
          <p:cNvPr id="244" name="Google Shape;244;p10"/>
          <p:cNvPicPr preferRelativeResize="0"/>
          <p:nvPr/>
        </p:nvPicPr>
        <p:blipFill rotWithShape="1">
          <a:blip r:embed="rId4">
            <a:alphaModFix/>
          </a:blip>
          <a:srcRect b="0" l="0" r="0" t="0"/>
          <a:stretch/>
        </p:blipFill>
        <p:spPr>
          <a:xfrm>
            <a:off x="4895761" y="1155731"/>
            <a:ext cx="2182764" cy="2164001"/>
          </a:xfrm>
          <a:prstGeom prst="rect">
            <a:avLst/>
          </a:prstGeom>
          <a:noFill/>
          <a:ln>
            <a:noFill/>
          </a:ln>
        </p:spPr>
      </p:pic>
      <p:sp>
        <p:nvSpPr>
          <p:cNvPr id="245" name="Google Shape;245;p10"/>
          <p:cNvSpPr/>
          <p:nvPr/>
        </p:nvSpPr>
        <p:spPr>
          <a:xfrm>
            <a:off x="288324" y="6488668"/>
            <a:ext cx="1161535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For more examples of questions, see http://medialiteracyweek.us///wp-content/uploads/2019/08/NAMLE-Key-Qs.pdf</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11d7ba52bac_0_1"/>
          <p:cNvSpPr txBox="1"/>
          <p:nvPr/>
        </p:nvSpPr>
        <p:spPr>
          <a:xfrm>
            <a:off x="838200" y="32872"/>
            <a:ext cx="10515600" cy="940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84" name="Google Shape;84;g11d7ba52bac_0_1"/>
          <p:cNvSpPr txBox="1"/>
          <p:nvPr/>
        </p:nvSpPr>
        <p:spPr>
          <a:xfrm>
            <a:off x="362856" y="775750"/>
            <a:ext cx="11408100" cy="113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Help for Headline-itis, v.1</a:t>
            </a:r>
            <a:endParaRPr b="1" sz="2800">
              <a:solidFill>
                <a:srgbClr val="E3760B"/>
              </a:solidFill>
              <a:latin typeface="Calibri"/>
              <a:ea typeface="Calibri"/>
              <a:cs typeface="Calibri"/>
              <a:sym typeface="Calibri"/>
            </a:endParaRPr>
          </a:p>
          <a:p>
            <a:pPr indent="0" lvl="0" marL="0" marR="0" rtl="0" algn="l">
              <a:spcBef>
                <a:spcPts val="600"/>
              </a:spcBef>
              <a:spcAft>
                <a:spcPts val="0"/>
              </a:spcAft>
              <a:buNone/>
            </a:pPr>
            <a:r>
              <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sp>
        <p:nvSpPr>
          <p:cNvPr id="85" name="Google Shape;85;g11d7ba52bac_0_1"/>
          <p:cNvSpPr txBox="1"/>
          <p:nvPr/>
        </p:nvSpPr>
        <p:spPr>
          <a:xfrm>
            <a:off x="362855" y="1406692"/>
            <a:ext cx="7605600" cy="5495100"/>
          </a:xfrm>
          <a:prstGeom prst="rect">
            <a:avLst/>
          </a:prstGeom>
          <a:noFill/>
          <a:ln>
            <a:noFill/>
          </a:ln>
        </p:spPr>
        <p:txBody>
          <a:bodyPr anchorCtr="0" anchor="t" bIns="45700" lIns="91425" spcFirstLastPara="1" rIns="91425" wrap="square" tIns="45700">
            <a:spAutoFit/>
          </a:bodyPr>
          <a:lstStyle/>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You can do this activity alone or with family or friends or colleagues (etc).</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Pick three headlines that have recently caught your attention.</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Do </a:t>
            </a:r>
            <a:r>
              <a:rPr b="1" lang="en-US" sz="2700">
                <a:solidFill>
                  <a:srgbClr val="E3760B"/>
                </a:solidFill>
                <a:latin typeface="Calibri"/>
                <a:ea typeface="Calibri"/>
                <a:cs typeface="Calibri"/>
                <a:sym typeface="Calibri"/>
              </a:rPr>
              <a:t>5HW</a:t>
            </a:r>
            <a:r>
              <a:rPr lang="en-US" sz="2700">
                <a:solidFill>
                  <a:srgbClr val="C6136C"/>
                </a:solidFill>
                <a:latin typeface="Calibri"/>
                <a:ea typeface="Calibri"/>
                <a:cs typeface="Calibri"/>
                <a:sym typeface="Calibri"/>
              </a:rPr>
              <a:t> </a:t>
            </a:r>
            <a:r>
              <a:rPr lang="en-US" sz="2700">
                <a:solidFill>
                  <a:srgbClr val="E3760B"/>
                </a:solidFill>
                <a:latin typeface="Calibri"/>
                <a:ea typeface="Calibri"/>
                <a:cs typeface="Calibri"/>
                <a:sym typeface="Calibri"/>
              </a:rPr>
              <a:t>(Who, What, When, Where, Why, How)</a:t>
            </a:r>
            <a:r>
              <a:rPr lang="en-US" sz="2700">
                <a:solidFill>
                  <a:srgbClr val="C6136C"/>
                </a:solidFill>
                <a:latin typeface="Calibri"/>
                <a:ea typeface="Calibri"/>
                <a:cs typeface="Calibri"/>
                <a:sym typeface="Calibri"/>
              </a:rPr>
              <a:t> </a:t>
            </a:r>
            <a:r>
              <a:rPr lang="en-US" sz="2700">
                <a:solidFill>
                  <a:schemeClr val="dk1"/>
                </a:solidFill>
                <a:latin typeface="Calibri"/>
                <a:ea typeface="Calibri"/>
                <a:cs typeface="Calibri"/>
                <a:sym typeface="Calibri"/>
              </a:rPr>
              <a:t>on the headline alone first.</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Then read the </a:t>
            </a:r>
            <a:r>
              <a:rPr i="1" lang="en-US" sz="2700">
                <a:solidFill>
                  <a:schemeClr val="dk1"/>
                </a:solidFill>
                <a:latin typeface="Calibri"/>
                <a:ea typeface="Calibri"/>
                <a:cs typeface="Calibri"/>
                <a:sym typeface="Calibri"/>
              </a:rPr>
              <a:t>entire</a:t>
            </a:r>
            <a:r>
              <a:rPr lang="en-US" sz="2700">
                <a:solidFill>
                  <a:schemeClr val="dk1"/>
                </a:solidFill>
                <a:latin typeface="Calibri"/>
                <a:ea typeface="Calibri"/>
                <a:cs typeface="Calibri"/>
                <a:sym typeface="Calibri"/>
              </a:rPr>
              <a:t> story. Do </a:t>
            </a:r>
            <a:r>
              <a:rPr b="1" lang="en-US" sz="2700">
                <a:solidFill>
                  <a:srgbClr val="C6136C"/>
                </a:solidFill>
                <a:latin typeface="Calibri"/>
                <a:ea typeface="Calibri"/>
                <a:cs typeface="Calibri"/>
                <a:sym typeface="Calibri"/>
              </a:rPr>
              <a:t>5HW</a:t>
            </a:r>
            <a:r>
              <a:rPr lang="en-US" sz="2700">
                <a:solidFill>
                  <a:srgbClr val="C6136C"/>
                </a:solidFill>
                <a:latin typeface="Calibri"/>
                <a:ea typeface="Calibri"/>
                <a:cs typeface="Calibri"/>
                <a:sym typeface="Calibri"/>
              </a:rPr>
              <a:t> </a:t>
            </a:r>
            <a:r>
              <a:rPr lang="en-US" sz="2700">
                <a:solidFill>
                  <a:schemeClr val="dk1"/>
                </a:solidFill>
                <a:latin typeface="Calibri"/>
                <a:ea typeface="Calibri"/>
                <a:cs typeface="Calibri"/>
                <a:sym typeface="Calibri"/>
              </a:rPr>
              <a:t>again.</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Do you think the headline accurately captures the story? Does it capture what you got out of the story? What do you wish had been covered?</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Bonus: Find headlines that tell the other “side” of the story and do the same activities with those stories. </a:t>
            </a:r>
            <a:endParaRPr sz="2700">
              <a:solidFill>
                <a:schemeClr val="dk1"/>
              </a:solidFill>
              <a:latin typeface="Calibri"/>
              <a:ea typeface="Calibri"/>
              <a:cs typeface="Calibri"/>
              <a:sym typeface="Calibri"/>
            </a:endParaRPr>
          </a:p>
        </p:txBody>
      </p:sp>
      <p:pic>
        <p:nvPicPr>
          <p:cNvPr id="86" name="Google Shape;86;g11d7ba52bac_0_1"/>
          <p:cNvPicPr preferRelativeResize="0"/>
          <p:nvPr/>
        </p:nvPicPr>
        <p:blipFill rotWithShape="1">
          <a:blip r:embed="rId3">
            <a:alphaModFix/>
          </a:blip>
          <a:srcRect b="0" l="0" r="0" t="0"/>
          <a:stretch/>
        </p:blipFill>
        <p:spPr>
          <a:xfrm>
            <a:off x="7811169" y="1465943"/>
            <a:ext cx="2058544" cy="2554514"/>
          </a:xfrm>
          <a:prstGeom prst="rect">
            <a:avLst/>
          </a:prstGeom>
          <a:noFill/>
          <a:ln>
            <a:noFill/>
          </a:ln>
        </p:spPr>
      </p:pic>
      <p:pic>
        <p:nvPicPr>
          <p:cNvPr id="87" name="Google Shape;87;g11d7ba52bac_0_1"/>
          <p:cNvPicPr preferRelativeResize="0"/>
          <p:nvPr/>
        </p:nvPicPr>
        <p:blipFill rotWithShape="1">
          <a:blip r:embed="rId4">
            <a:alphaModFix/>
          </a:blip>
          <a:srcRect b="0" l="0" r="0" t="0"/>
          <a:stretch/>
        </p:blipFill>
        <p:spPr>
          <a:xfrm>
            <a:off x="9056914" y="2667605"/>
            <a:ext cx="2946400" cy="1964266"/>
          </a:xfrm>
          <a:prstGeom prst="rect">
            <a:avLst/>
          </a:prstGeom>
          <a:noFill/>
          <a:ln>
            <a:noFill/>
          </a:ln>
        </p:spPr>
      </p:pic>
      <p:pic>
        <p:nvPicPr>
          <p:cNvPr id="88" name="Google Shape;88;g11d7ba52bac_0_1"/>
          <p:cNvPicPr preferRelativeResize="0"/>
          <p:nvPr/>
        </p:nvPicPr>
        <p:blipFill rotWithShape="1">
          <a:blip r:embed="rId5">
            <a:alphaModFix/>
          </a:blip>
          <a:srcRect b="0" l="0" r="0" t="0"/>
          <a:stretch/>
        </p:blipFill>
        <p:spPr>
          <a:xfrm>
            <a:off x="8176984" y="4512902"/>
            <a:ext cx="3385457" cy="22392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1"/>
          <p:cNvSpPr txBox="1"/>
          <p:nvPr/>
        </p:nvSpPr>
        <p:spPr>
          <a:xfrm>
            <a:off x="838200" y="85138"/>
            <a:ext cx="10515600" cy="90183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“Let it begin with me”: Media Literacy</a:t>
            </a:r>
            <a:endParaRPr b="0" i="0" sz="1400" u="none" cap="none" strike="noStrike">
              <a:solidFill>
                <a:srgbClr val="000000"/>
              </a:solidFill>
              <a:latin typeface="Arial"/>
              <a:ea typeface="Arial"/>
              <a:cs typeface="Arial"/>
              <a:sym typeface="Arial"/>
            </a:endParaRPr>
          </a:p>
        </p:txBody>
      </p:sp>
      <p:pic>
        <p:nvPicPr>
          <p:cNvPr id="252" name="Google Shape;252;p11"/>
          <p:cNvPicPr preferRelativeResize="0"/>
          <p:nvPr/>
        </p:nvPicPr>
        <p:blipFill rotWithShape="1">
          <a:blip r:embed="rId3">
            <a:alphaModFix/>
          </a:blip>
          <a:srcRect b="0" l="0" r="0" t="0"/>
          <a:stretch/>
        </p:blipFill>
        <p:spPr>
          <a:xfrm>
            <a:off x="10697023" y="85138"/>
            <a:ext cx="913904" cy="1101002"/>
          </a:xfrm>
          <a:prstGeom prst="rect">
            <a:avLst/>
          </a:prstGeom>
          <a:noFill/>
          <a:ln>
            <a:noFill/>
          </a:ln>
        </p:spPr>
      </p:pic>
      <p:sp>
        <p:nvSpPr>
          <p:cNvPr id="253" name="Google Shape;253;p11"/>
          <p:cNvSpPr txBox="1"/>
          <p:nvPr/>
        </p:nvSpPr>
        <p:spPr>
          <a:xfrm>
            <a:off x="1124465" y="3649133"/>
            <a:ext cx="9572558" cy="238526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C6136C"/>
              </a:buClr>
              <a:buSzPts val="3600"/>
              <a:buFont typeface="Arial"/>
              <a:buChar char="•"/>
            </a:pPr>
            <a:r>
              <a:rPr b="0" i="0" lang="en-US" sz="3600" u="none" cap="none" strike="noStrike">
                <a:solidFill>
                  <a:srgbClr val="C6136C"/>
                </a:solidFill>
                <a:latin typeface="Calibri"/>
                <a:ea typeface="Calibri"/>
                <a:cs typeface="Calibri"/>
                <a:sym typeface="Calibri"/>
              </a:rPr>
              <a:t>What</a:t>
            </a:r>
            <a:r>
              <a:rPr b="0" i="0" lang="en-US" sz="36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What </a:t>
            </a:r>
            <a:r>
              <a:rPr b="0" i="0" lang="en-US" sz="2800" u="sng" cap="none" strike="noStrike">
                <a:solidFill>
                  <a:schemeClr val="dk1"/>
                </a:solidFill>
                <a:latin typeface="Calibri"/>
                <a:ea typeface="Calibri"/>
                <a:cs typeface="Calibri"/>
                <a:sym typeface="Calibri"/>
              </a:rPr>
              <a:t>methods</a:t>
            </a:r>
            <a:r>
              <a:rPr b="0" i="0" lang="en-US" sz="2800" u="none" cap="none" strike="noStrike">
                <a:solidFill>
                  <a:schemeClr val="dk1"/>
                </a:solidFill>
                <a:latin typeface="Calibri"/>
                <a:ea typeface="Calibri"/>
                <a:cs typeface="Calibri"/>
                <a:sym typeface="Calibri"/>
              </a:rPr>
              <a:t> do the creators use to grab/keep attention? What </a:t>
            </a:r>
            <a:r>
              <a:rPr b="0" i="0" lang="en-US" sz="2800" u="sng" cap="none" strike="noStrike">
                <a:solidFill>
                  <a:schemeClr val="dk1"/>
                </a:solidFill>
                <a:latin typeface="Calibri"/>
                <a:ea typeface="Calibri"/>
                <a:cs typeface="Calibri"/>
                <a:sym typeface="Calibri"/>
              </a:rPr>
              <a:t>message</a:t>
            </a:r>
            <a:r>
              <a:rPr b="0" i="0" lang="en-US" sz="2800" u="none" cap="none" strike="noStrike">
                <a:solidFill>
                  <a:schemeClr val="dk1"/>
                </a:solidFill>
                <a:latin typeface="Calibri"/>
                <a:ea typeface="Calibri"/>
                <a:cs typeface="Calibri"/>
                <a:sym typeface="Calibri"/>
              </a:rPr>
              <a:t> do you think they want to portray? What message do you take away from it? What </a:t>
            </a:r>
            <a:r>
              <a:rPr b="0" i="0" lang="en-US" sz="2800" u="sng" cap="none" strike="noStrike">
                <a:solidFill>
                  <a:schemeClr val="dk1"/>
                </a:solidFill>
                <a:latin typeface="Calibri"/>
                <a:ea typeface="Calibri"/>
                <a:cs typeface="Calibri"/>
                <a:sym typeface="Calibri"/>
              </a:rPr>
              <a:t>senses</a:t>
            </a:r>
            <a:r>
              <a:rPr b="0" i="0" lang="en-US" sz="2800" u="none" cap="none" strike="noStrike">
                <a:solidFill>
                  <a:schemeClr val="dk1"/>
                </a:solidFill>
                <a:latin typeface="Calibri"/>
                <a:ea typeface="Calibri"/>
                <a:cs typeface="Calibri"/>
                <a:sym typeface="Calibri"/>
              </a:rPr>
              <a:t> are engaged for you by this media form and its message(s)?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800"/>
              <a:buFont typeface="Arial"/>
              <a:buChar char="•"/>
            </a:pPr>
            <a:r>
              <a:rPr b="0" i="1" lang="en-US" sz="2800" u="none" cap="none" strike="noStrike">
                <a:solidFill>
                  <a:schemeClr val="dk1"/>
                </a:solidFill>
                <a:latin typeface="Calibri"/>
                <a:ea typeface="Calibri"/>
                <a:cs typeface="Calibri"/>
                <a:sym typeface="Calibri"/>
              </a:rPr>
              <a:t>Can you think of other </a:t>
            </a:r>
            <a:r>
              <a:rPr b="1" i="0" lang="en-US" sz="2800" u="none" cap="none" strike="noStrike">
                <a:solidFill>
                  <a:srgbClr val="C6136C"/>
                </a:solidFill>
                <a:latin typeface="Calibri"/>
                <a:ea typeface="Calibri"/>
                <a:cs typeface="Calibri"/>
                <a:sym typeface="Calibri"/>
              </a:rPr>
              <a:t>What? </a:t>
            </a:r>
            <a:r>
              <a:rPr b="0" i="1" lang="en-US" sz="2800" u="none" cap="none" strike="noStrike">
                <a:solidFill>
                  <a:schemeClr val="dk1"/>
                </a:solidFill>
                <a:latin typeface="Calibri"/>
                <a:ea typeface="Calibri"/>
                <a:cs typeface="Calibri"/>
                <a:sym typeface="Calibri"/>
              </a:rPr>
              <a:t>questions to ask? </a:t>
            </a:r>
            <a:endParaRPr b="0" i="0" sz="1400" u="none" cap="none" strike="noStrike">
              <a:solidFill>
                <a:srgbClr val="000000"/>
              </a:solidFill>
              <a:latin typeface="Arial"/>
              <a:ea typeface="Arial"/>
              <a:cs typeface="Arial"/>
              <a:sym typeface="Arial"/>
            </a:endParaRPr>
          </a:p>
        </p:txBody>
      </p:sp>
      <p:pic>
        <p:nvPicPr>
          <p:cNvPr id="254" name="Google Shape;254;p11"/>
          <p:cNvPicPr preferRelativeResize="0"/>
          <p:nvPr/>
        </p:nvPicPr>
        <p:blipFill rotWithShape="1">
          <a:blip r:embed="rId4">
            <a:alphaModFix/>
          </a:blip>
          <a:srcRect b="0" l="0" r="0" t="0"/>
          <a:stretch/>
        </p:blipFill>
        <p:spPr>
          <a:xfrm>
            <a:off x="5004618" y="1226670"/>
            <a:ext cx="2182764" cy="2182764"/>
          </a:xfrm>
          <a:prstGeom prst="rect">
            <a:avLst/>
          </a:prstGeom>
          <a:noFill/>
          <a:ln>
            <a:noFill/>
          </a:ln>
        </p:spPr>
      </p:pic>
      <p:sp>
        <p:nvSpPr>
          <p:cNvPr id="255" name="Google Shape;255;p11"/>
          <p:cNvSpPr/>
          <p:nvPr/>
        </p:nvSpPr>
        <p:spPr>
          <a:xfrm>
            <a:off x="288324" y="6274100"/>
            <a:ext cx="1161535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For more examples of questions, see http://medialiteracyweek.us///wp-content/uploads/2019/08/NAMLE-Key-Qs.pdf</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2"/>
          <p:cNvSpPr txBox="1"/>
          <p:nvPr/>
        </p:nvSpPr>
        <p:spPr>
          <a:xfrm>
            <a:off x="838200" y="85138"/>
            <a:ext cx="10515600" cy="90183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“Let it begin with me”: Media Literacy</a:t>
            </a:r>
            <a:endParaRPr b="1" i="0" sz="4400" u="none" cap="none" strike="noStrike">
              <a:solidFill>
                <a:schemeClr val="dk1"/>
              </a:solidFill>
              <a:latin typeface="Calibri"/>
              <a:ea typeface="Calibri"/>
              <a:cs typeface="Calibri"/>
              <a:sym typeface="Calibri"/>
            </a:endParaRPr>
          </a:p>
        </p:txBody>
      </p:sp>
      <p:pic>
        <p:nvPicPr>
          <p:cNvPr id="262" name="Google Shape;262;p12"/>
          <p:cNvPicPr preferRelativeResize="0"/>
          <p:nvPr/>
        </p:nvPicPr>
        <p:blipFill rotWithShape="1">
          <a:blip r:embed="rId3">
            <a:alphaModFix/>
          </a:blip>
          <a:srcRect b="0" l="0" r="0" t="0"/>
          <a:stretch/>
        </p:blipFill>
        <p:spPr>
          <a:xfrm>
            <a:off x="10697023" y="85138"/>
            <a:ext cx="913904" cy="1101002"/>
          </a:xfrm>
          <a:prstGeom prst="rect">
            <a:avLst/>
          </a:prstGeom>
          <a:noFill/>
          <a:ln>
            <a:noFill/>
          </a:ln>
        </p:spPr>
      </p:pic>
      <p:sp>
        <p:nvSpPr>
          <p:cNvPr id="263" name="Google Shape;263;p12"/>
          <p:cNvSpPr txBox="1"/>
          <p:nvPr/>
        </p:nvSpPr>
        <p:spPr>
          <a:xfrm>
            <a:off x="838200" y="3555491"/>
            <a:ext cx="10369500" cy="2835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C6136C"/>
              </a:buClr>
              <a:buSzPts val="3600"/>
              <a:buFont typeface="Arial"/>
              <a:buChar char="•"/>
            </a:pPr>
            <a:r>
              <a:rPr b="0" i="0" lang="en-US" sz="3600" u="none" cap="none" strike="noStrike">
                <a:solidFill>
                  <a:srgbClr val="C6136C"/>
                </a:solidFill>
                <a:latin typeface="Calibri"/>
                <a:ea typeface="Calibri"/>
                <a:cs typeface="Calibri"/>
                <a:sym typeface="Calibri"/>
              </a:rPr>
              <a:t>When</a:t>
            </a:r>
            <a:r>
              <a:rPr b="0" i="0" lang="en-US" sz="36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was it created? Shared? (Reshared?) Is the content relevant today? When do you find yourself engaging in/thinking about/remembering this content? Is that “when” good for your well-being? (e.g., consuming news at morning or at night or can impact emotional, mental, physical health)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800"/>
              <a:buFont typeface="Arial"/>
              <a:buChar char="•"/>
            </a:pPr>
            <a:r>
              <a:rPr b="0" i="1" lang="en-US" sz="2800" u="none" cap="none" strike="noStrike">
                <a:solidFill>
                  <a:schemeClr val="dk1"/>
                </a:solidFill>
                <a:latin typeface="Calibri"/>
                <a:ea typeface="Calibri"/>
                <a:cs typeface="Calibri"/>
                <a:sym typeface="Calibri"/>
              </a:rPr>
              <a:t>Can you think of Other </a:t>
            </a:r>
            <a:r>
              <a:rPr b="1" i="0" lang="en-US" sz="2800" u="none" cap="none" strike="noStrike">
                <a:solidFill>
                  <a:srgbClr val="C6136C"/>
                </a:solidFill>
                <a:latin typeface="Calibri"/>
                <a:ea typeface="Calibri"/>
                <a:cs typeface="Calibri"/>
                <a:sym typeface="Calibri"/>
              </a:rPr>
              <a:t>When? </a:t>
            </a:r>
            <a:r>
              <a:rPr b="0" i="1" lang="en-US" sz="2800" u="none" cap="none" strike="noStrike">
                <a:solidFill>
                  <a:schemeClr val="dk1"/>
                </a:solidFill>
                <a:latin typeface="Calibri"/>
                <a:ea typeface="Calibri"/>
                <a:cs typeface="Calibri"/>
                <a:sym typeface="Calibri"/>
              </a:rPr>
              <a:t>questions to ask?</a:t>
            </a:r>
            <a:endParaRPr b="0" i="0" sz="1400" u="none" cap="none" strike="noStrike">
              <a:solidFill>
                <a:srgbClr val="000000"/>
              </a:solidFill>
              <a:latin typeface="Arial"/>
              <a:ea typeface="Arial"/>
              <a:cs typeface="Arial"/>
              <a:sym typeface="Arial"/>
            </a:endParaRPr>
          </a:p>
        </p:txBody>
      </p:sp>
      <p:pic>
        <p:nvPicPr>
          <p:cNvPr id="264" name="Google Shape;264;p12"/>
          <p:cNvPicPr preferRelativeResize="0"/>
          <p:nvPr/>
        </p:nvPicPr>
        <p:blipFill rotWithShape="1">
          <a:blip r:embed="rId4">
            <a:alphaModFix/>
          </a:blip>
          <a:srcRect b="0" l="0" r="0" t="0"/>
          <a:stretch/>
        </p:blipFill>
        <p:spPr>
          <a:xfrm>
            <a:off x="5004618" y="1186140"/>
            <a:ext cx="2182764" cy="2170183"/>
          </a:xfrm>
          <a:prstGeom prst="rect">
            <a:avLst/>
          </a:prstGeom>
          <a:noFill/>
          <a:ln>
            <a:noFill/>
          </a:ln>
        </p:spPr>
      </p:pic>
      <p:sp>
        <p:nvSpPr>
          <p:cNvPr id="265" name="Google Shape;265;p12"/>
          <p:cNvSpPr/>
          <p:nvPr/>
        </p:nvSpPr>
        <p:spPr>
          <a:xfrm>
            <a:off x="288324" y="6386149"/>
            <a:ext cx="1161535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For more examples of questions, see http://medialiteracyweek.us///wp-content/uploads/2019/08/NAMLE-Key-Qs.pdf</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3"/>
          <p:cNvSpPr txBox="1"/>
          <p:nvPr/>
        </p:nvSpPr>
        <p:spPr>
          <a:xfrm>
            <a:off x="838200" y="85138"/>
            <a:ext cx="10515600" cy="90183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“Let it begin with me”: Media Literacy</a:t>
            </a:r>
            <a:endParaRPr b="1" i="0" sz="4400" u="none" cap="none" strike="noStrike">
              <a:solidFill>
                <a:schemeClr val="dk1"/>
              </a:solidFill>
              <a:latin typeface="Calibri"/>
              <a:ea typeface="Calibri"/>
              <a:cs typeface="Calibri"/>
              <a:sym typeface="Calibri"/>
            </a:endParaRPr>
          </a:p>
        </p:txBody>
      </p:sp>
      <p:pic>
        <p:nvPicPr>
          <p:cNvPr id="272" name="Google Shape;272;p13"/>
          <p:cNvPicPr preferRelativeResize="0"/>
          <p:nvPr/>
        </p:nvPicPr>
        <p:blipFill rotWithShape="1">
          <a:blip r:embed="rId3">
            <a:alphaModFix/>
          </a:blip>
          <a:srcRect b="0" l="0" r="0" t="0"/>
          <a:stretch/>
        </p:blipFill>
        <p:spPr>
          <a:xfrm>
            <a:off x="10697023" y="85138"/>
            <a:ext cx="913904" cy="1101002"/>
          </a:xfrm>
          <a:prstGeom prst="rect">
            <a:avLst/>
          </a:prstGeom>
          <a:noFill/>
          <a:ln>
            <a:noFill/>
          </a:ln>
        </p:spPr>
      </p:pic>
      <p:sp>
        <p:nvSpPr>
          <p:cNvPr id="273" name="Google Shape;273;p13"/>
          <p:cNvSpPr txBox="1"/>
          <p:nvPr/>
        </p:nvSpPr>
        <p:spPr>
          <a:xfrm>
            <a:off x="442936" y="3558826"/>
            <a:ext cx="11306127" cy="281615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C6136C"/>
              </a:buClr>
              <a:buSzPts val="3600"/>
              <a:buFont typeface="Arial"/>
              <a:buChar char="•"/>
            </a:pPr>
            <a:r>
              <a:rPr b="0" i="0" lang="en-US" sz="3600" u="none" cap="none" strike="noStrike">
                <a:solidFill>
                  <a:srgbClr val="C6136C"/>
                </a:solidFill>
                <a:latin typeface="Calibri"/>
                <a:ea typeface="Calibri"/>
                <a:cs typeface="Calibri"/>
                <a:sym typeface="Calibri"/>
              </a:rPr>
              <a:t>Where</a:t>
            </a:r>
            <a:r>
              <a:rPr b="0" i="0" lang="en-US" sz="36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Where</a:t>
            </a:r>
            <a:r>
              <a:rPr b="0" i="0" lang="en-US" sz="36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have creators placed this media? Where can it be found/accessed (physically, socially, technologically)? Where isn’t it being accessed? Where is the creator located geographically? Where were you when you found it? [Was that a place where you wanted to be?] Where is this content being shared/reshared/discussed (if applicable)? </a:t>
            </a:r>
            <a:endParaRPr b="0" i="0" sz="2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800"/>
              <a:buFont typeface="Arial"/>
              <a:buChar char="•"/>
            </a:pPr>
            <a:r>
              <a:rPr b="0" i="1" lang="en-US" sz="2800" u="none" cap="none" strike="noStrike">
                <a:solidFill>
                  <a:schemeClr val="dk1"/>
                </a:solidFill>
                <a:latin typeface="Calibri"/>
                <a:ea typeface="Calibri"/>
                <a:cs typeface="Calibri"/>
                <a:sym typeface="Calibri"/>
              </a:rPr>
              <a:t>Can you think of other </a:t>
            </a:r>
            <a:r>
              <a:rPr b="0" i="0" lang="en-US" sz="2800" u="none" cap="none" strike="noStrike">
                <a:solidFill>
                  <a:srgbClr val="C6136C"/>
                </a:solidFill>
                <a:latin typeface="Calibri"/>
                <a:ea typeface="Calibri"/>
                <a:cs typeface="Calibri"/>
                <a:sym typeface="Calibri"/>
              </a:rPr>
              <a:t>Where? </a:t>
            </a:r>
            <a:r>
              <a:rPr b="0" i="1" lang="en-US" sz="2800" u="none" cap="none" strike="noStrike">
                <a:solidFill>
                  <a:schemeClr val="dk1"/>
                </a:solidFill>
                <a:latin typeface="Calibri"/>
                <a:ea typeface="Calibri"/>
                <a:cs typeface="Calibri"/>
                <a:sym typeface="Calibri"/>
              </a:rPr>
              <a:t>questions to ask?</a:t>
            </a:r>
            <a:endParaRPr b="0" i="0" sz="1400" u="none" cap="none" strike="noStrike">
              <a:solidFill>
                <a:srgbClr val="000000"/>
              </a:solidFill>
              <a:latin typeface="Arial"/>
              <a:ea typeface="Arial"/>
              <a:cs typeface="Arial"/>
              <a:sym typeface="Arial"/>
            </a:endParaRPr>
          </a:p>
        </p:txBody>
      </p:sp>
      <p:pic>
        <p:nvPicPr>
          <p:cNvPr id="274" name="Google Shape;274;p13"/>
          <p:cNvPicPr preferRelativeResize="0"/>
          <p:nvPr/>
        </p:nvPicPr>
        <p:blipFill rotWithShape="1">
          <a:blip r:embed="rId4">
            <a:alphaModFix/>
          </a:blip>
          <a:srcRect b="0" l="0" r="0" t="0"/>
          <a:stretch/>
        </p:blipFill>
        <p:spPr>
          <a:xfrm>
            <a:off x="4980970" y="1186140"/>
            <a:ext cx="2288117" cy="2288117"/>
          </a:xfrm>
          <a:prstGeom prst="rect">
            <a:avLst/>
          </a:prstGeom>
          <a:noFill/>
          <a:ln>
            <a:noFill/>
          </a:ln>
        </p:spPr>
      </p:pic>
      <p:sp>
        <p:nvSpPr>
          <p:cNvPr id="275" name="Google Shape;275;p13"/>
          <p:cNvSpPr/>
          <p:nvPr/>
        </p:nvSpPr>
        <p:spPr>
          <a:xfrm>
            <a:off x="288323" y="6374982"/>
            <a:ext cx="1161535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For more examples of questions, see http://medialiteracyweek.us///wp-content/uploads/2019/08/NAMLE-Key-Qs.pdf</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4"/>
          <p:cNvSpPr txBox="1"/>
          <p:nvPr/>
        </p:nvSpPr>
        <p:spPr>
          <a:xfrm>
            <a:off x="838200" y="85138"/>
            <a:ext cx="10515600" cy="90183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“Let it begin with me”: Media Literacy</a:t>
            </a:r>
            <a:endParaRPr b="1" i="0" sz="4400" u="none" cap="none" strike="noStrike">
              <a:solidFill>
                <a:schemeClr val="dk1"/>
              </a:solidFill>
              <a:latin typeface="Calibri"/>
              <a:ea typeface="Calibri"/>
              <a:cs typeface="Calibri"/>
              <a:sym typeface="Calibri"/>
            </a:endParaRPr>
          </a:p>
        </p:txBody>
      </p:sp>
      <p:pic>
        <p:nvPicPr>
          <p:cNvPr id="282" name="Google Shape;282;p14"/>
          <p:cNvPicPr preferRelativeResize="0"/>
          <p:nvPr/>
        </p:nvPicPr>
        <p:blipFill rotWithShape="1">
          <a:blip r:embed="rId3">
            <a:alphaModFix/>
          </a:blip>
          <a:srcRect b="0" l="0" r="0" t="0"/>
          <a:stretch/>
        </p:blipFill>
        <p:spPr>
          <a:xfrm>
            <a:off x="10697023" y="85138"/>
            <a:ext cx="913904" cy="1101002"/>
          </a:xfrm>
          <a:prstGeom prst="rect">
            <a:avLst/>
          </a:prstGeom>
          <a:noFill/>
          <a:ln>
            <a:noFill/>
          </a:ln>
        </p:spPr>
      </p:pic>
      <p:sp>
        <p:nvSpPr>
          <p:cNvPr id="283" name="Google Shape;283;p14"/>
          <p:cNvSpPr txBox="1"/>
          <p:nvPr/>
        </p:nvSpPr>
        <p:spPr>
          <a:xfrm>
            <a:off x="1959429" y="3739942"/>
            <a:ext cx="8142514" cy="238526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C6136C"/>
              </a:buClr>
              <a:buSzPts val="3600"/>
              <a:buFont typeface="Arial"/>
              <a:buChar char="•"/>
            </a:pPr>
            <a:r>
              <a:rPr b="0" i="0" lang="en-US" sz="3600" u="none" cap="none" strike="noStrike">
                <a:solidFill>
                  <a:srgbClr val="C6136C"/>
                </a:solidFill>
                <a:latin typeface="Calibri"/>
                <a:ea typeface="Calibri"/>
                <a:cs typeface="Calibri"/>
                <a:sym typeface="Calibri"/>
              </a:rPr>
              <a:t>Why</a:t>
            </a:r>
            <a:r>
              <a:rPr b="0" i="0" lang="en-US" sz="36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do you think this content was created? Why does this catch your attention (if it does)? Or why doesn’t it? Why would you want/not want to learn more after engaging in this content? Why would you want/not want to share it? </a:t>
            </a:r>
            <a:endParaRPr b="0" i="0" sz="1400" u="none" cap="none" strike="noStrike">
              <a:solidFill>
                <a:srgbClr val="000000"/>
              </a:solidFill>
              <a:latin typeface="Arial"/>
              <a:ea typeface="Arial"/>
              <a:cs typeface="Arial"/>
              <a:sym typeface="Arial"/>
            </a:endParaRPr>
          </a:p>
        </p:txBody>
      </p:sp>
      <p:pic>
        <p:nvPicPr>
          <p:cNvPr id="284" name="Google Shape;284;p14"/>
          <p:cNvPicPr preferRelativeResize="0"/>
          <p:nvPr/>
        </p:nvPicPr>
        <p:blipFill rotWithShape="1">
          <a:blip r:embed="rId4">
            <a:alphaModFix/>
          </a:blip>
          <a:srcRect b="0" l="0" r="0" t="0"/>
          <a:stretch/>
        </p:blipFill>
        <p:spPr>
          <a:xfrm>
            <a:off x="4998833" y="1186140"/>
            <a:ext cx="2194333" cy="2181722"/>
          </a:xfrm>
          <a:prstGeom prst="rect">
            <a:avLst/>
          </a:prstGeom>
          <a:noFill/>
          <a:ln>
            <a:noFill/>
          </a:ln>
        </p:spPr>
      </p:pic>
      <p:sp>
        <p:nvSpPr>
          <p:cNvPr id="285" name="Google Shape;285;p14"/>
          <p:cNvSpPr/>
          <p:nvPr/>
        </p:nvSpPr>
        <p:spPr>
          <a:xfrm>
            <a:off x="288324" y="6274100"/>
            <a:ext cx="1161535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For more examples of questions, see http://medialiteracyweek.us///wp-content/uploads/2019/08/NAMLE-Key-Qs.pdf</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5"/>
          <p:cNvSpPr txBox="1"/>
          <p:nvPr/>
        </p:nvSpPr>
        <p:spPr>
          <a:xfrm>
            <a:off x="838200" y="85138"/>
            <a:ext cx="10515600" cy="90183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“Let it begin with me”: Media Literacy</a:t>
            </a:r>
            <a:endParaRPr b="1" i="0" sz="4400" u="none" cap="none" strike="noStrike">
              <a:solidFill>
                <a:schemeClr val="dk1"/>
              </a:solidFill>
              <a:latin typeface="Calibri"/>
              <a:ea typeface="Calibri"/>
              <a:cs typeface="Calibri"/>
              <a:sym typeface="Calibri"/>
            </a:endParaRPr>
          </a:p>
        </p:txBody>
      </p:sp>
      <p:pic>
        <p:nvPicPr>
          <p:cNvPr id="292" name="Google Shape;292;p15"/>
          <p:cNvPicPr preferRelativeResize="0"/>
          <p:nvPr/>
        </p:nvPicPr>
        <p:blipFill rotWithShape="1">
          <a:blip r:embed="rId3">
            <a:alphaModFix/>
          </a:blip>
          <a:srcRect b="0" l="0" r="0" t="0"/>
          <a:stretch/>
        </p:blipFill>
        <p:spPr>
          <a:xfrm>
            <a:off x="10697023" y="85138"/>
            <a:ext cx="913904" cy="1101002"/>
          </a:xfrm>
          <a:prstGeom prst="rect">
            <a:avLst/>
          </a:prstGeom>
          <a:noFill/>
          <a:ln>
            <a:noFill/>
          </a:ln>
        </p:spPr>
      </p:pic>
      <p:sp>
        <p:nvSpPr>
          <p:cNvPr id="293" name="Google Shape;293;p15"/>
          <p:cNvSpPr txBox="1"/>
          <p:nvPr/>
        </p:nvSpPr>
        <p:spPr>
          <a:xfrm>
            <a:off x="1349829" y="3724254"/>
            <a:ext cx="10003972" cy="238526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C6136C"/>
              </a:buClr>
              <a:buSzPts val="3600"/>
              <a:buFont typeface="Arial"/>
              <a:buChar char="•"/>
            </a:pPr>
            <a:r>
              <a:rPr b="0" i="0" lang="en-US" sz="3600" u="none" cap="none" strike="noStrike">
                <a:solidFill>
                  <a:srgbClr val="C6136C"/>
                </a:solidFill>
                <a:latin typeface="Calibri"/>
                <a:ea typeface="Calibri"/>
                <a:cs typeface="Calibri"/>
                <a:sym typeface="Calibri"/>
              </a:rPr>
              <a:t>How</a:t>
            </a:r>
            <a:r>
              <a:rPr b="0" i="0" lang="en-US" sz="36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do you feel when you engage with this? How</a:t>
            </a:r>
            <a:r>
              <a:rPr b="0" i="0" lang="en-US" sz="36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do you want to act, respond, engage (or not), etc. as a result? How might you have chosen to create this media/message? How would your approach be different? How might you imagine creating a response to this media?</a:t>
            </a:r>
            <a:endParaRPr b="0" i="0" sz="2800" u="none" cap="none" strike="noStrike">
              <a:solidFill>
                <a:schemeClr val="dk1"/>
              </a:solidFill>
              <a:latin typeface="Calibri"/>
              <a:ea typeface="Calibri"/>
              <a:cs typeface="Calibri"/>
              <a:sym typeface="Calibri"/>
            </a:endParaRPr>
          </a:p>
        </p:txBody>
      </p:sp>
      <p:pic>
        <p:nvPicPr>
          <p:cNvPr id="294" name="Google Shape;294;p15"/>
          <p:cNvPicPr preferRelativeResize="0"/>
          <p:nvPr/>
        </p:nvPicPr>
        <p:blipFill rotWithShape="1">
          <a:blip r:embed="rId4">
            <a:alphaModFix/>
          </a:blip>
          <a:srcRect b="0" l="0" r="0" t="0"/>
          <a:stretch/>
        </p:blipFill>
        <p:spPr>
          <a:xfrm>
            <a:off x="5004618" y="1186140"/>
            <a:ext cx="2182764" cy="2176528"/>
          </a:xfrm>
          <a:prstGeom prst="rect">
            <a:avLst/>
          </a:prstGeom>
          <a:noFill/>
          <a:ln>
            <a:noFill/>
          </a:ln>
        </p:spPr>
      </p:pic>
      <p:sp>
        <p:nvSpPr>
          <p:cNvPr id="295" name="Google Shape;295;p15"/>
          <p:cNvSpPr/>
          <p:nvPr/>
        </p:nvSpPr>
        <p:spPr>
          <a:xfrm>
            <a:off x="288324" y="6274100"/>
            <a:ext cx="1161535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For more examples of questions, see http://medialiteracyweek.us///wp-content/uploads/2019/08/NAMLE-Key-Qs.pdf</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6"/>
          <p:cNvSpPr txBox="1"/>
          <p:nvPr/>
        </p:nvSpPr>
        <p:spPr>
          <a:xfrm>
            <a:off x="874486" y="0"/>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Please don’t forget that…</a:t>
            </a:r>
            <a:endParaRPr b="1" i="0" sz="4400" u="none" cap="none" strike="noStrike">
              <a:solidFill>
                <a:schemeClr val="dk1"/>
              </a:solidFill>
              <a:latin typeface="Calibri"/>
              <a:ea typeface="Calibri"/>
              <a:cs typeface="Calibri"/>
              <a:sym typeface="Calibri"/>
            </a:endParaRPr>
          </a:p>
        </p:txBody>
      </p:sp>
      <p:sp>
        <p:nvSpPr>
          <p:cNvPr id="302" name="Google Shape;302;p16"/>
          <p:cNvSpPr txBox="1"/>
          <p:nvPr/>
        </p:nvSpPr>
        <p:spPr>
          <a:xfrm>
            <a:off x="551543" y="1132111"/>
            <a:ext cx="11161486" cy="5324535"/>
          </a:xfrm>
          <a:prstGeom prst="rect">
            <a:avLst/>
          </a:prstGeom>
          <a:noFill/>
          <a:ln cap="flat" cmpd="sng" w="9525">
            <a:solidFill>
              <a:srgbClr val="C6136C"/>
            </a:solidFill>
            <a:prstDash val="solid"/>
            <a:round/>
            <a:headEnd len="sm" w="sm" type="none"/>
            <a:tailEnd len="sm" w="sm" type="none"/>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Just because something is liked or shared a lot or shared doesn’t make it accurate or reliable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Algorithms are creating personalized, designed, focused media that exploits strong emotions and reactions, usually for $$ – </a:t>
            </a:r>
            <a:r>
              <a:rPr b="0" i="1" lang="en-US" sz="3200" u="none" cap="none" strike="noStrike">
                <a:solidFill>
                  <a:schemeClr val="dk1"/>
                </a:solidFill>
                <a:latin typeface="Calibri"/>
                <a:ea typeface="Calibri"/>
                <a:cs typeface="Calibri"/>
                <a:sym typeface="Calibri"/>
              </a:rPr>
              <a:t>even if the results often provide a net negative for our health and citizenry</a:t>
            </a:r>
            <a:r>
              <a:rPr b="0" i="0" lang="en-US" sz="3200" u="none" cap="none" strike="noStrike">
                <a:solidFill>
                  <a:schemeClr val="dk1"/>
                </a:solidFill>
                <a:latin typeface="Calibri"/>
                <a:ea typeface="Calibri"/>
                <a:cs typeface="Calibri"/>
                <a:sym typeface="Calibri"/>
              </a:rPr>
              <a:t>. Remember that </a:t>
            </a:r>
            <a:r>
              <a:rPr b="1" i="0" lang="en-US" sz="3200" u="none" cap="none" strike="noStrike">
                <a:solidFill>
                  <a:schemeClr val="dk1"/>
                </a:solidFill>
                <a:latin typeface="Calibri"/>
                <a:ea typeface="Calibri"/>
                <a:cs typeface="Calibri"/>
                <a:sym typeface="Calibri"/>
              </a:rPr>
              <a:t>“Mindfulness is activism.”</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3200"/>
              <a:buFont typeface="Arial"/>
              <a:buChar char="•"/>
            </a:pPr>
            <a:r>
              <a:rPr b="0" i="1" lang="en-US" sz="3200" u="none" cap="none" strike="noStrike">
                <a:solidFill>
                  <a:schemeClr val="dk1"/>
                </a:solidFill>
                <a:latin typeface="Calibri"/>
                <a:ea typeface="Calibri"/>
                <a:cs typeface="Calibri"/>
                <a:sym typeface="Calibri"/>
              </a:rPr>
              <a:t>The Social Dilemma </a:t>
            </a:r>
            <a:r>
              <a:rPr b="0" i="0" lang="en-US" sz="3200" u="none" cap="none" strike="noStrike">
                <a:solidFill>
                  <a:schemeClr val="dk1"/>
                </a:solidFill>
                <a:latin typeface="Calibri"/>
                <a:ea typeface="Calibri"/>
                <a:cs typeface="Calibri"/>
                <a:sym typeface="Calibri"/>
              </a:rPr>
              <a:t>– we are all seeing different information about the same issues largely based on algorithms.</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p.s. You can now watch </a:t>
            </a:r>
            <a:r>
              <a:rPr b="0" i="1" lang="en-US" sz="2800" u="none" cap="none" strike="noStrike">
                <a:solidFill>
                  <a:schemeClr val="dk1"/>
                </a:solidFill>
                <a:latin typeface="Calibri"/>
                <a:ea typeface="Calibri"/>
                <a:cs typeface="Calibri"/>
                <a:sym typeface="Calibri"/>
              </a:rPr>
              <a:t>The Social Dilemma </a:t>
            </a:r>
            <a:r>
              <a:rPr b="0" i="0" lang="en-US" sz="2800" u="none" cap="none" strike="noStrike">
                <a:solidFill>
                  <a:schemeClr val="dk1"/>
                </a:solidFill>
                <a:latin typeface="Calibri"/>
                <a:ea typeface="Calibri"/>
                <a:cs typeface="Calibri"/>
                <a:sym typeface="Calibri"/>
              </a:rPr>
              <a:t>on YouTube ”for free” (just remember to be alert to how we pay for free content): https://www.youtube.com/watch?v=7mqR_e2seeM</a:t>
            </a:r>
            <a:endParaRPr b="0" i="0" sz="1400" u="none" cap="none" strike="noStrike">
              <a:solidFill>
                <a:srgbClr val="000000"/>
              </a:solidFill>
              <a:latin typeface="Arial"/>
              <a:ea typeface="Arial"/>
              <a:cs typeface="Arial"/>
              <a:sym typeface="Arial"/>
            </a:endParaRPr>
          </a:p>
        </p:txBody>
      </p:sp>
      <p:pic>
        <p:nvPicPr>
          <p:cNvPr id="303" name="Google Shape;303;p16"/>
          <p:cNvPicPr preferRelativeResize="0"/>
          <p:nvPr/>
        </p:nvPicPr>
        <p:blipFill rotWithShape="1">
          <a:blip r:embed="rId3">
            <a:alphaModFix/>
          </a:blip>
          <a:srcRect b="0" l="0" r="0" t="0"/>
          <a:stretch/>
        </p:blipFill>
        <p:spPr>
          <a:xfrm>
            <a:off x="10927030" y="210820"/>
            <a:ext cx="1015809" cy="124920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7"/>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sp>
        <p:nvSpPr>
          <p:cNvPr id="310" name="Google Shape;310;p17"/>
          <p:cNvSpPr txBox="1"/>
          <p:nvPr/>
        </p:nvSpPr>
        <p:spPr>
          <a:xfrm>
            <a:off x="174171" y="1228876"/>
            <a:ext cx="6516915" cy="56323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TV Show Telepathy</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Watch an episode of your favorite TV show together (preferably one you have already watched)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Engage in the</a:t>
            </a:r>
            <a:r>
              <a:rPr b="1" i="0" lang="en-US" sz="2400" u="none" cap="none" strike="noStrike">
                <a:solidFill>
                  <a:srgbClr val="C6136C"/>
                </a:solidFill>
                <a:latin typeface="Calibri"/>
                <a:ea typeface="Calibri"/>
                <a:cs typeface="Calibri"/>
                <a:sym typeface="Calibri"/>
              </a:rPr>
              <a:t> Who, What, Where, When, Why, How (5WH)</a:t>
            </a:r>
            <a:r>
              <a:rPr b="0" i="0" lang="en-US" sz="2400" u="none" cap="none" strike="noStrike">
                <a:solidFill>
                  <a:schemeClr val="dk1"/>
                </a:solidFill>
                <a:latin typeface="Calibri"/>
                <a:ea typeface="Calibri"/>
                <a:cs typeface="Calibri"/>
                <a:sym typeface="Calibri"/>
              </a:rPr>
              <a:t> questions with the episode.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Note what elements of the show align with your values (or align with T.H.I.N.K.)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Note what elements may not (sometimes we ignore such elements because of the entertainment value, but ignoring it doesn’t mean it doesn’t affect the mental, emotional, physical, social, or cultural water we swim in)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Bonus: This time, don’t skip the ads. Instead, do </a:t>
            </a:r>
            <a:r>
              <a:rPr b="1" i="0" lang="en-US" sz="2400" u="none" cap="none" strike="noStrike">
                <a:solidFill>
                  <a:srgbClr val="C6136C"/>
                </a:solidFill>
                <a:latin typeface="Calibri"/>
                <a:ea typeface="Calibri"/>
                <a:cs typeface="Calibri"/>
                <a:sym typeface="Calibri"/>
              </a:rPr>
              <a:t>5WH</a:t>
            </a:r>
            <a:r>
              <a:rPr b="0" i="0" lang="en-US" sz="2400" u="none" cap="none" strike="noStrike">
                <a:solidFill>
                  <a:srgbClr val="C6136C"/>
                </a:solidFill>
                <a:latin typeface="Calibri"/>
                <a:ea typeface="Calibri"/>
                <a:cs typeface="Calibri"/>
                <a:sym typeface="Calibri"/>
              </a:rPr>
              <a:t> </a:t>
            </a:r>
            <a:r>
              <a:rPr b="0" i="0" lang="en-US" sz="2400" u="none" cap="none" strike="noStrike">
                <a:solidFill>
                  <a:schemeClr val="dk1"/>
                </a:solidFill>
                <a:latin typeface="Calibri"/>
                <a:ea typeface="Calibri"/>
                <a:cs typeface="Calibri"/>
                <a:sym typeface="Calibri"/>
              </a:rPr>
              <a:t>with them</a:t>
            </a:r>
            <a:endParaRPr b="0" i="0" sz="2400" u="none" cap="none" strike="noStrike">
              <a:solidFill>
                <a:schemeClr val="dk1"/>
              </a:solidFill>
              <a:latin typeface="Calibri"/>
              <a:ea typeface="Calibri"/>
              <a:cs typeface="Calibri"/>
              <a:sym typeface="Calibri"/>
            </a:endParaRPr>
          </a:p>
        </p:txBody>
      </p:sp>
      <p:pic>
        <p:nvPicPr>
          <p:cNvPr id="311" name="Google Shape;311;p17"/>
          <p:cNvPicPr preferRelativeResize="0"/>
          <p:nvPr/>
        </p:nvPicPr>
        <p:blipFill rotWithShape="1">
          <a:blip r:embed="rId3">
            <a:alphaModFix/>
          </a:blip>
          <a:srcRect b="0" l="0" r="0" t="0"/>
          <a:stretch/>
        </p:blipFill>
        <p:spPr>
          <a:xfrm>
            <a:off x="7293880" y="4296227"/>
            <a:ext cx="3591834" cy="2434983"/>
          </a:xfrm>
          <a:prstGeom prst="rect">
            <a:avLst/>
          </a:prstGeom>
          <a:noFill/>
          <a:ln>
            <a:noFill/>
          </a:ln>
        </p:spPr>
      </p:pic>
      <p:pic>
        <p:nvPicPr>
          <p:cNvPr id="312" name="Google Shape;312;p17"/>
          <p:cNvPicPr preferRelativeResize="0"/>
          <p:nvPr/>
        </p:nvPicPr>
        <p:blipFill rotWithShape="1">
          <a:blip r:embed="rId4">
            <a:alphaModFix/>
          </a:blip>
          <a:srcRect b="0" l="0" r="0" t="0"/>
          <a:stretch/>
        </p:blipFill>
        <p:spPr>
          <a:xfrm>
            <a:off x="7177766" y="1635274"/>
            <a:ext cx="4059920" cy="22495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8"/>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sp>
        <p:nvSpPr>
          <p:cNvPr id="319" name="Google Shape;319;p18"/>
          <p:cNvSpPr txBox="1"/>
          <p:nvPr/>
        </p:nvSpPr>
        <p:spPr>
          <a:xfrm>
            <a:off x="174171" y="1344990"/>
            <a:ext cx="5907315" cy="48936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Moved by a Movie: Fact vs. Fiction</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Watch your favorite “based on a true story” film (or ask for a recommendation)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If it’s a favorite, why do you like the film?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What do you think the writers and producers wanted you to feel/do? How does it make you feel?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Do research on the actual story on which the story is based. What is fact in the movie? What is fictionalized? Why do you think they fictionalized those parts?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Have any of your feelings about the film changed after doing research about it?</a:t>
            </a:r>
            <a:endParaRPr b="0" i="0" sz="2400" u="none" cap="none" strike="noStrike">
              <a:solidFill>
                <a:schemeClr val="dk1"/>
              </a:solidFill>
              <a:latin typeface="Calibri"/>
              <a:ea typeface="Calibri"/>
              <a:cs typeface="Calibri"/>
              <a:sym typeface="Calibri"/>
            </a:endParaRPr>
          </a:p>
        </p:txBody>
      </p:sp>
      <p:pic>
        <p:nvPicPr>
          <p:cNvPr id="320" name="Google Shape;320;p18"/>
          <p:cNvPicPr preferRelativeResize="0"/>
          <p:nvPr/>
        </p:nvPicPr>
        <p:blipFill rotWithShape="1">
          <a:blip r:embed="rId3">
            <a:alphaModFix/>
          </a:blip>
          <a:srcRect b="0" l="0" r="0" t="0"/>
          <a:stretch/>
        </p:blipFill>
        <p:spPr>
          <a:xfrm>
            <a:off x="6060342" y="1460026"/>
            <a:ext cx="3294673" cy="2536447"/>
          </a:xfrm>
          <a:prstGeom prst="rect">
            <a:avLst/>
          </a:prstGeom>
          <a:noFill/>
          <a:ln>
            <a:noFill/>
          </a:ln>
        </p:spPr>
      </p:pic>
      <p:pic>
        <p:nvPicPr>
          <p:cNvPr id="321" name="Google Shape;321;p18"/>
          <p:cNvPicPr preferRelativeResize="0"/>
          <p:nvPr/>
        </p:nvPicPr>
        <p:blipFill rotWithShape="1">
          <a:blip r:embed="rId4">
            <a:alphaModFix/>
          </a:blip>
          <a:srcRect b="0" l="0" r="0" t="0"/>
          <a:stretch/>
        </p:blipFill>
        <p:spPr>
          <a:xfrm>
            <a:off x="9634486" y="3996473"/>
            <a:ext cx="2057399" cy="2547256"/>
          </a:xfrm>
          <a:prstGeom prst="rect">
            <a:avLst/>
          </a:prstGeom>
          <a:noFill/>
          <a:ln>
            <a:noFill/>
          </a:ln>
        </p:spPr>
      </p:pic>
      <p:pic>
        <p:nvPicPr>
          <p:cNvPr id="322" name="Google Shape;322;p18"/>
          <p:cNvPicPr preferRelativeResize="0"/>
          <p:nvPr/>
        </p:nvPicPr>
        <p:blipFill rotWithShape="1">
          <a:blip r:embed="rId5">
            <a:alphaModFix/>
          </a:blip>
          <a:srcRect b="0" l="0" r="0" t="0"/>
          <a:stretch/>
        </p:blipFill>
        <p:spPr>
          <a:xfrm>
            <a:off x="6101128" y="3512457"/>
            <a:ext cx="3213100" cy="1955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9"/>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pic>
        <p:nvPicPr>
          <p:cNvPr id="329" name="Google Shape;329;p19"/>
          <p:cNvPicPr preferRelativeResize="0"/>
          <p:nvPr/>
        </p:nvPicPr>
        <p:blipFill rotWithShape="1">
          <a:blip r:embed="rId3">
            <a:alphaModFix/>
          </a:blip>
          <a:srcRect b="0" l="0" r="0" t="0"/>
          <a:stretch/>
        </p:blipFill>
        <p:spPr>
          <a:xfrm>
            <a:off x="7031904" y="3699328"/>
            <a:ext cx="3997676" cy="2998257"/>
          </a:xfrm>
          <a:prstGeom prst="rect">
            <a:avLst/>
          </a:prstGeom>
          <a:noFill/>
          <a:ln>
            <a:noFill/>
          </a:ln>
        </p:spPr>
      </p:pic>
      <p:pic>
        <p:nvPicPr>
          <p:cNvPr id="330" name="Google Shape;330;p19"/>
          <p:cNvPicPr preferRelativeResize="0"/>
          <p:nvPr/>
        </p:nvPicPr>
        <p:blipFill rotWithShape="1">
          <a:blip r:embed="rId4">
            <a:alphaModFix/>
          </a:blip>
          <a:srcRect b="0" l="0" r="0" t="0"/>
          <a:stretch/>
        </p:blipFill>
        <p:spPr>
          <a:xfrm>
            <a:off x="8266905" y="1722361"/>
            <a:ext cx="2635956" cy="1976967"/>
          </a:xfrm>
          <a:prstGeom prst="rect">
            <a:avLst/>
          </a:prstGeom>
          <a:noFill/>
          <a:ln>
            <a:noFill/>
          </a:ln>
        </p:spPr>
      </p:pic>
      <p:pic>
        <p:nvPicPr>
          <p:cNvPr id="331" name="Google Shape;331;p19"/>
          <p:cNvPicPr preferRelativeResize="0"/>
          <p:nvPr/>
        </p:nvPicPr>
        <p:blipFill rotWithShape="1">
          <a:blip r:embed="rId5">
            <a:alphaModFix/>
          </a:blip>
          <a:srcRect b="0" l="0" r="0" t="0"/>
          <a:stretch/>
        </p:blipFill>
        <p:spPr>
          <a:xfrm>
            <a:off x="5106822" y="4910666"/>
            <a:ext cx="2436787" cy="1827590"/>
          </a:xfrm>
          <a:prstGeom prst="rect">
            <a:avLst/>
          </a:prstGeom>
          <a:noFill/>
          <a:ln>
            <a:noFill/>
          </a:ln>
        </p:spPr>
      </p:pic>
      <p:pic>
        <p:nvPicPr>
          <p:cNvPr id="332" name="Google Shape;332;p19"/>
          <p:cNvPicPr preferRelativeResize="0"/>
          <p:nvPr/>
        </p:nvPicPr>
        <p:blipFill rotWithShape="1">
          <a:blip r:embed="rId6">
            <a:alphaModFix/>
          </a:blip>
          <a:srcRect b="0" l="0" r="0" t="0"/>
          <a:stretch/>
        </p:blipFill>
        <p:spPr>
          <a:xfrm>
            <a:off x="6595567" y="3097165"/>
            <a:ext cx="2478717" cy="1859038"/>
          </a:xfrm>
          <a:prstGeom prst="rect">
            <a:avLst/>
          </a:prstGeom>
          <a:noFill/>
          <a:ln>
            <a:noFill/>
          </a:ln>
        </p:spPr>
      </p:pic>
      <p:sp>
        <p:nvSpPr>
          <p:cNvPr id="333" name="Google Shape;333;p19"/>
          <p:cNvSpPr txBox="1"/>
          <p:nvPr/>
        </p:nvSpPr>
        <p:spPr>
          <a:xfrm>
            <a:off x="243431" y="1344990"/>
            <a:ext cx="5025253"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Mail Madness</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Collect mail for a week and then sort  into four piles. Count the number of each kind of mail you are getting.</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Necessary</a:t>
            </a:r>
            <a:r>
              <a:rPr b="0" i="0" lang="en-US" sz="2400" u="none" cap="none" strike="noStrike">
                <a:solidFill>
                  <a:schemeClr val="dk1"/>
                </a:solidFill>
                <a:latin typeface="Calibri"/>
                <a:ea typeface="Calibri"/>
                <a:cs typeface="Calibri"/>
                <a:sym typeface="Calibri"/>
              </a:rPr>
              <a:t> (bills, etc.)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Inspiring/Uplifting</a:t>
            </a:r>
            <a:r>
              <a:rPr b="0" i="0" lang="en-US" sz="2400" u="none" cap="none" strike="noStrike">
                <a:solidFill>
                  <a:schemeClr val="dk1"/>
                </a:solidFill>
                <a:latin typeface="Calibri"/>
                <a:ea typeface="Calibri"/>
                <a:cs typeface="Calibri"/>
                <a:sym typeface="Calibri"/>
              </a:rPr>
              <a:t> (personal mail, building connections, inspiring magazines you’ve subscribed to)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May be of interest </a:t>
            </a:r>
            <a:r>
              <a:rPr b="0" i="0" lang="en-US" sz="2400" u="none" cap="none" strike="noStrike">
                <a:solidFill>
                  <a:schemeClr val="dk1"/>
                </a:solidFill>
                <a:latin typeface="Calibri"/>
                <a:ea typeface="Calibri"/>
                <a:cs typeface="Calibri"/>
                <a:sym typeface="Calibri"/>
              </a:rPr>
              <a:t>(activities, community involvement, candidate information, etc.)</a:t>
            </a:r>
            <a:endParaRPr b="1"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Ads/Junk Mail</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0"/>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pic>
        <p:nvPicPr>
          <p:cNvPr id="340" name="Google Shape;340;p20"/>
          <p:cNvPicPr preferRelativeResize="0"/>
          <p:nvPr/>
        </p:nvPicPr>
        <p:blipFill rotWithShape="1">
          <a:blip r:embed="rId3">
            <a:alphaModFix/>
          </a:blip>
          <a:srcRect b="0" l="0" r="0" t="32009"/>
          <a:stretch/>
        </p:blipFill>
        <p:spPr>
          <a:xfrm>
            <a:off x="7639736" y="4615543"/>
            <a:ext cx="3997676" cy="2038499"/>
          </a:xfrm>
          <a:prstGeom prst="rect">
            <a:avLst/>
          </a:prstGeom>
          <a:noFill/>
          <a:ln>
            <a:noFill/>
          </a:ln>
        </p:spPr>
      </p:pic>
      <p:sp>
        <p:nvSpPr>
          <p:cNvPr id="341" name="Google Shape;341;p20"/>
          <p:cNvSpPr txBox="1"/>
          <p:nvPr/>
        </p:nvSpPr>
        <p:spPr>
          <a:xfrm>
            <a:off x="388574" y="1344990"/>
            <a:ext cx="5518740" cy="41549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Ad Alert! v.1</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Select some form of advertising material you have received in the mail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What techniques do the companies use to get your </a:t>
            </a:r>
            <a:r>
              <a:rPr b="1" i="0" lang="en-US" sz="2400" u="none" cap="none" strike="noStrike">
                <a:solidFill>
                  <a:schemeClr val="dk1"/>
                </a:solidFill>
                <a:latin typeface="Calibri"/>
                <a:ea typeface="Calibri"/>
                <a:cs typeface="Calibri"/>
                <a:sym typeface="Calibri"/>
              </a:rPr>
              <a:t>attention</a:t>
            </a:r>
            <a:r>
              <a:rPr b="0" i="0" lang="en-US" sz="2400" u="none" cap="none" strike="noStrike">
                <a:solidFill>
                  <a:schemeClr val="dk1"/>
                </a:solidFill>
                <a:latin typeface="Calibri"/>
                <a:ea typeface="Calibri"/>
                <a:cs typeface="Calibri"/>
                <a:sym typeface="Calibri"/>
              </a:rPr>
              <a:t>, impact your </a:t>
            </a:r>
            <a:r>
              <a:rPr b="1" i="0" lang="en-US" sz="2400" u="none" cap="none" strike="noStrike">
                <a:solidFill>
                  <a:schemeClr val="dk1"/>
                </a:solidFill>
                <a:latin typeface="Calibri"/>
                <a:ea typeface="Calibri"/>
                <a:cs typeface="Calibri"/>
                <a:sym typeface="Calibri"/>
              </a:rPr>
              <a:t>emotion</a:t>
            </a:r>
            <a:r>
              <a:rPr b="0" i="0" lang="en-US" sz="2400" u="none" cap="none" strike="noStrike">
                <a:solidFill>
                  <a:schemeClr val="dk1"/>
                </a:solidFill>
                <a:latin typeface="Calibri"/>
                <a:ea typeface="Calibri"/>
                <a:cs typeface="Calibri"/>
                <a:sym typeface="Calibri"/>
              </a:rPr>
              <a:t>, cause you to consider possible </a:t>
            </a:r>
            <a:r>
              <a:rPr b="1" i="0" lang="en-US" sz="2400" u="none" cap="none" strike="noStrike">
                <a:solidFill>
                  <a:schemeClr val="dk1"/>
                </a:solidFill>
                <a:latin typeface="Calibri"/>
                <a:ea typeface="Calibri"/>
                <a:cs typeface="Calibri"/>
                <a:sym typeface="Calibri"/>
              </a:rPr>
              <a:t>action</a:t>
            </a:r>
            <a:r>
              <a:rPr b="0" i="0" lang="en-US" sz="2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Look at things like color, font, punctuation, images, ”deals” [“Look family, we can save money by spending it!”], etc.</a:t>
            </a:r>
            <a:endParaRPr b="0" i="0" sz="2400" u="none" cap="none" strike="noStrike">
              <a:solidFill>
                <a:schemeClr val="dk1"/>
              </a:solidFill>
              <a:latin typeface="Calibri"/>
              <a:ea typeface="Calibri"/>
              <a:cs typeface="Calibri"/>
              <a:sym typeface="Calibri"/>
            </a:endParaRPr>
          </a:p>
        </p:txBody>
      </p:sp>
      <p:pic>
        <p:nvPicPr>
          <p:cNvPr id="342" name="Google Shape;342;p20"/>
          <p:cNvPicPr preferRelativeResize="0"/>
          <p:nvPr/>
        </p:nvPicPr>
        <p:blipFill rotWithShape="1">
          <a:blip r:embed="rId4">
            <a:alphaModFix/>
          </a:blip>
          <a:srcRect b="0" l="0" r="0" t="0"/>
          <a:stretch/>
        </p:blipFill>
        <p:spPr>
          <a:xfrm rot="5400000">
            <a:off x="5723346" y="1817475"/>
            <a:ext cx="3779881" cy="28349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11d7ba52bac_0_11"/>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000">
              <a:solidFill>
                <a:srgbClr val="1C4587"/>
              </a:solidFill>
              <a:latin typeface="Calibri"/>
              <a:ea typeface="Calibri"/>
              <a:cs typeface="Calibri"/>
              <a:sym typeface="Calibri"/>
            </a:endParaRPr>
          </a:p>
        </p:txBody>
      </p:sp>
      <p:sp>
        <p:nvSpPr>
          <p:cNvPr id="95" name="Google Shape;95;g11d7ba52bac_0_11"/>
          <p:cNvSpPr txBox="1"/>
          <p:nvPr/>
        </p:nvSpPr>
        <p:spPr>
          <a:xfrm>
            <a:off x="362856" y="928150"/>
            <a:ext cx="11408100" cy="113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Help for Headline-itis, v.2</a:t>
            </a:r>
            <a:endParaRPr b="1" sz="2800">
              <a:solidFill>
                <a:srgbClr val="E3760B"/>
              </a:solidFill>
              <a:latin typeface="Calibri"/>
              <a:ea typeface="Calibri"/>
              <a:cs typeface="Calibri"/>
              <a:sym typeface="Calibri"/>
            </a:endParaRPr>
          </a:p>
          <a:p>
            <a:pPr indent="0" lvl="0" marL="0" marR="0" rtl="0" algn="l">
              <a:spcBef>
                <a:spcPts val="600"/>
              </a:spcBef>
              <a:spcAft>
                <a:spcPts val="0"/>
              </a:spcAft>
              <a:buNone/>
            </a:pPr>
            <a:r>
              <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sp>
        <p:nvSpPr>
          <p:cNvPr id="96" name="Google Shape;96;g11d7ba52bac_0_11"/>
          <p:cNvSpPr txBox="1"/>
          <p:nvPr/>
        </p:nvSpPr>
        <p:spPr>
          <a:xfrm>
            <a:off x="362855" y="1515550"/>
            <a:ext cx="7605600" cy="52641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You can do this activity alone or with family, friends, colleagues, etc.</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Scroll through the top 10 stories in your favorite news resource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How many stories are political in nature?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How many seem to want to induce negative emotions?</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How many share something of general human interest (nonpartisan, inspirational content)?</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Bonus question: How many headlines did you have to skim before you found something of general human interest? </a:t>
            </a:r>
            <a:endParaRPr sz="2800">
              <a:solidFill>
                <a:schemeClr val="dk1"/>
              </a:solidFill>
              <a:latin typeface="Calibri"/>
              <a:ea typeface="Calibri"/>
              <a:cs typeface="Calibri"/>
              <a:sym typeface="Calibri"/>
            </a:endParaRPr>
          </a:p>
        </p:txBody>
      </p:sp>
      <p:pic>
        <p:nvPicPr>
          <p:cNvPr id="97" name="Google Shape;97;g11d7ba52bac_0_11"/>
          <p:cNvPicPr preferRelativeResize="0"/>
          <p:nvPr/>
        </p:nvPicPr>
        <p:blipFill rotWithShape="1">
          <a:blip r:embed="rId3">
            <a:alphaModFix/>
          </a:blip>
          <a:srcRect b="0" l="0" r="0" t="0"/>
          <a:stretch/>
        </p:blipFill>
        <p:spPr>
          <a:xfrm>
            <a:off x="7811169" y="1465943"/>
            <a:ext cx="2058544" cy="2554514"/>
          </a:xfrm>
          <a:prstGeom prst="rect">
            <a:avLst/>
          </a:prstGeom>
          <a:noFill/>
          <a:ln>
            <a:noFill/>
          </a:ln>
        </p:spPr>
      </p:pic>
      <p:pic>
        <p:nvPicPr>
          <p:cNvPr id="98" name="Google Shape;98;g11d7ba52bac_0_11"/>
          <p:cNvPicPr preferRelativeResize="0"/>
          <p:nvPr/>
        </p:nvPicPr>
        <p:blipFill rotWithShape="1">
          <a:blip r:embed="rId4">
            <a:alphaModFix/>
          </a:blip>
          <a:srcRect b="0" l="0" r="0" t="0"/>
          <a:stretch/>
        </p:blipFill>
        <p:spPr>
          <a:xfrm>
            <a:off x="9056914" y="2667605"/>
            <a:ext cx="2946400" cy="1964266"/>
          </a:xfrm>
          <a:prstGeom prst="rect">
            <a:avLst/>
          </a:prstGeom>
          <a:noFill/>
          <a:ln>
            <a:noFill/>
          </a:ln>
        </p:spPr>
      </p:pic>
      <p:pic>
        <p:nvPicPr>
          <p:cNvPr id="99" name="Google Shape;99;g11d7ba52bac_0_11"/>
          <p:cNvPicPr preferRelativeResize="0"/>
          <p:nvPr/>
        </p:nvPicPr>
        <p:blipFill rotWithShape="1">
          <a:blip r:embed="rId5">
            <a:alphaModFix/>
          </a:blip>
          <a:srcRect b="0" l="0" r="0" t="0"/>
          <a:stretch/>
        </p:blipFill>
        <p:spPr>
          <a:xfrm>
            <a:off x="8176984" y="4512902"/>
            <a:ext cx="3385457" cy="22392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1"/>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sp>
        <p:nvSpPr>
          <p:cNvPr id="349" name="Google Shape;349;p21"/>
          <p:cNvSpPr txBox="1"/>
          <p:nvPr/>
        </p:nvSpPr>
        <p:spPr>
          <a:xfrm>
            <a:off x="388574" y="1344990"/>
            <a:ext cx="5518740"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Ad Alert! v.2</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Look through your favorite magazine or newspaper. (I did two magazines)</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Count the number of ads that appear vs. the number of pages of content. You can count by quarter or half pages to get more granular in your data gathering.</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What techniques do the companies use to get your </a:t>
            </a:r>
            <a:r>
              <a:rPr b="1" i="0" lang="en-US" sz="2400" u="none" cap="none" strike="noStrike">
                <a:solidFill>
                  <a:schemeClr val="dk1"/>
                </a:solidFill>
                <a:latin typeface="Calibri"/>
                <a:ea typeface="Calibri"/>
                <a:cs typeface="Calibri"/>
                <a:sym typeface="Calibri"/>
              </a:rPr>
              <a:t>attention</a:t>
            </a:r>
            <a:r>
              <a:rPr b="0" i="0" lang="en-US" sz="2400" u="none" cap="none" strike="noStrike">
                <a:solidFill>
                  <a:schemeClr val="dk1"/>
                </a:solidFill>
                <a:latin typeface="Calibri"/>
                <a:ea typeface="Calibri"/>
                <a:cs typeface="Calibri"/>
                <a:sym typeface="Calibri"/>
              </a:rPr>
              <a:t>, impact your </a:t>
            </a:r>
            <a:r>
              <a:rPr b="1" i="0" lang="en-US" sz="2400" u="none" cap="none" strike="noStrike">
                <a:solidFill>
                  <a:schemeClr val="dk1"/>
                </a:solidFill>
                <a:latin typeface="Calibri"/>
                <a:ea typeface="Calibri"/>
                <a:cs typeface="Calibri"/>
                <a:sym typeface="Calibri"/>
              </a:rPr>
              <a:t>emotion</a:t>
            </a:r>
            <a:r>
              <a:rPr b="0" i="0" lang="en-US" sz="2400" u="none" cap="none" strike="noStrike">
                <a:solidFill>
                  <a:schemeClr val="dk1"/>
                </a:solidFill>
                <a:latin typeface="Calibri"/>
                <a:ea typeface="Calibri"/>
                <a:cs typeface="Calibri"/>
                <a:sym typeface="Calibri"/>
              </a:rPr>
              <a:t>, cause you to consider possible </a:t>
            </a:r>
            <a:r>
              <a:rPr b="1" i="0" lang="en-US" sz="2400" u="none" cap="none" strike="noStrike">
                <a:solidFill>
                  <a:schemeClr val="dk1"/>
                </a:solidFill>
                <a:latin typeface="Calibri"/>
                <a:ea typeface="Calibri"/>
                <a:cs typeface="Calibri"/>
                <a:sym typeface="Calibri"/>
              </a:rPr>
              <a:t>action</a:t>
            </a:r>
            <a:r>
              <a:rPr b="0" i="0" lang="en-US" sz="2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350" name="Google Shape;350;p21"/>
          <p:cNvPicPr preferRelativeResize="0"/>
          <p:nvPr/>
        </p:nvPicPr>
        <p:blipFill rotWithShape="1">
          <a:blip r:embed="rId3">
            <a:alphaModFix/>
          </a:blip>
          <a:srcRect b="0" l="0" r="0" t="0"/>
          <a:stretch/>
        </p:blipFill>
        <p:spPr>
          <a:xfrm>
            <a:off x="6831054" y="2063578"/>
            <a:ext cx="4020067" cy="3015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2"/>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sp>
        <p:nvSpPr>
          <p:cNvPr id="357" name="Google Shape;357;p22"/>
          <p:cNvSpPr txBox="1"/>
          <p:nvPr/>
        </p:nvSpPr>
        <p:spPr>
          <a:xfrm>
            <a:off x="188685" y="1225689"/>
            <a:ext cx="5907315" cy="56323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Un-bedazzle the Box</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Pull out your favorite cereal, or snack box (or your favorite treat) [or walk through the breakfast food, snacks, or candy aisle]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What techniques do the companies use to get your </a:t>
            </a:r>
            <a:r>
              <a:rPr b="1" i="0" lang="en-US" sz="2400" u="none" cap="none" strike="noStrike">
                <a:solidFill>
                  <a:schemeClr val="dk1"/>
                </a:solidFill>
                <a:latin typeface="Calibri"/>
                <a:ea typeface="Calibri"/>
                <a:cs typeface="Calibri"/>
                <a:sym typeface="Calibri"/>
              </a:rPr>
              <a:t>attention</a:t>
            </a:r>
            <a:r>
              <a:rPr b="0" i="0" lang="en-US" sz="2400" u="none" cap="none" strike="noStrike">
                <a:solidFill>
                  <a:schemeClr val="dk1"/>
                </a:solidFill>
                <a:latin typeface="Calibri"/>
                <a:ea typeface="Calibri"/>
                <a:cs typeface="Calibri"/>
                <a:sym typeface="Calibri"/>
              </a:rPr>
              <a:t>, impact your </a:t>
            </a:r>
            <a:r>
              <a:rPr b="1" i="0" lang="en-US" sz="2400" u="none" cap="none" strike="noStrike">
                <a:solidFill>
                  <a:schemeClr val="dk1"/>
                </a:solidFill>
                <a:latin typeface="Calibri"/>
                <a:ea typeface="Calibri"/>
                <a:cs typeface="Calibri"/>
                <a:sym typeface="Calibri"/>
              </a:rPr>
              <a:t>emotion</a:t>
            </a:r>
            <a:r>
              <a:rPr b="0" i="0" lang="en-US" sz="2400" u="none" cap="none" strike="noStrike">
                <a:solidFill>
                  <a:schemeClr val="dk1"/>
                </a:solidFill>
                <a:latin typeface="Calibri"/>
                <a:ea typeface="Calibri"/>
                <a:cs typeface="Calibri"/>
                <a:sym typeface="Calibri"/>
              </a:rPr>
              <a:t>, cause you to consider possible </a:t>
            </a:r>
            <a:r>
              <a:rPr b="1" i="0" lang="en-US" sz="2400" u="none" cap="none" strike="noStrike">
                <a:solidFill>
                  <a:schemeClr val="dk1"/>
                </a:solidFill>
                <a:latin typeface="Calibri"/>
                <a:ea typeface="Calibri"/>
                <a:cs typeface="Calibri"/>
                <a:sym typeface="Calibri"/>
              </a:rPr>
              <a:t>action</a:t>
            </a:r>
            <a:r>
              <a:rPr b="0" i="0" lang="en-US" sz="2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What information on the packaging sounds good but may be misleading? e.g., a cereal could talk about including whole grain but may be high in sugar; juices use 100% a lot, but 100% of what?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Bonus: Do research on what FDA standards are set for companies to make certain claims on their packaging</a:t>
            </a:r>
            <a:endParaRPr b="0" i="0" sz="2400" u="none" cap="none" strike="noStrike">
              <a:solidFill>
                <a:schemeClr val="dk1"/>
              </a:solidFill>
              <a:latin typeface="Calibri"/>
              <a:ea typeface="Calibri"/>
              <a:cs typeface="Calibri"/>
              <a:sym typeface="Calibri"/>
            </a:endParaRPr>
          </a:p>
        </p:txBody>
      </p:sp>
      <p:pic>
        <p:nvPicPr>
          <p:cNvPr id="358" name="Google Shape;358;p22"/>
          <p:cNvPicPr preferRelativeResize="0"/>
          <p:nvPr/>
        </p:nvPicPr>
        <p:blipFill rotWithShape="1">
          <a:blip r:embed="rId3">
            <a:alphaModFix/>
          </a:blip>
          <a:srcRect b="0" l="0" r="0" t="0"/>
          <a:stretch/>
        </p:blipFill>
        <p:spPr>
          <a:xfrm>
            <a:off x="6353629" y="1466869"/>
            <a:ext cx="5154317" cy="3438362"/>
          </a:xfrm>
          <a:prstGeom prst="rect">
            <a:avLst/>
          </a:prstGeom>
          <a:noFill/>
          <a:ln>
            <a:noFill/>
          </a:ln>
        </p:spPr>
      </p:pic>
      <p:sp>
        <p:nvSpPr>
          <p:cNvPr id="359" name="Google Shape;359;p22"/>
          <p:cNvSpPr txBox="1"/>
          <p:nvPr/>
        </p:nvSpPr>
        <p:spPr>
          <a:xfrm>
            <a:off x="6837272" y="5497039"/>
            <a:ext cx="676966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https://www.flickr.com/photos/rexroof/3243790269</a:t>
            </a:r>
            <a:r>
              <a:rPr b="0" i="0" lang="en-US" sz="11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shared under </a:t>
            </a:r>
            <a:r>
              <a:rPr b="0" i="0" lang="en-US" sz="1100" u="sng" cap="none" strike="noStrike">
                <a:solidFill>
                  <a:schemeClr val="dk1"/>
                </a:solidFill>
                <a:latin typeface="Calibri"/>
                <a:ea typeface="Calibri"/>
                <a:cs typeface="Calibri"/>
                <a:sym typeface="Calibri"/>
                <a:hlinkClick r:id="rId5">
                  <a:extLst>
                    <a:ext uri="{A12FA001-AC4F-418D-AE19-62706E023703}">
                      <ahyp:hlinkClr val="tx"/>
                    </a:ext>
                  </a:extLst>
                </a:hlinkClick>
              </a:rPr>
              <a:t>Creative Commons License 2.0</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3"/>
          <p:cNvSpPr txBox="1"/>
          <p:nvPr/>
        </p:nvSpPr>
        <p:spPr>
          <a:xfrm>
            <a:off x="838200" y="-5422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sp>
        <p:nvSpPr>
          <p:cNvPr id="366" name="Google Shape;366;p23"/>
          <p:cNvSpPr txBox="1"/>
          <p:nvPr/>
        </p:nvSpPr>
        <p:spPr>
          <a:xfrm>
            <a:off x="177375" y="935400"/>
            <a:ext cx="6934500" cy="6003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Social Media Sleuth </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Sit with your friends or family members on Zoom etc. or in a COVID-safe setting</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Each of you open your most-used social media app</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Share with each other the top three ads appearing in your feed and/or on your sidebar. Close the tab/window/app.</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Now run a search on three recent products, podcasts, or books of interest to you. Share what you are searching with the others.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Re-open the app. Have the ads changed? Keep an eye on your ads in the coming days and see what happens. [I even had ads a while back on a product my </a:t>
            </a:r>
            <a:r>
              <a:rPr b="0" i="1" lang="en-US" sz="2400" u="none" cap="none" strike="noStrike">
                <a:solidFill>
                  <a:schemeClr val="dk1"/>
                </a:solidFill>
                <a:latin typeface="Calibri"/>
                <a:ea typeface="Calibri"/>
                <a:cs typeface="Calibri"/>
                <a:sym typeface="Calibri"/>
              </a:rPr>
              <a:t>son</a:t>
            </a:r>
            <a:r>
              <a:rPr b="0" i="0" lang="en-US" sz="2400" u="none" cap="none" strike="noStrike">
                <a:solidFill>
                  <a:schemeClr val="dk1"/>
                </a:solidFill>
                <a:latin typeface="Calibri"/>
                <a:ea typeface="Calibri"/>
                <a:cs typeface="Calibri"/>
                <a:sym typeface="Calibri"/>
              </a:rPr>
              <a:t> was searching on even though I wasn’t. Or ads that were inaccurately tied to a podcast title that stayed in my feed for at least a week.]</a:t>
            </a:r>
            <a:endParaRPr b="0" i="0" sz="2400" u="none" cap="none" strike="noStrike">
              <a:solidFill>
                <a:schemeClr val="dk1"/>
              </a:solidFill>
              <a:latin typeface="Calibri"/>
              <a:ea typeface="Calibri"/>
              <a:cs typeface="Calibri"/>
              <a:sym typeface="Calibri"/>
            </a:endParaRPr>
          </a:p>
        </p:txBody>
      </p:sp>
      <p:pic>
        <p:nvPicPr>
          <p:cNvPr id="367" name="Google Shape;367;p23"/>
          <p:cNvPicPr preferRelativeResize="0"/>
          <p:nvPr/>
        </p:nvPicPr>
        <p:blipFill rotWithShape="1">
          <a:blip r:embed="rId3">
            <a:alphaModFix/>
          </a:blip>
          <a:srcRect b="0" l="0" r="0" t="0"/>
          <a:stretch/>
        </p:blipFill>
        <p:spPr>
          <a:xfrm>
            <a:off x="7515302" y="1567542"/>
            <a:ext cx="4350128" cy="370114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4"/>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sp>
        <p:nvSpPr>
          <p:cNvPr id="374" name="Google Shape;374;p24"/>
          <p:cNvSpPr txBox="1"/>
          <p:nvPr/>
        </p:nvSpPr>
        <p:spPr>
          <a:xfrm>
            <a:off x="203200" y="1109576"/>
            <a:ext cx="6444300" cy="637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Antsy for Art (theater, music, etc)</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If and when it is safe to do so, go to an art museum with family or friends, or visit an online exhibit. Or explore theater or music, etc.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Discuss a piece or two of art, </a:t>
            </a:r>
            <a:r>
              <a:rPr b="0" i="1" lang="en-US" sz="2400" u="none" cap="none" strike="noStrike">
                <a:solidFill>
                  <a:schemeClr val="dk1"/>
                </a:solidFill>
                <a:latin typeface="Calibri"/>
                <a:ea typeface="Calibri"/>
                <a:cs typeface="Calibri"/>
                <a:sym typeface="Calibri"/>
              </a:rPr>
              <a:t>without looking at the artist statement first.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Share what you </a:t>
            </a:r>
            <a:r>
              <a:rPr b="1" i="0" lang="en-US" sz="2400" u="none" cap="none" strike="noStrike">
                <a:solidFill>
                  <a:schemeClr val="dk1"/>
                </a:solidFill>
                <a:latin typeface="Calibri"/>
                <a:ea typeface="Calibri"/>
                <a:cs typeface="Calibri"/>
                <a:sym typeface="Calibri"/>
              </a:rPr>
              <a:t>see</a:t>
            </a:r>
            <a:r>
              <a:rPr b="0" i="0" lang="en-US" sz="2400" u="none" cap="none" strike="noStrike">
                <a:solidFill>
                  <a:schemeClr val="dk1"/>
                </a:solidFill>
                <a:latin typeface="Calibri"/>
                <a:ea typeface="Calibri"/>
                <a:cs typeface="Calibri"/>
                <a:sym typeface="Calibri"/>
              </a:rPr>
              <a:t>, what you </a:t>
            </a:r>
            <a:r>
              <a:rPr b="1" i="0" lang="en-US" sz="2400" u="none" cap="none" strike="noStrike">
                <a:solidFill>
                  <a:schemeClr val="dk1"/>
                </a:solidFill>
                <a:latin typeface="Calibri"/>
                <a:ea typeface="Calibri"/>
                <a:cs typeface="Calibri"/>
                <a:sym typeface="Calibri"/>
              </a:rPr>
              <a:t>feel</a:t>
            </a:r>
            <a:r>
              <a:rPr b="0" i="0" lang="en-US" sz="2400" u="none" cap="none" strike="noStrike">
                <a:solidFill>
                  <a:schemeClr val="dk1"/>
                </a:solidFill>
                <a:latin typeface="Calibri"/>
                <a:ea typeface="Calibri"/>
                <a:cs typeface="Calibri"/>
                <a:sym typeface="Calibri"/>
              </a:rPr>
              <a:t>, what the art makes you </a:t>
            </a:r>
            <a:r>
              <a:rPr b="1" i="0" lang="en-US" sz="2400" u="none" cap="none" strike="noStrike">
                <a:solidFill>
                  <a:schemeClr val="dk1"/>
                </a:solidFill>
                <a:latin typeface="Calibri"/>
                <a:ea typeface="Calibri"/>
                <a:cs typeface="Calibri"/>
                <a:sym typeface="Calibri"/>
              </a:rPr>
              <a:t>think</a:t>
            </a:r>
            <a:r>
              <a:rPr b="0" i="0" lang="en-US" sz="2400" u="none" cap="none" strike="noStrike">
                <a:solidFill>
                  <a:schemeClr val="dk1"/>
                </a:solidFill>
                <a:latin typeface="Calibri"/>
                <a:ea typeface="Calibri"/>
                <a:cs typeface="Calibri"/>
                <a:sym typeface="Calibri"/>
              </a:rPr>
              <a:t> about, and/or anything it may make you want to </a:t>
            </a:r>
            <a:r>
              <a:rPr b="1" i="0" lang="en-US" sz="2400" u="none" cap="none" strike="noStrike">
                <a:solidFill>
                  <a:schemeClr val="dk1"/>
                </a:solidFill>
                <a:latin typeface="Calibri"/>
                <a:ea typeface="Calibri"/>
                <a:cs typeface="Calibri"/>
                <a:sym typeface="Calibri"/>
              </a:rPr>
              <a:t>do</a:t>
            </a:r>
            <a:r>
              <a:rPr b="0" i="0" lang="en-US" sz="2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Now read the artist statement. Do you see, feel, think, or want to act differently after reading it?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Bonus: Do more research about the artist, or research others’ thoughts on the art, if available. Note if there are any shifts in your thoughts and feelings as a result.</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375" name="Google Shape;375;p24"/>
          <p:cNvPicPr preferRelativeResize="0"/>
          <p:nvPr/>
        </p:nvPicPr>
        <p:blipFill rotWithShape="1">
          <a:blip r:embed="rId3">
            <a:alphaModFix/>
          </a:blip>
          <a:srcRect b="0" l="0" r="0" t="0"/>
          <a:stretch/>
        </p:blipFill>
        <p:spPr>
          <a:xfrm>
            <a:off x="7738723" y="1612023"/>
            <a:ext cx="3425475" cy="42393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5"/>
          <p:cNvSpPr txBox="1"/>
          <p:nvPr/>
        </p:nvSpPr>
        <p:spPr>
          <a:xfrm>
            <a:off x="838200" y="10894"/>
            <a:ext cx="10515600" cy="99000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1" i="0" sz="4400" u="none" cap="none" strike="noStrike">
              <a:solidFill>
                <a:schemeClr val="dk1"/>
              </a:solidFill>
              <a:latin typeface="Calibri"/>
              <a:ea typeface="Calibri"/>
              <a:cs typeface="Calibri"/>
              <a:sym typeface="Calibri"/>
            </a:endParaRPr>
          </a:p>
        </p:txBody>
      </p:sp>
      <p:sp>
        <p:nvSpPr>
          <p:cNvPr id="382" name="Google Shape;382;p25"/>
          <p:cNvSpPr txBox="1"/>
          <p:nvPr/>
        </p:nvSpPr>
        <p:spPr>
          <a:xfrm>
            <a:off x="159656" y="916995"/>
            <a:ext cx="7866743" cy="60939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Calibri"/>
                <a:ea typeface="Calibri"/>
                <a:cs typeface="Calibri"/>
                <a:sym typeface="Calibri"/>
              </a:rPr>
              <a:t>Dislike the Like</a:t>
            </a:r>
            <a:endParaRPr b="0" i="0" sz="26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For at least one week, refrain from liking (or disliking) anyone’s content on social media.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Observe how you </a:t>
            </a:r>
            <a:r>
              <a:rPr b="1" i="0" lang="en-US" sz="2600" u="none" cap="none" strike="noStrike">
                <a:solidFill>
                  <a:schemeClr val="dk1"/>
                </a:solidFill>
                <a:latin typeface="Calibri"/>
                <a:ea typeface="Calibri"/>
                <a:cs typeface="Calibri"/>
                <a:sym typeface="Calibri"/>
              </a:rPr>
              <a:t>feel</a:t>
            </a:r>
            <a:r>
              <a:rPr b="0" i="0" lang="en-US" sz="2600" u="none" cap="none" strike="noStrike">
                <a:solidFill>
                  <a:schemeClr val="dk1"/>
                </a:solidFill>
                <a:latin typeface="Calibri"/>
                <a:ea typeface="Calibri"/>
                <a:cs typeface="Calibri"/>
                <a:sym typeface="Calibri"/>
              </a:rPr>
              <a:t>, what you </a:t>
            </a:r>
            <a:r>
              <a:rPr b="1" i="0" lang="en-US" sz="2600" u="none" cap="none" strike="noStrike">
                <a:solidFill>
                  <a:schemeClr val="dk1"/>
                </a:solidFill>
                <a:latin typeface="Calibri"/>
                <a:ea typeface="Calibri"/>
                <a:cs typeface="Calibri"/>
                <a:sym typeface="Calibri"/>
              </a:rPr>
              <a:t>think</a:t>
            </a:r>
            <a:r>
              <a:rPr b="0" i="0" lang="en-US" sz="2600" u="none" cap="none" strike="noStrike">
                <a:solidFill>
                  <a:schemeClr val="dk1"/>
                </a:solidFill>
                <a:latin typeface="Calibri"/>
                <a:ea typeface="Calibri"/>
                <a:cs typeface="Calibri"/>
                <a:sym typeface="Calibri"/>
              </a:rPr>
              <a:t>, what you want to actually </a:t>
            </a:r>
            <a:r>
              <a:rPr b="1" i="0" lang="en-US" sz="2600" u="none" cap="none" strike="noStrike">
                <a:solidFill>
                  <a:schemeClr val="dk1"/>
                </a:solidFill>
                <a:latin typeface="Calibri"/>
                <a:ea typeface="Calibri"/>
                <a:cs typeface="Calibri"/>
                <a:sym typeface="Calibri"/>
              </a:rPr>
              <a:t>say</a:t>
            </a:r>
            <a:r>
              <a:rPr b="0" i="0" lang="en-US" sz="2600" u="none" cap="none" strike="noStrike">
                <a:solidFill>
                  <a:schemeClr val="dk1"/>
                </a:solidFill>
                <a:latin typeface="Calibri"/>
                <a:ea typeface="Calibri"/>
                <a:cs typeface="Calibri"/>
                <a:sym typeface="Calibri"/>
              </a:rPr>
              <a:t> or </a:t>
            </a:r>
            <a:r>
              <a:rPr b="1" i="0" lang="en-US" sz="2600" u="none" cap="none" strike="noStrike">
                <a:solidFill>
                  <a:schemeClr val="dk1"/>
                </a:solidFill>
                <a:latin typeface="Calibri"/>
                <a:ea typeface="Calibri"/>
                <a:cs typeface="Calibri"/>
                <a:sym typeface="Calibri"/>
              </a:rPr>
              <a:t>do</a:t>
            </a:r>
            <a:r>
              <a:rPr b="0" i="0" lang="en-US" sz="2600" u="none" cap="none" strike="noStrike">
                <a:solidFill>
                  <a:schemeClr val="dk1"/>
                </a:solidFill>
                <a:latin typeface="Calibri"/>
                <a:ea typeface="Calibri"/>
                <a:cs typeface="Calibri"/>
                <a:sym typeface="Calibri"/>
              </a:rPr>
              <a:t> (or not </a:t>
            </a:r>
            <a:r>
              <a:rPr b="1" i="0" lang="en-US" sz="2600" u="none" cap="none" strike="noStrike">
                <a:solidFill>
                  <a:schemeClr val="dk1"/>
                </a:solidFill>
                <a:latin typeface="Calibri"/>
                <a:ea typeface="Calibri"/>
                <a:cs typeface="Calibri"/>
                <a:sym typeface="Calibri"/>
              </a:rPr>
              <a:t>say</a:t>
            </a:r>
            <a:r>
              <a:rPr b="0" i="0" lang="en-US" sz="2600" u="none" cap="none" strike="noStrike">
                <a:solidFill>
                  <a:schemeClr val="dk1"/>
                </a:solidFill>
                <a:latin typeface="Calibri"/>
                <a:ea typeface="Calibri"/>
                <a:cs typeface="Calibri"/>
                <a:sym typeface="Calibri"/>
              </a:rPr>
              <a:t> or </a:t>
            </a:r>
            <a:r>
              <a:rPr b="1" i="0" lang="en-US" sz="2600" u="none" cap="none" strike="noStrike">
                <a:solidFill>
                  <a:schemeClr val="dk1"/>
                </a:solidFill>
                <a:latin typeface="Calibri"/>
                <a:ea typeface="Calibri"/>
                <a:cs typeface="Calibri"/>
                <a:sym typeface="Calibri"/>
              </a:rPr>
              <a:t>do</a:t>
            </a:r>
            <a:r>
              <a:rPr b="0" i="0" lang="en-US" sz="2600" u="none" cap="none" strike="noStrike">
                <a:solidFill>
                  <a:schemeClr val="dk1"/>
                </a:solidFill>
                <a:latin typeface="Calibri"/>
                <a:ea typeface="Calibri"/>
                <a:cs typeface="Calibri"/>
                <a:sym typeface="Calibri"/>
              </a:rPr>
              <a:t>) in response.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If you actually like something, let the person know what your thoughts are and why one-on-one. Focus on the </a:t>
            </a:r>
            <a:r>
              <a:rPr b="0" i="1" lang="en-US" sz="2600" u="none" cap="none" strike="noStrike">
                <a:solidFill>
                  <a:schemeClr val="dk1"/>
                </a:solidFill>
                <a:latin typeface="Calibri"/>
                <a:ea typeface="Calibri"/>
                <a:cs typeface="Calibri"/>
                <a:sym typeface="Calibri"/>
              </a:rPr>
              <a:t>person</a:t>
            </a:r>
            <a:r>
              <a:rPr b="0" i="0" lang="en-US" sz="2600" u="none" cap="none" strike="noStrike">
                <a:solidFill>
                  <a:schemeClr val="dk1"/>
                </a:solidFill>
                <a:latin typeface="Calibri"/>
                <a:ea typeface="Calibri"/>
                <a:cs typeface="Calibri"/>
                <a:sym typeface="Calibri"/>
              </a:rPr>
              <a:t>, not the pixelized content. Let them know you see </a:t>
            </a:r>
            <a:r>
              <a:rPr b="0" i="1" lang="en-US" sz="2600" u="none" cap="none" strike="noStrike">
                <a:solidFill>
                  <a:schemeClr val="dk1"/>
                </a:solidFill>
                <a:latin typeface="Calibri"/>
                <a:ea typeface="Calibri"/>
                <a:cs typeface="Calibri"/>
                <a:sym typeface="Calibri"/>
              </a:rPr>
              <a:t>them</a:t>
            </a:r>
            <a:r>
              <a:rPr b="0" i="0" lang="en-US" sz="2600" u="none" cap="none" strike="noStrike">
                <a:solidFill>
                  <a:schemeClr val="dk1"/>
                </a:solidFill>
                <a:latin typeface="Calibri"/>
                <a:ea typeface="Calibri"/>
                <a:cs typeface="Calibri"/>
                <a:sym typeface="Calibri"/>
              </a:rPr>
              <a:t>. </a:t>
            </a:r>
            <a:endParaRPr b="0" i="0" sz="26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If after a week you still feel like engaging around social media content, find ways offline to do so where possible.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600"/>
              <a:buFont typeface="Arial"/>
              <a:buChar char="•"/>
            </a:pPr>
            <a:r>
              <a:rPr b="0" i="1" lang="en-US" sz="2600" u="none" cap="none" strike="noStrike">
                <a:solidFill>
                  <a:schemeClr val="dk1"/>
                </a:solidFill>
                <a:latin typeface="Calibri"/>
                <a:ea typeface="Calibri"/>
                <a:cs typeface="Calibri"/>
                <a:sym typeface="Calibri"/>
              </a:rPr>
              <a:t>Remember, algorithms often thrive on discord, division, and emotional discussion. +Bad actors leverage this.</a:t>
            </a:r>
            <a:endParaRPr b="0" i="1" sz="2600" u="none" cap="none" strike="noStrike">
              <a:solidFill>
                <a:schemeClr val="dk1"/>
              </a:solidFill>
              <a:latin typeface="Calibri"/>
              <a:ea typeface="Calibri"/>
              <a:cs typeface="Calibri"/>
              <a:sym typeface="Calibri"/>
            </a:endParaRPr>
          </a:p>
        </p:txBody>
      </p:sp>
      <p:pic>
        <p:nvPicPr>
          <p:cNvPr id="383" name="Google Shape;383;p25"/>
          <p:cNvPicPr preferRelativeResize="0"/>
          <p:nvPr/>
        </p:nvPicPr>
        <p:blipFill rotWithShape="1">
          <a:blip r:embed="rId3">
            <a:alphaModFix/>
          </a:blip>
          <a:srcRect b="0" l="0" r="0" t="0"/>
          <a:stretch/>
        </p:blipFill>
        <p:spPr>
          <a:xfrm>
            <a:off x="8821057" y="2676071"/>
            <a:ext cx="2184400" cy="2044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6"/>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sp>
        <p:nvSpPr>
          <p:cNvPr id="390" name="Google Shape;390;p26"/>
          <p:cNvSpPr txBox="1"/>
          <p:nvPr/>
        </p:nvSpPr>
        <p:spPr>
          <a:xfrm>
            <a:off x="362857" y="1196662"/>
            <a:ext cx="6691086"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Musical Moments</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Share one of your favorite pieces of music (or a song you liked in the past) with a family member, friend, or colleague. Ask them to do the same. (Choose a song with lyrics for this activity.)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Share with each other why you like the music.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Look up the lyrics. Do you have any additional thoughts to share with each other? [e.g., some of the music I liked as a teen now isn’t so high on my list, because of my work and increased awareness around media messaging.]</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Bonus: Research the artist’s reasons for writing the piece, if you can find anything about it. Again note if that influences any of your thoughts and feelings about the song.</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391" name="Google Shape;391;p26"/>
          <p:cNvPicPr preferRelativeResize="0"/>
          <p:nvPr/>
        </p:nvPicPr>
        <p:blipFill rotWithShape="1">
          <a:blip r:embed="rId3">
            <a:alphaModFix/>
          </a:blip>
          <a:srcRect b="0" l="0" r="0" t="0"/>
          <a:stretch/>
        </p:blipFill>
        <p:spPr>
          <a:xfrm>
            <a:off x="7488925" y="2194799"/>
            <a:ext cx="4358275" cy="2895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7"/>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0" i="0" sz="1400" u="none" cap="none" strike="noStrike">
              <a:solidFill>
                <a:srgbClr val="000000"/>
              </a:solidFill>
              <a:latin typeface="Arial"/>
              <a:ea typeface="Arial"/>
              <a:cs typeface="Arial"/>
              <a:sym typeface="Arial"/>
            </a:endParaRPr>
          </a:p>
        </p:txBody>
      </p:sp>
      <p:sp>
        <p:nvSpPr>
          <p:cNvPr id="398" name="Google Shape;398;p27"/>
          <p:cNvSpPr txBox="1"/>
          <p:nvPr/>
        </p:nvSpPr>
        <p:spPr>
          <a:xfrm>
            <a:off x="362857" y="1254718"/>
            <a:ext cx="6995886" cy="56323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Bookish Buddies</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With a book group, your family, a friend group, or another group of people, either read the same book and discuss, or come together (this can be done virtually or on social media, too) to each share about a book that has had an impact on you.</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Try using the </a:t>
            </a:r>
            <a:r>
              <a:rPr b="0" i="0" lang="en-US" sz="2400" u="none" cap="none" strike="noStrike">
                <a:solidFill>
                  <a:srgbClr val="C6136C"/>
                </a:solidFill>
                <a:latin typeface="Calibri"/>
                <a:ea typeface="Calibri"/>
                <a:cs typeface="Calibri"/>
                <a:sym typeface="Calibri"/>
              </a:rPr>
              <a:t>Who, What, When, Where, Why, How </a:t>
            </a:r>
            <a:r>
              <a:rPr b="0" i="0" lang="en-US" sz="2400" u="none" cap="none" strike="noStrike">
                <a:solidFill>
                  <a:schemeClr val="dk1"/>
                </a:solidFill>
                <a:latin typeface="Calibri"/>
                <a:ea typeface="Calibri"/>
                <a:cs typeface="Calibri"/>
                <a:sym typeface="Calibri"/>
              </a:rPr>
              <a:t>analysis questions to share about the book and why it has had an impact on you.</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Bonus: Read others’ thoughts/reviews of the book. How is their their </a:t>
            </a:r>
            <a:r>
              <a:rPr b="0" i="0" lang="en-US" sz="2400" u="none" cap="none" strike="noStrike">
                <a:solidFill>
                  <a:srgbClr val="C6136C"/>
                </a:solidFill>
                <a:latin typeface="Calibri"/>
                <a:ea typeface="Calibri"/>
                <a:cs typeface="Calibri"/>
                <a:sym typeface="Calibri"/>
              </a:rPr>
              <a:t>5WH</a:t>
            </a:r>
            <a:r>
              <a:rPr b="0" i="0" lang="en-US" sz="2400" u="none" cap="none" strike="noStrike">
                <a:solidFill>
                  <a:schemeClr val="dk1"/>
                </a:solidFill>
                <a:latin typeface="Calibri"/>
                <a:ea typeface="Calibri"/>
                <a:cs typeface="Calibri"/>
                <a:sym typeface="Calibri"/>
              </a:rPr>
              <a:t> different from or similar to yours? Are they things they saw that you missed? Have your feelings, thoughts, ideas about the book changed at all after reading others’ reviews? </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399" name="Google Shape;399;p27"/>
          <p:cNvPicPr preferRelativeResize="0"/>
          <p:nvPr/>
        </p:nvPicPr>
        <p:blipFill rotWithShape="1">
          <a:blip r:embed="rId3">
            <a:alphaModFix/>
          </a:blip>
          <a:srcRect b="0" l="0" r="0" t="0"/>
          <a:stretch/>
        </p:blipFill>
        <p:spPr>
          <a:xfrm>
            <a:off x="7788317" y="2569028"/>
            <a:ext cx="3829844" cy="2540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8"/>
          <p:cNvSpPr txBox="1"/>
          <p:nvPr/>
        </p:nvSpPr>
        <p:spPr>
          <a:xfrm>
            <a:off x="838200" y="328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1" i="0" sz="4400" u="none" cap="none" strike="noStrike">
              <a:solidFill>
                <a:schemeClr val="dk1"/>
              </a:solidFill>
              <a:latin typeface="Calibri"/>
              <a:ea typeface="Calibri"/>
              <a:cs typeface="Calibri"/>
              <a:sym typeface="Calibri"/>
            </a:endParaRPr>
          </a:p>
        </p:txBody>
      </p:sp>
      <p:sp>
        <p:nvSpPr>
          <p:cNvPr id="406" name="Google Shape;406;p28"/>
          <p:cNvSpPr txBox="1"/>
          <p:nvPr/>
        </p:nvSpPr>
        <p:spPr>
          <a:xfrm>
            <a:off x="362856" y="1080550"/>
            <a:ext cx="11408229"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Help for Headline-itis, v.1</a:t>
            </a: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1" sz="16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7" name="Google Shape;407;p28"/>
          <p:cNvSpPr txBox="1"/>
          <p:nvPr/>
        </p:nvSpPr>
        <p:spPr>
          <a:xfrm>
            <a:off x="362855" y="1600279"/>
            <a:ext cx="7605487" cy="569386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You can do this activity alone or with family or friends or colleagues (etc).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Pick three headlines that have recently caught your attention.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Do </a:t>
            </a:r>
            <a:r>
              <a:rPr b="1" i="0" lang="en-US" sz="2800" u="none" cap="none" strike="noStrike">
                <a:solidFill>
                  <a:srgbClr val="C6136C"/>
                </a:solidFill>
                <a:latin typeface="Calibri"/>
                <a:ea typeface="Calibri"/>
                <a:cs typeface="Calibri"/>
                <a:sym typeface="Calibri"/>
              </a:rPr>
              <a:t>5HW</a:t>
            </a:r>
            <a:r>
              <a:rPr b="0" i="0" lang="en-US" sz="2800" u="none" cap="none" strike="noStrike">
                <a:solidFill>
                  <a:srgbClr val="C6136C"/>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on the headline alone first.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Then read the </a:t>
            </a:r>
            <a:r>
              <a:rPr b="0" i="1" lang="en-US" sz="2800" u="none" cap="none" strike="noStrike">
                <a:solidFill>
                  <a:schemeClr val="dk1"/>
                </a:solidFill>
                <a:latin typeface="Calibri"/>
                <a:ea typeface="Calibri"/>
                <a:cs typeface="Calibri"/>
                <a:sym typeface="Calibri"/>
              </a:rPr>
              <a:t>entire</a:t>
            </a:r>
            <a:r>
              <a:rPr b="0" i="0" lang="en-US" sz="2800" u="none" cap="none" strike="noStrike">
                <a:solidFill>
                  <a:schemeClr val="dk1"/>
                </a:solidFill>
                <a:latin typeface="Calibri"/>
                <a:ea typeface="Calibri"/>
                <a:cs typeface="Calibri"/>
                <a:sym typeface="Calibri"/>
              </a:rPr>
              <a:t> story. Do </a:t>
            </a:r>
            <a:r>
              <a:rPr b="1" i="0" lang="en-US" sz="2800" u="none" cap="none" strike="noStrike">
                <a:solidFill>
                  <a:srgbClr val="C6136C"/>
                </a:solidFill>
                <a:latin typeface="Calibri"/>
                <a:ea typeface="Calibri"/>
                <a:cs typeface="Calibri"/>
                <a:sym typeface="Calibri"/>
              </a:rPr>
              <a:t>5HW</a:t>
            </a:r>
            <a:r>
              <a:rPr b="0" i="0" lang="en-US" sz="2800" u="none" cap="none" strike="noStrike">
                <a:solidFill>
                  <a:srgbClr val="C6136C"/>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again.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Do you think the headline accurately captures the story? Does it capture what you got out of the story? What do you wish had been covered?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Bonus: Find headlines that tell the other “side” of the story and do the same activities with those stories. </a:t>
            </a:r>
            <a:endParaRPr b="0" i="0" sz="1400" u="none" cap="none" strike="noStrike">
              <a:solidFill>
                <a:srgbClr val="000000"/>
              </a:solidFill>
              <a:latin typeface="Arial"/>
              <a:ea typeface="Arial"/>
              <a:cs typeface="Arial"/>
              <a:sym typeface="Arial"/>
            </a:endParaRPr>
          </a:p>
          <a:p>
            <a:pPr indent="-165100" lvl="0" marL="34290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408" name="Google Shape;408;p28"/>
          <p:cNvPicPr preferRelativeResize="0"/>
          <p:nvPr/>
        </p:nvPicPr>
        <p:blipFill rotWithShape="1">
          <a:blip r:embed="rId3">
            <a:alphaModFix/>
          </a:blip>
          <a:srcRect b="0" l="0" r="0" t="0"/>
          <a:stretch/>
        </p:blipFill>
        <p:spPr>
          <a:xfrm>
            <a:off x="7811169" y="1465943"/>
            <a:ext cx="2058544" cy="2554514"/>
          </a:xfrm>
          <a:prstGeom prst="rect">
            <a:avLst/>
          </a:prstGeom>
          <a:noFill/>
          <a:ln>
            <a:noFill/>
          </a:ln>
        </p:spPr>
      </p:pic>
      <p:pic>
        <p:nvPicPr>
          <p:cNvPr id="409" name="Google Shape;409;p28"/>
          <p:cNvPicPr preferRelativeResize="0"/>
          <p:nvPr/>
        </p:nvPicPr>
        <p:blipFill rotWithShape="1">
          <a:blip r:embed="rId4">
            <a:alphaModFix/>
          </a:blip>
          <a:srcRect b="0" l="0" r="0" t="0"/>
          <a:stretch/>
        </p:blipFill>
        <p:spPr>
          <a:xfrm>
            <a:off x="9056914" y="2667605"/>
            <a:ext cx="2946400" cy="1964266"/>
          </a:xfrm>
          <a:prstGeom prst="rect">
            <a:avLst/>
          </a:prstGeom>
          <a:noFill/>
          <a:ln>
            <a:noFill/>
          </a:ln>
        </p:spPr>
      </p:pic>
      <p:pic>
        <p:nvPicPr>
          <p:cNvPr id="410" name="Google Shape;410;p28"/>
          <p:cNvPicPr preferRelativeResize="0"/>
          <p:nvPr/>
        </p:nvPicPr>
        <p:blipFill rotWithShape="1">
          <a:blip r:embed="rId5">
            <a:alphaModFix/>
          </a:blip>
          <a:srcRect b="0" l="0" r="0" t="0"/>
          <a:stretch/>
        </p:blipFill>
        <p:spPr>
          <a:xfrm>
            <a:off x="8176984" y="4512902"/>
            <a:ext cx="3385458" cy="22392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9"/>
          <p:cNvSpPr txBox="1"/>
          <p:nvPr/>
        </p:nvSpPr>
        <p:spPr>
          <a:xfrm>
            <a:off x="838200" y="328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1" i="0" sz="4400" u="none" cap="none" strike="noStrike">
              <a:solidFill>
                <a:schemeClr val="dk1"/>
              </a:solidFill>
              <a:latin typeface="Calibri"/>
              <a:ea typeface="Calibri"/>
              <a:cs typeface="Calibri"/>
              <a:sym typeface="Calibri"/>
            </a:endParaRPr>
          </a:p>
        </p:txBody>
      </p:sp>
      <p:sp>
        <p:nvSpPr>
          <p:cNvPr id="417" name="Google Shape;417;p29"/>
          <p:cNvSpPr txBox="1"/>
          <p:nvPr/>
        </p:nvSpPr>
        <p:spPr>
          <a:xfrm>
            <a:off x="362856" y="1080550"/>
            <a:ext cx="11408229"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Help for Headline-itis, v.2</a:t>
            </a: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1" sz="16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8" name="Google Shape;418;p29"/>
          <p:cNvSpPr txBox="1"/>
          <p:nvPr/>
        </p:nvSpPr>
        <p:spPr>
          <a:xfrm>
            <a:off x="362855" y="1630879"/>
            <a:ext cx="7605487" cy="526297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You can do this activity alone or with family, friends, colleagues, etc.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Scroll through the top 10 stories in your favorite news resource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How many stories are political in nature?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How many seem to want to induce negative emotions?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How many share something of general human interest (nonpartisan, inspirational content)?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Bonus question: How many headlines did you have to skim before you found something of general human interest? </a:t>
            </a:r>
            <a:endParaRPr b="0" i="0" sz="2800" u="none" cap="none" strike="noStrike">
              <a:solidFill>
                <a:schemeClr val="dk1"/>
              </a:solidFill>
              <a:latin typeface="Calibri"/>
              <a:ea typeface="Calibri"/>
              <a:cs typeface="Calibri"/>
              <a:sym typeface="Calibri"/>
            </a:endParaRPr>
          </a:p>
        </p:txBody>
      </p:sp>
      <p:pic>
        <p:nvPicPr>
          <p:cNvPr id="419" name="Google Shape;419;p29"/>
          <p:cNvPicPr preferRelativeResize="0"/>
          <p:nvPr/>
        </p:nvPicPr>
        <p:blipFill rotWithShape="1">
          <a:blip r:embed="rId3">
            <a:alphaModFix/>
          </a:blip>
          <a:srcRect b="0" l="0" r="0" t="0"/>
          <a:stretch/>
        </p:blipFill>
        <p:spPr>
          <a:xfrm>
            <a:off x="7811169" y="1465943"/>
            <a:ext cx="2058544" cy="2554514"/>
          </a:xfrm>
          <a:prstGeom prst="rect">
            <a:avLst/>
          </a:prstGeom>
          <a:noFill/>
          <a:ln>
            <a:noFill/>
          </a:ln>
        </p:spPr>
      </p:pic>
      <p:pic>
        <p:nvPicPr>
          <p:cNvPr id="420" name="Google Shape;420;p29"/>
          <p:cNvPicPr preferRelativeResize="0"/>
          <p:nvPr/>
        </p:nvPicPr>
        <p:blipFill rotWithShape="1">
          <a:blip r:embed="rId4">
            <a:alphaModFix/>
          </a:blip>
          <a:srcRect b="0" l="0" r="0" t="0"/>
          <a:stretch/>
        </p:blipFill>
        <p:spPr>
          <a:xfrm>
            <a:off x="9056914" y="2667605"/>
            <a:ext cx="2946400" cy="1964266"/>
          </a:xfrm>
          <a:prstGeom prst="rect">
            <a:avLst/>
          </a:prstGeom>
          <a:noFill/>
          <a:ln>
            <a:noFill/>
          </a:ln>
        </p:spPr>
      </p:pic>
      <p:pic>
        <p:nvPicPr>
          <p:cNvPr id="421" name="Google Shape;421;p29"/>
          <p:cNvPicPr preferRelativeResize="0"/>
          <p:nvPr/>
        </p:nvPicPr>
        <p:blipFill rotWithShape="1">
          <a:blip r:embed="rId5">
            <a:alphaModFix/>
          </a:blip>
          <a:srcRect b="0" l="0" r="0" t="0"/>
          <a:stretch/>
        </p:blipFill>
        <p:spPr>
          <a:xfrm>
            <a:off x="8176984" y="4512902"/>
            <a:ext cx="3385458" cy="22392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0"/>
          <p:cNvSpPr txBox="1"/>
          <p:nvPr/>
        </p:nvSpPr>
        <p:spPr>
          <a:xfrm>
            <a:off x="838200" y="328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1" i="0" sz="4400" u="none" cap="none" strike="noStrike">
              <a:solidFill>
                <a:schemeClr val="dk1"/>
              </a:solidFill>
              <a:latin typeface="Calibri"/>
              <a:ea typeface="Calibri"/>
              <a:cs typeface="Calibri"/>
              <a:sym typeface="Calibri"/>
            </a:endParaRPr>
          </a:p>
        </p:txBody>
      </p:sp>
      <p:sp>
        <p:nvSpPr>
          <p:cNvPr id="428" name="Google Shape;428;p30"/>
          <p:cNvSpPr txBox="1"/>
          <p:nvPr/>
        </p:nvSpPr>
        <p:spPr>
          <a:xfrm>
            <a:off x="362856" y="1080550"/>
            <a:ext cx="11408229"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Help for Headlineitis, v.3</a:t>
            </a: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1" sz="16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9" name="Google Shape;429;p30"/>
          <p:cNvSpPr txBox="1"/>
          <p:nvPr/>
        </p:nvSpPr>
        <p:spPr>
          <a:xfrm>
            <a:off x="362855" y="1667950"/>
            <a:ext cx="7155545" cy="526297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You can do this activity alone or with family, friends, colleagues, etc.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As you finish each day this week (or at the end of each time period you have set for news-checking. Write down any headline topics that are lingering in your head.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What issues are keeping you awake at night? Are these issues incited by outside forces and distracting you from your center, or are they reflecting issues you want to do something about that align with your core right now?</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If it’s the latter, give some thought as to what you want to do and talk about your ideas with a trusted friend. </a:t>
            </a:r>
            <a:endParaRPr b="0" i="0" sz="2400" u="none" cap="none" strike="noStrike">
              <a:solidFill>
                <a:schemeClr val="dk1"/>
              </a:solidFill>
              <a:latin typeface="Calibri"/>
              <a:ea typeface="Calibri"/>
              <a:cs typeface="Calibri"/>
              <a:sym typeface="Calibri"/>
            </a:endParaRPr>
          </a:p>
        </p:txBody>
      </p:sp>
      <p:pic>
        <p:nvPicPr>
          <p:cNvPr id="430" name="Google Shape;430;p30"/>
          <p:cNvPicPr preferRelativeResize="0"/>
          <p:nvPr/>
        </p:nvPicPr>
        <p:blipFill rotWithShape="1">
          <a:blip r:embed="rId3">
            <a:alphaModFix/>
          </a:blip>
          <a:srcRect b="0" l="0" r="0" t="0"/>
          <a:stretch/>
        </p:blipFill>
        <p:spPr>
          <a:xfrm>
            <a:off x="7811169" y="1465943"/>
            <a:ext cx="2058544" cy="2554514"/>
          </a:xfrm>
          <a:prstGeom prst="rect">
            <a:avLst/>
          </a:prstGeom>
          <a:noFill/>
          <a:ln>
            <a:noFill/>
          </a:ln>
        </p:spPr>
      </p:pic>
      <p:pic>
        <p:nvPicPr>
          <p:cNvPr id="431" name="Google Shape;431;p30"/>
          <p:cNvPicPr preferRelativeResize="0"/>
          <p:nvPr/>
        </p:nvPicPr>
        <p:blipFill rotWithShape="1">
          <a:blip r:embed="rId4">
            <a:alphaModFix/>
          </a:blip>
          <a:srcRect b="0" l="0" r="0" t="0"/>
          <a:stretch/>
        </p:blipFill>
        <p:spPr>
          <a:xfrm>
            <a:off x="9056914" y="2667605"/>
            <a:ext cx="2946400" cy="1964266"/>
          </a:xfrm>
          <a:prstGeom prst="rect">
            <a:avLst/>
          </a:prstGeom>
          <a:noFill/>
          <a:ln>
            <a:noFill/>
          </a:ln>
        </p:spPr>
      </p:pic>
      <p:pic>
        <p:nvPicPr>
          <p:cNvPr id="432" name="Google Shape;432;p30"/>
          <p:cNvPicPr preferRelativeResize="0"/>
          <p:nvPr/>
        </p:nvPicPr>
        <p:blipFill rotWithShape="1">
          <a:blip r:embed="rId5">
            <a:alphaModFix/>
          </a:blip>
          <a:srcRect b="0" l="0" r="0" t="0"/>
          <a:stretch/>
        </p:blipFill>
        <p:spPr>
          <a:xfrm>
            <a:off x="8176984" y="4512902"/>
            <a:ext cx="3385458" cy="2239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g11d7ba52bac_0_21"/>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106" name="Google Shape;106;g11d7ba52bac_0_21"/>
          <p:cNvSpPr txBox="1"/>
          <p:nvPr/>
        </p:nvSpPr>
        <p:spPr>
          <a:xfrm>
            <a:off x="362856" y="928150"/>
            <a:ext cx="11408100" cy="113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Help for Headline-itis, v.3</a:t>
            </a:r>
            <a:endParaRPr b="1" sz="2800">
              <a:solidFill>
                <a:srgbClr val="E3760B"/>
              </a:solidFill>
              <a:latin typeface="Calibri"/>
              <a:ea typeface="Calibri"/>
              <a:cs typeface="Calibri"/>
              <a:sym typeface="Calibri"/>
            </a:endParaRPr>
          </a:p>
          <a:p>
            <a:pPr indent="0" lvl="0" marL="0" marR="0" rtl="0" algn="l">
              <a:spcBef>
                <a:spcPts val="600"/>
              </a:spcBef>
              <a:spcAft>
                <a:spcPts val="0"/>
              </a:spcAft>
              <a:buNone/>
            </a:pPr>
            <a:r>
              <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sp>
        <p:nvSpPr>
          <p:cNvPr id="107" name="Google Shape;107;g11d7ba52bac_0_21"/>
          <p:cNvSpPr txBox="1"/>
          <p:nvPr/>
        </p:nvSpPr>
        <p:spPr>
          <a:xfrm>
            <a:off x="362855" y="1515550"/>
            <a:ext cx="7155600" cy="52641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You can do this activity alone or with family, friends, colleagues, etc.</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As you finish each day this week (or at the end of each time period you have set for news-checking. Write down any headline topics that are lingering in your head. </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What issues are keeping you awake at night? Are these issues incited by outside forces and distracting you from your center, or are they reflecting issues you want to do something about that align with your core right now?</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If it’s the latter, give some thought as to what you want to do and talk about your ideas with a trusted friend. </a:t>
            </a:r>
            <a:endParaRPr sz="2400">
              <a:solidFill>
                <a:schemeClr val="dk1"/>
              </a:solidFill>
              <a:latin typeface="Calibri"/>
              <a:ea typeface="Calibri"/>
              <a:cs typeface="Calibri"/>
              <a:sym typeface="Calibri"/>
            </a:endParaRPr>
          </a:p>
        </p:txBody>
      </p:sp>
      <p:pic>
        <p:nvPicPr>
          <p:cNvPr id="108" name="Google Shape;108;g11d7ba52bac_0_21"/>
          <p:cNvPicPr preferRelativeResize="0"/>
          <p:nvPr/>
        </p:nvPicPr>
        <p:blipFill rotWithShape="1">
          <a:blip r:embed="rId3">
            <a:alphaModFix/>
          </a:blip>
          <a:srcRect b="0" l="0" r="0" t="0"/>
          <a:stretch/>
        </p:blipFill>
        <p:spPr>
          <a:xfrm>
            <a:off x="7811169" y="1465943"/>
            <a:ext cx="2058544" cy="2554514"/>
          </a:xfrm>
          <a:prstGeom prst="rect">
            <a:avLst/>
          </a:prstGeom>
          <a:noFill/>
          <a:ln>
            <a:noFill/>
          </a:ln>
        </p:spPr>
      </p:pic>
      <p:pic>
        <p:nvPicPr>
          <p:cNvPr id="109" name="Google Shape;109;g11d7ba52bac_0_21"/>
          <p:cNvPicPr preferRelativeResize="0"/>
          <p:nvPr/>
        </p:nvPicPr>
        <p:blipFill rotWithShape="1">
          <a:blip r:embed="rId4">
            <a:alphaModFix/>
          </a:blip>
          <a:srcRect b="0" l="0" r="0" t="0"/>
          <a:stretch/>
        </p:blipFill>
        <p:spPr>
          <a:xfrm>
            <a:off x="9056914" y="2667605"/>
            <a:ext cx="2946400" cy="1964266"/>
          </a:xfrm>
          <a:prstGeom prst="rect">
            <a:avLst/>
          </a:prstGeom>
          <a:noFill/>
          <a:ln>
            <a:noFill/>
          </a:ln>
        </p:spPr>
      </p:pic>
      <p:pic>
        <p:nvPicPr>
          <p:cNvPr id="110" name="Google Shape;110;g11d7ba52bac_0_21"/>
          <p:cNvPicPr preferRelativeResize="0"/>
          <p:nvPr/>
        </p:nvPicPr>
        <p:blipFill rotWithShape="1">
          <a:blip r:embed="rId5">
            <a:alphaModFix/>
          </a:blip>
          <a:srcRect b="0" l="0" r="0" t="0"/>
          <a:stretch/>
        </p:blipFill>
        <p:spPr>
          <a:xfrm>
            <a:off x="8176984" y="4512902"/>
            <a:ext cx="3385457" cy="22392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1"/>
          <p:cNvSpPr txBox="1"/>
          <p:nvPr/>
        </p:nvSpPr>
        <p:spPr>
          <a:xfrm>
            <a:off x="838200" y="-127777"/>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Ideas for Digital Citizenship Activities</a:t>
            </a:r>
            <a:endParaRPr b="1" i="0" sz="4000" u="none" cap="none" strike="noStrike">
              <a:solidFill>
                <a:schemeClr val="dk1"/>
              </a:solidFill>
              <a:latin typeface="Calibri"/>
              <a:ea typeface="Calibri"/>
              <a:cs typeface="Calibri"/>
              <a:sym typeface="Calibri"/>
            </a:endParaRPr>
          </a:p>
        </p:txBody>
      </p:sp>
      <p:sp>
        <p:nvSpPr>
          <p:cNvPr id="439" name="Google Shape;439;p31"/>
          <p:cNvSpPr txBox="1"/>
          <p:nvPr/>
        </p:nvSpPr>
        <p:spPr>
          <a:xfrm>
            <a:off x="362857" y="771628"/>
            <a:ext cx="6995886" cy="61247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Stage a Debate (or Gauge the Gauntlet)</a:t>
            </a:r>
            <a:endParaRPr b="0" i="0" sz="28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Pick a topic that isn’t too charged but still has relevance to our social/cultural/political environment.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Plan a COVID-friendly or virtual event in advance so people have time to do a little research on </a:t>
            </a:r>
            <a:r>
              <a:rPr b="0" i="1" lang="en-US" sz="2400" u="none" cap="none" strike="noStrike">
                <a:solidFill>
                  <a:schemeClr val="dk1"/>
                </a:solidFill>
                <a:latin typeface="Calibri"/>
                <a:ea typeface="Calibri"/>
                <a:cs typeface="Calibri"/>
                <a:sym typeface="Calibri"/>
              </a:rPr>
              <a:t>both</a:t>
            </a:r>
            <a:r>
              <a:rPr b="0" i="0" lang="en-US" sz="2400" u="none" cap="none" strike="noStrike">
                <a:solidFill>
                  <a:schemeClr val="dk1"/>
                </a:solidFill>
                <a:latin typeface="Calibri"/>
                <a:ea typeface="Calibri"/>
                <a:cs typeface="Calibri"/>
                <a:sym typeface="Calibri"/>
              </a:rPr>
              <a:t> sides of a topic. </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Divide randomly into two groups.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Assign Group 1 one “side” to debate and Group 2 the other. Then switch. (10-15 minutes prep, 5 minutes presentation.)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Discuss. How did that feel? Can you see any Venn diagram spaces within the debate? etc.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If you were to create media to represent each side, what might that look like? How would media messages different in </a:t>
            </a:r>
            <a:r>
              <a:rPr b="1" i="0" lang="en-US" sz="2400" u="none" cap="none" strike="noStrike">
                <a:solidFill>
                  <a:srgbClr val="C6136C"/>
                </a:solidFill>
                <a:latin typeface="Calibri"/>
                <a:ea typeface="Calibri"/>
                <a:cs typeface="Calibri"/>
                <a:sym typeface="Calibri"/>
              </a:rPr>
              <a:t>5HW</a:t>
            </a:r>
            <a:r>
              <a:rPr b="0" i="0" lang="en-US" sz="2400" u="none" cap="none" strike="noStrike">
                <a:solidFill>
                  <a:srgbClr val="C6136C"/>
                </a:solidFill>
                <a:latin typeface="Calibri"/>
                <a:ea typeface="Calibri"/>
                <a:cs typeface="Calibri"/>
                <a:sym typeface="Calibri"/>
              </a:rPr>
              <a:t> </a:t>
            </a:r>
            <a:r>
              <a:rPr b="0" i="0" lang="en-US" sz="2400" u="none" cap="none" strike="noStrike">
                <a:solidFill>
                  <a:schemeClr val="dk1"/>
                </a:solidFill>
                <a:latin typeface="Calibri"/>
                <a:ea typeface="Calibri"/>
                <a:cs typeface="Calibri"/>
                <a:sym typeface="Calibri"/>
              </a:rPr>
              <a:t>?</a:t>
            </a:r>
            <a:endParaRPr b="0" i="0" sz="2400" u="none" cap="none" strike="noStrike">
              <a:solidFill>
                <a:schemeClr val="dk1"/>
              </a:solidFill>
              <a:latin typeface="Calibri"/>
              <a:ea typeface="Calibri"/>
              <a:cs typeface="Calibri"/>
              <a:sym typeface="Calibri"/>
            </a:endParaRPr>
          </a:p>
        </p:txBody>
      </p:sp>
      <p:pic>
        <p:nvPicPr>
          <p:cNvPr id="440" name="Google Shape;440;p31"/>
          <p:cNvPicPr preferRelativeResize="0"/>
          <p:nvPr/>
        </p:nvPicPr>
        <p:blipFill rotWithShape="1">
          <a:blip r:embed="rId3">
            <a:alphaModFix/>
          </a:blip>
          <a:srcRect b="0" l="1" r="2847" t="0"/>
          <a:stretch/>
        </p:blipFill>
        <p:spPr>
          <a:xfrm>
            <a:off x="7763329" y="2726872"/>
            <a:ext cx="3590471" cy="19431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2"/>
          <p:cNvSpPr txBox="1"/>
          <p:nvPr/>
        </p:nvSpPr>
        <p:spPr>
          <a:xfrm>
            <a:off x="838200" y="328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1" i="0" sz="4400" u="none" cap="none" strike="noStrike">
              <a:solidFill>
                <a:schemeClr val="dk1"/>
              </a:solidFill>
              <a:latin typeface="Calibri"/>
              <a:ea typeface="Calibri"/>
              <a:cs typeface="Calibri"/>
              <a:sym typeface="Calibri"/>
            </a:endParaRPr>
          </a:p>
        </p:txBody>
      </p:sp>
      <p:sp>
        <p:nvSpPr>
          <p:cNvPr id="447" name="Google Shape;447;p32"/>
          <p:cNvSpPr txBox="1"/>
          <p:nvPr/>
        </p:nvSpPr>
        <p:spPr>
          <a:xfrm>
            <a:off x="362856" y="1080550"/>
            <a:ext cx="11408229" cy="58939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Stage a Debate: Food for Thought for Discussion</a:t>
            </a:r>
            <a:endParaRPr b="1" i="0" sz="105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"Normally, we used forced choice and false dichotomies during times of significant emotional stress. Our intentions may not be to manipulate, but to force the point that we’re in a situation where neutrality is dangerous.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"The problem is that these emotional pleas…prey on our fears of not belonging or being seen as wrong or part of the problem. We need to question how the sides are defined. Are these really the only options? Is this the accurate framing for this debate….?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"If alternatives exist outside of these forced choices (and they almost always do), then the statements are factually wrong. It’s turning an emotion-driven approach into weaponized belonging. And it always benefits the person throwing down the gauntlet and brandishing those forced, false choices.</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"The ability to think past either/or situations is the foundation of critical thinking, but still, it requires courage. Getting curious and asking questions happens outside our ideological bunkers. It feels easier and safer to pick a side. The argument is set up in a way that there’s only one real option. If we stay quiet we’re automatically demonized as ‘the other.’</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"The only true option is to refuse to accept the terms of the argument by challenging the framing of the debate. But make no mistake; this is opting for the wilderness. Why? Because the argument is set up to silence dissent and draw lines in the sand that squelch debate, discussion, and questions—the very processes that we know lead to effective problem solving.”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-Brené Brown, </a:t>
            </a:r>
            <a:r>
              <a:rPr b="0" i="1" lang="en-US" sz="1600" u="none" cap="none" strike="noStrike">
                <a:solidFill>
                  <a:schemeClr val="dk1"/>
                </a:solidFill>
                <a:latin typeface="Calibri"/>
                <a:ea typeface="Calibri"/>
                <a:cs typeface="Calibri"/>
                <a:sym typeface="Calibri"/>
              </a:rPr>
              <a:t>Braving the Wilderness</a:t>
            </a:r>
            <a:endParaRPr b="0" i="1" sz="16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448" name="Google Shape;448;p32"/>
          <p:cNvPicPr preferRelativeResize="0"/>
          <p:nvPr/>
        </p:nvPicPr>
        <p:blipFill rotWithShape="1">
          <a:blip r:embed="rId3">
            <a:alphaModFix/>
          </a:blip>
          <a:srcRect b="0" l="1" r="2847" t="0"/>
          <a:stretch/>
        </p:blipFill>
        <p:spPr>
          <a:xfrm>
            <a:off x="10591800" y="668169"/>
            <a:ext cx="1524000" cy="82476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3"/>
          <p:cNvSpPr txBox="1"/>
          <p:nvPr/>
        </p:nvSpPr>
        <p:spPr>
          <a:xfrm>
            <a:off x="319315" y="85138"/>
            <a:ext cx="11640456" cy="1810316"/>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Quote-a-Rama: Food for Thought &amp; Discussion</a:t>
            </a:r>
            <a:endParaRPr b="0" i="0" sz="1400" u="none" cap="none" strike="noStrike">
              <a:solidFill>
                <a:srgbClr val="000000"/>
              </a:solidFill>
              <a:latin typeface="Arial"/>
              <a:ea typeface="Arial"/>
              <a:cs typeface="Arial"/>
              <a:sym typeface="Arial"/>
            </a:endParaRPr>
          </a:p>
        </p:txBody>
      </p:sp>
      <p:sp>
        <p:nvSpPr>
          <p:cNvPr id="455" name="Google Shape;455;p33"/>
          <p:cNvSpPr txBox="1"/>
          <p:nvPr/>
        </p:nvSpPr>
        <p:spPr>
          <a:xfrm>
            <a:off x="319315" y="1634201"/>
            <a:ext cx="11640456" cy="44165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“[P]eople do care more about accuracy than other content dimensions, but accuracy nonetheless often has little effect on sharing, because (ii) </a:t>
            </a:r>
            <a:r>
              <a:rPr b="1" i="0" lang="en-US" sz="2800" u="none" cap="none" strike="noStrike">
                <a:solidFill>
                  <a:schemeClr val="dk1"/>
                </a:solidFill>
                <a:latin typeface="Calibri"/>
                <a:ea typeface="Calibri"/>
                <a:cs typeface="Calibri"/>
                <a:sym typeface="Calibri"/>
              </a:rPr>
              <a:t>the social media context focuses their attention on other factors </a:t>
            </a:r>
            <a:r>
              <a:rPr b="0" i="0" lang="en-US" sz="2800" u="none" cap="none" strike="noStrike">
                <a:solidFill>
                  <a:schemeClr val="dk1"/>
                </a:solidFill>
                <a:latin typeface="Calibri"/>
                <a:ea typeface="Calibri"/>
                <a:cs typeface="Calibri"/>
                <a:sym typeface="Calibri"/>
              </a:rPr>
              <a:t>such as the desire to attract and please followers/friends or to signal one’s group membership.”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But, the researchers found, attention can be primed toward accuracy {just reminding the brain that it matters} to influence content sharing.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Ergo, there is </a:t>
            </a:r>
            <a:r>
              <a:rPr b="0" i="1" lang="en-US" sz="2800" u="none" cap="none" strike="noStrike">
                <a:solidFill>
                  <a:schemeClr val="dk1"/>
                </a:solidFill>
                <a:latin typeface="Calibri"/>
                <a:ea typeface="Calibri"/>
                <a:cs typeface="Calibri"/>
                <a:sym typeface="Calibri"/>
              </a:rPr>
              <a:t>an attention economy in our own brains</a:t>
            </a:r>
            <a:r>
              <a:rPr b="0" i="0" lang="en-US" sz="2800" u="none" cap="none" strike="noStrike">
                <a:solidFill>
                  <a:schemeClr val="dk1"/>
                </a:solidFill>
                <a:latin typeface="Calibri"/>
                <a:ea typeface="Calibri"/>
                <a:cs typeface="Calibri"/>
                <a:sym typeface="Calibri"/>
              </a:rPr>
              <a:t>. If we value accuracy of information, we can remind ourselves of that before engaging with and deciding what to share online. [Could this apply to consciously giving attention to other values before engaging online? Why not try?]</a:t>
            </a:r>
            <a:endParaRPr b="0" i="0" sz="2800" u="none" cap="none" strike="noStrike">
              <a:solidFill>
                <a:schemeClr val="dk1"/>
              </a:solidFill>
              <a:latin typeface="Calibri"/>
              <a:ea typeface="Calibri"/>
              <a:cs typeface="Calibri"/>
              <a:sym typeface="Calibri"/>
            </a:endParaRPr>
          </a:p>
        </p:txBody>
      </p:sp>
      <p:sp>
        <p:nvSpPr>
          <p:cNvPr id="456" name="Google Shape;456;p33"/>
          <p:cNvSpPr/>
          <p:nvPr/>
        </p:nvSpPr>
        <p:spPr>
          <a:xfrm>
            <a:off x="1957347" y="6230913"/>
            <a:ext cx="86596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Research study reported in </a:t>
            </a:r>
            <a:r>
              <a:rPr b="0" i="1" lang="en-US" sz="1800" u="none" cap="none" strike="noStrike">
                <a:solidFill>
                  <a:schemeClr val="dk1"/>
                </a:solidFill>
                <a:latin typeface="Calibri"/>
                <a:ea typeface="Calibri"/>
                <a:cs typeface="Calibri"/>
                <a:sym typeface="Calibri"/>
              </a:rPr>
              <a:t>Nature</a:t>
            </a:r>
            <a:r>
              <a:rPr b="0" i="0" lang="en-US" sz="1800" u="none" cap="none" strike="noStrike">
                <a:solidFill>
                  <a:schemeClr val="dk1"/>
                </a:solidFill>
                <a:latin typeface="Calibri"/>
                <a:ea typeface="Calibri"/>
                <a:cs typeface="Calibri"/>
                <a:sym typeface="Calibri"/>
              </a:rPr>
              <a:t>: </a:t>
            </a:r>
            <a:r>
              <a:rPr b="0"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https://www.nature.com/articles/s41586-021-03344-2</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Emphasis added.</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4"/>
          <p:cNvSpPr txBox="1"/>
          <p:nvPr/>
        </p:nvSpPr>
        <p:spPr>
          <a:xfrm>
            <a:off x="838200" y="328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Media Literacy Activities</a:t>
            </a:r>
            <a:endParaRPr b="1" i="0" sz="4400" u="none" cap="none" strike="noStrike">
              <a:solidFill>
                <a:schemeClr val="dk1"/>
              </a:solidFill>
              <a:latin typeface="Calibri"/>
              <a:ea typeface="Calibri"/>
              <a:cs typeface="Calibri"/>
              <a:sym typeface="Calibri"/>
            </a:endParaRPr>
          </a:p>
        </p:txBody>
      </p:sp>
      <p:sp>
        <p:nvSpPr>
          <p:cNvPr id="463" name="Google Shape;463;p34"/>
          <p:cNvSpPr txBox="1"/>
          <p:nvPr/>
        </p:nvSpPr>
        <p:spPr>
          <a:xfrm>
            <a:off x="362856" y="978950"/>
            <a:ext cx="11408229"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Quote-a-Rama, or Three Lies and a Truth</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1" sz="16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4" name="Google Shape;464;p34"/>
          <p:cNvSpPr txBox="1"/>
          <p:nvPr/>
        </p:nvSpPr>
        <p:spPr>
          <a:xfrm>
            <a:off x="362856" y="1638921"/>
            <a:ext cx="6995886" cy="452431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Invite individuals in your circle to do some homework on incorrect quotes, misattributed quotes, or quotes shared that don’t have a known source.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Have an activity where everyone shares three quotes that aren’t accurate, and one that is. See who can pick the true quote. (Be sure you can source it!_</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Turn this into a game or competition as desired.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Discuss why and how even sharing false quotes can be harmful to democracy, and why the opposite is true. </a:t>
            </a:r>
            <a:endParaRPr b="0" i="0" sz="2400" u="none" cap="none" strike="noStrike">
              <a:solidFill>
                <a:schemeClr val="dk1"/>
              </a:solidFill>
              <a:latin typeface="Calibri"/>
              <a:ea typeface="Calibri"/>
              <a:cs typeface="Calibri"/>
              <a:sym typeface="Calibri"/>
            </a:endParaRPr>
          </a:p>
        </p:txBody>
      </p:sp>
      <p:pic>
        <p:nvPicPr>
          <p:cNvPr id="465" name="Google Shape;465;p34"/>
          <p:cNvPicPr preferRelativeResize="0"/>
          <p:nvPr/>
        </p:nvPicPr>
        <p:blipFill rotWithShape="1">
          <a:blip r:embed="rId3">
            <a:alphaModFix/>
          </a:blip>
          <a:srcRect b="0" l="0" r="0" t="0"/>
          <a:stretch/>
        </p:blipFill>
        <p:spPr>
          <a:xfrm>
            <a:off x="7456167" y="2104609"/>
            <a:ext cx="4528457" cy="308361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5"/>
          <p:cNvSpPr txBox="1"/>
          <p:nvPr/>
        </p:nvSpPr>
        <p:spPr>
          <a:xfrm>
            <a:off x="136150" y="294125"/>
            <a:ext cx="120558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Before you share, comment, reshare, engage, etc.,</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T.H.I.N.K.</a:t>
            </a:r>
            <a:endParaRPr b="0" i="0" sz="1400" u="none" cap="none" strike="noStrike">
              <a:solidFill>
                <a:srgbClr val="000000"/>
              </a:solidFill>
              <a:latin typeface="Arial"/>
              <a:ea typeface="Arial"/>
              <a:cs typeface="Arial"/>
              <a:sym typeface="Arial"/>
            </a:endParaRPr>
          </a:p>
        </p:txBody>
      </p:sp>
      <p:pic>
        <p:nvPicPr>
          <p:cNvPr id="472" name="Google Shape;472;p35"/>
          <p:cNvPicPr preferRelativeResize="0"/>
          <p:nvPr/>
        </p:nvPicPr>
        <p:blipFill rotWithShape="1">
          <a:blip r:embed="rId3">
            <a:alphaModFix/>
          </a:blip>
          <a:srcRect b="0" l="25600" r="27782" t="0"/>
          <a:stretch/>
        </p:blipFill>
        <p:spPr>
          <a:xfrm>
            <a:off x="1984655" y="1848425"/>
            <a:ext cx="2510050" cy="3324850"/>
          </a:xfrm>
          <a:prstGeom prst="rect">
            <a:avLst/>
          </a:prstGeom>
          <a:noFill/>
          <a:ln>
            <a:noFill/>
          </a:ln>
        </p:spPr>
      </p:pic>
      <p:sp>
        <p:nvSpPr>
          <p:cNvPr id="473" name="Google Shape;473;p35"/>
          <p:cNvSpPr txBox="1"/>
          <p:nvPr/>
        </p:nvSpPr>
        <p:spPr>
          <a:xfrm>
            <a:off x="5770775" y="1787400"/>
            <a:ext cx="4363800" cy="481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Calibri"/>
                <a:ea typeface="Calibri"/>
                <a:cs typeface="Calibri"/>
                <a:sym typeface="Calibri"/>
              </a:rPr>
              <a:t>Is it </a:t>
            </a:r>
            <a:r>
              <a:rPr b="1" i="0" lang="en-US" sz="4300" u="none" cap="none" strike="noStrike">
                <a:solidFill>
                  <a:srgbClr val="ED7D31"/>
                </a:solidFill>
                <a:latin typeface="Calibri"/>
                <a:ea typeface="Calibri"/>
                <a:cs typeface="Calibri"/>
                <a:sym typeface="Calibri"/>
              </a:rPr>
              <a:t>T</a:t>
            </a:r>
            <a:r>
              <a:rPr b="0" i="0" lang="en-US" sz="4300" u="none" cap="none" strike="noStrike">
                <a:solidFill>
                  <a:srgbClr val="ED7D31"/>
                </a:solidFill>
                <a:latin typeface="Calibri"/>
                <a:ea typeface="Calibri"/>
                <a:cs typeface="Calibri"/>
                <a:sym typeface="Calibri"/>
              </a:rPr>
              <a:t>RUE?</a:t>
            </a:r>
            <a:endParaRPr b="0" i="0" sz="4300" u="none" cap="none" strike="noStrike">
              <a:solidFill>
                <a:srgbClr val="ED7D3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Calibri"/>
                <a:ea typeface="Calibri"/>
                <a:cs typeface="Calibri"/>
                <a:sym typeface="Calibri"/>
              </a:rPr>
              <a:t>Is it</a:t>
            </a:r>
            <a:r>
              <a:rPr b="1" i="0" lang="en-US" sz="4300" u="none" cap="none" strike="noStrike">
                <a:solidFill>
                  <a:srgbClr val="ED7D31"/>
                </a:solidFill>
                <a:latin typeface="Calibri"/>
                <a:ea typeface="Calibri"/>
                <a:cs typeface="Calibri"/>
                <a:sym typeface="Calibri"/>
              </a:rPr>
              <a:t> H</a:t>
            </a:r>
            <a:r>
              <a:rPr b="0" i="0" lang="en-US" sz="4300" u="none" cap="none" strike="noStrike">
                <a:solidFill>
                  <a:srgbClr val="ED7D31"/>
                </a:solidFill>
                <a:latin typeface="Calibri"/>
                <a:ea typeface="Calibri"/>
                <a:cs typeface="Calibri"/>
                <a:sym typeface="Calibri"/>
              </a:rPr>
              <a:t>ELPFUL?</a:t>
            </a:r>
            <a:endParaRPr b="0" i="0" sz="4300" u="none" cap="none" strike="noStrike">
              <a:solidFill>
                <a:srgbClr val="ED7D3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Calibri"/>
                <a:ea typeface="Calibri"/>
                <a:cs typeface="Calibri"/>
                <a:sym typeface="Calibri"/>
              </a:rPr>
              <a:t>Is it</a:t>
            </a:r>
            <a:r>
              <a:rPr b="1" i="0" lang="en-US" sz="4300" u="none" cap="none" strike="noStrike">
                <a:solidFill>
                  <a:srgbClr val="ED7D31"/>
                </a:solidFill>
                <a:latin typeface="Calibri"/>
                <a:ea typeface="Calibri"/>
                <a:cs typeface="Calibri"/>
                <a:sym typeface="Calibri"/>
              </a:rPr>
              <a:t> I</a:t>
            </a:r>
            <a:r>
              <a:rPr b="0" i="0" lang="en-US" sz="4300" u="none" cap="none" strike="noStrike">
                <a:solidFill>
                  <a:srgbClr val="ED7D31"/>
                </a:solidFill>
                <a:latin typeface="Calibri"/>
                <a:ea typeface="Calibri"/>
                <a:cs typeface="Calibri"/>
                <a:sym typeface="Calibri"/>
              </a:rPr>
              <a:t>NSPIRING?</a:t>
            </a:r>
            <a:endParaRPr b="0" i="0" sz="4300" u="none" cap="none" strike="noStrike">
              <a:solidFill>
                <a:srgbClr val="ED7D3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Calibri"/>
                <a:ea typeface="Calibri"/>
                <a:cs typeface="Calibri"/>
                <a:sym typeface="Calibri"/>
              </a:rPr>
              <a:t>Is it</a:t>
            </a:r>
            <a:r>
              <a:rPr b="1" i="0" lang="en-US" sz="4300" u="none" cap="none" strike="noStrike">
                <a:solidFill>
                  <a:srgbClr val="ED7D31"/>
                </a:solidFill>
                <a:latin typeface="Calibri"/>
                <a:ea typeface="Calibri"/>
                <a:cs typeface="Calibri"/>
                <a:sym typeface="Calibri"/>
              </a:rPr>
              <a:t> N</a:t>
            </a:r>
            <a:r>
              <a:rPr b="0" i="0" lang="en-US" sz="4300" u="none" cap="none" strike="noStrike">
                <a:solidFill>
                  <a:srgbClr val="ED7D31"/>
                </a:solidFill>
                <a:latin typeface="Calibri"/>
                <a:ea typeface="Calibri"/>
                <a:cs typeface="Calibri"/>
                <a:sym typeface="Calibri"/>
              </a:rPr>
              <a:t>ECESSARY?</a:t>
            </a:r>
            <a:endParaRPr b="0" i="0" sz="4300" u="none" cap="none" strike="noStrike">
              <a:solidFill>
                <a:srgbClr val="ED7D3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Calibri"/>
                <a:ea typeface="Calibri"/>
                <a:cs typeface="Calibri"/>
                <a:sym typeface="Calibri"/>
              </a:rPr>
              <a:t>Is it</a:t>
            </a:r>
            <a:r>
              <a:rPr b="1" i="0" lang="en-US" sz="4300" u="none" cap="none" strike="noStrike">
                <a:solidFill>
                  <a:srgbClr val="ED7D31"/>
                </a:solidFill>
                <a:latin typeface="Calibri"/>
                <a:ea typeface="Calibri"/>
                <a:cs typeface="Calibri"/>
                <a:sym typeface="Calibri"/>
              </a:rPr>
              <a:t> K</a:t>
            </a:r>
            <a:r>
              <a:rPr b="0" i="0" lang="en-US" sz="4300" u="none" cap="none" strike="noStrike">
                <a:solidFill>
                  <a:srgbClr val="ED7D31"/>
                </a:solidFill>
                <a:latin typeface="Calibri"/>
                <a:ea typeface="Calibri"/>
                <a:cs typeface="Calibri"/>
                <a:sym typeface="Calibri"/>
              </a:rPr>
              <a:t>IND?</a:t>
            </a:r>
            <a:r>
              <a:rPr b="1" i="0" lang="en-US" sz="4300" u="none" cap="none" strike="noStrike">
                <a:solidFill>
                  <a:srgbClr val="ED7D31"/>
                </a:solidFill>
                <a:latin typeface="Calibri"/>
                <a:ea typeface="Calibri"/>
                <a:cs typeface="Calibri"/>
                <a:sym typeface="Calibri"/>
              </a:rPr>
              <a:t> </a:t>
            </a:r>
            <a:endParaRPr b="0" i="0" sz="4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300"/>
              <a:buFont typeface="Arial"/>
              <a:buNone/>
            </a:pPr>
            <a:r>
              <a:t/>
            </a:r>
            <a:endParaRPr b="1" i="0" sz="4300" u="none" cap="none" strike="noStrike">
              <a:solidFill>
                <a:srgbClr val="ED7D3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ED7D31"/>
                </a:solidFill>
                <a:latin typeface="Calibri"/>
                <a:ea typeface="Calibri"/>
                <a:cs typeface="Calibri"/>
                <a:sym typeface="Calibri"/>
              </a:rPr>
              <a:t> </a:t>
            </a:r>
            <a:endParaRPr b="0" i="0" sz="43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6"/>
          <p:cNvSpPr txBox="1"/>
          <p:nvPr/>
        </p:nvSpPr>
        <p:spPr>
          <a:xfrm>
            <a:off x="838200" y="134463"/>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Ideas for #UseTech4Good</a:t>
            </a:r>
            <a:endParaRPr b="1" i="0" sz="4400" u="none" cap="none" strike="noStrike">
              <a:solidFill>
                <a:schemeClr val="dk1"/>
              </a:solidFill>
              <a:latin typeface="Calibri"/>
              <a:ea typeface="Calibri"/>
              <a:cs typeface="Calibri"/>
              <a:sym typeface="Calibri"/>
            </a:endParaRPr>
          </a:p>
        </p:txBody>
      </p:sp>
      <p:sp>
        <p:nvSpPr>
          <p:cNvPr id="480" name="Google Shape;480;p36"/>
          <p:cNvSpPr txBox="1"/>
          <p:nvPr/>
        </p:nvSpPr>
        <p:spPr>
          <a:xfrm>
            <a:off x="362857" y="1254718"/>
            <a:ext cx="6995886" cy="56938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Beyond the Ballot</a:t>
            </a:r>
            <a:endParaRPr b="0" i="0" sz="28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Remember that civic engagement involves more than politics.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Find ways to use the internet to find or create opportunities for service in your community, whether that community be geographical or virtual.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Invite others to join you via social media, or in other forms of communication.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Share how it feels to help another. We can use the our time, attention, energy, and focus to build or destroy. Every choice matters.</a:t>
            </a:r>
            <a:endParaRPr b="0" i="0" sz="2800" u="none" cap="none" strike="noStrike">
              <a:solidFill>
                <a:schemeClr val="dk1"/>
              </a:solidFill>
              <a:latin typeface="Calibri"/>
              <a:ea typeface="Calibri"/>
              <a:cs typeface="Calibri"/>
              <a:sym typeface="Calibri"/>
            </a:endParaRPr>
          </a:p>
        </p:txBody>
      </p:sp>
      <p:pic>
        <p:nvPicPr>
          <p:cNvPr id="481" name="Google Shape;481;p36"/>
          <p:cNvPicPr preferRelativeResize="0"/>
          <p:nvPr/>
        </p:nvPicPr>
        <p:blipFill rotWithShape="1">
          <a:blip r:embed="rId3">
            <a:alphaModFix/>
          </a:blip>
          <a:srcRect b="0" l="0" r="0" t="0"/>
          <a:stretch/>
        </p:blipFill>
        <p:spPr>
          <a:xfrm>
            <a:off x="7363263" y="1863564"/>
            <a:ext cx="4121164" cy="586088"/>
          </a:xfrm>
          <a:prstGeom prst="rect">
            <a:avLst/>
          </a:prstGeom>
          <a:noFill/>
          <a:ln>
            <a:noFill/>
          </a:ln>
        </p:spPr>
      </p:pic>
      <p:pic>
        <p:nvPicPr>
          <p:cNvPr id="482" name="Google Shape;482;p36"/>
          <p:cNvPicPr preferRelativeResize="0"/>
          <p:nvPr/>
        </p:nvPicPr>
        <p:blipFill rotWithShape="1">
          <a:blip r:embed="rId4">
            <a:alphaModFix/>
          </a:blip>
          <a:srcRect b="0" l="0" r="0" t="0"/>
          <a:stretch/>
        </p:blipFill>
        <p:spPr>
          <a:xfrm>
            <a:off x="7904255" y="3001018"/>
            <a:ext cx="2777926" cy="758918"/>
          </a:xfrm>
          <a:prstGeom prst="rect">
            <a:avLst/>
          </a:prstGeom>
          <a:noFill/>
          <a:ln>
            <a:noFill/>
          </a:ln>
        </p:spPr>
      </p:pic>
      <p:pic>
        <p:nvPicPr>
          <p:cNvPr id="483" name="Google Shape;483;p36"/>
          <p:cNvPicPr preferRelativeResize="0"/>
          <p:nvPr/>
        </p:nvPicPr>
        <p:blipFill rotWithShape="1">
          <a:blip r:embed="rId5">
            <a:alphaModFix/>
          </a:blip>
          <a:srcRect b="0" l="0" r="0" t="0"/>
          <a:stretch/>
        </p:blipFill>
        <p:spPr>
          <a:xfrm>
            <a:off x="7556500" y="4330700"/>
            <a:ext cx="3797300" cy="2044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37"/>
          <p:cNvSpPr txBox="1"/>
          <p:nvPr/>
        </p:nvSpPr>
        <p:spPr>
          <a:xfrm>
            <a:off x="838200" y="-13718"/>
            <a:ext cx="10515600" cy="90183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C6136C"/>
              </a:buClr>
              <a:buSzPts val="4400"/>
              <a:buFont typeface="Calibri"/>
              <a:buNone/>
            </a:pPr>
            <a:r>
              <a:rPr b="1" i="0" lang="en-US" sz="4400" u="none" cap="none" strike="noStrike">
                <a:solidFill>
                  <a:srgbClr val="C6136C"/>
                </a:solidFill>
                <a:latin typeface="Calibri"/>
                <a:ea typeface="Calibri"/>
                <a:cs typeface="Calibri"/>
                <a:sym typeface="Calibri"/>
              </a:rPr>
              <a:t>5HW</a:t>
            </a:r>
            <a:r>
              <a:rPr b="1" i="0" lang="en-US" sz="4400" u="none" cap="none" strike="noStrike">
                <a:solidFill>
                  <a:schemeClr val="dk1"/>
                </a:solidFill>
                <a:latin typeface="Calibri"/>
                <a:ea typeface="Calibri"/>
                <a:cs typeface="Calibri"/>
                <a:sym typeface="Calibri"/>
              </a:rPr>
              <a:t> can be used for Digital Citizenship</a:t>
            </a:r>
            <a:endParaRPr b="1" i="0" sz="4400" u="none" cap="none" strike="noStrike">
              <a:solidFill>
                <a:schemeClr val="dk1"/>
              </a:solidFill>
              <a:latin typeface="Calibri"/>
              <a:ea typeface="Calibri"/>
              <a:cs typeface="Calibri"/>
              <a:sym typeface="Calibri"/>
            </a:endParaRPr>
          </a:p>
        </p:txBody>
      </p:sp>
      <p:pic>
        <p:nvPicPr>
          <p:cNvPr id="490" name="Google Shape;490;p37"/>
          <p:cNvPicPr preferRelativeResize="0"/>
          <p:nvPr/>
        </p:nvPicPr>
        <p:blipFill rotWithShape="1">
          <a:blip r:embed="rId3">
            <a:alphaModFix/>
          </a:blip>
          <a:srcRect b="0" l="0" r="0" t="0"/>
          <a:stretch/>
        </p:blipFill>
        <p:spPr>
          <a:xfrm>
            <a:off x="656133" y="1125095"/>
            <a:ext cx="1588069" cy="1574418"/>
          </a:xfrm>
          <a:prstGeom prst="rect">
            <a:avLst/>
          </a:prstGeom>
          <a:noFill/>
          <a:ln>
            <a:noFill/>
          </a:ln>
        </p:spPr>
      </p:pic>
      <p:pic>
        <p:nvPicPr>
          <p:cNvPr id="491" name="Google Shape;491;p37"/>
          <p:cNvPicPr preferRelativeResize="0"/>
          <p:nvPr/>
        </p:nvPicPr>
        <p:blipFill rotWithShape="1">
          <a:blip r:embed="rId4">
            <a:alphaModFix/>
          </a:blip>
          <a:srcRect b="0" l="0" r="0" t="0"/>
          <a:stretch/>
        </p:blipFill>
        <p:spPr>
          <a:xfrm>
            <a:off x="651678" y="2870753"/>
            <a:ext cx="1592524" cy="1592524"/>
          </a:xfrm>
          <a:prstGeom prst="rect">
            <a:avLst/>
          </a:prstGeom>
          <a:noFill/>
          <a:ln>
            <a:noFill/>
          </a:ln>
        </p:spPr>
      </p:pic>
      <p:pic>
        <p:nvPicPr>
          <p:cNvPr id="492" name="Google Shape;492;p37"/>
          <p:cNvPicPr preferRelativeResize="0"/>
          <p:nvPr/>
        </p:nvPicPr>
        <p:blipFill rotWithShape="1">
          <a:blip r:embed="rId5">
            <a:alphaModFix/>
          </a:blip>
          <a:srcRect b="0" l="0" r="0" t="0"/>
          <a:stretch/>
        </p:blipFill>
        <p:spPr>
          <a:xfrm>
            <a:off x="6001398" y="1045531"/>
            <a:ext cx="1595206" cy="1595206"/>
          </a:xfrm>
          <a:prstGeom prst="rect">
            <a:avLst/>
          </a:prstGeom>
          <a:noFill/>
          <a:ln>
            <a:noFill/>
          </a:ln>
        </p:spPr>
      </p:pic>
      <p:pic>
        <p:nvPicPr>
          <p:cNvPr id="493" name="Google Shape;493;p37"/>
          <p:cNvPicPr preferRelativeResize="0"/>
          <p:nvPr/>
        </p:nvPicPr>
        <p:blipFill rotWithShape="1">
          <a:blip r:embed="rId6">
            <a:alphaModFix/>
          </a:blip>
          <a:srcRect b="0" l="0" r="0" t="0"/>
          <a:stretch/>
        </p:blipFill>
        <p:spPr>
          <a:xfrm>
            <a:off x="648996" y="4668864"/>
            <a:ext cx="1595206" cy="1586012"/>
          </a:xfrm>
          <a:prstGeom prst="rect">
            <a:avLst/>
          </a:prstGeom>
          <a:noFill/>
          <a:ln>
            <a:noFill/>
          </a:ln>
        </p:spPr>
      </p:pic>
      <p:pic>
        <p:nvPicPr>
          <p:cNvPr id="494" name="Google Shape;494;p37"/>
          <p:cNvPicPr preferRelativeResize="0"/>
          <p:nvPr/>
        </p:nvPicPr>
        <p:blipFill rotWithShape="1">
          <a:blip r:embed="rId7">
            <a:alphaModFix/>
          </a:blip>
          <a:srcRect b="0" l="0" r="0" t="0"/>
          <a:stretch/>
        </p:blipFill>
        <p:spPr>
          <a:xfrm>
            <a:off x="6001398" y="2867268"/>
            <a:ext cx="1604070" cy="1594851"/>
          </a:xfrm>
          <a:prstGeom prst="rect">
            <a:avLst/>
          </a:prstGeom>
          <a:noFill/>
          <a:ln>
            <a:noFill/>
          </a:ln>
        </p:spPr>
      </p:pic>
      <p:pic>
        <p:nvPicPr>
          <p:cNvPr id="495" name="Google Shape;495;p37"/>
          <p:cNvPicPr preferRelativeResize="0"/>
          <p:nvPr/>
        </p:nvPicPr>
        <p:blipFill rotWithShape="1">
          <a:blip r:embed="rId8">
            <a:alphaModFix/>
          </a:blip>
          <a:srcRect b="0" l="0" r="0" t="0"/>
          <a:stretch/>
        </p:blipFill>
        <p:spPr>
          <a:xfrm>
            <a:off x="6001399" y="4688650"/>
            <a:ext cx="1604070" cy="1599487"/>
          </a:xfrm>
          <a:prstGeom prst="rect">
            <a:avLst/>
          </a:prstGeom>
          <a:noFill/>
          <a:ln>
            <a:noFill/>
          </a:ln>
        </p:spPr>
      </p:pic>
      <p:sp>
        <p:nvSpPr>
          <p:cNvPr id="496" name="Google Shape;496;p37"/>
          <p:cNvSpPr txBox="1"/>
          <p:nvPr/>
        </p:nvSpPr>
        <p:spPr>
          <a:xfrm>
            <a:off x="2383188" y="1519969"/>
            <a:ext cx="325779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Who do I want to be? Am I the same person on and offline?</a:t>
            </a:r>
            <a:endParaRPr b="0" i="0" sz="1800" u="none" cap="none" strike="noStrike">
              <a:solidFill>
                <a:schemeClr val="dk1"/>
              </a:solidFill>
              <a:latin typeface="Calibri"/>
              <a:ea typeface="Calibri"/>
              <a:cs typeface="Calibri"/>
              <a:sym typeface="Calibri"/>
            </a:endParaRPr>
          </a:p>
        </p:txBody>
      </p:sp>
      <p:sp>
        <p:nvSpPr>
          <p:cNvPr id="497" name="Google Shape;497;p37"/>
          <p:cNvSpPr txBox="1"/>
          <p:nvPr/>
        </p:nvSpPr>
        <p:spPr>
          <a:xfrm>
            <a:off x="2394439" y="3213220"/>
            <a:ext cx="325779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What matters most to me? Does my online engagement reflect this?</a:t>
            </a:r>
            <a:endParaRPr b="0" i="0" sz="1800" u="none" cap="none" strike="noStrike">
              <a:solidFill>
                <a:schemeClr val="dk1"/>
              </a:solidFill>
              <a:latin typeface="Calibri"/>
              <a:ea typeface="Calibri"/>
              <a:cs typeface="Calibri"/>
              <a:sym typeface="Calibri"/>
            </a:endParaRPr>
          </a:p>
        </p:txBody>
      </p:sp>
      <p:sp>
        <p:nvSpPr>
          <p:cNvPr id="498" name="Google Shape;498;p37"/>
          <p:cNvSpPr txBox="1"/>
          <p:nvPr/>
        </p:nvSpPr>
        <p:spPr>
          <a:xfrm>
            <a:off x="2448025" y="4694267"/>
            <a:ext cx="3257795"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When am I most likely to engage online? Is it when I’m feeling centered, or when I’m tired and needing a break, or stressed and escaping from life, etc.? </a:t>
            </a:r>
            <a:endParaRPr b="0" i="0" sz="1800" u="none" cap="none" strike="noStrike">
              <a:solidFill>
                <a:schemeClr val="dk1"/>
              </a:solidFill>
              <a:latin typeface="Calibri"/>
              <a:ea typeface="Calibri"/>
              <a:cs typeface="Calibri"/>
              <a:sym typeface="Calibri"/>
            </a:endParaRPr>
          </a:p>
        </p:txBody>
      </p:sp>
      <p:sp>
        <p:nvSpPr>
          <p:cNvPr id="499" name="Google Shape;499;p37"/>
          <p:cNvSpPr txBox="1"/>
          <p:nvPr/>
        </p:nvSpPr>
        <p:spPr>
          <a:xfrm>
            <a:off x="7731341" y="1168226"/>
            <a:ext cx="3257795"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Where do I spend most of my time online? Are these places that align with who I want to be and what matters most? Is it healthy virtual water to swim in?</a:t>
            </a:r>
            <a:endParaRPr b="0" i="0" sz="1800" u="none" cap="none" strike="noStrike">
              <a:solidFill>
                <a:schemeClr val="dk1"/>
              </a:solidFill>
              <a:latin typeface="Calibri"/>
              <a:ea typeface="Calibri"/>
              <a:cs typeface="Calibri"/>
              <a:sym typeface="Calibri"/>
            </a:endParaRPr>
          </a:p>
        </p:txBody>
      </p:sp>
      <p:sp>
        <p:nvSpPr>
          <p:cNvPr id="500" name="Google Shape;500;p37"/>
          <p:cNvSpPr txBox="1"/>
          <p:nvPr/>
        </p:nvSpPr>
        <p:spPr>
          <a:xfrm>
            <a:off x="7818705" y="3215611"/>
            <a:ext cx="325779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What’s my why for being online? Does that align with who I want to be, what matters most, and…</a:t>
            </a:r>
            <a:endParaRPr b="0" i="0" sz="1800" u="none" cap="none" strike="noStrike">
              <a:solidFill>
                <a:schemeClr val="dk1"/>
              </a:solidFill>
              <a:latin typeface="Calibri"/>
              <a:ea typeface="Calibri"/>
              <a:cs typeface="Calibri"/>
              <a:sym typeface="Calibri"/>
            </a:endParaRPr>
          </a:p>
        </p:txBody>
      </p:sp>
      <p:sp>
        <p:nvSpPr>
          <p:cNvPr id="501" name="Google Shape;501;p37"/>
          <p:cNvSpPr txBox="1"/>
          <p:nvPr/>
        </p:nvSpPr>
        <p:spPr>
          <a:xfrm>
            <a:off x="7834119" y="4872410"/>
            <a:ext cx="3257795"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How [do] I want to show up in the world? How do I hope others might feel if they engage with me and my content online?</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8"/>
          <p:cNvSpPr txBox="1"/>
          <p:nvPr/>
        </p:nvSpPr>
        <p:spPr>
          <a:xfrm>
            <a:off x="838200" y="294120"/>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Examples of #UseTech4Good…</a:t>
            </a:r>
            <a:endParaRPr b="1" i="0" sz="44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…to Connect, Learn, Serve, Lift, Support</a:t>
            </a:r>
            <a:endParaRPr b="1" i="0" sz="4400" u="none" cap="none" strike="noStrike">
              <a:solidFill>
                <a:schemeClr val="dk1"/>
              </a:solidFill>
              <a:latin typeface="Calibri"/>
              <a:ea typeface="Calibri"/>
              <a:cs typeface="Calibri"/>
              <a:sym typeface="Calibri"/>
            </a:endParaRPr>
          </a:p>
        </p:txBody>
      </p:sp>
      <p:pic>
        <p:nvPicPr>
          <p:cNvPr id="508" name="Google Shape;508;p38"/>
          <p:cNvPicPr preferRelativeResize="0"/>
          <p:nvPr/>
        </p:nvPicPr>
        <p:blipFill rotWithShape="1">
          <a:blip r:embed="rId3">
            <a:alphaModFix/>
          </a:blip>
          <a:srcRect b="0" l="0" r="0" t="0"/>
          <a:stretch/>
        </p:blipFill>
        <p:spPr>
          <a:xfrm>
            <a:off x="6095999" y="5330206"/>
            <a:ext cx="3201961" cy="1452597"/>
          </a:xfrm>
          <a:prstGeom prst="rect">
            <a:avLst/>
          </a:prstGeom>
          <a:noFill/>
          <a:ln>
            <a:noFill/>
          </a:ln>
        </p:spPr>
      </p:pic>
      <p:pic>
        <p:nvPicPr>
          <p:cNvPr id="509" name="Google Shape;509;p38"/>
          <p:cNvPicPr preferRelativeResize="0"/>
          <p:nvPr/>
        </p:nvPicPr>
        <p:blipFill rotWithShape="1">
          <a:blip r:embed="rId4">
            <a:alphaModFix/>
          </a:blip>
          <a:srcRect b="0" l="0" r="0" t="0"/>
          <a:stretch/>
        </p:blipFill>
        <p:spPr>
          <a:xfrm>
            <a:off x="3129387" y="1968124"/>
            <a:ext cx="6371771" cy="941914"/>
          </a:xfrm>
          <a:prstGeom prst="rect">
            <a:avLst/>
          </a:prstGeom>
          <a:noFill/>
          <a:ln>
            <a:noFill/>
          </a:ln>
        </p:spPr>
      </p:pic>
      <p:pic>
        <p:nvPicPr>
          <p:cNvPr id="510" name="Google Shape;510;p38"/>
          <p:cNvPicPr preferRelativeResize="0"/>
          <p:nvPr/>
        </p:nvPicPr>
        <p:blipFill rotWithShape="1">
          <a:blip r:embed="rId5">
            <a:alphaModFix/>
          </a:blip>
          <a:srcRect b="0" l="0" r="0" t="0"/>
          <a:stretch/>
        </p:blipFill>
        <p:spPr>
          <a:xfrm>
            <a:off x="2779713" y="5652143"/>
            <a:ext cx="2628900" cy="673100"/>
          </a:xfrm>
          <a:prstGeom prst="rect">
            <a:avLst/>
          </a:prstGeom>
          <a:noFill/>
          <a:ln>
            <a:noFill/>
          </a:ln>
        </p:spPr>
      </p:pic>
      <p:pic>
        <p:nvPicPr>
          <p:cNvPr id="511" name="Google Shape;511;p38"/>
          <p:cNvPicPr preferRelativeResize="0"/>
          <p:nvPr/>
        </p:nvPicPr>
        <p:blipFill rotWithShape="1">
          <a:blip r:embed="rId6">
            <a:alphaModFix/>
          </a:blip>
          <a:srcRect b="0" l="0" r="0" t="0"/>
          <a:stretch/>
        </p:blipFill>
        <p:spPr>
          <a:xfrm>
            <a:off x="9277989" y="3907816"/>
            <a:ext cx="2777926" cy="758918"/>
          </a:xfrm>
          <a:prstGeom prst="rect">
            <a:avLst/>
          </a:prstGeom>
          <a:noFill/>
          <a:ln>
            <a:noFill/>
          </a:ln>
        </p:spPr>
      </p:pic>
      <p:pic>
        <p:nvPicPr>
          <p:cNvPr id="512" name="Google Shape;512;p38"/>
          <p:cNvPicPr preferRelativeResize="0"/>
          <p:nvPr/>
        </p:nvPicPr>
        <p:blipFill rotWithShape="1">
          <a:blip r:embed="rId7">
            <a:alphaModFix/>
          </a:blip>
          <a:srcRect b="0" l="0" r="0" t="0"/>
          <a:stretch/>
        </p:blipFill>
        <p:spPr>
          <a:xfrm>
            <a:off x="9733363" y="4974692"/>
            <a:ext cx="1867180" cy="1687286"/>
          </a:xfrm>
          <a:prstGeom prst="rect">
            <a:avLst/>
          </a:prstGeom>
          <a:noFill/>
          <a:ln>
            <a:noFill/>
          </a:ln>
        </p:spPr>
      </p:pic>
      <p:pic>
        <p:nvPicPr>
          <p:cNvPr id="513" name="Google Shape;513;p38"/>
          <p:cNvPicPr preferRelativeResize="0"/>
          <p:nvPr/>
        </p:nvPicPr>
        <p:blipFill rotWithShape="1">
          <a:blip r:embed="rId8">
            <a:alphaModFix/>
          </a:blip>
          <a:srcRect b="0" l="0" r="0" t="0"/>
          <a:stretch/>
        </p:blipFill>
        <p:spPr>
          <a:xfrm>
            <a:off x="3613263" y="3078309"/>
            <a:ext cx="2139043" cy="2275425"/>
          </a:xfrm>
          <a:prstGeom prst="rect">
            <a:avLst/>
          </a:prstGeom>
          <a:noFill/>
          <a:ln>
            <a:noFill/>
          </a:ln>
        </p:spPr>
      </p:pic>
      <p:pic>
        <p:nvPicPr>
          <p:cNvPr id="514" name="Google Shape;514;p38"/>
          <p:cNvPicPr preferRelativeResize="0"/>
          <p:nvPr/>
        </p:nvPicPr>
        <p:blipFill rotWithShape="1">
          <a:blip r:embed="rId9">
            <a:alphaModFix/>
          </a:blip>
          <a:srcRect b="0" l="0" r="0" t="0"/>
          <a:stretch/>
        </p:blipFill>
        <p:spPr>
          <a:xfrm>
            <a:off x="246741" y="4773370"/>
            <a:ext cx="2139044" cy="1931578"/>
          </a:xfrm>
          <a:prstGeom prst="rect">
            <a:avLst/>
          </a:prstGeom>
          <a:noFill/>
          <a:ln>
            <a:noFill/>
          </a:ln>
        </p:spPr>
      </p:pic>
      <p:pic>
        <p:nvPicPr>
          <p:cNvPr id="515" name="Google Shape;515;p38"/>
          <p:cNvPicPr preferRelativeResize="0"/>
          <p:nvPr/>
        </p:nvPicPr>
        <p:blipFill rotWithShape="1">
          <a:blip r:embed="rId10">
            <a:alphaModFix/>
          </a:blip>
          <a:srcRect b="0" l="0" r="0" t="0"/>
          <a:stretch/>
        </p:blipFill>
        <p:spPr>
          <a:xfrm>
            <a:off x="284990" y="1968124"/>
            <a:ext cx="2100795" cy="1824933"/>
          </a:xfrm>
          <a:prstGeom prst="rect">
            <a:avLst/>
          </a:prstGeom>
          <a:noFill/>
          <a:ln>
            <a:noFill/>
          </a:ln>
        </p:spPr>
      </p:pic>
      <p:pic>
        <p:nvPicPr>
          <p:cNvPr id="516" name="Google Shape;516;p38"/>
          <p:cNvPicPr preferRelativeResize="0"/>
          <p:nvPr/>
        </p:nvPicPr>
        <p:blipFill rotWithShape="1">
          <a:blip r:embed="rId11">
            <a:alphaModFix/>
          </a:blip>
          <a:srcRect b="0" l="0" r="0" t="0"/>
          <a:stretch/>
        </p:blipFill>
        <p:spPr>
          <a:xfrm>
            <a:off x="6920249" y="3184787"/>
            <a:ext cx="1542143" cy="1813683"/>
          </a:xfrm>
          <a:prstGeom prst="rect">
            <a:avLst/>
          </a:prstGeom>
          <a:noFill/>
          <a:ln>
            <a:noFill/>
          </a:ln>
        </p:spPr>
      </p:pic>
      <p:pic>
        <p:nvPicPr>
          <p:cNvPr id="517" name="Google Shape;517;p38"/>
          <p:cNvPicPr preferRelativeResize="0"/>
          <p:nvPr/>
        </p:nvPicPr>
        <p:blipFill rotWithShape="1">
          <a:blip r:embed="rId12">
            <a:alphaModFix/>
          </a:blip>
          <a:srcRect b="0" l="0" r="0" t="0"/>
          <a:stretch/>
        </p:blipFill>
        <p:spPr>
          <a:xfrm>
            <a:off x="9836392" y="1745532"/>
            <a:ext cx="2043195" cy="205012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39"/>
          <p:cNvSpPr txBox="1"/>
          <p:nvPr/>
        </p:nvSpPr>
        <p:spPr>
          <a:xfrm>
            <a:off x="406400" y="-185365"/>
            <a:ext cx="11596914"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#UseTech4Good Youth Extravaganza</a:t>
            </a:r>
            <a:endParaRPr b="0" i="0" sz="1400" u="none" cap="none" strike="noStrike">
              <a:solidFill>
                <a:srgbClr val="000000"/>
              </a:solidFill>
              <a:latin typeface="Arial"/>
              <a:ea typeface="Arial"/>
              <a:cs typeface="Arial"/>
              <a:sym typeface="Arial"/>
            </a:endParaRPr>
          </a:p>
        </p:txBody>
      </p:sp>
      <p:sp>
        <p:nvSpPr>
          <p:cNvPr id="524" name="Google Shape;524;p39"/>
          <p:cNvSpPr txBox="1"/>
          <p:nvPr/>
        </p:nvSpPr>
        <p:spPr>
          <a:xfrm>
            <a:off x="74742" y="575166"/>
            <a:ext cx="11596914" cy="593335"/>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600"/>
              <a:buFont typeface="Calibri"/>
              <a:buNone/>
            </a:pPr>
            <a:r>
              <a:rPr b="1" i="0" lang="en-US" sz="16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https://www.epik.org/conferences/youth-extravaganza-usetech4good/</a:t>
            </a:r>
            <a:endParaRPr b="1" i="0" sz="1600" u="none" cap="none" strike="noStrike">
              <a:solidFill>
                <a:schemeClr val="dk1"/>
              </a:solidFill>
              <a:latin typeface="Calibri"/>
              <a:ea typeface="Calibri"/>
              <a:cs typeface="Calibri"/>
              <a:sym typeface="Calibri"/>
            </a:endParaRPr>
          </a:p>
        </p:txBody>
      </p:sp>
      <p:pic>
        <p:nvPicPr>
          <p:cNvPr id="525" name="Google Shape;525;p39"/>
          <p:cNvPicPr preferRelativeResize="0"/>
          <p:nvPr/>
        </p:nvPicPr>
        <p:blipFill rotWithShape="1">
          <a:blip r:embed="rId4">
            <a:alphaModFix/>
          </a:blip>
          <a:srcRect b="0" l="32150" r="0" t="0"/>
          <a:stretch/>
        </p:blipFill>
        <p:spPr>
          <a:xfrm>
            <a:off x="8698588" y="2321721"/>
            <a:ext cx="2973068" cy="1569542"/>
          </a:xfrm>
          <a:prstGeom prst="rect">
            <a:avLst/>
          </a:prstGeom>
          <a:noFill/>
          <a:ln>
            <a:noFill/>
          </a:ln>
        </p:spPr>
      </p:pic>
      <p:pic>
        <p:nvPicPr>
          <p:cNvPr id="526" name="Google Shape;526;p39"/>
          <p:cNvPicPr preferRelativeResize="0"/>
          <p:nvPr/>
        </p:nvPicPr>
        <p:blipFill rotWithShape="1">
          <a:blip r:embed="rId5">
            <a:alphaModFix/>
          </a:blip>
          <a:srcRect b="22083" l="0" r="0" t="0"/>
          <a:stretch/>
        </p:blipFill>
        <p:spPr>
          <a:xfrm>
            <a:off x="3280230" y="5206579"/>
            <a:ext cx="6722834" cy="1387244"/>
          </a:xfrm>
          <a:prstGeom prst="rect">
            <a:avLst/>
          </a:prstGeom>
          <a:noFill/>
          <a:ln>
            <a:noFill/>
          </a:ln>
        </p:spPr>
      </p:pic>
      <p:pic>
        <p:nvPicPr>
          <p:cNvPr id="527" name="Google Shape;527;p39"/>
          <p:cNvPicPr preferRelativeResize="0"/>
          <p:nvPr/>
        </p:nvPicPr>
        <p:blipFill rotWithShape="1">
          <a:blip r:embed="rId6">
            <a:alphaModFix/>
          </a:blip>
          <a:srcRect b="15841" l="0" r="0" t="0"/>
          <a:stretch/>
        </p:blipFill>
        <p:spPr>
          <a:xfrm>
            <a:off x="2414812" y="3688459"/>
            <a:ext cx="6112328" cy="1461514"/>
          </a:xfrm>
          <a:prstGeom prst="rect">
            <a:avLst/>
          </a:prstGeom>
          <a:noFill/>
          <a:ln>
            <a:noFill/>
          </a:ln>
        </p:spPr>
      </p:pic>
      <p:pic>
        <p:nvPicPr>
          <p:cNvPr id="528" name="Google Shape;528;p39"/>
          <p:cNvPicPr preferRelativeResize="0"/>
          <p:nvPr/>
        </p:nvPicPr>
        <p:blipFill rotWithShape="1">
          <a:blip r:embed="rId7">
            <a:alphaModFix/>
          </a:blip>
          <a:srcRect b="18785" l="0" r="0" t="0"/>
          <a:stretch/>
        </p:blipFill>
        <p:spPr>
          <a:xfrm>
            <a:off x="979946" y="2415345"/>
            <a:ext cx="6566573" cy="1382295"/>
          </a:xfrm>
          <a:prstGeom prst="rect">
            <a:avLst/>
          </a:prstGeom>
          <a:noFill/>
          <a:ln>
            <a:noFill/>
          </a:ln>
        </p:spPr>
      </p:pic>
      <p:pic>
        <p:nvPicPr>
          <p:cNvPr id="529" name="Google Shape;529;p39"/>
          <p:cNvPicPr preferRelativeResize="0"/>
          <p:nvPr/>
        </p:nvPicPr>
        <p:blipFill rotWithShape="1">
          <a:blip r:embed="rId8">
            <a:alphaModFix/>
          </a:blip>
          <a:srcRect b="22825" l="0" r="0" t="0"/>
          <a:stretch/>
        </p:blipFill>
        <p:spPr>
          <a:xfrm>
            <a:off x="0" y="1067600"/>
            <a:ext cx="6500585" cy="1335479"/>
          </a:xfrm>
          <a:prstGeom prst="rect">
            <a:avLst/>
          </a:prstGeom>
          <a:noFill/>
          <a:ln>
            <a:noFill/>
          </a:ln>
        </p:spPr>
      </p:pic>
      <p:pic>
        <p:nvPicPr>
          <p:cNvPr id="530" name="Google Shape;530;p39"/>
          <p:cNvPicPr preferRelativeResize="0"/>
          <p:nvPr/>
        </p:nvPicPr>
        <p:blipFill rotWithShape="1">
          <a:blip r:embed="rId4">
            <a:alphaModFix/>
          </a:blip>
          <a:srcRect b="15218" l="0" r="66788" t="0"/>
          <a:stretch/>
        </p:blipFill>
        <p:spPr>
          <a:xfrm>
            <a:off x="406400" y="5077403"/>
            <a:ext cx="1588357" cy="145231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0"/>
          <p:cNvSpPr txBox="1"/>
          <p:nvPr/>
        </p:nvSpPr>
        <p:spPr>
          <a:xfrm>
            <a:off x="159656" y="69289"/>
            <a:ext cx="11805557"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Dislike the Like: Practice Going Deeper</a:t>
            </a:r>
            <a:endParaRPr b="1" i="0" sz="4400" u="none" cap="none" strike="noStrike">
              <a:solidFill>
                <a:schemeClr val="dk1"/>
              </a:solidFill>
              <a:latin typeface="Calibri"/>
              <a:ea typeface="Calibri"/>
              <a:cs typeface="Calibri"/>
              <a:sym typeface="Calibri"/>
            </a:endParaRPr>
          </a:p>
        </p:txBody>
      </p:sp>
      <p:sp>
        <p:nvSpPr>
          <p:cNvPr id="537" name="Google Shape;537;p40"/>
          <p:cNvSpPr txBox="1"/>
          <p:nvPr/>
        </p:nvSpPr>
        <p:spPr>
          <a:xfrm>
            <a:off x="159656" y="1164134"/>
            <a:ext cx="7866743" cy="53860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Calibri"/>
                <a:ea typeface="Calibri"/>
                <a:cs typeface="Calibri"/>
                <a:sym typeface="Calibri"/>
              </a:rPr>
              <a:t>Dislike the Like = Go deeper on relationships and ideas that matter to you. </a:t>
            </a:r>
            <a:r>
              <a:rPr b="0" i="1" lang="en-US" sz="2600" u="none" cap="none" strike="noStrike">
                <a:solidFill>
                  <a:schemeClr val="dk1"/>
                </a:solidFill>
                <a:latin typeface="Calibri"/>
                <a:ea typeface="Calibri"/>
                <a:cs typeface="Calibri"/>
                <a:sym typeface="Calibri"/>
              </a:rPr>
              <a:t>Relationships are not built via drive-by engagement. Problems aren’t solved by memes. See also the discussion guide on Productivity.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“What the [internet] seems to be doing is chipping away my capacity for concentration and contemplation. Whether I’m online or not, my mind now expects to take in information the way the Net distributes it: in a swiftly moving stream of particles. Once I was a scuba diver in the sea of words. Now I zip along the surface like a guy on a Jet Ski.”</a:t>
            </a:r>
            <a:br>
              <a:rPr b="0" i="0" lang="en-US" sz="2800" u="none" cap="none" strike="noStrike">
                <a:solidFill>
                  <a:schemeClr val="dk1"/>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 </a:t>
            </a:r>
            <a:r>
              <a:rPr b="1" i="0" lang="en-US" sz="1800" u="none" cap="none" strike="noStrike">
                <a:solidFill>
                  <a:schemeClr val="dk1"/>
                </a:solidFill>
                <a:latin typeface="Calibri"/>
                <a:ea typeface="Calibri"/>
                <a:cs typeface="Calibri"/>
                <a:sym typeface="Calibri"/>
              </a:rPr>
              <a:t>Nicholas G. Carr, </a:t>
            </a:r>
            <a:r>
              <a:rPr b="1"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The Shallows: What the Internet is Doing to Our Brains</a:t>
            </a:r>
            <a:endParaRPr b="0" i="0" sz="1800" u="none" cap="none" strike="noStrike">
              <a:solidFill>
                <a:schemeClr val="dk1"/>
              </a:solidFill>
              <a:latin typeface="Calibri"/>
              <a:ea typeface="Calibri"/>
              <a:cs typeface="Calibri"/>
              <a:sym typeface="Calibri"/>
            </a:endParaRPr>
          </a:p>
        </p:txBody>
      </p:sp>
      <p:pic>
        <p:nvPicPr>
          <p:cNvPr id="538" name="Google Shape;538;p40"/>
          <p:cNvPicPr preferRelativeResize="0"/>
          <p:nvPr/>
        </p:nvPicPr>
        <p:blipFill rotWithShape="1">
          <a:blip r:embed="rId4">
            <a:alphaModFix/>
          </a:blip>
          <a:srcRect b="0" l="0" r="0" t="0"/>
          <a:stretch/>
        </p:blipFill>
        <p:spPr>
          <a:xfrm>
            <a:off x="7876816" y="3193612"/>
            <a:ext cx="2290842" cy="1570335"/>
          </a:xfrm>
          <a:prstGeom prst="rect">
            <a:avLst/>
          </a:prstGeom>
          <a:noFill/>
          <a:ln>
            <a:noFill/>
          </a:ln>
        </p:spPr>
      </p:pic>
      <p:sp>
        <p:nvSpPr>
          <p:cNvPr id="539" name="Google Shape;539;p40"/>
          <p:cNvSpPr/>
          <p:nvPr/>
        </p:nvSpPr>
        <p:spPr>
          <a:xfrm>
            <a:off x="8134144" y="4763947"/>
            <a:ext cx="177618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Shallow Work</a:t>
            </a:r>
            <a:endParaRPr b="1" i="0" sz="1800" u="none" cap="none" strike="noStrike">
              <a:solidFill>
                <a:schemeClr val="dk1"/>
              </a:solidFill>
              <a:latin typeface="Calibri"/>
              <a:ea typeface="Calibri"/>
              <a:cs typeface="Calibri"/>
              <a:sym typeface="Calibri"/>
            </a:endParaRPr>
          </a:p>
        </p:txBody>
      </p:sp>
      <p:pic>
        <p:nvPicPr>
          <p:cNvPr id="540" name="Google Shape;540;p40"/>
          <p:cNvPicPr preferRelativeResize="0"/>
          <p:nvPr/>
        </p:nvPicPr>
        <p:blipFill rotWithShape="1">
          <a:blip r:embed="rId5">
            <a:alphaModFix/>
          </a:blip>
          <a:srcRect b="0" l="0" r="0" t="0"/>
          <a:stretch/>
        </p:blipFill>
        <p:spPr>
          <a:xfrm>
            <a:off x="9685916" y="1164134"/>
            <a:ext cx="2108344" cy="1407886"/>
          </a:xfrm>
          <a:prstGeom prst="rect">
            <a:avLst/>
          </a:prstGeom>
          <a:noFill/>
          <a:ln>
            <a:noFill/>
          </a:ln>
        </p:spPr>
      </p:pic>
      <p:sp>
        <p:nvSpPr>
          <p:cNvPr id="541" name="Google Shape;541;p40"/>
          <p:cNvSpPr/>
          <p:nvPr/>
        </p:nvSpPr>
        <p:spPr>
          <a:xfrm>
            <a:off x="9685916" y="2572020"/>
            <a:ext cx="194733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Distraction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/Fragmentation</a:t>
            </a:r>
            <a:endParaRPr b="1" i="0" sz="1800" u="none" cap="none" strike="noStrike">
              <a:solidFill>
                <a:schemeClr val="dk1"/>
              </a:solidFill>
              <a:latin typeface="Calibri"/>
              <a:ea typeface="Calibri"/>
              <a:cs typeface="Calibri"/>
              <a:sym typeface="Calibri"/>
            </a:endParaRPr>
          </a:p>
        </p:txBody>
      </p:sp>
      <p:pic>
        <p:nvPicPr>
          <p:cNvPr id="542" name="Google Shape;542;p40"/>
          <p:cNvPicPr preferRelativeResize="0"/>
          <p:nvPr/>
        </p:nvPicPr>
        <p:blipFill rotWithShape="1">
          <a:blip r:embed="rId6">
            <a:alphaModFix/>
          </a:blip>
          <a:srcRect b="0" l="0" r="0" t="0"/>
          <a:stretch/>
        </p:blipFill>
        <p:spPr>
          <a:xfrm>
            <a:off x="10018074" y="4226110"/>
            <a:ext cx="1947139" cy="2137229"/>
          </a:xfrm>
          <a:prstGeom prst="rect">
            <a:avLst/>
          </a:prstGeom>
          <a:noFill/>
          <a:ln>
            <a:noFill/>
          </a:ln>
        </p:spPr>
      </p:pic>
      <p:sp>
        <p:nvSpPr>
          <p:cNvPr id="543" name="Google Shape;543;p40"/>
          <p:cNvSpPr/>
          <p:nvPr/>
        </p:nvSpPr>
        <p:spPr>
          <a:xfrm>
            <a:off x="10105159" y="6401584"/>
            <a:ext cx="177618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Deep Work</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11d7ba52bac_0_31"/>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117" name="Google Shape;117;g11d7ba52bac_0_31"/>
          <p:cNvSpPr txBox="1"/>
          <p:nvPr/>
        </p:nvSpPr>
        <p:spPr>
          <a:xfrm>
            <a:off x="362857" y="851950"/>
            <a:ext cx="6996000" cy="612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Stage a </a:t>
            </a:r>
            <a:r>
              <a:rPr b="1" i="1" lang="en-US" sz="2800">
                <a:solidFill>
                  <a:srgbClr val="E3760B"/>
                </a:solidFill>
                <a:latin typeface="Calibri"/>
                <a:ea typeface="Calibri"/>
                <a:cs typeface="Calibri"/>
                <a:sym typeface="Calibri"/>
              </a:rPr>
              <a:t>Discussion</a:t>
            </a:r>
            <a:endParaRPr b="1" i="1" sz="2800">
              <a:solidFill>
                <a:srgbClr val="E3760B"/>
              </a:solidFill>
              <a:latin typeface="Calibri"/>
              <a:ea typeface="Calibri"/>
              <a:cs typeface="Calibri"/>
              <a:sym typeface="Calibri"/>
            </a:endParaRPr>
          </a:p>
          <a:p>
            <a:pPr indent="-330200" lvl="0" marL="342900" marR="0" rtl="0" algn="l">
              <a:lnSpc>
                <a:spcPct val="100000"/>
              </a:lnSpc>
              <a:spcBef>
                <a:spcPts val="0"/>
              </a:spcBef>
              <a:spcAft>
                <a:spcPts val="0"/>
              </a:spcAft>
              <a:buClr>
                <a:schemeClr val="dk1"/>
              </a:buClr>
              <a:buSzPts val="2600"/>
              <a:buChar char="•"/>
            </a:pPr>
            <a:r>
              <a:rPr lang="en-US" sz="2600">
                <a:solidFill>
                  <a:schemeClr val="dk1"/>
                </a:solidFill>
                <a:latin typeface="Calibri"/>
                <a:ea typeface="Calibri"/>
                <a:cs typeface="Calibri"/>
                <a:sym typeface="Calibri"/>
              </a:rPr>
              <a:t>Pick a topic that isn’t too charged but still has relevance to our social/cultural/political environment.</a:t>
            </a:r>
            <a:endParaRPr sz="1200"/>
          </a:p>
          <a:p>
            <a:pPr indent="-3302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Come prepared with news articles that represent different "sides" of the issue </a:t>
            </a:r>
            <a:endParaRPr sz="2600">
              <a:solidFill>
                <a:schemeClr val="dk1"/>
              </a:solidFill>
              <a:latin typeface="Calibri"/>
              <a:ea typeface="Calibri"/>
              <a:cs typeface="Calibri"/>
              <a:sym typeface="Calibri"/>
            </a:endParaRPr>
          </a:p>
          <a:p>
            <a:pPr indent="-3302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Divide randomly into two groups. </a:t>
            </a:r>
            <a:endParaRPr sz="1200"/>
          </a:p>
          <a:p>
            <a:pPr indent="-3302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Assign Group 1 one “side” to represent and Group 2 the other. Then switch. (10-15 minutes prep, 5 minutes presentation.) Instead of debating the topic, use KSAM and the sentence frames tool from Utah3Rs to practice using de-fusing phrases. </a:t>
            </a:r>
            <a:endParaRPr sz="1200"/>
          </a:p>
          <a:p>
            <a:pPr indent="-3302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Discuss. How did that feel? What are your observations about these tools?</a:t>
            </a:r>
            <a:endParaRPr sz="2600">
              <a:solidFill>
                <a:schemeClr val="dk1"/>
              </a:solidFill>
              <a:latin typeface="Calibri"/>
              <a:ea typeface="Calibri"/>
              <a:cs typeface="Calibri"/>
              <a:sym typeface="Calibri"/>
            </a:endParaRPr>
          </a:p>
        </p:txBody>
      </p:sp>
      <p:pic>
        <p:nvPicPr>
          <p:cNvPr id="118" name="Google Shape;118;g11d7ba52bac_0_31"/>
          <p:cNvPicPr preferRelativeResize="0"/>
          <p:nvPr/>
        </p:nvPicPr>
        <p:blipFill>
          <a:blip r:embed="rId3">
            <a:alphaModFix/>
          </a:blip>
          <a:stretch>
            <a:fillRect/>
          </a:stretch>
        </p:blipFill>
        <p:spPr>
          <a:xfrm>
            <a:off x="7511257" y="1358563"/>
            <a:ext cx="4528343" cy="49711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11d7ba52bac_0_38"/>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125" name="Google Shape;125;g11d7ba52bac_0_38"/>
          <p:cNvSpPr txBox="1"/>
          <p:nvPr/>
        </p:nvSpPr>
        <p:spPr>
          <a:xfrm>
            <a:off x="362857" y="928150"/>
            <a:ext cx="6996000" cy="569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Stage a </a:t>
            </a:r>
            <a:r>
              <a:rPr b="1" i="1" lang="en-US" sz="2800">
                <a:solidFill>
                  <a:srgbClr val="E3760B"/>
                </a:solidFill>
                <a:latin typeface="Calibri"/>
                <a:ea typeface="Calibri"/>
                <a:cs typeface="Calibri"/>
                <a:sym typeface="Calibri"/>
              </a:rPr>
              <a:t>Debate</a:t>
            </a:r>
            <a:r>
              <a:rPr b="1" lang="en-US" sz="2800">
                <a:solidFill>
                  <a:srgbClr val="E3760B"/>
                </a:solidFill>
                <a:latin typeface="Calibri"/>
                <a:ea typeface="Calibri"/>
                <a:cs typeface="Calibri"/>
                <a:sym typeface="Calibri"/>
              </a:rPr>
              <a:t> (or Gauge the Gauntlet)</a:t>
            </a:r>
            <a:endParaRPr b="1" sz="2800">
              <a:solidFill>
                <a:srgbClr val="E3760B"/>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Pick a topic that isn’t too charged but still has relevance to our social/cultural/political environment.</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Plan a COVID-friendly or virtual event in advance so people have time to do a little research on </a:t>
            </a:r>
            <a:r>
              <a:rPr i="1" lang="en-US" sz="2800">
                <a:solidFill>
                  <a:schemeClr val="dk1"/>
                </a:solidFill>
                <a:latin typeface="Calibri"/>
                <a:ea typeface="Calibri"/>
                <a:cs typeface="Calibri"/>
                <a:sym typeface="Calibri"/>
              </a:rPr>
              <a:t>both</a:t>
            </a:r>
            <a:r>
              <a:rPr lang="en-US" sz="2800">
                <a:solidFill>
                  <a:schemeClr val="dk1"/>
                </a:solidFill>
                <a:latin typeface="Calibri"/>
                <a:ea typeface="Calibri"/>
                <a:cs typeface="Calibri"/>
                <a:sym typeface="Calibri"/>
              </a:rPr>
              <a:t> sides of a topic. </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Divide randomly into two groups. </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Assign Group 1 one “side” to debate and Group 2 the other. </a:t>
            </a:r>
            <a:r>
              <a:rPr b="1" lang="en-US" sz="2800">
                <a:solidFill>
                  <a:srgbClr val="E3760B"/>
                </a:solidFill>
                <a:latin typeface="Calibri"/>
                <a:ea typeface="Calibri"/>
                <a:cs typeface="Calibri"/>
                <a:sym typeface="Calibri"/>
              </a:rPr>
              <a:t>Then switch.</a:t>
            </a:r>
            <a:r>
              <a:rPr lang="en-US" sz="2800">
                <a:solidFill>
                  <a:schemeClr val="dk1"/>
                </a:solidFill>
                <a:latin typeface="Calibri"/>
                <a:ea typeface="Calibri"/>
                <a:cs typeface="Calibri"/>
                <a:sym typeface="Calibri"/>
              </a:rPr>
              <a:t> (10-15 minutes prep, 5 minutes presentation.)</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Discuss. How did that feel? Can you see any Venn diagram spaces within the debate? etc.</a:t>
            </a:r>
            <a:endParaRPr sz="2800">
              <a:solidFill>
                <a:schemeClr val="dk1"/>
              </a:solidFill>
              <a:latin typeface="Calibri"/>
              <a:ea typeface="Calibri"/>
              <a:cs typeface="Calibri"/>
              <a:sym typeface="Calibri"/>
            </a:endParaRPr>
          </a:p>
        </p:txBody>
      </p:sp>
      <p:pic>
        <p:nvPicPr>
          <p:cNvPr id="126" name="Google Shape;126;g11d7ba52bac_0_38"/>
          <p:cNvPicPr preferRelativeResize="0"/>
          <p:nvPr/>
        </p:nvPicPr>
        <p:blipFill>
          <a:blip r:embed="rId3">
            <a:alphaModFix/>
          </a:blip>
          <a:stretch>
            <a:fillRect/>
          </a:stretch>
        </p:blipFill>
        <p:spPr>
          <a:xfrm>
            <a:off x="7358857" y="1507388"/>
            <a:ext cx="4528344" cy="38432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11d7ba52bac_0_45"/>
          <p:cNvSpPr txBox="1"/>
          <p:nvPr/>
        </p:nvSpPr>
        <p:spPr>
          <a:xfrm>
            <a:off x="838200" y="32863"/>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133" name="Google Shape;133;g11d7ba52bac_0_45"/>
          <p:cNvSpPr txBox="1"/>
          <p:nvPr/>
        </p:nvSpPr>
        <p:spPr>
          <a:xfrm>
            <a:off x="362856" y="1080550"/>
            <a:ext cx="11408100" cy="5895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E3760B"/>
                </a:solidFill>
                <a:latin typeface="Calibri"/>
                <a:ea typeface="Calibri"/>
                <a:cs typeface="Calibri"/>
                <a:sym typeface="Calibri"/>
              </a:rPr>
              <a:t>Stage a Debate: Food for Thought for Discussion</a:t>
            </a:r>
            <a:endParaRPr sz="1050">
              <a:solidFill>
                <a:srgbClr val="E3760B"/>
              </a:solidFill>
              <a:latin typeface="Calibri"/>
              <a:ea typeface="Calibri"/>
              <a:cs typeface="Calibri"/>
              <a:sym typeface="Calibri"/>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"Normally, we used forced choice and false dichotomies during times of significant emotional stress. Our intentions may not be to manipulate, but to force the point that we’re in a situation where neutrality is dangerous. ...</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"The problem is that these emotional pleas…prey on our fears of not belonging or being seen as wrong or part of the problem. We need to question how the sides are defined. Are these really the only options? Is this the accurate framing for this debate….?</a:t>
            </a:r>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"If alternatives exist outside of these forced choices (and they almost always do), then the statements are factually wrong. It’s turning an emotion-driven approach into weaponized belonging. And it always benefits the person throwing down the gauntlet and brandishing those forced, false choices.</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"The ability to think past either/or situations is the foundation of critical thinking, but still, it requires courage. Getting curious and asking questions happens outside our ideological bunkers. It feels easier and safer to pick a side. The argument is set up in a way that there’s only one real option. If we stay quiet we’re automatically demonized as ‘the other.’</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"The only true option is to refuse to accept the terms of the argument by challenging the framing of the debate. But make no mistake; this is opting for the wilderness. Why? Because the argument is set up to silence dissent and draw lines in the sand that squelch debate, discussion, and questions—the very processes that we know lead to effective problem solving.”</a:t>
            </a:r>
            <a:endParaRPr/>
          </a:p>
          <a:p>
            <a:pPr indent="0" lvl="0" marL="0" marR="0" rtl="0" algn="l">
              <a:spcBef>
                <a:spcPts val="600"/>
              </a:spcBef>
              <a:spcAft>
                <a:spcPts val="0"/>
              </a:spcAft>
              <a:buNone/>
            </a:pPr>
            <a:r>
              <a:rPr lang="en-US" sz="1600">
                <a:solidFill>
                  <a:schemeClr val="dk1"/>
                </a:solidFill>
                <a:latin typeface="Calibri"/>
                <a:ea typeface="Calibri"/>
                <a:cs typeface="Calibri"/>
                <a:sym typeface="Calibri"/>
              </a:rPr>
              <a:t>-Brené Brown, </a:t>
            </a:r>
            <a:r>
              <a:rPr i="1" lang="en-US" sz="1600">
                <a:solidFill>
                  <a:schemeClr val="dk1"/>
                </a:solidFill>
                <a:latin typeface="Calibri"/>
                <a:ea typeface="Calibri"/>
                <a:cs typeface="Calibri"/>
                <a:sym typeface="Calibri"/>
              </a:rPr>
              <a:t>Braving the Wilderness</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pic>
        <p:nvPicPr>
          <p:cNvPr id="134" name="Google Shape;134;g11d7ba52bac_0_45"/>
          <p:cNvPicPr preferRelativeResize="0"/>
          <p:nvPr/>
        </p:nvPicPr>
        <p:blipFill rotWithShape="1">
          <a:blip r:embed="rId3">
            <a:alphaModFix/>
          </a:blip>
          <a:srcRect b="0" l="0" r="2846" t="0"/>
          <a:stretch/>
        </p:blipFill>
        <p:spPr>
          <a:xfrm>
            <a:off x="8771675" y="6033244"/>
            <a:ext cx="1524000" cy="82476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11d7ba52bac_0_52"/>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141" name="Google Shape;141;g11d7ba52bac_0_52"/>
          <p:cNvSpPr txBox="1"/>
          <p:nvPr/>
        </p:nvSpPr>
        <p:spPr>
          <a:xfrm>
            <a:off x="362856" y="902750"/>
            <a:ext cx="11408100" cy="126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E3760B"/>
                </a:solidFill>
                <a:latin typeface="Calibri"/>
                <a:ea typeface="Calibri"/>
                <a:cs typeface="Calibri"/>
                <a:sym typeface="Calibri"/>
              </a:rPr>
              <a:t>Quote-a-Rama, or Three Lies and a Truth</a:t>
            </a:r>
            <a:endParaRPr b="1" sz="1400">
              <a:solidFill>
                <a:srgbClr val="E3760B"/>
              </a:solidFill>
              <a:latin typeface="Calibri"/>
              <a:ea typeface="Calibri"/>
              <a:cs typeface="Calibri"/>
              <a:sym typeface="Calibri"/>
            </a:endParaRPr>
          </a:p>
          <a:p>
            <a:pPr indent="0" lvl="0" marL="0" marR="0" rtl="0" algn="l">
              <a:spcBef>
                <a:spcPts val="600"/>
              </a:spcBef>
              <a:spcAft>
                <a:spcPts val="0"/>
              </a:spcAft>
              <a:buNone/>
            </a:pPr>
            <a:r>
              <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sp>
        <p:nvSpPr>
          <p:cNvPr id="142" name="Google Shape;142;g11d7ba52bac_0_52"/>
          <p:cNvSpPr txBox="1"/>
          <p:nvPr/>
        </p:nvSpPr>
        <p:spPr>
          <a:xfrm>
            <a:off x="362856" y="1562721"/>
            <a:ext cx="6996000" cy="52641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Invite individuals in your circle to do some homework on incorrect quotes, misattributed quotes, or quotes shared that don’t have a known source.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Have an activity where everyone shares three quotes that aren’t accurate, and one that is. See who can pick the true quote.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Turn this into a game or competition as desired. </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Discuss why and how even sharing false quotes can be harmful to democracy, and why the opposite is true. </a:t>
            </a:r>
            <a:endParaRPr sz="2800">
              <a:solidFill>
                <a:schemeClr val="dk1"/>
              </a:solidFill>
              <a:latin typeface="Calibri"/>
              <a:ea typeface="Calibri"/>
              <a:cs typeface="Calibri"/>
              <a:sym typeface="Calibri"/>
            </a:endParaRPr>
          </a:p>
        </p:txBody>
      </p:sp>
      <p:pic>
        <p:nvPicPr>
          <p:cNvPr id="143" name="Google Shape;143;g11d7ba52bac_0_52"/>
          <p:cNvPicPr preferRelativeResize="0"/>
          <p:nvPr/>
        </p:nvPicPr>
        <p:blipFill>
          <a:blip r:embed="rId3">
            <a:alphaModFix/>
          </a:blip>
          <a:stretch>
            <a:fillRect/>
          </a:stretch>
        </p:blipFill>
        <p:spPr>
          <a:xfrm>
            <a:off x="7511256" y="2164850"/>
            <a:ext cx="4528343" cy="34076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11d7ba52bac_0_60"/>
          <p:cNvSpPr txBox="1"/>
          <p:nvPr/>
        </p:nvSpPr>
        <p:spPr>
          <a:xfrm>
            <a:off x="319325" y="85150"/>
            <a:ext cx="11640600" cy="1473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Quote-a-Rama: Food for Thought &amp; Discussion</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lang="en-US" sz="3100">
                <a:solidFill>
                  <a:srgbClr val="1C4587"/>
                </a:solidFill>
                <a:latin typeface="Calibri"/>
                <a:ea typeface="Calibri"/>
                <a:cs typeface="Calibri"/>
                <a:sym typeface="Calibri"/>
              </a:rPr>
              <a:t>Some research on why people share inaccurate content</a:t>
            </a:r>
            <a:endParaRPr sz="3100">
              <a:solidFill>
                <a:srgbClr val="1C4587"/>
              </a:solidFill>
              <a:latin typeface="Calibri"/>
              <a:ea typeface="Calibri"/>
              <a:cs typeface="Calibri"/>
              <a:sym typeface="Calibri"/>
            </a:endParaRPr>
          </a:p>
        </p:txBody>
      </p:sp>
      <p:sp>
        <p:nvSpPr>
          <p:cNvPr id="150" name="Google Shape;150;g11d7ba52bac_0_60"/>
          <p:cNvSpPr txBox="1"/>
          <p:nvPr/>
        </p:nvSpPr>
        <p:spPr>
          <a:xfrm>
            <a:off x="319315" y="1558001"/>
            <a:ext cx="11640600" cy="4436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“[P]eople do care more about accuracy than other content dimensions, but accuracy nonetheless often has little effect on sharing, because (ii) </a:t>
            </a:r>
            <a:r>
              <a:rPr b="1" lang="en-US" sz="2800">
                <a:solidFill>
                  <a:schemeClr val="dk1"/>
                </a:solidFill>
                <a:latin typeface="Calibri"/>
                <a:ea typeface="Calibri"/>
                <a:cs typeface="Calibri"/>
                <a:sym typeface="Calibri"/>
              </a:rPr>
              <a:t>the social media context focuses their attention on other factors </a:t>
            </a:r>
            <a:r>
              <a:rPr lang="en-US" sz="2800">
                <a:solidFill>
                  <a:schemeClr val="dk1"/>
                </a:solidFill>
                <a:latin typeface="Calibri"/>
                <a:ea typeface="Calibri"/>
                <a:cs typeface="Calibri"/>
                <a:sym typeface="Calibri"/>
              </a:rPr>
              <a:t>such as the desire to attract and please followers/friends or to signal one’s group membership.” </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But, the researchers found, attention can be "primed" toward accuracy {just reminding the brain that it matters} to influence content sharing.</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Ergo, there is </a:t>
            </a:r>
            <a:r>
              <a:rPr i="1" lang="en-US" sz="2800">
                <a:solidFill>
                  <a:schemeClr val="dk1"/>
                </a:solidFill>
                <a:latin typeface="Calibri"/>
                <a:ea typeface="Calibri"/>
                <a:cs typeface="Calibri"/>
                <a:sym typeface="Calibri"/>
              </a:rPr>
              <a:t>a sort of attention economy in our own brains</a:t>
            </a:r>
            <a:r>
              <a:rPr lang="en-US" sz="2800">
                <a:solidFill>
                  <a:schemeClr val="dk1"/>
                </a:solidFill>
                <a:latin typeface="Calibri"/>
                <a:ea typeface="Calibri"/>
                <a:cs typeface="Calibri"/>
                <a:sym typeface="Calibri"/>
              </a:rPr>
              <a:t>. If we value accuracy of information, we can remind ourselves of that before engaging with and deciding what to share online. [Could this apply to consciously giving attention to other values before engaging online? Why not try?]</a:t>
            </a:r>
            <a:endParaRPr sz="2800">
              <a:solidFill>
                <a:schemeClr val="dk1"/>
              </a:solidFill>
              <a:latin typeface="Calibri"/>
              <a:ea typeface="Calibri"/>
              <a:cs typeface="Calibri"/>
              <a:sym typeface="Calibri"/>
            </a:endParaRPr>
          </a:p>
        </p:txBody>
      </p:sp>
      <p:sp>
        <p:nvSpPr>
          <p:cNvPr id="151" name="Google Shape;151;g11d7ba52bac_0_60"/>
          <p:cNvSpPr/>
          <p:nvPr/>
        </p:nvSpPr>
        <p:spPr>
          <a:xfrm>
            <a:off x="1957347" y="6230913"/>
            <a:ext cx="86598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Research study reported in </a:t>
            </a:r>
            <a:r>
              <a:rPr i="1" lang="en-US" sz="1800">
                <a:solidFill>
                  <a:schemeClr val="dk1"/>
                </a:solidFill>
                <a:latin typeface="Calibri"/>
                <a:ea typeface="Calibri"/>
                <a:cs typeface="Calibri"/>
                <a:sym typeface="Calibri"/>
              </a:rPr>
              <a:t>Nature</a:t>
            </a:r>
            <a:r>
              <a:rPr lang="en-US" sz="1800">
                <a:solidFill>
                  <a:schemeClr val="dk1"/>
                </a:solidFill>
                <a:latin typeface="Calibri"/>
                <a:ea typeface="Calibri"/>
                <a:cs typeface="Calibri"/>
                <a:sym typeface="Calibri"/>
              </a:rPr>
              <a:t>: </a:t>
            </a: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https://www.nature.com/articles/s41586-021-03344-2</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Emphasis added.</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2021-03-17T07:03:55Z</dcterms:created>
  <dc:creator>MichelleElle</dc:creator>
</cp:coreProperties>
</file>