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12192000"/>
  <p:notesSz cx="6858000" cy="9144000"/>
  <p:embeddedFontLst>
    <p:embeddedFont>
      <p:font typeface="Robot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Roboto-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italic.fntdata"/><Relationship Id="rId10" Type="http://schemas.openxmlformats.org/officeDocument/2006/relationships/slide" Target="slides/slide5.xml"/><Relationship Id="rId54"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Robo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ik.org/conferences/2017-digcitsummit/"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ik.org/conferences/2017-digcitsummi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org.au/how-it-works/risk-and-protective-factor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cbi.nlm.nih.gov/pmc/articles/PMC2792691/" TargetMode="External"/><Relationship Id="rId3" Type="http://schemas.openxmlformats.org/officeDocument/2006/relationships/hyperlink" Target="https://drive.google.com/file/d/12t2ZDz_p9M2KAPdQI_Ca8bI_Og5OYjpE/view?usp=sharin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org.au/how-it-works/risk-and-protective-factors"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J0H8EV0zBF4TmgZt5Xi9ozCuAaYOYOGU/view?usp=sharing"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heatley.byu.edu/report-teaching-by-example"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communitiesthatcare.net/" TargetMode="External"/><Relationship Id="rId4" Type="http://schemas.openxmlformats.org/officeDocument/2006/relationships/hyperlink" Target="https://www.youtube.com/watch?v=nTQd9n6vCgA"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nTQd9n6vCgA"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ournals.uchicago.edu/doi/full/10.1086/700274" TargetMode="External"/><Relationship Id="rId3" Type="http://schemas.openxmlformats.org/officeDocument/2006/relationships/hyperlink" Target="https://www.communitiesthatcare.net/" TargetMode="External"/><Relationship Id="rId4" Type="http://schemas.openxmlformats.org/officeDocument/2006/relationships/hyperlink" Target="https://www.youtube.com/watch?v=nTQd9n6vCgA"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ournals.uchicago.edu/doi/full/10.1086/700274" TargetMode="External"/><Relationship Id="rId3" Type="http://schemas.openxmlformats.org/officeDocument/2006/relationships/hyperlink" Target="https://www.communitiesthatcare.net/" TargetMode="External"/><Relationship Id="rId4" Type="http://schemas.openxmlformats.org/officeDocument/2006/relationships/hyperlink" Target="https://www.youtube.com/watch?v=nTQd9n6vCgA"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journals.uchicago.edu/doi/full/10.1086/700274" TargetMode="External"/><Relationship Id="rId3" Type="http://schemas.openxmlformats.org/officeDocument/2006/relationships/hyperlink" Target="https://www.communitiesthatcare.net/" TargetMode="External"/><Relationship Id="rId4" Type="http://schemas.openxmlformats.org/officeDocument/2006/relationships/hyperlink" Target="https://www.youtube.com/watch?v=nTQd9n6vCgA"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hbr.org/2011/05/the-power-of-small-wins"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net/" TargetMode="External"/><Relationship Id="rId3" Type="http://schemas.openxmlformats.org/officeDocument/2006/relationships/hyperlink" Target="https://www.youtube.com/watch?v=nTQd9n6vCgA"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2t2ZDz_p9M2KAPdQI_Ca8bI_Og5OYjpE/view?usp=sharing" TargetMode="External"/><Relationship Id="rId3" Type="http://schemas.openxmlformats.org/officeDocument/2006/relationships/hyperlink" Target="https://www.communitiesthatcare.net/" TargetMode="External"/><Relationship Id="rId4" Type="http://schemas.openxmlformats.org/officeDocument/2006/relationships/hyperlink" Target="https://www.youtube.com/watch?v=nTQd9n6vCgA"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2t2ZDz_p9M2KAPdQI_Ca8bI_Og5OYjpE/view?usp=sharing"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mailto:michelle@epik.org"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org.au/how-it-works/risk-and-protective-factors"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org.au/how-it-works/risk-and-protective-factors"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ommunitiesthatcare.org.au/how-it-works/risk-and-protective-factor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14b3e06ce2_0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114b3e06ce2_0_3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sz="1100">
                <a:latin typeface="Arial"/>
                <a:ea typeface="Arial"/>
                <a:cs typeface="Arial"/>
                <a:sym typeface="Arial"/>
              </a:rPr>
              <a:t>Note: All material in this series is for educational and informational purposes only, and is not meant to be exhaustive or used as a replacement for professional health support. Sharing resources doesn't imply EPIK's endorsement of the individuals or organizations, or endorsement of said entities. Also, the presentation is best viewed in slideshow format, as some of the slides are animated, but we have also included notes for many of the slides that you might want to review as well. Whatever works best for you.</a:t>
            </a:r>
            <a:endParaRPr sz="1100"/>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NOTE: Portions of this work first appeared in or are derived or adapted from the Digital</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Wellness Certificate Program. Those portions are Copyright © 2021, Digital Wellness Institute.</a:t>
            </a:r>
            <a:endParaRPr sz="1100">
              <a:latin typeface="Arial"/>
              <a:ea typeface="Arial"/>
              <a:cs typeface="Arial"/>
              <a:sym typeface="Arial"/>
            </a:endParaRPr>
          </a:p>
          <a:p>
            <a:pPr indent="0" lvl="0" marL="0" rtl="0" algn="ctr">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p:txBody>
      </p:sp>
      <p:sp>
        <p:nvSpPr>
          <p:cNvPr id="135" name="Google Shape;135;g114b3e06ce2_0_3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767b27842f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1767b27842f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Prevention Science can really be boiled down to two simple ideas: reducing negatives and increasing positives.</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One thing I didn't mention when talking about heart disease – if we look at behaviors like alcohol or smoking or overeating – these all often have emotional roots (ways to cope with pain that end up creating more pain) or even can be connected to attachment wounds. Even looking at heart disease, we can come to understand that it's not just about telling people to just stop harmful behaviors – it's about helping them build awareness of what is happening inside of them (point and name, internal triggers in the language Nir Eyal uses) to make behavioral improvements. In addiction recovery circles, the process of healing is not simply about stopping unwanted behaviors – it's about healing and growth in beliefs, thoughts, self-talk, emotional awareness…and a sense of belonging and worth in a social context. </a:t>
            </a:r>
            <a:endParaRPr/>
          </a:p>
          <a:p>
            <a:pPr indent="0" lvl="0" marL="0" rtl="0" algn="l">
              <a:spcBef>
                <a:spcPts val="0"/>
              </a:spcBef>
              <a:spcAft>
                <a:spcPts val="0"/>
              </a:spcAft>
              <a:buNone/>
            </a:pPr>
            <a:r>
              <a:t/>
            </a:r>
            <a:endParaRPr/>
          </a:p>
        </p:txBody>
      </p:sp>
      <p:sp>
        <p:nvSpPr>
          <p:cNvPr id="202" name="Google Shape;202;g1767b27842f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1eae671bcd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11eae671bcd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These are the terms used in prevention science to increase positives (increase protective factors) and reduce negatives (risk factors)</a:t>
            </a:r>
            <a:endParaRPr/>
          </a:p>
        </p:txBody>
      </p:sp>
      <p:sp>
        <p:nvSpPr>
          <p:cNvPr id="209" name="Google Shape;209;g11eae671bcd_0_1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767b27842f_0_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1767b27842f_0_3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As a caveat before we talk about Prevention Science research (including Social Development Strategy), the research in this sphere has been focused on "analog" behavioral and wellness concerns. This slide comes from the presentation that Dr. David Hawins (one of the two primary researchers behind Social Development Strategy) gave at the DigCitSummit in 2017. </a:t>
            </a:r>
            <a:r>
              <a:rPr lang="en-US" u="sng">
                <a:solidFill>
                  <a:schemeClr val="hlink"/>
                </a:solidFill>
                <a:hlinkClick r:id="rId2"/>
              </a:rPr>
              <a:t>https://www.epik.org/conferences/2017-digcitsummit/</a:t>
            </a:r>
            <a:endParaRPr/>
          </a:p>
          <a:p>
            <a:pPr indent="0" lvl="0" marL="0" rtl="0" algn="l">
              <a:spcBef>
                <a:spcPts val="0"/>
              </a:spcBef>
              <a:spcAft>
                <a:spcPts val="0"/>
              </a:spcAft>
              <a:buClr>
                <a:schemeClr val="dk1"/>
              </a:buClr>
              <a:buFont typeface="Arial"/>
              <a:buNone/>
            </a:pPr>
            <a:r>
              <a:rPr lang="en-US"/>
              <a:t>https://drive.google.com/file/d/0B9Mgfq363IyGQ2ZoX0tDUmZSSldvVHUxYl84QVdyaDVjTmRv/view?usp=sharing&amp;resourcekey=0-r8pxHrxAzMUfl0tL7EtSDA</a:t>
            </a:r>
            <a:endParaRPr/>
          </a:p>
          <a:p>
            <a:pPr indent="0" lvl="0" marL="0" rtl="0" algn="l">
              <a:spcBef>
                <a:spcPts val="0"/>
              </a:spcBef>
              <a:spcAft>
                <a:spcPts val="0"/>
              </a:spcAft>
              <a:buNone/>
            </a:pPr>
            <a:r>
              <a:t/>
            </a:r>
            <a:endParaRPr/>
          </a:p>
        </p:txBody>
      </p:sp>
      <p:sp>
        <p:nvSpPr>
          <p:cNvPr id="216" name="Google Shape;216;g1767b27842f_0_3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767b27842f_0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1767b27842f_0_3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But consider how each of these issues that has been researched has been and continues to be impacted by the internet. We need to keep expanding how we talk about and measure wellness.</a:t>
            </a:r>
            <a:endParaRPr/>
          </a:p>
          <a:p>
            <a:pPr indent="0" lvl="0" marL="0" rtl="0" algn="l">
              <a:spcBef>
                <a:spcPts val="0"/>
              </a:spcBef>
              <a:spcAft>
                <a:spcPts val="0"/>
              </a:spcAft>
              <a:buClr>
                <a:schemeClr val="dk1"/>
              </a:buClr>
              <a:buFont typeface="Arial"/>
              <a:buNone/>
            </a:pPr>
            <a:r>
              <a:rPr lang="en-US"/>
              <a:t>This slide comes from the presentation that Dr. David Hawkins (one of the two primary researchers behind Social Development Strategy) gave at the DigCitSummit in 2017. </a:t>
            </a:r>
            <a:r>
              <a:rPr lang="en-US" u="sng">
                <a:solidFill>
                  <a:schemeClr val="hlink"/>
                </a:solidFill>
                <a:hlinkClick r:id="rId2"/>
              </a:rPr>
              <a:t>https://www.epik.org/conferences/2017-digcitsummit/</a:t>
            </a:r>
            <a:endParaRPr/>
          </a:p>
          <a:p>
            <a:pPr indent="0" lvl="0" marL="0" rtl="0" algn="l">
              <a:spcBef>
                <a:spcPts val="0"/>
              </a:spcBef>
              <a:spcAft>
                <a:spcPts val="0"/>
              </a:spcAft>
              <a:buClr>
                <a:schemeClr val="dk1"/>
              </a:buClr>
              <a:buFont typeface="Arial"/>
              <a:buNone/>
            </a:pPr>
            <a:r>
              <a:rPr lang="en-US"/>
              <a:t>https://drive.google.com/file/d/0B9Mgfq363IyGQ2ZoX0tDUmZSSldvVHUxYl84QVdyaDVjTmRv/view?usp=sharing&amp;resourcekey=0-r8pxHrxAzMUfl0tL7EtSDA</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p:txBody>
      </p:sp>
      <p:sp>
        <p:nvSpPr>
          <p:cNvPr id="222" name="Google Shape;222;g1767b27842f_0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eae671bcd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11eae671bcd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https://www.communitiesthatcare.org.au/how-it-works/risk-and-protective-factors</a:t>
            </a:r>
            <a:endParaRPr/>
          </a:p>
          <a:p>
            <a:pPr indent="0" lvl="0" marL="0" rtl="0" algn="l">
              <a:spcBef>
                <a:spcPts val="0"/>
              </a:spcBef>
              <a:spcAft>
                <a:spcPts val="0"/>
              </a:spcAft>
              <a:buNone/>
            </a:pPr>
            <a:r>
              <a:t/>
            </a:r>
            <a:endParaRPr/>
          </a:p>
        </p:txBody>
      </p:sp>
      <p:sp>
        <p:nvSpPr>
          <p:cNvPr id="228" name="Google Shape;228;g11eae671bcd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78c92571ee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178c92571ee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Other research has shown more extensive impacts of media on the well-being of youth, including with regard to sexual behaviors, e.g., </a:t>
            </a:r>
            <a:r>
              <a:rPr lang="en-US" u="sng">
                <a:solidFill>
                  <a:schemeClr val="hlink"/>
                </a:solidFill>
                <a:hlinkClick r:id="rId2"/>
              </a:rPr>
              <a:t>https://www.ncbi.nlm.nih.gov/pmc/articles/PMC2792691/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This </a:t>
            </a:r>
            <a:r>
              <a:rPr lang="en-US"/>
              <a:t>chart that shows how risk factors can cut across multiple behavioral/health concerns, from Dr. J. David Hawkins' presentation at the 2017 DigCitSummit. Again, bear in mind that this research has not looked at the impact of digital devices on behavioral health, and there is more research specifically in the realm of media and health that perhaps could supplement the research they have done. </a:t>
            </a:r>
            <a:endParaRPr/>
          </a:p>
          <a:p>
            <a:pPr indent="0" lvl="0" marL="0" rtl="0" algn="l">
              <a:spcBef>
                <a:spcPts val="0"/>
              </a:spcBef>
              <a:spcAft>
                <a:spcPts val="0"/>
              </a:spcAft>
              <a:buClr>
                <a:schemeClr val="dk1"/>
              </a:buClr>
              <a:buFont typeface="Arial"/>
              <a:buNone/>
            </a:pPr>
            <a:r>
              <a:rPr lang="en-US" u="sng">
                <a:solidFill>
                  <a:schemeClr val="hlink"/>
                </a:solidFill>
                <a:hlinkClick r:id="rId3"/>
              </a:rPr>
              <a:t>https://drive.google.com/file/d/12t2ZDz_p9M2KAPdQI_Ca8bI_Og5OYjpE/view?usp=sharing</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4" name="Google Shape;244;g178c92571ee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767b27842f_0_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1767b27842f_0_4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https://www.communitiesthatcare.org.au/how-it-works/risk-and-protective-factors</a:t>
            </a:r>
            <a:r>
              <a:rPr lang="en-US"/>
              <a:t> – Social Development Strategy is a model designed to distill the patterns around Protective Factors that were found in Prevention Science research, such as the ideas circled in red. (I added one more circle than what was on the slide for our live gathering.)</a:t>
            </a:r>
            <a:endParaRPr/>
          </a:p>
          <a:p>
            <a:pPr indent="0" lvl="0" marL="0" rtl="0" algn="l">
              <a:spcBef>
                <a:spcPts val="0"/>
              </a:spcBef>
              <a:spcAft>
                <a:spcPts val="0"/>
              </a:spcAft>
              <a:buNone/>
            </a:pPr>
            <a:r>
              <a:t/>
            </a:r>
            <a:endParaRPr/>
          </a:p>
        </p:txBody>
      </p:sp>
      <p:sp>
        <p:nvSpPr>
          <p:cNvPr id="260" name="Google Shape;260;g1767b27842f_0_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1eae671bcd_0_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11eae671bcd_0_2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300"/>
              <a:t>This presentation by Ken Knapton, internet safety expert, can be found in this week's folder. [Note: Was created for a Latter-day Saint audience. Shared with permission. Some material may be out of date; this was given in 2018. Be sure to do your own homework on tech tools. We don't endorse or recommend any specific products. </a:t>
            </a:r>
            <a:r>
              <a:rPr lang="en-US" sz="1300" u="sng">
                <a:solidFill>
                  <a:schemeClr val="hlink"/>
                </a:solidFill>
                <a:hlinkClick r:id="rId2"/>
              </a:rPr>
              <a:t>https://drive.google.com/file/d/1J0H8EV0zBF4TmgZt5Xi9ozCuAaYOYOGU/view?usp=sharing</a:t>
            </a:r>
            <a:endParaRPr sz="1300"/>
          </a:p>
          <a:p>
            <a:pPr indent="0" lvl="0" marL="0" rtl="0" algn="l">
              <a:spcBef>
                <a:spcPts val="0"/>
              </a:spcBef>
              <a:spcAft>
                <a:spcPts val="0"/>
              </a:spcAft>
              <a:buClr>
                <a:schemeClr val="dk1"/>
              </a:buClr>
              <a:buSzPts val="1100"/>
              <a:buFont typeface="Arial"/>
              <a:buNone/>
            </a:pPr>
            <a:r>
              <a:t/>
            </a:r>
            <a:endParaRPr sz="1300"/>
          </a:p>
          <a:p>
            <a:pPr indent="0" lvl="0" marL="0" rtl="0" algn="l">
              <a:spcBef>
                <a:spcPts val="0"/>
              </a:spcBef>
              <a:spcAft>
                <a:spcPts val="0"/>
              </a:spcAft>
              <a:buNone/>
            </a:pPr>
            <a:r>
              <a:t/>
            </a:r>
            <a:endParaRPr sz="1100"/>
          </a:p>
        </p:txBody>
      </p:sp>
      <p:sp>
        <p:nvSpPr>
          <p:cNvPr id="276" name="Google Shape;276;g11eae671bcd_0_2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78c92571ee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3" name="Google Shape;283;g178c92571ee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178c92571ee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767b27842f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g1767b27842f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talked about the importance of mentoring over monitoring, and Social Development Strategy reinforces this idea. ("Just say no" alone also doesn't work – see next slides.) However, Prevention Science also espouses appropriate "finger on the pulse" </a:t>
            </a:r>
            <a:r>
              <a:rPr lang="en-US"/>
              <a:t>monitoring of behavior. (It's hard to mentor if you don't know where a child or youth is in their behavioral development and choices.)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yet, as the research we shared last week suggests, overly rigid control re: digital life can backfire. </a:t>
            </a:r>
            <a:r>
              <a:rPr lang="en-US" u="sng">
                <a:solidFill>
                  <a:schemeClr val="hlink"/>
                </a:solidFill>
                <a:hlinkClick r:id="rId2"/>
              </a:rPr>
              <a:t>https://wheatley.byu.edu/report-teaching-by-example</a:t>
            </a:r>
            <a:endParaRPr/>
          </a:p>
          <a:p>
            <a:pPr indent="0" lvl="0" marL="0" rtl="0" algn="l">
              <a:spcBef>
                <a:spcPts val="0"/>
              </a:spcBef>
              <a:spcAft>
                <a:spcPts val="0"/>
              </a:spcAft>
              <a:buNone/>
            </a:pPr>
            <a:r>
              <a:rPr lang="en-US"/>
              <a:t>And here's the article I mentioned about how being overly controlling about candy can also backfire (not saying we should let kids have a free-for-all with tech, but consider where parallels across different wellness spheres might exist): https://www.ksl.com/article/50500200/should-you-let-halloween-be-a-candy-free-for-all-maybe-experts-say</a:t>
            </a:r>
            <a:endParaRPr/>
          </a:p>
        </p:txBody>
      </p:sp>
      <p:sp>
        <p:nvSpPr>
          <p:cNvPr id="291" name="Google Shape;291;g1767b27842f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767b27842f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767b27842f_0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As we start to talk about how to engage with the children and youth in our sphere, here's a fun graphic to kick us off. What we talk about today builds on what we have talked about throught the series, and the reflection and connection activity is especially connected to the Mental Wellness module…but we hope you'll be able to see how it ties into the content today as well as we expand on how to build bonding connections with the children and youth we care about.</a:t>
            </a:r>
            <a:endParaRPr/>
          </a:p>
        </p:txBody>
      </p:sp>
      <p:sp>
        <p:nvSpPr>
          <p:cNvPr id="142" name="Google Shape;142;g1767b27842f_0_1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1eae671bcd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g11eae671bcd_0_2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 There is perhaps no more important place for that to happen than with our direct interactions with children and youth in our own spheres of influence – in our homes, in classrooms, in community service settings.</a:t>
            </a:r>
            <a:endParaRPr/>
          </a:p>
        </p:txBody>
      </p:sp>
      <p:sp>
        <p:nvSpPr>
          <p:cNvPr id="297" name="Google Shape;297;g11eae671bcd_0_2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767b27842f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1767b27842f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I'd not heard a Prevention Science expert talk about this concept until this time around while reviewing some of Dr. Hawkins' presentations. See Dr. David Hawkins here: https://www.youtube.com/watch?v=jmiaTn9SoKQ @ time stamp 27:45</a:t>
            </a:r>
            <a:endParaRPr/>
          </a:p>
          <a:p>
            <a:pPr indent="0" lvl="0" marL="0" rtl="0" algn="l">
              <a:spcBef>
                <a:spcPts val="0"/>
              </a:spcBef>
              <a:spcAft>
                <a:spcPts val="0"/>
              </a:spcAft>
              <a:buNone/>
            </a:pPr>
            <a:r>
              <a:t/>
            </a:r>
            <a:endParaRPr/>
          </a:p>
        </p:txBody>
      </p:sp>
      <p:sp>
        <p:nvSpPr>
          <p:cNvPr id="304" name="Google Shape;304;g1767b27842f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dc8af4742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11dc8af4742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Contracts alone will be even less effective if they are just thrown over the wall AT children and youth. At the very least, if you engage a contract, engage them in its creation (see later slides about meaningful, age-appropriate </a:t>
            </a:r>
            <a:r>
              <a:rPr lang="en-US"/>
              <a:t>opportunities</a:t>
            </a:r>
            <a:r>
              <a:rPr lang="en-US"/>
              <a:t> for involvement as being a key part of Social Development Strategy. </a:t>
            </a:r>
            <a:endParaRPr/>
          </a:p>
        </p:txBody>
      </p:sp>
      <p:sp>
        <p:nvSpPr>
          <p:cNvPr id="312" name="Google Shape;312;g11dc8af4742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eae671bcd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11eae671bcd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Social Development Strategy folds in principles and patterns that experts in the Behavioral Health space have discovered can work across multiple behavioral issues, from substance abuse to suicide risk to school dropout issues to violence to unhealthy sexual behaviors, and more. See the white paper, "Unleashing the Power of Prevention:" https://nam.edu/wp-content/uploads/2015/06/DPPowerofPrevention.pdf and</a:t>
            </a:r>
            <a:endParaRPr/>
          </a:p>
          <a:p>
            <a:pPr indent="0" lvl="0" marL="0" rtl="0" algn="l">
              <a:spcBef>
                <a:spcPts val="0"/>
              </a:spcBef>
              <a:spcAft>
                <a:spcPts val="0"/>
              </a:spcAft>
              <a:buNone/>
            </a:pPr>
            <a:r>
              <a:rPr lang="en-US"/>
              <a:t>https://www.communitiesthatcare.net/</a:t>
            </a:r>
            <a:endParaRPr/>
          </a:p>
          <a:p>
            <a:pPr indent="0" lvl="0" marL="0" rtl="0" algn="l">
              <a:spcBef>
                <a:spcPts val="0"/>
              </a:spcBef>
              <a:spcAft>
                <a:spcPts val="0"/>
              </a:spcAft>
              <a:buClr>
                <a:srgbClr val="000000"/>
              </a:buClr>
              <a:buFont typeface="Arial"/>
              <a:buNone/>
            </a:pPr>
            <a:r>
              <a:t/>
            </a:r>
            <a:endParaRPr/>
          </a:p>
        </p:txBody>
      </p:sp>
      <p:sp>
        <p:nvSpPr>
          <p:cNvPr id="319" name="Google Shape;319;g11eae671bcd_0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1eae671bcd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11eae671bcd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This is my favorite image from Social Development Strategy but there is not a version of it that is big enough to explore. I like the idea of looking at roots that can help across multiple branches of behavior, which is what Social Development Strategy is about. This is from </a:t>
            </a: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3"/>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4"/>
              </a:rPr>
              <a:t>https://www.youtube.com/watch?v=nTQd9n6vCgA</a:t>
            </a:r>
            <a:r>
              <a:rPr lang="en-US"/>
              <a:t> or https://www.youtube.com/watch?v=jmiaTn9SoKQ</a:t>
            </a:r>
            <a:endParaRPr/>
          </a:p>
          <a:p>
            <a:pPr indent="0" lvl="0" marL="0" rtl="0" algn="l">
              <a:spcBef>
                <a:spcPts val="0"/>
              </a:spcBef>
              <a:spcAft>
                <a:spcPts val="0"/>
              </a:spcAft>
              <a:buClr>
                <a:schemeClr val="dk1"/>
              </a:buClr>
              <a:buFont typeface="Arial"/>
              <a:buNone/>
            </a:pPr>
            <a:r>
              <a:t/>
            </a:r>
            <a:endParaRPr/>
          </a:p>
        </p:txBody>
      </p:sp>
      <p:sp>
        <p:nvSpPr>
          <p:cNvPr id="327" name="Google Shape;327;g11eae671bcd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1eae671bcd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11eae671bcd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a:p>
            <a:pPr indent="0" lvl="0" marL="0" rtl="0" algn="l">
              <a:spcBef>
                <a:spcPts val="0"/>
              </a:spcBef>
              <a:spcAft>
                <a:spcPts val="0"/>
              </a:spcAft>
              <a:buNone/>
            </a:pPr>
            <a:r>
              <a:t/>
            </a:r>
            <a:endParaRPr/>
          </a:p>
          <a:p>
            <a:pPr indent="0" lvl="0" marL="0" rtl="0" algn="l">
              <a:spcBef>
                <a:spcPts val="0"/>
              </a:spcBef>
              <a:spcAft>
                <a:spcPts val="0"/>
              </a:spcAft>
              <a:buClr>
                <a:srgbClr val="000000"/>
              </a:buClr>
              <a:buFont typeface="Arial"/>
              <a:buNone/>
            </a:pPr>
            <a:r>
              <a:t/>
            </a:r>
            <a:endParaRPr/>
          </a:p>
        </p:txBody>
      </p:sp>
      <p:sp>
        <p:nvSpPr>
          <p:cNvPr id="333" name="Google Shape;333;g11eae671bcd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1eae671bcd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11eae671bcd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Dr. Hawkins like to share Social Development Strategy using five fingers.</a:t>
            </a:r>
            <a:endParaRPr/>
          </a:p>
          <a:p>
            <a:pPr indent="0" lvl="0" marL="0" rtl="0" algn="l">
              <a:spcBef>
                <a:spcPts val="0"/>
              </a:spcBef>
              <a:spcAft>
                <a:spcPts val="0"/>
              </a:spcAft>
              <a:buNone/>
            </a:pPr>
            <a:r>
              <a:rPr lang="en-US"/>
              <a:t>e.g., </a:t>
            </a:r>
            <a:r>
              <a:rPr lang="en-US" u="sng">
                <a:solidFill>
                  <a:schemeClr val="hlink"/>
                </a:solidFill>
                <a:hlinkClick r:id="rId2"/>
              </a:rPr>
              <a:t>https://www.youtube.com/watch?v=nTQd9n6vCgA</a:t>
            </a:r>
            <a:r>
              <a:rPr lang="en-US"/>
              <a:t> or https://www.youtube.com/watch?v=jmiaTn9SoKQ</a:t>
            </a:r>
            <a:endParaRPr/>
          </a:p>
          <a:p>
            <a:pPr indent="0" lvl="0" marL="0" rtl="0" algn="l">
              <a:spcBef>
                <a:spcPts val="0"/>
              </a:spcBef>
              <a:spcAft>
                <a:spcPts val="0"/>
              </a:spcAft>
              <a:buClr>
                <a:schemeClr val="dk1"/>
              </a:buClr>
              <a:buFont typeface="Arial"/>
              <a:buNone/>
            </a:pPr>
            <a:r>
              <a:t/>
            </a:r>
            <a:endParaRPr/>
          </a:p>
        </p:txBody>
      </p:sp>
      <p:sp>
        <p:nvSpPr>
          <p:cNvPr id="340" name="Google Shape;340;g11eae671bcd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11eae671bcd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11eae671bcd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The end results of engaging in Social Development Strategy is youth who are more invested in the </a:t>
            </a:r>
            <a:r>
              <a:rPr lang="en-US"/>
              <a:t>standards of behavior of the social sphere (be it home, school, or community). This implies, of course, that adults need to have a sense for what healthy behaviors are – first so they can model them. A culture of healthy behavior around the children and youth is important (and the lack thereof can be a risk factor).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a:p>
            <a:pPr indent="0" lvl="0" marL="0" rtl="0" algn="l">
              <a:spcBef>
                <a:spcPts val="0"/>
              </a:spcBef>
              <a:spcAft>
                <a:spcPts val="0"/>
              </a:spcAft>
              <a:buClr>
                <a:schemeClr val="dk1"/>
              </a:buClr>
              <a:buFont typeface="Arial"/>
              <a:buNone/>
            </a:pPr>
            <a:r>
              <a:t/>
            </a:r>
            <a:endParaRPr/>
          </a:p>
        </p:txBody>
      </p:sp>
      <p:sp>
        <p:nvSpPr>
          <p:cNvPr id="347" name="Google Shape;347;g11eae671bcd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75553d8d40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g175553d8d40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As I was reviewing the principles from Social Development Strategy, these concepts came to mind. Often we may go directly for behavioral management, but what Social Development Strategy illustrates is that often, focusing on the elephant can increase the problem. Focusing on building the well-being of the young person, and building bonding relationships, can have significant impact across multiple behavioral concerns within multiple spheres in a youth's life. </a:t>
            </a:r>
            <a:endParaRPr/>
          </a:p>
        </p:txBody>
      </p:sp>
      <p:sp>
        <p:nvSpPr>
          <p:cNvPr id="356" name="Google Shape;356;g175553d8d40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75553d8d40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175553d8d40_0_1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Often we may go directly for behavioral management or expect our young people to be able to "just say no" or to just be able to manage the process of learning to use digital devices wisely without much support. But attachment theory supports what what Social Development Strategy illustrates – that building bonding relationships is essential for the healthy development of children and youth.  </a:t>
            </a:r>
            <a:endParaRPr/>
          </a:p>
        </p:txBody>
      </p:sp>
      <p:sp>
        <p:nvSpPr>
          <p:cNvPr id="363" name="Google Shape;363;g175553d8d40_0_1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767b27842f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767b27842f_0_1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p.s. </a:t>
            </a:r>
            <a:r>
              <a:rPr lang="en-US"/>
              <a:t>Dr. Fogg is a Behavioral Scientist at Stanford as well. (I hear he's working on material for </a:t>
            </a:r>
            <a:r>
              <a:rPr lang="en-US"/>
              <a:t>children</a:t>
            </a:r>
            <a:r>
              <a:rPr lang="en-US"/>
              <a:t> and youth that will come out in 2023.) https://www.bjfogg.com/</a:t>
            </a:r>
            <a:endParaRPr/>
          </a:p>
        </p:txBody>
      </p:sp>
      <p:sp>
        <p:nvSpPr>
          <p:cNvPr id="148" name="Google Shape;148;g1767b27842f_0_1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1eae671bcd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11eae671bcd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p:txBody>
      </p:sp>
      <p:sp>
        <p:nvSpPr>
          <p:cNvPr id="371" name="Google Shape;371;g11eae671bcd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1eae671bcd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11eae671bcd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p:txBody>
      </p:sp>
      <p:sp>
        <p:nvSpPr>
          <p:cNvPr id="380" name="Google Shape;380;g11eae671bcd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767b27842f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1767b27842f_0_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p:txBody>
      </p:sp>
      <p:sp>
        <p:nvSpPr>
          <p:cNvPr id="388" name="Google Shape;388;g1767b27842f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767b27842f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1767b27842f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See the recording for explanations of the following examples.</a:t>
            </a:r>
            <a:endParaRPr/>
          </a:p>
          <a:p>
            <a:pPr indent="0" lvl="0" marL="0" rtl="0" algn="l">
              <a:spcBef>
                <a:spcPts val="0"/>
              </a:spcBef>
              <a:spcAft>
                <a:spcPts val="0"/>
              </a:spcAft>
              <a:buClr>
                <a:schemeClr val="dk1"/>
              </a:buClr>
              <a:buFont typeface="Arial"/>
              <a:buNone/>
            </a:pPr>
            <a:r>
              <a:rPr lang="en-US"/>
              <a:t>Similar</a:t>
            </a:r>
            <a:r>
              <a:rPr lang="en-US"/>
              <a:t> examples are used by Dr. Hawkins or in other research.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p:txBody>
      </p:sp>
      <p:sp>
        <p:nvSpPr>
          <p:cNvPr id="400" name="Google Shape;400;g1767b27842f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1767b27842f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1767b27842f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example is explored in this paper: </a:t>
            </a:r>
            <a:r>
              <a:rPr lang="en-US" u="sng">
                <a:solidFill>
                  <a:schemeClr val="hlink"/>
                </a:solidFill>
                <a:hlinkClick r:id="rId2"/>
              </a:rPr>
              <a:t>https://www.journals.uchicago.edu/doi/full/10.1086/700274</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None/>
            </a:pPr>
            <a:r>
              <a:rPr lang="en-US"/>
              <a:t>See the white paper, Unleashing the Power of Prevention:</a:t>
            </a:r>
            <a:endParaRPr/>
          </a:p>
          <a:p>
            <a:pPr indent="0" lvl="0" marL="0" rtl="0" algn="l">
              <a:spcBef>
                <a:spcPts val="0"/>
              </a:spcBef>
              <a:spcAft>
                <a:spcPts val="0"/>
              </a:spcAft>
              <a:buNone/>
            </a:pPr>
            <a:r>
              <a:rPr lang="en-US"/>
              <a:t>https://nam.edu/wp-content/uploads/2015/06/DPPowerofPrevention.pdf and</a:t>
            </a:r>
            <a:endParaRPr/>
          </a:p>
          <a:p>
            <a:pPr indent="0" lvl="0" marL="0" rtl="0" algn="l">
              <a:spcBef>
                <a:spcPts val="0"/>
              </a:spcBef>
              <a:spcAft>
                <a:spcPts val="0"/>
              </a:spcAft>
              <a:buNone/>
            </a:pPr>
            <a:r>
              <a:rPr lang="en-US" u="sng">
                <a:solidFill>
                  <a:schemeClr val="hlink"/>
                </a:solidFill>
                <a:hlinkClick r:id="rId3"/>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4"/>
              </a:rPr>
              <a:t>https://www.youtube.com/watch?v=nTQd9n6vCgA</a:t>
            </a:r>
            <a:r>
              <a:rPr lang="en-US"/>
              <a:t> or https://www.youtube.com/watch?v=jmiaTn9SoKQ</a:t>
            </a:r>
            <a:endParaRPr/>
          </a:p>
          <a:p>
            <a:pPr indent="0" lvl="0" marL="0" rtl="0" algn="l">
              <a:spcBef>
                <a:spcPts val="0"/>
              </a:spcBef>
              <a:spcAft>
                <a:spcPts val="0"/>
              </a:spcAft>
              <a:buClr>
                <a:schemeClr val="dk1"/>
              </a:buClr>
              <a:buFont typeface="Arial"/>
              <a:buNone/>
            </a:pPr>
            <a:r>
              <a:t/>
            </a:r>
            <a:endParaRPr/>
          </a:p>
        </p:txBody>
      </p:sp>
      <p:sp>
        <p:nvSpPr>
          <p:cNvPr id="406" name="Google Shape;406;g1767b27842f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767b27842f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1767b27842f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Dr. </a:t>
            </a:r>
            <a:r>
              <a:rPr lang="en-US"/>
              <a:t>Hawkins</a:t>
            </a:r>
            <a:r>
              <a:rPr lang="en-US"/>
              <a:t> often uses the example of "Nate" in his presentations.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p:txBody>
      </p:sp>
      <p:sp>
        <p:nvSpPr>
          <p:cNvPr id="417" name="Google Shape;417;g1767b27842f_0_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767b27842f_0_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g1767b27842f_0_2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was adapted from an experience Dr. Hawkins shared here: </a:t>
            </a:r>
            <a:r>
              <a:rPr lang="en-US"/>
              <a:t> https://www.youtube.com/watch?v=jmiaTn9SoKQ</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None/>
            </a:pPr>
            <a:r>
              <a:rPr lang="en-US"/>
              <a:t>See the white paper, Unleashing the Power of Prevention:</a:t>
            </a:r>
            <a:endParaRPr/>
          </a:p>
          <a:p>
            <a:pPr indent="0" lvl="0" marL="0" rtl="0" algn="l">
              <a:spcBef>
                <a:spcPts val="0"/>
              </a:spcBef>
              <a:spcAft>
                <a:spcPts val="0"/>
              </a:spcAft>
              <a:buNone/>
            </a:pPr>
            <a:r>
              <a:rPr lang="en-US"/>
              <a:t>https://nam.edu/wp-content/uploads/2015/06/DPPowerofPrevention.pdf and</a:t>
            </a:r>
            <a:endParaRPr/>
          </a:p>
          <a:p>
            <a:pPr indent="0" lvl="0" marL="0" rtl="0" algn="l">
              <a:spcBef>
                <a:spcPts val="0"/>
              </a:spcBef>
              <a:spcAft>
                <a:spcPts val="0"/>
              </a:spcAft>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a:p>
            <a:pPr indent="0" lvl="0" marL="0" rtl="0" algn="l">
              <a:spcBef>
                <a:spcPts val="0"/>
              </a:spcBef>
              <a:spcAft>
                <a:spcPts val="0"/>
              </a:spcAft>
              <a:buClr>
                <a:schemeClr val="dk1"/>
              </a:buClr>
              <a:buFont typeface="Arial"/>
              <a:buNone/>
            </a:pPr>
            <a:r>
              <a:t/>
            </a:r>
            <a:endParaRPr/>
          </a:p>
        </p:txBody>
      </p:sp>
      <p:sp>
        <p:nvSpPr>
          <p:cNvPr id="430" name="Google Shape;430;g1767b27842f_0_2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1767b27842f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1767b27842f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This example comes from </a:t>
            </a:r>
            <a:r>
              <a:rPr lang="en-US" u="sng">
                <a:solidFill>
                  <a:schemeClr val="hlink"/>
                </a:solidFill>
                <a:hlinkClick r:id="rId2"/>
              </a:rPr>
              <a:t>https://www.journals.uchicago.edu/doi/full/10.1086/700274</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3"/>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4"/>
              </a:rPr>
              <a:t>https://www.youtube.com/watch?v=nTQd9n6vCgA</a:t>
            </a:r>
            <a:r>
              <a:rPr lang="en-US"/>
              <a:t> or https://www.youtube.com/watch?v=jmiaTn9SoKQ</a:t>
            </a:r>
            <a:endParaRPr/>
          </a:p>
        </p:txBody>
      </p:sp>
      <p:sp>
        <p:nvSpPr>
          <p:cNvPr id="443" name="Google Shape;443;g1767b27842f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1767b27842f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1767b27842f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This example comes from </a:t>
            </a:r>
            <a:r>
              <a:rPr lang="en-US" u="sng">
                <a:solidFill>
                  <a:schemeClr val="hlink"/>
                </a:solidFill>
                <a:hlinkClick r:id="rId2"/>
              </a:rPr>
              <a:t>https://www.journals.uchicago.edu/doi/full/10.1086/700274</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3"/>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4"/>
              </a:rPr>
              <a:t>https://www.youtube.com/watch?v=nTQd9n6vCgA</a:t>
            </a:r>
            <a:r>
              <a:rPr lang="en-US"/>
              <a:t> or https://www.youtube.com/watch?v=jmiaTn9SoKQ</a:t>
            </a:r>
            <a:endParaRPr/>
          </a:p>
          <a:p>
            <a:pPr indent="0" lvl="0" marL="0" rtl="0" algn="l">
              <a:spcBef>
                <a:spcPts val="0"/>
              </a:spcBef>
              <a:spcAft>
                <a:spcPts val="0"/>
              </a:spcAft>
              <a:buClr>
                <a:schemeClr val="dk1"/>
              </a:buClr>
              <a:buFont typeface="Arial"/>
              <a:buNone/>
            </a:pPr>
            <a:r>
              <a:t/>
            </a:r>
            <a:endParaRPr/>
          </a:p>
        </p:txBody>
      </p:sp>
      <p:sp>
        <p:nvSpPr>
          <p:cNvPr id="451" name="Google Shape;451;g1767b27842f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1eae671bcd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11eae671bcd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p:txBody>
      </p:sp>
      <p:sp>
        <p:nvSpPr>
          <p:cNvPr id="462" name="Google Shape;462;g11eae671bcd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767b27842f_0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767b27842f_0_1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quote comes from an article written for managers – about how to build more of a culture of motivation and positive "inner work life." The principles could be applied in a home or other setting as well. </a:t>
            </a:r>
            <a:r>
              <a:rPr lang="en-US" u="sng">
                <a:solidFill>
                  <a:schemeClr val="hlink"/>
                </a:solidFill>
                <a:hlinkClick r:id="rId2"/>
              </a:rPr>
              <a:t>https://hbr.org/2011/05/the-power-of-small-wins</a:t>
            </a:r>
            <a:r>
              <a:rPr lang="en-US"/>
              <a:t> – </a:t>
            </a:r>
            <a:r>
              <a:rPr b="1" lang="en-US" sz="1350">
                <a:solidFill>
                  <a:srgbClr val="282828"/>
                </a:solidFill>
                <a:highlight>
                  <a:srgbClr val="FFFFFF"/>
                </a:highlight>
              </a:rPr>
              <a:t>"the </a:t>
            </a:r>
            <a:r>
              <a:rPr b="1" i="1" lang="en-US" sz="1350">
                <a:solidFill>
                  <a:srgbClr val="282828"/>
                </a:solidFill>
                <a:highlight>
                  <a:srgbClr val="FFFFFF"/>
                </a:highlight>
              </a:rPr>
              <a:t>progress principle</a:t>
            </a:r>
            <a:r>
              <a:rPr b="1" lang="en-US" sz="1350">
                <a:solidFill>
                  <a:srgbClr val="282828"/>
                </a:solidFill>
                <a:highlight>
                  <a:srgbClr val="FFFFFF"/>
                </a:highlight>
              </a:rPr>
              <a:t>: Of all the things that can boost emotions, motivation, and perceptions during a workday, the single most important is making progress in meaningful work." </a:t>
            </a:r>
            <a:r>
              <a:rPr lang="en-US" sz="1350">
                <a:solidFill>
                  <a:srgbClr val="282828"/>
                </a:solidFill>
                <a:highlight>
                  <a:srgbClr val="FFFFFF"/>
                </a:highlight>
              </a:rPr>
              <a:t>Consider the parallels to Social Development Strategy for youth!</a:t>
            </a:r>
            <a:endParaRPr sz="1400"/>
          </a:p>
          <a:p>
            <a:pPr indent="0" lvl="0" marL="0" rtl="0" algn="l">
              <a:spcBef>
                <a:spcPts val="0"/>
              </a:spcBef>
              <a:spcAft>
                <a:spcPts val="0"/>
              </a:spcAft>
              <a:buNone/>
            </a:pPr>
            <a:r>
              <a:t/>
            </a:r>
            <a:endParaRPr/>
          </a:p>
        </p:txBody>
      </p:sp>
      <p:sp>
        <p:nvSpPr>
          <p:cNvPr id="157" name="Google Shape;157;g1767b27842f_0_1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1eae671bcd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11eae671bcd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1, 2, and 3 work together to build bonding – remember: Opportunities, Skills, Recognition (taking individual characteristics and situations into account)</a:t>
            </a:r>
            <a:endParaRPr/>
          </a:p>
          <a:p>
            <a:pPr indent="0" lvl="0" marL="0" rtl="0" algn="l">
              <a:spcBef>
                <a:spcPts val="0"/>
              </a:spcBef>
              <a:spcAft>
                <a:spcPts val="0"/>
              </a:spcAft>
              <a:buClr>
                <a:schemeClr val="dk1"/>
              </a:buClr>
              <a:buFont typeface="Arial"/>
              <a:buNone/>
            </a:pPr>
            <a:r>
              <a:rPr lang="en-US"/>
              <a:t>Bonding makes it more likely that youth will adopt the standards for healthy behavior in their different spheres. (You can consider the flip side of this, that if children bond with those who engage in unhealthy behaviors, that can be a Risk Factor for unhealthy behaviors – see the previous charts on slides 14-16</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See also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2"/>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3"/>
              </a:rPr>
              <a:t>https://www.youtube.com/watch?v=nTQd9n6vCgA</a:t>
            </a:r>
            <a:r>
              <a:rPr lang="en-US"/>
              <a:t> or https://www.youtube.com/watch?v=jmiaTn9SoKQ</a:t>
            </a:r>
            <a:endParaRPr/>
          </a:p>
        </p:txBody>
      </p:sp>
      <p:sp>
        <p:nvSpPr>
          <p:cNvPr id="471" name="Google Shape;471;g11eae671bcd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767b27842f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g1767b27842f_0_3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See Dr. Hawkins' presentation from the DigCitSummit: </a:t>
            </a:r>
            <a:r>
              <a:rPr lang="en-US" u="sng">
                <a:solidFill>
                  <a:schemeClr val="hlink"/>
                </a:solidFill>
                <a:hlinkClick r:id="rId2"/>
              </a:rPr>
              <a:t>https://drive.google.com/file/d/12t2ZDz_p9M2KAPdQI_Ca8bI_Og5OYjpE/view?usp=sharing</a:t>
            </a:r>
            <a:endParaRPr/>
          </a:p>
          <a:p>
            <a:pPr indent="0" lvl="0" marL="0" rtl="0" algn="l">
              <a:spcBef>
                <a:spcPts val="0"/>
              </a:spcBef>
              <a:spcAft>
                <a:spcPts val="0"/>
              </a:spcAft>
              <a:buNone/>
            </a:pPr>
            <a:r>
              <a:rPr lang="en-US"/>
              <a:t>This also relates to Week 9.</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a:t>See the white paper, Unleashing the Power of Prevention:</a:t>
            </a:r>
            <a:endParaRPr/>
          </a:p>
          <a:p>
            <a:pPr indent="0" lvl="0" marL="0" rtl="0" algn="l">
              <a:spcBef>
                <a:spcPts val="0"/>
              </a:spcBef>
              <a:spcAft>
                <a:spcPts val="0"/>
              </a:spcAft>
              <a:buClr>
                <a:schemeClr val="dk1"/>
              </a:buClr>
              <a:buFont typeface="Arial"/>
              <a:buNone/>
            </a:pPr>
            <a:r>
              <a:rPr lang="en-US"/>
              <a:t>https://nam.edu/wp-content/uploads/2015/06/DPPowerofPrevention.pdf and</a:t>
            </a:r>
            <a:endParaRPr/>
          </a:p>
          <a:p>
            <a:pPr indent="0" lvl="0" marL="0" rtl="0" algn="l">
              <a:spcBef>
                <a:spcPts val="0"/>
              </a:spcBef>
              <a:spcAft>
                <a:spcPts val="0"/>
              </a:spcAft>
              <a:buClr>
                <a:schemeClr val="dk1"/>
              </a:buClr>
              <a:buFont typeface="Arial"/>
              <a:buNone/>
            </a:pPr>
            <a:r>
              <a:rPr lang="en-US" u="sng">
                <a:solidFill>
                  <a:schemeClr val="hlink"/>
                </a:solidFill>
                <a:hlinkClick r:id="rId3"/>
              </a:rPr>
              <a:t>https://www.communitiesthatcare.net/</a:t>
            </a:r>
            <a:endParaRPr/>
          </a:p>
          <a:p>
            <a:pPr indent="0" lvl="0" marL="0" rtl="0" algn="l">
              <a:spcBef>
                <a:spcPts val="0"/>
              </a:spcBef>
              <a:spcAft>
                <a:spcPts val="0"/>
              </a:spcAft>
              <a:buClr>
                <a:schemeClr val="dk1"/>
              </a:buClr>
              <a:buFont typeface="Arial"/>
              <a:buNone/>
            </a:pPr>
            <a:r>
              <a:rPr lang="en-US"/>
              <a:t>or presentations by Dr. J. David Hawkins, e.g., </a:t>
            </a:r>
            <a:r>
              <a:rPr lang="en-US" u="sng">
                <a:solidFill>
                  <a:schemeClr val="hlink"/>
                </a:solidFill>
                <a:hlinkClick r:id="rId4"/>
              </a:rPr>
              <a:t>https://www.youtube.com/watch?v=nTQd9n6vCgA</a:t>
            </a:r>
            <a:r>
              <a:rPr lang="en-US"/>
              <a:t> or https://www.youtube.com/watch?v=jmiaTn9SoKQ</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t/>
            </a:r>
            <a:endParaRPr/>
          </a:p>
        </p:txBody>
      </p:sp>
      <p:sp>
        <p:nvSpPr>
          <p:cNvPr id="480" name="Google Shape;480;g1767b27842f_0_3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1eae671bcd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11eae671bcd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Ah, the discussions we could have if we had more time. This thought/discussion question was posed by Dr. Hawkins in the DigCitSummit: </a:t>
            </a:r>
            <a:r>
              <a:rPr lang="en-US" u="sng">
                <a:solidFill>
                  <a:schemeClr val="hlink"/>
                </a:solidFill>
                <a:hlinkClick r:id="rId2"/>
              </a:rPr>
              <a:t>https://drive.google.com/file/d/12t2ZDz_p9M2KAPdQI_Ca8bI_Og5OYjpE/view?usp=sharing</a:t>
            </a:r>
            <a:r>
              <a:rPr lang="en-US"/>
              <a:t> </a:t>
            </a:r>
            <a:endParaRPr/>
          </a:p>
        </p:txBody>
      </p:sp>
      <p:sp>
        <p:nvSpPr>
          <p:cNvPr id="491" name="Google Shape;491;g11eae671bcd_0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18b4ac375b_0_3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Thank you for sharing feedback with us. If you would like to give more specific feedback on any of these questions, please feel free to email me at </a:t>
            </a:r>
            <a:r>
              <a:rPr lang="en-US" u="sng">
                <a:solidFill>
                  <a:schemeClr val="hlink"/>
                </a:solidFill>
                <a:hlinkClick r:id="rId2"/>
              </a:rPr>
              <a:t>michelle@epik.org</a:t>
            </a:r>
            <a:endParaRPr/>
          </a:p>
          <a:p>
            <a:pPr indent="0" lvl="0" marL="0" rtl="0" algn="l">
              <a:spcBef>
                <a:spcPts val="0"/>
              </a:spcBef>
              <a:spcAft>
                <a:spcPts val="0"/>
              </a:spcAft>
              <a:buNone/>
            </a:pPr>
            <a:r>
              <a:t/>
            </a:r>
            <a:endParaRPr/>
          </a:p>
        </p:txBody>
      </p:sp>
      <p:sp>
        <p:nvSpPr>
          <p:cNvPr id="497" name="Google Shape;497;g118b4ac375b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780586f62c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1780586f62c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78c92571ee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178c92571ee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https://www.communitiesthatcare.org.au/how-it-works/risk-and-protective-factors</a:t>
            </a:r>
            <a:r>
              <a:rPr lang="en-US"/>
              <a:t> – Social Development Strategy is a model designed to distill the patterns around Protective Factors that were found in Prevention Science research, such as the ideas circled in red. (I added one more circle than what was on the slide for our live gathering.)</a:t>
            </a:r>
            <a:endParaRPr/>
          </a:p>
          <a:p>
            <a:pPr indent="0" lvl="0" marL="0" rtl="0" algn="l">
              <a:spcBef>
                <a:spcPts val="0"/>
              </a:spcBef>
              <a:spcAft>
                <a:spcPts val="0"/>
              </a:spcAft>
              <a:buNone/>
            </a:pPr>
            <a:r>
              <a:t/>
            </a:r>
            <a:endParaRPr/>
          </a:p>
        </p:txBody>
      </p:sp>
      <p:sp>
        <p:nvSpPr>
          <p:cNvPr id="510" name="Google Shape;510;g178c92571ee_0_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178c92571ee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178c92571ee_0_1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https://www.communitiesthatcare.org.au/how-it-works/risk-and-protective-factors</a:t>
            </a:r>
            <a:r>
              <a:rPr lang="en-US"/>
              <a:t> – Social Development Strategy is a model designed to distill the patterns around Protective Factors that were found in Prevention Science research, such as the ideas circled in red. (I added one more circle than what was on the slide for our live gathering.)</a:t>
            </a:r>
            <a:endParaRPr/>
          </a:p>
          <a:p>
            <a:pPr indent="0" lvl="0" marL="0" rtl="0" algn="l">
              <a:spcBef>
                <a:spcPts val="0"/>
              </a:spcBef>
              <a:spcAft>
                <a:spcPts val="0"/>
              </a:spcAft>
              <a:buNone/>
            </a:pPr>
            <a:r>
              <a:t/>
            </a:r>
            <a:endParaRPr/>
          </a:p>
        </p:txBody>
      </p:sp>
      <p:sp>
        <p:nvSpPr>
          <p:cNvPr id="518" name="Google Shape;518;g178c92571ee_0_1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178c92571ee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g178c92571ee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https://www.communitiesthatcare.org.au/how-it-works/risk-and-protective-factors</a:t>
            </a:r>
            <a:r>
              <a:rPr lang="en-US"/>
              <a:t> – Social Development Strategy is a model designed to distill the patterns around Protective Factors that were found in Prevention Science research, such as the ideas circled in red. (I added one more circle than what was on the slide for our live gathering.)</a:t>
            </a:r>
            <a:endParaRPr/>
          </a:p>
          <a:p>
            <a:pPr indent="0" lvl="0" marL="0" rtl="0" algn="l">
              <a:spcBef>
                <a:spcPts val="0"/>
              </a:spcBef>
              <a:spcAft>
                <a:spcPts val="0"/>
              </a:spcAft>
              <a:buNone/>
            </a:pPr>
            <a:r>
              <a:t/>
            </a:r>
            <a:endParaRPr/>
          </a:p>
        </p:txBody>
      </p:sp>
      <p:sp>
        <p:nvSpPr>
          <p:cNvPr id="526" name="Google Shape;526;g178c92571ee_0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17d774ea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117d774ea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https://vangoghletters.org/vg/letters/let274/letter.html</a:t>
            </a:r>
            <a:endParaRPr/>
          </a:p>
        </p:txBody>
      </p:sp>
      <p:sp>
        <p:nvSpPr>
          <p:cNvPr id="164" name="Google Shape;164;g117d774eaf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767b27842f_0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1767b27842f_0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30 second free write – write at least one small win you have noticed or experienced…and feel free to write as many as come to mind …but really, for this exercise, the goal is to keep it simple!</a:t>
            </a:r>
            <a:endParaRPr/>
          </a:p>
          <a:p>
            <a:pPr indent="0" lvl="0" marL="0" rtl="0" algn="l">
              <a:spcBef>
                <a:spcPts val="0"/>
              </a:spcBef>
              <a:spcAft>
                <a:spcPts val="0"/>
              </a:spcAft>
              <a:buNone/>
            </a:pPr>
            <a:r>
              <a:t/>
            </a:r>
            <a:endParaRPr/>
          </a:p>
        </p:txBody>
      </p:sp>
      <p:sp>
        <p:nvSpPr>
          <p:cNvPr id="171" name="Google Shape;171;g1767b27842f_0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767b27842f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1767b27842f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 did an around-the-Zoom share. We also invite you to share one small win from this series with someone you know.</a:t>
            </a:r>
            <a:endParaRPr/>
          </a:p>
        </p:txBody>
      </p:sp>
      <p:sp>
        <p:nvSpPr>
          <p:cNvPr id="179" name="Google Shape;179;g1767b27842f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767b27842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g1767b27842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 this week's folder, we've included a collaborative white paper that was written as part of the 2017 Digital Citizenship Summit that EPIK hosted. It attempted to explore connections between reducing risks through filters/monitoring software (the monitoring company that helped write the paper is located in the UK). I also noticed when reviewing it again that the final copy does not clearly mark some of the direct quotes. We did not do the final layout, but I should have caught that in final editing processes. My apologies. We were very thorough in our footnoting, however, so we encourage exploring the footnotes for more detailed exploration of the different topics. White papers are a snapshot in time, so we would include different things now than we did then, and would not repeat having a product company co-sponsor a document. We liked the processes that Impero helped schools develop, but we do not endorse one particular product over another. </a:t>
            </a:r>
            <a:endParaRPr/>
          </a:p>
        </p:txBody>
      </p:sp>
      <p:sp>
        <p:nvSpPr>
          <p:cNvPr id="187" name="Google Shape;187;g1767b27842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1eae671bcd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11eae671bcd_0_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We've spent a lot of time during this series talking about putting on our own oxygen masks first, but ultimately, we hope our individual efforts toward Digital Wellness can mean we have more capacity to do some good in the world, to be influencers for good. There is perhaps no more important place for that to happen than with our direct interactions with children and youth in our own spheres of influence – in our homes, in classrooms, and in our communities. </a:t>
            </a:r>
            <a:endParaRPr/>
          </a:p>
        </p:txBody>
      </p:sp>
      <p:sp>
        <p:nvSpPr>
          <p:cNvPr id="195" name="Google Shape;195;g11eae671bcd_0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 name="Shape 16"/>
        <p:cNvGrpSpPr/>
        <p:nvPr/>
      </p:nvGrpSpPr>
      <p:grpSpPr>
        <a:xfrm>
          <a:off x="0" y="0"/>
          <a:ext cx="0" cy="0"/>
          <a:chOff x="0" y="0"/>
          <a:chExt cx="0" cy="0"/>
        </a:xfrm>
      </p:grpSpPr>
      <p:sp>
        <p:nvSpPr>
          <p:cNvPr id="17" name="Google Shape;17;p2"/>
          <p:cNvSpPr txBox="1"/>
          <p:nvPr>
            <p:ph type="ctrTitle"/>
          </p:nvPr>
        </p:nvSpPr>
        <p:spPr>
          <a:xfrm>
            <a:off x="1524000" y="1122363"/>
            <a:ext cx="9144000" cy="2387600"/>
          </a:xfrm>
          <a:prstGeom prst="rect">
            <a:avLst/>
          </a:prstGeom>
          <a:solidFill>
            <a:schemeClr val="lt1"/>
          </a:solid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1524000" y="3602038"/>
            <a:ext cx="9144000" cy="1655762"/>
          </a:xfrm>
          <a:prstGeom prst="rect">
            <a:avLst/>
          </a:prstGeom>
          <a:solidFill>
            <a:schemeClr val="lt1"/>
          </a:solid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9" name="Google Shape;19;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4" name="Shape 84"/>
        <p:cNvGrpSpPr/>
        <p:nvPr/>
      </p:nvGrpSpPr>
      <p:grpSpPr>
        <a:xfrm>
          <a:off x="0" y="0"/>
          <a:ext cx="0" cy="0"/>
          <a:chOff x="0" y="0"/>
          <a:chExt cx="0" cy="0"/>
        </a:xfrm>
      </p:grpSpPr>
      <p:sp>
        <p:nvSpPr>
          <p:cNvPr id="85" name="Google Shape;85;p12"/>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6" name="Google Shape;86;p12"/>
          <p:cNvSpPr txBox="1"/>
          <p:nvPr>
            <p:ph idx="1" type="body"/>
          </p:nvPr>
        </p:nvSpPr>
        <p:spPr>
          <a:xfrm>
            <a:off x="838200" y="1825625"/>
            <a:ext cx="10515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87" name="Google Shape;87;p1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p1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3"/>
          <p:cNvSpPr txBox="1"/>
          <p:nvPr>
            <p:ph type="title"/>
          </p:nvPr>
        </p:nvSpPr>
        <p:spPr>
          <a:xfrm>
            <a:off x="838200" y="365125"/>
            <a:ext cx="10515600" cy="1325700"/>
          </a:xfrm>
          <a:prstGeom prst="rect">
            <a:avLst/>
          </a:prstGeom>
          <a:solidFill>
            <a:schemeClr val="lt1"/>
          </a:solid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p13"/>
          <p:cNvSpPr txBox="1"/>
          <p:nvPr>
            <p:ph idx="1" type="body"/>
          </p:nvPr>
        </p:nvSpPr>
        <p:spPr>
          <a:xfrm>
            <a:off x="838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p13"/>
          <p:cNvSpPr txBox="1"/>
          <p:nvPr>
            <p:ph idx="2" type="body"/>
          </p:nvPr>
        </p:nvSpPr>
        <p:spPr>
          <a:xfrm>
            <a:off x="6172200" y="1825625"/>
            <a:ext cx="5181600" cy="4351200"/>
          </a:xfrm>
          <a:prstGeom prst="rect">
            <a:avLst/>
          </a:prstGeom>
          <a:solidFill>
            <a:schemeClr val="lt1"/>
          </a:solid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4" name="Google Shape;94;p1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p1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 name="Google Shape;96;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4"/>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9" name="Google Shape;99;p14"/>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0" name="Google Shape;100;p14"/>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1" name="Google Shape;101;p14"/>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02" name="Google Shape;102;p14"/>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3" name="Google Shape;103;p1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4" name="Google Shape;104;p1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5" name="Google Shape;10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1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8" name="Google Shape;108;p15"/>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09" name="Google Shape;109;p15"/>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0" name="Google Shape;110;p1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1" name="Google Shape;111;p1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2" name="Google Shape;112;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3" name="Shape 113"/>
        <p:cNvGrpSpPr/>
        <p:nvPr/>
      </p:nvGrpSpPr>
      <p:grpSpPr>
        <a:xfrm>
          <a:off x="0" y="0"/>
          <a:ext cx="0" cy="0"/>
          <a:chOff x="0" y="0"/>
          <a:chExt cx="0" cy="0"/>
        </a:xfrm>
      </p:grpSpPr>
      <p:sp>
        <p:nvSpPr>
          <p:cNvPr id="114" name="Google Shape;114;p1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5" name="Google Shape;115;p16"/>
          <p:cNvSpPr/>
          <p:nvPr>
            <p:ph idx="2" type="pic"/>
          </p:nvPr>
        </p:nvSpPr>
        <p:spPr>
          <a:xfrm>
            <a:off x="5183188" y="987425"/>
            <a:ext cx="6172200" cy="4873500"/>
          </a:xfrm>
          <a:prstGeom prst="rect">
            <a:avLst/>
          </a:prstGeom>
          <a:noFill/>
          <a:ln>
            <a:noFill/>
          </a:ln>
        </p:spPr>
      </p:sp>
      <p:sp>
        <p:nvSpPr>
          <p:cNvPr id="116" name="Google Shape;116;p16"/>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117" name="Google Shape;117;p1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8" name="Google Shape;118;p1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19" name="Google Shape;119;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0" name="Shape 120"/>
        <p:cNvGrpSpPr/>
        <p:nvPr/>
      </p:nvGrpSpPr>
      <p:grpSpPr>
        <a:xfrm>
          <a:off x="0" y="0"/>
          <a:ext cx="0" cy="0"/>
          <a:chOff x="0" y="0"/>
          <a:chExt cx="0" cy="0"/>
        </a:xfrm>
      </p:grpSpPr>
      <p:sp>
        <p:nvSpPr>
          <p:cNvPr id="121" name="Google Shape;121;p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2" name="Google Shape;122;p17"/>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3" name="Google Shape;123;p1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4" name="Google Shape;124;p1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5" name="Google Shape;125;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6" name="Shape 126"/>
        <p:cNvGrpSpPr/>
        <p:nvPr/>
      </p:nvGrpSpPr>
      <p:grpSpPr>
        <a:xfrm>
          <a:off x="0" y="0"/>
          <a:ext cx="0" cy="0"/>
          <a:chOff x="0" y="0"/>
          <a:chExt cx="0" cy="0"/>
        </a:xfrm>
      </p:grpSpPr>
      <p:sp>
        <p:nvSpPr>
          <p:cNvPr id="127" name="Google Shape;127;p18"/>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28" name="Google Shape;128;p18"/>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0" name="Google Shape;130;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31" name="Google Shape;131;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3"/>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 type="body"/>
          </p:nvPr>
        </p:nvSpPr>
        <p:spPr>
          <a:xfrm>
            <a:off x="838200" y="1825625"/>
            <a:ext cx="10515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4"/>
          <p:cNvSpPr txBox="1"/>
          <p:nvPr>
            <p:ph type="title"/>
          </p:nvPr>
        </p:nvSpPr>
        <p:spPr>
          <a:xfrm>
            <a:off x="838200" y="365125"/>
            <a:ext cx="10515600" cy="1325563"/>
          </a:xfrm>
          <a:prstGeom prst="rect">
            <a:avLst/>
          </a:prstGeom>
          <a:solidFill>
            <a:schemeClr val="lt1"/>
          </a:solid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 type="body"/>
          </p:nvPr>
        </p:nvSpPr>
        <p:spPr>
          <a:xfrm>
            <a:off x="838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2" type="body"/>
          </p:nvPr>
        </p:nvSpPr>
        <p:spPr>
          <a:xfrm>
            <a:off x="6172200" y="1825625"/>
            <a:ext cx="5181600" cy="4351338"/>
          </a:xfrm>
          <a:prstGeom prst="rect">
            <a:avLst/>
          </a:prstGeom>
          <a:solidFill>
            <a:schemeClr val="lt1"/>
          </a:solid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5" name="Shape 35"/>
        <p:cNvGrpSpPr/>
        <p:nvPr/>
      </p:nvGrpSpPr>
      <p:grpSpPr>
        <a:xfrm>
          <a:off x="0" y="0"/>
          <a:ext cx="0" cy="0"/>
          <a:chOff x="0" y="0"/>
          <a:chExt cx="0" cy="0"/>
        </a:xfrm>
      </p:grpSpPr>
      <p:sp>
        <p:nvSpPr>
          <p:cNvPr id="36" name="Google Shape;36;p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8" name="Google Shape;38;p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0" name="Google Shape;40;p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 name="Shape 44"/>
        <p:cNvGrpSpPr/>
        <p:nvPr/>
      </p:nvGrpSpPr>
      <p:grpSpPr>
        <a:xfrm>
          <a:off x="0" y="0"/>
          <a:ext cx="0" cy="0"/>
          <a:chOff x="0" y="0"/>
          <a:chExt cx="0" cy="0"/>
        </a:xfrm>
      </p:grpSpPr>
      <p:sp>
        <p:nvSpPr>
          <p:cNvPr id="45" name="Google Shape;45;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7" name="Google Shape;47;p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p:nvPr>
            <p:ph idx="2" type="pic"/>
          </p:nvPr>
        </p:nvSpPr>
        <p:spPr>
          <a:xfrm>
            <a:off x="5183188" y="987425"/>
            <a:ext cx="6172200" cy="4873625"/>
          </a:xfrm>
          <a:prstGeom prst="rect">
            <a:avLst/>
          </a:prstGeom>
          <a:noFill/>
          <a:ln>
            <a:noFill/>
          </a:ln>
        </p:spPr>
      </p:sp>
      <p:sp>
        <p:nvSpPr>
          <p:cNvPr id="54" name="Google Shape;54;p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5" name="Google Shape;55;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8" name="Shape 78"/>
        <p:cNvGrpSpPr/>
        <p:nvPr/>
      </p:nvGrpSpPr>
      <p:grpSpPr>
        <a:xfrm>
          <a:off x="0" y="0"/>
          <a:ext cx="0" cy="0"/>
          <a:chOff x="0" y="0"/>
          <a:chExt cx="0" cy="0"/>
        </a:xfrm>
      </p:grpSpPr>
      <p:sp>
        <p:nvSpPr>
          <p:cNvPr id="79" name="Google Shape;79;p11"/>
          <p:cNvSpPr txBox="1"/>
          <p:nvPr>
            <p:ph type="ctrTitle"/>
          </p:nvPr>
        </p:nvSpPr>
        <p:spPr>
          <a:xfrm>
            <a:off x="1524000" y="1122363"/>
            <a:ext cx="9144000" cy="2387700"/>
          </a:xfrm>
          <a:prstGeom prst="rect">
            <a:avLst/>
          </a:prstGeom>
          <a:solidFill>
            <a:schemeClr val="lt1"/>
          </a:solid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0" name="Google Shape;80;p11"/>
          <p:cNvSpPr txBox="1"/>
          <p:nvPr>
            <p:ph idx="1" type="subTitle"/>
          </p:nvPr>
        </p:nvSpPr>
        <p:spPr>
          <a:xfrm>
            <a:off x="1524000" y="3602038"/>
            <a:ext cx="9144000" cy="1655700"/>
          </a:xfrm>
          <a:prstGeom prst="rect">
            <a:avLst/>
          </a:prstGeom>
          <a:solidFill>
            <a:schemeClr val="lt1"/>
          </a:solid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81" name="Google Shape;81;p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p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3" name="Google Shape;83;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6.png"/><Relationship Id="rId3" Type="http://schemas.openxmlformats.org/officeDocument/2006/relationships/slideLayout" Target="../slideLayouts/slideLayout9.xml"/><Relationship Id="rId4" Type="http://schemas.openxmlformats.org/officeDocument/2006/relationships/slideLayout" Target="../slideLayouts/slideLayout10.xml"/><Relationship Id="rId11" Type="http://schemas.openxmlformats.org/officeDocument/2006/relationships/theme" Target="../theme/theme3.xml"/><Relationship Id="rId10" Type="http://schemas.openxmlformats.org/officeDocument/2006/relationships/slideLayout" Target="../slideLayouts/slideLayout16.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mt="3000"/>
          </a:blip>
          <a:srcRect b="3566" l="0" r="0" t="4806"/>
          <a:stretch/>
        </p:blipFill>
        <p:spPr>
          <a:xfrm>
            <a:off x="164892" y="0"/>
            <a:ext cx="11872210" cy="6858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2" name="Google Shape;72;p1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75" name="Google Shape;75;p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76" name="Google Shape;76;p10"/>
          <p:cNvPicPr preferRelativeResize="0"/>
          <p:nvPr/>
        </p:nvPicPr>
        <p:blipFill rotWithShape="1">
          <a:blip r:embed="rId1">
            <a:alphaModFix/>
          </a:blip>
          <a:srcRect b="0" l="0" r="0" t="0"/>
          <a:stretch/>
        </p:blipFill>
        <p:spPr>
          <a:xfrm>
            <a:off x="11376300" y="6197200"/>
            <a:ext cx="813200" cy="813200"/>
          </a:xfrm>
          <a:prstGeom prst="rect">
            <a:avLst/>
          </a:prstGeom>
          <a:noFill/>
          <a:ln>
            <a:noFill/>
          </a:ln>
        </p:spPr>
      </p:pic>
      <p:pic>
        <p:nvPicPr>
          <p:cNvPr id="77" name="Google Shape;77;p10"/>
          <p:cNvPicPr preferRelativeResize="0"/>
          <p:nvPr/>
        </p:nvPicPr>
        <p:blipFill rotWithShape="1">
          <a:blip r:embed="rId2">
            <a:alphaModFix amt="2000"/>
          </a:blip>
          <a:srcRect b="4629" l="3014" r="6716" t="6851"/>
          <a:stretch/>
        </p:blipFill>
        <p:spPr>
          <a:xfrm>
            <a:off x="29727" y="41448"/>
            <a:ext cx="12016758" cy="6314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hyperlink" Target="https://www.nirandfar.com/indistractable-tool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6.png"/><Relationship Id="rId4" Type="http://schemas.openxmlformats.org/officeDocument/2006/relationships/hyperlink" Target="https://www.youtube.com/watch?v=jmiaTn9SoKQ"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hyperlink" Target="https://nam.edu/wp-content/uploads/2015/06/DPPowerofPrevention.pdf" TargetMode="Externa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22.png"/><Relationship Id="rId4"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50.png"/><Relationship Id="rId4" Type="http://schemas.openxmlformats.org/officeDocument/2006/relationships/image" Target="../media/image39.png"/><Relationship Id="rId5" Type="http://schemas.openxmlformats.org/officeDocument/2006/relationships/image" Target="../media/image15.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15.png"/><Relationship Id="rId4" Type="http://schemas.openxmlformats.org/officeDocument/2006/relationships/image" Target="../media/image22.png"/><Relationship Id="rId10" Type="http://schemas.openxmlformats.org/officeDocument/2006/relationships/image" Target="../media/image29.png"/><Relationship Id="rId9" Type="http://schemas.openxmlformats.org/officeDocument/2006/relationships/image" Target="../media/image28.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40.png"/><Relationship Id="rId8"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22.png"/><Relationship Id="rId10" Type="http://schemas.openxmlformats.org/officeDocument/2006/relationships/image" Target="../media/image46.png"/><Relationship Id="rId9" Type="http://schemas.openxmlformats.org/officeDocument/2006/relationships/image" Target="../media/image45.png"/><Relationship Id="rId5" Type="http://schemas.openxmlformats.org/officeDocument/2006/relationships/image" Target="../media/image21.png"/><Relationship Id="rId6" Type="http://schemas.openxmlformats.org/officeDocument/2006/relationships/image" Target="../media/image19.png"/><Relationship Id="rId7" Type="http://schemas.openxmlformats.org/officeDocument/2006/relationships/image" Target="../media/image30.png"/><Relationship Id="rId8"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47.png"/><Relationship Id="rId4" Type="http://schemas.openxmlformats.org/officeDocument/2006/relationships/image" Target="../media/image15.png"/><Relationship Id="rId5"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image" Target="../media/image42.png"/><Relationship Id="rId4" Type="http://schemas.openxmlformats.org/officeDocument/2006/relationships/image" Target="../media/image41.png"/><Relationship Id="rId5" Type="http://schemas.openxmlformats.org/officeDocument/2006/relationships/image" Target="../media/image51.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1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1.xml"/><Relationship Id="rId3" Type="http://schemas.openxmlformats.org/officeDocument/2006/relationships/image" Target="../media/image21.png"/><Relationship Id="rId4" Type="http://schemas.openxmlformats.org/officeDocument/2006/relationships/image" Target="../media/image37.png"/><Relationship Id="rId5" Type="http://schemas.openxmlformats.org/officeDocument/2006/relationships/image" Target="../media/image35.png"/><Relationship Id="rId6" Type="http://schemas.openxmlformats.org/officeDocument/2006/relationships/image" Target="../media/image32.png"/><Relationship Id="rId7" Type="http://schemas.openxmlformats.org/officeDocument/2006/relationships/image" Target="../media/image3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9"/>
          <p:cNvPicPr preferRelativeResize="0"/>
          <p:nvPr/>
        </p:nvPicPr>
        <p:blipFill rotWithShape="1">
          <a:blip r:embed="rId3">
            <a:alphaModFix/>
          </a:blip>
          <a:srcRect b="0" l="862" r="0" t="0"/>
          <a:stretch/>
        </p:blipFill>
        <p:spPr>
          <a:xfrm>
            <a:off x="2074100" y="0"/>
            <a:ext cx="8043800" cy="6553201"/>
          </a:xfrm>
          <a:prstGeom prst="rect">
            <a:avLst/>
          </a:prstGeom>
          <a:noFill/>
          <a:ln>
            <a:noFill/>
          </a:ln>
        </p:spPr>
      </p:pic>
      <p:sp>
        <p:nvSpPr>
          <p:cNvPr id="138" name="Google Shape;138;p19"/>
          <p:cNvSpPr txBox="1"/>
          <p:nvPr/>
        </p:nvSpPr>
        <p:spPr>
          <a:xfrm>
            <a:off x="-71575" y="6366900"/>
            <a:ext cx="114066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1100"/>
              <a:buFont typeface="Arial"/>
              <a:buNone/>
            </a:pPr>
            <a:r>
              <a:rPr b="0" i="1" lang="en-US" sz="1000" u="none" cap="none" strike="noStrike">
                <a:solidFill>
                  <a:schemeClr val="dk1"/>
                </a:solidFill>
                <a:latin typeface="Arial"/>
                <a:ea typeface="Arial"/>
                <a:cs typeface="Arial"/>
                <a:sym typeface="Arial"/>
              </a:rPr>
              <a:t>Note: All material in this series is for educational and informational purposes only, and is not meant to be exhaustive or used as a replacement for professional health support. Also, any sharing of re</a:t>
            </a:r>
            <a:r>
              <a:rPr i="1" lang="en-US" sz="1000">
                <a:solidFill>
                  <a:schemeClr val="dk1"/>
                </a:solidFill>
              </a:rPr>
              <a:t>sources doesn't imply full endorsement of all of that person or group's work. We share what we find helpful, but invite you to use your media literacy skills in all your study and research.</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8"/>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Prevention Science:</a:t>
            </a:r>
            <a:endParaRPr b="1">
              <a:solidFill>
                <a:srgbClr val="1C4587"/>
              </a:solidFill>
            </a:endParaRPr>
          </a:p>
          <a:p>
            <a:pPr indent="0" lvl="0" marL="0" rtl="0" algn="ctr">
              <a:spcBef>
                <a:spcPts val="0"/>
              </a:spcBef>
              <a:spcAft>
                <a:spcPts val="0"/>
              </a:spcAft>
              <a:buClr>
                <a:schemeClr val="dk1"/>
              </a:buClr>
              <a:buSzPct val="100000"/>
              <a:buFont typeface="Calibri"/>
              <a:buNone/>
            </a:pPr>
            <a:r>
              <a:rPr b="1" lang="en-US">
                <a:solidFill>
                  <a:srgbClr val="1C4587"/>
                </a:solidFill>
              </a:rPr>
              <a:t>Reduce Negatives, Increase Positives</a:t>
            </a:r>
            <a:endParaRPr b="1">
              <a:solidFill>
                <a:srgbClr val="1C4587"/>
              </a:solidFill>
            </a:endParaRPr>
          </a:p>
        </p:txBody>
      </p:sp>
      <p:pic>
        <p:nvPicPr>
          <p:cNvPr id="205" name="Google Shape;205;p28"/>
          <p:cNvPicPr preferRelativeResize="0"/>
          <p:nvPr/>
        </p:nvPicPr>
        <p:blipFill>
          <a:blip r:embed="rId3">
            <a:alphaModFix/>
          </a:blip>
          <a:stretch>
            <a:fillRect/>
          </a:stretch>
        </p:blipFill>
        <p:spPr>
          <a:xfrm>
            <a:off x="2952375" y="1538225"/>
            <a:ext cx="5958143" cy="51837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59775" y="197600"/>
            <a:ext cx="120426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solidFill>
                  <a:srgbClr val="1C4587"/>
                </a:solidFill>
              </a:rPr>
              <a:t>Reduce </a:t>
            </a:r>
            <a:r>
              <a:rPr b="1" lang="en-US">
                <a:solidFill>
                  <a:schemeClr val="accent2"/>
                </a:solidFill>
              </a:rPr>
              <a:t>Risk Factors</a:t>
            </a:r>
            <a:r>
              <a:rPr b="1" lang="en-US">
                <a:solidFill>
                  <a:srgbClr val="1C4587"/>
                </a:solidFill>
              </a:rPr>
              <a:t>, Increase </a:t>
            </a:r>
            <a:r>
              <a:rPr b="1" lang="en-US">
                <a:solidFill>
                  <a:schemeClr val="accent2"/>
                </a:solidFill>
              </a:rPr>
              <a:t>Protective Factors</a:t>
            </a:r>
            <a:endParaRPr b="1">
              <a:solidFill>
                <a:schemeClr val="accent2"/>
              </a:solidFill>
            </a:endParaRPr>
          </a:p>
        </p:txBody>
      </p:sp>
      <p:pic>
        <p:nvPicPr>
          <p:cNvPr id="212" name="Google Shape;212;p29"/>
          <p:cNvPicPr preferRelativeResize="0"/>
          <p:nvPr/>
        </p:nvPicPr>
        <p:blipFill>
          <a:blip r:embed="rId3">
            <a:alphaModFix/>
          </a:blip>
          <a:stretch>
            <a:fillRect/>
          </a:stretch>
        </p:blipFill>
        <p:spPr>
          <a:xfrm>
            <a:off x="2952375" y="1538225"/>
            <a:ext cx="5958143" cy="5183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0"/>
          <p:cNvPicPr preferRelativeResize="0"/>
          <p:nvPr/>
        </p:nvPicPr>
        <p:blipFill rotWithShape="1">
          <a:blip r:embed="rId3">
            <a:alphaModFix/>
          </a:blip>
          <a:srcRect b="78385" l="0" r="0" t="0"/>
          <a:stretch/>
        </p:blipFill>
        <p:spPr>
          <a:xfrm>
            <a:off x="228600" y="152400"/>
            <a:ext cx="11575802" cy="14164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31"/>
          <p:cNvPicPr preferRelativeResize="0"/>
          <p:nvPr/>
        </p:nvPicPr>
        <p:blipFill>
          <a:blip r:embed="rId3">
            <a:alphaModFix/>
          </a:blip>
          <a:stretch>
            <a:fillRect/>
          </a:stretch>
        </p:blipFill>
        <p:spPr>
          <a:xfrm>
            <a:off x="228600" y="152400"/>
            <a:ext cx="11575807" cy="6553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p32"/>
          <p:cNvPicPr preferRelativeResize="0"/>
          <p:nvPr/>
        </p:nvPicPr>
        <p:blipFill>
          <a:blip r:embed="rId3">
            <a:alphaModFix/>
          </a:blip>
          <a:stretch>
            <a:fillRect/>
          </a:stretch>
        </p:blipFill>
        <p:spPr>
          <a:xfrm>
            <a:off x="2494150" y="152400"/>
            <a:ext cx="6900463" cy="6553199"/>
          </a:xfrm>
          <a:prstGeom prst="rect">
            <a:avLst/>
          </a:prstGeom>
          <a:noFill/>
          <a:ln>
            <a:noFill/>
          </a:ln>
        </p:spPr>
      </p:pic>
      <p:sp>
        <p:nvSpPr>
          <p:cNvPr id="231" name="Google Shape;231;p32"/>
          <p:cNvSpPr/>
          <p:nvPr/>
        </p:nvSpPr>
        <p:spPr>
          <a:xfrm>
            <a:off x="7590125" y="132827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2"/>
          <p:cNvSpPr/>
          <p:nvPr/>
        </p:nvSpPr>
        <p:spPr>
          <a:xfrm>
            <a:off x="7727575" y="167327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p:nvPr/>
        </p:nvSpPr>
        <p:spPr>
          <a:xfrm>
            <a:off x="7590125" y="303742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p:nvPr/>
        </p:nvSpPr>
        <p:spPr>
          <a:xfrm>
            <a:off x="7473600" y="399515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7727575" y="586580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p:nvPr/>
        </p:nvSpPr>
        <p:spPr>
          <a:xfrm>
            <a:off x="7626000" y="422375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p:nvPr/>
        </p:nvSpPr>
        <p:spPr>
          <a:xfrm>
            <a:off x="7666325" y="334222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2"/>
          <p:cNvSpPr/>
          <p:nvPr/>
        </p:nvSpPr>
        <p:spPr>
          <a:xfrm>
            <a:off x="6908800" y="2776025"/>
            <a:ext cx="9711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2"/>
          <p:cNvSpPr/>
          <p:nvPr/>
        </p:nvSpPr>
        <p:spPr>
          <a:xfrm>
            <a:off x="7894900" y="2776025"/>
            <a:ext cx="9711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2"/>
          <p:cNvSpPr/>
          <p:nvPr/>
        </p:nvSpPr>
        <p:spPr>
          <a:xfrm>
            <a:off x="6589050" y="152400"/>
            <a:ext cx="2734200" cy="6553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3"/>
          <p:cNvSpPr/>
          <p:nvPr/>
        </p:nvSpPr>
        <p:spPr>
          <a:xfrm>
            <a:off x="7590125" y="132827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3"/>
          <p:cNvSpPr/>
          <p:nvPr/>
        </p:nvSpPr>
        <p:spPr>
          <a:xfrm>
            <a:off x="7727575" y="167327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3"/>
          <p:cNvSpPr/>
          <p:nvPr/>
        </p:nvSpPr>
        <p:spPr>
          <a:xfrm>
            <a:off x="7590125" y="303742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3"/>
          <p:cNvSpPr/>
          <p:nvPr/>
        </p:nvSpPr>
        <p:spPr>
          <a:xfrm>
            <a:off x="7473600" y="399515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3"/>
          <p:cNvSpPr/>
          <p:nvPr/>
        </p:nvSpPr>
        <p:spPr>
          <a:xfrm>
            <a:off x="7727575" y="586580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p:nvPr/>
        </p:nvSpPr>
        <p:spPr>
          <a:xfrm>
            <a:off x="7626000" y="422375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3"/>
          <p:cNvSpPr/>
          <p:nvPr/>
        </p:nvSpPr>
        <p:spPr>
          <a:xfrm>
            <a:off x="7666325" y="334222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3"/>
          <p:cNvSpPr/>
          <p:nvPr/>
        </p:nvSpPr>
        <p:spPr>
          <a:xfrm>
            <a:off x="6908800" y="2776025"/>
            <a:ext cx="9711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3"/>
          <p:cNvSpPr/>
          <p:nvPr/>
        </p:nvSpPr>
        <p:spPr>
          <a:xfrm>
            <a:off x="7894900" y="2776025"/>
            <a:ext cx="9711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3"/>
          <p:cNvSpPr/>
          <p:nvPr/>
        </p:nvSpPr>
        <p:spPr>
          <a:xfrm>
            <a:off x="6589050" y="152400"/>
            <a:ext cx="2734200" cy="6553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 name="Google Shape;256;p33"/>
          <p:cNvPicPr preferRelativeResize="0"/>
          <p:nvPr/>
        </p:nvPicPr>
        <p:blipFill>
          <a:blip r:embed="rId3">
            <a:alphaModFix/>
          </a:blip>
          <a:stretch>
            <a:fillRect/>
          </a:stretch>
        </p:blipFill>
        <p:spPr>
          <a:xfrm>
            <a:off x="641100" y="85725"/>
            <a:ext cx="10517039" cy="67055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id="262" name="Google Shape;262;p34"/>
          <p:cNvPicPr preferRelativeResize="0"/>
          <p:nvPr/>
        </p:nvPicPr>
        <p:blipFill>
          <a:blip r:embed="rId3">
            <a:alphaModFix/>
          </a:blip>
          <a:stretch>
            <a:fillRect/>
          </a:stretch>
        </p:blipFill>
        <p:spPr>
          <a:xfrm>
            <a:off x="2494150" y="152400"/>
            <a:ext cx="6900463" cy="6553199"/>
          </a:xfrm>
          <a:prstGeom prst="rect">
            <a:avLst/>
          </a:prstGeom>
          <a:noFill/>
          <a:ln>
            <a:noFill/>
          </a:ln>
        </p:spPr>
      </p:pic>
      <p:sp>
        <p:nvSpPr>
          <p:cNvPr id="263" name="Google Shape;263;p34"/>
          <p:cNvSpPr/>
          <p:nvPr/>
        </p:nvSpPr>
        <p:spPr>
          <a:xfrm>
            <a:off x="7590125" y="132827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4"/>
          <p:cNvSpPr/>
          <p:nvPr/>
        </p:nvSpPr>
        <p:spPr>
          <a:xfrm>
            <a:off x="7727575" y="167327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4"/>
          <p:cNvSpPr/>
          <p:nvPr/>
        </p:nvSpPr>
        <p:spPr>
          <a:xfrm>
            <a:off x="7590125" y="303742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4"/>
          <p:cNvSpPr/>
          <p:nvPr/>
        </p:nvSpPr>
        <p:spPr>
          <a:xfrm>
            <a:off x="7473600" y="399515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4"/>
          <p:cNvSpPr/>
          <p:nvPr/>
        </p:nvSpPr>
        <p:spPr>
          <a:xfrm>
            <a:off x="7727575" y="586580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4"/>
          <p:cNvSpPr/>
          <p:nvPr/>
        </p:nvSpPr>
        <p:spPr>
          <a:xfrm>
            <a:off x="7626000" y="4223750"/>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4"/>
          <p:cNvSpPr/>
          <p:nvPr/>
        </p:nvSpPr>
        <p:spPr>
          <a:xfrm>
            <a:off x="7666325" y="334222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4"/>
          <p:cNvSpPr/>
          <p:nvPr/>
        </p:nvSpPr>
        <p:spPr>
          <a:xfrm>
            <a:off x="6908800" y="2776025"/>
            <a:ext cx="9711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4"/>
          <p:cNvSpPr/>
          <p:nvPr/>
        </p:nvSpPr>
        <p:spPr>
          <a:xfrm>
            <a:off x="7894900" y="2776025"/>
            <a:ext cx="9711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4"/>
          <p:cNvSpPr/>
          <p:nvPr/>
        </p:nvSpPr>
        <p:spPr>
          <a:xfrm>
            <a:off x="7354450" y="5214275"/>
            <a:ext cx="1329900" cy="345000"/>
          </a:xfrm>
          <a:prstGeom prst="ellipse">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
                                        </p:tgtEl>
                                        <p:attrNameLst>
                                          <p:attrName>style.visibility</p:attrName>
                                        </p:attrNameLst>
                                      </p:cBhvr>
                                      <p:to>
                                        <p:strVal val="visible"/>
                                      </p:to>
                                    </p:set>
                                    <p:animEffect filter="fade" transition="in">
                                      <p:cBhvr>
                                        <p:cTn dur="1000"/>
                                        <p:tgtEl>
                                          <p:spTgt spid="263"/>
                                        </p:tgtEl>
                                      </p:cBhvr>
                                    </p:animEffect>
                                  </p:childTnLst>
                                </p:cTn>
                              </p:par>
                              <p:par>
                                <p:cTn fill="hold" nodeType="with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pic>
        <p:nvPicPr>
          <p:cNvPr id="278" name="Google Shape;278;p35"/>
          <p:cNvPicPr preferRelativeResize="0"/>
          <p:nvPr/>
        </p:nvPicPr>
        <p:blipFill>
          <a:blip r:embed="rId3">
            <a:alphaModFix/>
          </a:blip>
          <a:stretch>
            <a:fillRect/>
          </a:stretch>
        </p:blipFill>
        <p:spPr>
          <a:xfrm>
            <a:off x="152400" y="1024050"/>
            <a:ext cx="11887199" cy="5085760"/>
          </a:xfrm>
          <a:prstGeom prst="rect">
            <a:avLst/>
          </a:prstGeom>
          <a:noFill/>
          <a:ln>
            <a:noFill/>
          </a:ln>
        </p:spPr>
      </p:pic>
      <p:sp>
        <p:nvSpPr>
          <p:cNvPr id="279" name="Google Shape;279;p35"/>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Decreasing the Negatives, e.g., </a:t>
            </a:r>
            <a:endParaRPr b="1">
              <a:solidFill>
                <a:srgbClr val="1C4587"/>
              </a:solidFill>
            </a:endParaRPr>
          </a:p>
        </p:txBody>
      </p:sp>
      <p:sp>
        <p:nvSpPr>
          <p:cNvPr id="280" name="Google Shape;280;p35"/>
          <p:cNvSpPr txBox="1"/>
          <p:nvPr/>
        </p:nvSpPr>
        <p:spPr>
          <a:xfrm>
            <a:off x="434800" y="5909825"/>
            <a:ext cx="1093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6"/>
          <p:cNvSpPr txBox="1"/>
          <p:nvPr>
            <p:ph type="title"/>
          </p:nvPr>
        </p:nvSpPr>
        <p:spPr>
          <a:xfrm>
            <a:off x="627450" y="-310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More tech tools for your exploration (</a:t>
            </a:r>
            <a:r>
              <a:rPr b="1" lang="en-US">
                <a:solidFill>
                  <a:schemeClr val="accent2"/>
                </a:solidFill>
              </a:rPr>
              <a:t>bonus slide</a:t>
            </a:r>
            <a:r>
              <a:rPr b="1" lang="en-US">
                <a:solidFill>
                  <a:srgbClr val="1C4587"/>
                </a:solidFill>
              </a:rPr>
              <a:t>)</a:t>
            </a:r>
            <a:endParaRPr b="1">
              <a:solidFill>
                <a:srgbClr val="1C4587"/>
              </a:solidFill>
            </a:endParaRPr>
          </a:p>
        </p:txBody>
      </p:sp>
      <p:sp>
        <p:nvSpPr>
          <p:cNvPr id="287" name="Google Shape;287;p36"/>
          <p:cNvSpPr txBox="1"/>
          <p:nvPr/>
        </p:nvSpPr>
        <p:spPr>
          <a:xfrm>
            <a:off x="218100" y="956425"/>
            <a:ext cx="11863500" cy="594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latin typeface="Calibri"/>
                <a:ea typeface="Calibri"/>
                <a:cs typeface="Calibri"/>
                <a:sym typeface="Calibri"/>
              </a:rPr>
              <a:t>I mentioned tools recommended by (or sponsored by?) Nir Eyal. Here's the link: </a:t>
            </a:r>
            <a:r>
              <a:rPr lang="en-US" sz="2200" u="sng">
                <a:solidFill>
                  <a:schemeClr val="hlink"/>
                </a:solidFill>
                <a:latin typeface="Calibri"/>
                <a:ea typeface="Calibri"/>
                <a:cs typeface="Calibri"/>
                <a:sym typeface="Calibri"/>
                <a:hlinkClick r:id="rId3"/>
              </a:rPr>
              <a:t>https://www.nirandfar.com/indistractable-tools/</a:t>
            </a:r>
            <a:r>
              <a:rPr lang="en-US" sz="2200">
                <a:latin typeface="Calibri"/>
                <a:ea typeface="Calibri"/>
                <a:cs typeface="Calibri"/>
                <a:sym typeface="Calibri"/>
              </a:rPr>
              <a:t> A few of these tools were mentioned in our Digital Wellness Certification course. We don't endorse or recommend any specific product.</a:t>
            </a:r>
            <a:endParaRPr sz="2200">
              <a:latin typeface="Calibri"/>
              <a:ea typeface="Calibri"/>
              <a:cs typeface="Calibri"/>
              <a:sym typeface="Calibri"/>
            </a:endParaRPr>
          </a:p>
          <a:p>
            <a:pPr indent="0" lvl="0" marL="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rPr b="1" lang="en-US" sz="2200">
                <a:latin typeface="Calibri"/>
                <a:ea typeface="Calibri"/>
                <a:cs typeface="Calibri"/>
                <a:sym typeface="Calibri"/>
              </a:rPr>
              <a:t>Note</a:t>
            </a:r>
            <a:r>
              <a:rPr lang="en-US" sz="2200">
                <a:latin typeface="Calibri"/>
                <a:ea typeface="Calibri"/>
                <a:cs typeface="Calibri"/>
                <a:sym typeface="Calibri"/>
              </a:rPr>
              <a:t>: We didn't have time to cover his four-step plan for Digital Wellness (see bonus materials in the Honoring Time slide deck)...but notice in which order he organizes the tools.</a:t>
            </a:r>
            <a:endParaRPr sz="2200">
              <a:latin typeface="Calibri"/>
              <a:ea typeface="Calibri"/>
              <a:cs typeface="Calibri"/>
              <a:sym typeface="Calibri"/>
            </a:endParaRPr>
          </a:p>
          <a:p>
            <a:pPr indent="-368300" lvl="0" marL="457200" rtl="0" algn="l">
              <a:spcBef>
                <a:spcPts val="0"/>
              </a:spcBef>
              <a:spcAft>
                <a:spcPts val="0"/>
              </a:spcAft>
              <a:buSzPts val="2200"/>
              <a:buFont typeface="Calibri"/>
              <a:buAutoNum type="arabicParenR"/>
            </a:pPr>
            <a:r>
              <a:rPr lang="en-US" sz="2200">
                <a:latin typeface="Calibri"/>
                <a:ea typeface="Calibri"/>
                <a:cs typeface="Calibri"/>
                <a:sym typeface="Calibri"/>
              </a:rPr>
              <a:t>Internal </a:t>
            </a:r>
            <a:r>
              <a:rPr lang="en-US" sz="2200">
                <a:latin typeface="Calibri"/>
                <a:ea typeface="Calibri"/>
                <a:cs typeface="Calibri"/>
                <a:sym typeface="Calibri"/>
              </a:rPr>
              <a:t>triggers come first (mental, emotional awareness)</a:t>
            </a:r>
            <a:endParaRPr sz="2200">
              <a:latin typeface="Calibri"/>
              <a:ea typeface="Calibri"/>
              <a:cs typeface="Calibri"/>
              <a:sym typeface="Calibri"/>
            </a:endParaRPr>
          </a:p>
          <a:p>
            <a:pPr indent="-368300" lvl="0" marL="457200" rtl="0" algn="l">
              <a:spcBef>
                <a:spcPts val="0"/>
              </a:spcBef>
              <a:spcAft>
                <a:spcPts val="0"/>
              </a:spcAft>
              <a:buSzPts val="2200"/>
              <a:buFont typeface="Calibri"/>
              <a:buAutoNum type="arabicParenR"/>
            </a:pPr>
            <a:r>
              <a:rPr lang="en-US" sz="2200">
                <a:latin typeface="Calibri"/>
                <a:ea typeface="Calibri"/>
                <a:cs typeface="Calibri"/>
                <a:sym typeface="Calibri"/>
              </a:rPr>
              <a:t>Traction comes next (matching time with values)</a:t>
            </a:r>
            <a:endParaRPr sz="2200">
              <a:latin typeface="Calibri"/>
              <a:ea typeface="Calibri"/>
              <a:cs typeface="Calibri"/>
              <a:sym typeface="Calibri"/>
            </a:endParaRPr>
          </a:p>
          <a:p>
            <a:pPr indent="-368300" lvl="0" marL="457200" rtl="0" algn="l">
              <a:spcBef>
                <a:spcPts val="0"/>
              </a:spcBef>
              <a:spcAft>
                <a:spcPts val="0"/>
              </a:spcAft>
              <a:buSzPts val="2200"/>
              <a:buFont typeface="Calibri"/>
              <a:buAutoNum type="arabicParenR"/>
            </a:pPr>
            <a:r>
              <a:rPr lang="en-US" sz="2200">
                <a:latin typeface="Calibri"/>
                <a:ea typeface="Calibri"/>
                <a:cs typeface="Calibri"/>
                <a:sym typeface="Calibri"/>
              </a:rPr>
              <a:t>Then comes tech support to reduce external distractions (be careful – some tools like this can become their own distraction)</a:t>
            </a:r>
            <a:endParaRPr sz="2200">
              <a:latin typeface="Calibri"/>
              <a:ea typeface="Calibri"/>
              <a:cs typeface="Calibri"/>
              <a:sym typeface="Calibri"/>
            </a:endParaRPr>
          </a:p>
          <a:p>
            <a:pPr indent="-368300" lvl="0" marL="457200" rtl="0" algn="l">
              <a:spcBef>
                <a:spcPts val="0"/>
              </a:spcBef>
              <a:spcAft>
                <a:spcPts val="0"/>
              </a:spcAft>
              <a:buSzPts val="2200"/>
              <a:buFont typeface="Calibri"/>
              <a:buAutoNum type="arabicParenR"/>
            </a:pPr>
            <a:r>
              <a:rPr lang="en-US" sz="2200">
                <a:latin typeface="Calibri"/>
                <a:ea typeface="Calibri"/>
                <a:cs typeface="Calibri"/>
                <a:sym typeface="Calibri"/>
              </a:rPr>
              <a:t>Then he talks about "pacts" with one's self.</a:t>
            </a:r>
            <a:endParaRPr sz="2200">
              <a:latin typeface="Calibri"/>
              <a:ea typeface="Calibri"/>
              <a:cs typeface="Calibri"/>
              <a:sym typeface="Calibri"/>
            </a:endParaRPr>
          </a:p>
          <a:p>
            <a:pPr indent="0" lvl="0" marL="457200" rtl="0" algn="l">
              <a:spcBef>
                <a:spcPts val="0"/>
              </a:spcBef>
              <a:spcAft>
                <a:spcPts val="0"/>
              </a:spcAft>
              <a:buNone/>
            </a:pPr>
            <a:r>
              <a:t/>
            </a:r>
            <a:endParaRPr sz="2200">
              <a:latin typeface="Calibri"/>
              <a:ea typeface="Calibri"/>
              <a:cs typeface="Calibri"/>
              <a:sym typeface="Calibri"/>
            </a:endParaRPr>
          </a:p>
          <a:p>
            <a:pPr indent="0" lvl="0" marL="0" rtl="0" algn="l">
              <a:spcBef>
                <a:spcPts val="0"/>
              </a:spcBef>
              <a:spcAft>
                <a:spcPts val="0"/>
              </a:spcAft>
              <a:buNone/>
            </a:pPr>
            <a:r>
              <a:rPr lang="en-US" sz="2200">
                <a:latin typeface="Calibri"/>
                <a:ea typeface="Calibri"/>
                <a:cs typeface="Calibri"/>
                <a:sym typeface="Calibri"/>
              </a:rPr>
              <a:t>Nir's work</a:t>
            </a:r>
            <a:r>
              <a:rPr lang="en-US" sz="2200">
                <a:latin typeface="Calibri"/>
                <a:ea typeface="Calibri"/>
                <a:cs typeface="Calibri"/>
                <a:sym typeface="Calibri"/>
              </a:rPr>
              <a:t> is for adults; for children and youth, some adults may want to use technology to help prevent accidental exposure to harmful material (reducing unnecessary risk factors) and/or to have a finger on the pulse on the tech use of young people – but no matter how good filters may be at home, the minute a child steps out the door, they will need </a:t>
            </a:r>
            <a:r>
              <a:rPr lang="en-US" sz="2200">
                <a:latin typeface="Calibri"/>
                <a:ea typeface="Calibri"/>
                <a:cs typeface="Calibri"/>
                <a:sym typeface="Calibri"/>
              </a:rPr>
              <a:t>their own internal filters – skills and abilities to be aware and responsible – in order to stay well in their young lives. </a:t>
            </a:r>
            <a:endParaRPr sz="22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37"/>
          <p:cNvPicPr preferRelativeResize="0"/>
          <p:nvPr/>
        </p:nvPicPr>
        <p:blipFill>
          <a:blip r:embed="rId3">
            <a:alphaModFix/>
          </a:blip>
          <a:stretch>
            <a:fillRect/>
          </a:stretch>
        </p:blipFill>
        <p:spPr>
          <a:xfrm>
            <a:off x="2050825" y="1305300"/>
            <a:ext cx="7581900" cy="3829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0"/>
          <p:cNvPicPr preferRelativeResize="0"/>
          <p:nvPr/>
        </p:nvPicPr>
        <p:blipFill>
          <a:blip r:embed="rId3">
            <a:alphaModFix/>
          </a:blip>
          <a:stretch>
            <a:fillRect/>
          </a:stretch>
        </p:blipFill>
        <p:spPr>
          <a:xfrm>
            <a:off x="2964585" y="934450"/>
            <a:ext cx="6262827" cy="46667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8"/>
          <p:cNvSpPr txBox="1"/>
          <p:nvPr>
            <p:ph type="title"/>
          </p:nvPr>
        </p:nvSpPr>
        <p:spPr>
          <a:xfrm>
            <a:off x="139350" y="46575"/>
            <a:ext cx="119133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"Just Say No" didn't work (and sometimes makes things worse e.g.,"Don't think of the elephant")</a:t>
            </a:r>
            <a:endParaRPr b="1">
              <a:solidFill>
                <a:srgbClr val="1C4587"/>
              </a:solidFill>
            </a:endParaRPr>
          </a:p>
        </p:txBody>
      </p:sp>
      <p:pic>
        <p:nvPicPr>
          <p:cNvPr id="300" name="Google Shape;300;p38"/>
          <p:cNvPicPr preferRelativeResize="0"/>
          <p:nvPr/>
        </p:nvPicPr>
        <p:blipFill>
          <a:blip r:embed="rId3">
            <a:alphaModFix/>
          </a:blip>
          <a:stretch>
            <a:fillRect/>
          </a:stretch>
        </p:blipFill>
        <p:spPr>
          <a:xfrm>
            <a:off x="4368063" y="1389850"/>
            <a:ext cx="3455866" cy="51837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9"/>
          <p:cNvSpPr txBox="1"/>
          <p:nvPr>
            <p:ph type="title"/>
          </p:nvPr>
        </p:nvSpPr>
        <p:spPr>
          <a:xfrm>
            <a:off x="139350" y="46575"/>
            <a:ext cx="119133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"Just Say No" </a:t>
            </a:r>
            <a:r>
              <a:rPr b="1" i="1" lang="en-US">
                <a:solidFill>
                  <a:srgbClr val="1C4587"/>
                </a:solidFill>
              </a:rPr>
              <a:t>could</a:t>
            </a:r>
            <a:r>
              <a:rPr b="1" lang="en-US">
                <a:solidFill>
                  <a:srgbClr val="1C4587"/>
                </a:solidFill>
              </a:rPr>
              <a:t> work for those youth who had healthy bonding in their lives</a:t>
            </a:r>
            <a:endParaRPr b="1">
              <a:solidFill>
                <a:srgbClr val="1C4587"/>
              </a:solidFill>
            </a:endParaRPr>
          </a:p>
        </p:txBody>
      </p:sp>
      <p:pic>
        <p:nvPicPr>
          <p:cNvPr id="307" name="Google Shape;307;p39"/>
          <p:cNvPicPr preferRelativeResize="0"/>
          <p:nvPr/>
        </p:nvPicPr>
        <p:blipFill>
          <a:blip r:embed="rId3">
            <a:alphaModFix/>
          </a:blip>
          <a:stretch>
            <a:fillRect/>
          </a:stretch>
        </p:blipFill>
        <p:spPr>
          <a:xfrm>
            <a:off x="4368063" y="1389850"/>
            <a:ext cx="3455866" cy="5183799"/>
          </a:xfrm>
          <a:prstGeom prst="rect">
            <a:avLst/>
          </a:prstGeom>
          <a:noFill/>
          <a:ln>
            <a:noFill/>
          </a:ln>
        </p:spPr>
      </p:pic>
      <p:sp>
        <p:nvSpPr>
          <p:cNvPr id="308" name="Google Shape;308;p39"/>
          <p:cNvSpPr txBox="1"/>
          <p:nvPr/>
        </p:nvSpPr>
        <p:spPr>
          <a:xfrm>
            <a:off x="358575" y="352612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Dr. J. David Hawkins here: </a:t>
            </a:r>
            <a:r>
              <a:rPr lang="en-US" u="sng">
                <a:solidFill>
                  <a:schemeClr val="hlink"/>
                </a:solidFill>
                <a:hlinkClick r:id="rId4"/>
              </a:rPr>
              <a:t>https://www.youtube.com/watch?v=jmiaTn9SoKQ</a:t>
            </a:r>
            <a:r>
              <a:rPr lang="en-US"/>
              <a:t> @ time stamp 27:45</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pic>
        <p:nvPicPr>
          <p:cNvPr id="314" name="Google Shape;314;p40"/>
          <p:cNvPicPr preferRelativeResize="0"/>
          <p:nvPr/>
        </p:nvPicPr>
        <p:blipFill>
          <a:blip r:embed="rId3">
            <a:alphaModFix/>
          </a:blip>
          <a:stretch>
            <a:fillRect/>
          </a:stretch>
        </p:blipFill>
        <p:spPr>
          <a:xfrm>
            <a:off x="3439738" y="1492370"/>
            <a:ext cx="4855320" cy="4933379"/>
          </a:xfrm>
          <a:prstGeom prst="rect">
            <a:avLst/>
          </a:prstGeom>
          <a:noFill/>
          <a:ln>
            <a:noFill/>
          </a:ln>
        </p:spPr>
      </p:pic>
      <p:sp>
        <p:nvSpPr>
          <p:cNvPr id="315" name="Google Shape;315;p40"/>
          <p:cNvSpPr txBox="1"/>
          <p:nvPr>
            <p:ph type="title"/>
          </p:nvPr>
        </p:nvSpPr>
        <p:spPr>
          <a:xfrm>
            <a:off x="59225" y="197600"/>
            <a:ext cx="119868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Contracts ("just say no") alone = not a good strategy</a:t>
            </a:r>
            <a:endParaRPr b="1">
              <a:solidFill>
                <a:srgbClr val="1C4587"/>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1"/>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b="1" lang="en-US">
                <a:solidFill>
                  <a:srgbClr val="1C4587"/>
                </a:solidFill>
              </a:rPr>
              <a:t>Increasing Protective Factors</a:t>
            </a:r>
            <a:endParaRPr b="1">
              <a:solidFill>
                <a:srgbClr val="1C4587"/>
              </a:solidFill>
            </a:endParaRPr>
          </a:p>
          <a:p>
            <a:pPr indent="0" lvl="0" marL="0" rtl="0" algn="ctr">
              <a:spcBef>
                <a:spcPts val="0"/>
              </a:spcBef>
              <a:spcAft>
                <a:spcPts val="0"/>
              </a:spcAft>
              <a:buClr>
                <a:schemeClr val="dk1"/>
              </a:buClr>
              <a:buSzPct val="100000"/>
              <a:buFont typeface="Calibri"/>
              <a:buNone/>
            </a:pPr>
            <a:r>
              <a:rPr b="1" lang="en-US">
                <a:solidFill>
                  <a:srgbClr val="1C4587"/>
                </a:solidFill>
              </a:rPr>
              <a:t>= Social Development Strategy</a:t>
            </a:r>
            <a:endParaRPr b="1">
              <a:solidFill>
                <a:srgbClr val="1C4587"/>
              </a:solidFill>
            </a:endParaRPr>
          </a:p>
        </p:txBody>
      </p:sp>
      <p:sp>
        <p:nvSpPr>
          <p:cNvPr id="322" name="Google Shape;322;p41"/>
          <p:cNvSpPr txBox="1"/>
          <p:nvPr/>
        </p:nvSpPr>
        <p:spPr>
          <a:xfrm>
            <a:off x="812550" y="5899175"/>
            <a:ext cx="11148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See the white paper, Unleashing the Power of Prevention:</a:t>
            </a:r>
            <a:r>
              <a:rPr lang="en-US" u="sng">
                <a:solidFill>
                  <a:schemeClr val="hlink"/>
                </a:solidFill>
                <a:hlinkClick r:id="rId3"/>
              </a:rPr>
              <a:t>https://nam.edu/wp-content/uploads/2015/06/DPPowerofPrevention.pdf</a:t>
            </a:r>
            <a:r>
              <a:rPr lang="en-US"/>
              <a:t> and</a:t>
            </a:r>
            <a:endParaRPr/>
          </a:p>
          <a:p>
            <a:pPr indent="0" lvl="0" marL="0" rtl="0" algn="l">
              <a:spcBef>
                <a:spcPts val="0"/>
              </a:spcBef>
              <a:spcAft>
                <a:spcPts val="0"/>
              </a:spcAft>
              <a:buNone/>
            </a:pPr>
            <a:r>
              <a:rPr lang="en-US"/>
              <a:t>https://www.communitiesthatcare.net/</a:t>
            </a:r>
            <a:endParaRPr/>
          </a:p>
        </p:txBody>
      </p:sp>
      <p:pic>
        <p:nvPicPr>
          <p:cNvPr id="323" name="Google Shape;323;p41"/>
          <p:cNvPicPr preferRelativeResize="0"/>
          <p:nvPr/>
        </p:nvPicPr>
        <p:blipFill>
          <a:blip r:embed="rId4">
            <a:alphaModFix/>
          </a:blip>
          <a:stretch>
            <a:fillRect/>
          </a:stretch>
        </p:blipFill>
        <p:spPr>
          <a:xfrm>
            <a:off x="3725888" y="1521800"/>
            <a:ext cx="4740216" cy="422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42"/>
          <p:cNvPicPr preferRelativeResize="0"/>
          <p:nvPr/>
        </p:nvPicPr>
        <p:blipFill>
          <a:blip r:embed="rId3">
            <a:alphaModFix/>
          </a:blip>
          <a:stretch>
            <a:fillRect/>
          </a:stretch>
        </p:blipFill>
        <p:spPr>
          <a:xfrm>
            <a:off x="2571750" y="716700"/>
            <a:ext cx="7048500" cy="5219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p43"/>
          <p:cNvPicPr preferRelativeResize="0"/>
          <p:nvPr/>
        </p:nvPicPr>
        <p:blipFill>
          <a:blip r:embed="rId3">
            <a:alphaModFix/>
          </a:blip>
          <a:stretch>
            <a:fillRect/>
          </a:stretch>
        </p:blipFill>
        <p:spPr>
          <a:xfrm>
            <a:off x="1719375" y="840050"/>
            <a:ext cx="8753226" cy="4883230"/>
          </a:xfrm>
          <a:prstGeom prst="rect">
            <a:avLst/>
          </a:prstGeom>
          <a:noFill/>
          <a:ln>
            <a:noFill/>
          </a:ln>
        </p:spPr>
      </p:pic>
      <p:sp>
        <p:nvSpPr>
          <p:cNvPr id="336" name="Google Shape;336;p43"/>
          <p:cNvSpPr txBox="1"/>
          <p:nvPr/>
        </p:nvSpPr>
        <p:spPr>
          <a:xfrm>
            <a:off x="1294775" y="6024175"/>
            <a:ext cx="970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For evidence-based programs that are connected to Prevention Science and Youth Development Research, see Blueprints for Healthy Youth Development: https://www.blueprintsprograms.org/</a:t>
            </a:r>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44"/>
          <p:cNvSpPr txBox="1"/>
          <p:nvPr>
            <p:ph type="title"/>
          </p:nvPr>
        </p:nvSpPr>
        <p:spPr>
          <a:xfrm>
            <a:off x="627450" y="197600"/>
            <a:ext cx="10937100" cy="11718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US">
                <a:solidFill>
                  <a:schemeClr val="accent2"/>
                </a:solidFill>
              </a:rPr>
              <a:t>Social Development Strategy</a:t>
            </a:r>
            <a:r>
              <a:rPr b="1" lang="en-US">
                <a:solidFill>
                  <a:srgbClr val="1C4587"/>
                </a:solidFill>
              </a:rPr>
              <a:t> = 5 elements</a:t>
            </a:r>
            <a:endParaRPr b="1">
              <a:solidFill>
                <a:srgbClr val="1C4587"/>
              </a:solidFill>
            </a:endParaRPr>
          </a:p>
        </p:txBody>
      </p:sp>
      <p:pic>
        <p:nvPicPr>
          <p:cNvPr id="343" name="Google Shape;343;p44"/>
          <p:cNvPicPr preferRelativeResize="0"/>
          <p:nvPr/>
        </p:nvPicPr>
        <p:blipFill>
          <a:blip r:embed="rId3">
            <a:alphaModFix/>
          </a:blip>
          <a:stretch>
            <a:fillRect/>
          </a:stretch>
        </p:blipFill>
        <p:spPr>
          <a:xfrm>
            <a:off x="3899313" y="1462025"/>
            <a:ext cx="4393363" cy="51838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45"/>
          <p:cNvPicPr preferRelativeResize="0"/>
          <p:nvPr/>
        </p:nvPicPr>
        <p:blipFill rotWithShape="1">
          <a:blip r:embed="rId3">
            <a:alphaModFix/>
          </a:blip>
          <a:srcRect b="30807" l="44836" r="3991" t="18572"/>
          <a:stretch/>
        </p:blipFill>
        <p:spPr>
          <a:xfrm>
            <a:off x="5664825" y="1747025"/>
            <a:ext cx="4479075" cy="2471849"/>
          </a:xfrm>
          <a:prstGeom prst="rect">
            <a:avLst/>
          </a:prstGeom>
          <a:noFill/>
          <a:ln>
            <a:noFill/>
          </a:ln>
        </p:spPr>
      </p:pic>
      <p:pic>
        <p:nvPicPr>
          <p:cNvPr id="350" name="Google Shape;350;p45"/>
          <p:cNvPicPr preferRelativeResize="0"/>
          <p:nvPr/>
        </p:nvPicPr>
        <p:blipFill>
          <a:blip r:embed="rId3">
            <a:alphaModFix amt="33000"/>
          </a:blip>
          <a:stretch>
            <a:fillRect/>
          </a:stretch>
        </p:blipFill>
        <p:spPr>
          <a:xfrm>
            <a:off x="1740100" y="840050"/>
            <a:ext cx="8753226" cy="4883230"/>
          </a:xfrm>
          <a:prstGeom prst="rect">
            <a:avLst/>
          </a:prstGeom>
          <a:noFill/>
          <a:ln>
            <a:noFill/>
          </a:ln>
        </p:spPr>
      </p:pic>
      <p:pic>
        <p:nvPicPr>
          <p:cNvPr id="351" name="Google Shape;351;p45"/>
          <p:cNvPicPr preferRelativeResize="0"/>
          <p:nvPr/>
        </p:nvPicPr>
        <p:blipFill>
          <a:blip r:embed="rId4">
            <a:alphaModFix/>
          </a:blip>
          <a:stretch>
            <a:fillRect/>
          </a:stretch>
        </p:blipFill>
        <p:spPr>
          <a:xfrm>
            <a:off x="9071521" y="1881051"/>
            <a:ext cx="980175" cy="1166925"/>
          </a:xfrm>
          <a:prstGeom prst="rect">
            <a:avLst/>
          </a:prstGeom>
          <a:noFill/>
          <a:ln>
            <a:noFill/>
          </a:ln>
        </p:spPr>
      </p:pic>
      <p:pic>
        <p:nvPicPr>
          <p:cNvPr id="352" name="Google Shape;352;p45"/>
          <p:cNvPicPr preferRelativeResize="0"/>
          <p:nvPr/>
        </p:nvPicPr>
        <p:blipFill>
          <a:blip r:embed="rId5">
            <a:alphaModFix/>
          </a:blip>
          <a:stretch>
            <a:fillRect/>
          </a:stretch>
        </p:blipFill>
        <p:spPr>
          <a:xfrm>
            <a:off x="5165550" y="1166115"/>
            <a:ext cx="1316600" cy="129893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6"/>
          <p:cNvSpPr txBox="1"/>
          <p:nvPr/>
        </p:nvSpPr>
        <p:spPr>
          <a:xfrm>
            <a:off x="2684700" y="3271575"/>
            <a:ext cx="6822600" cy="30324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US" sz="2900">
                <a:solidFill>
                  <a:srgbClr val="1C4587"/>
                </a:solidFill>
              </a:rPr>
              <a:t>[T]he pursuit of success can be a catalyst for failure. Put another way, success can distract us from focusing on the essential things that produce success in the first place.”</a:t>
            </a:r>
            <a:endParaRPr sz="2000">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2000">
                <a:latin typeface="Calibri"/>
                <a:ea typeface="Calibri"/>
                <a:cs typeface="Calibri"/>
                <a:sym typeface="Calibri"/>
              </a:rPr>
              <a:t>― Greg McKeown, </a:t>
            </a:r>
            <a:r>
              <a:rPr i="1" lang="en-US" sz="2000">
                <a:latin typeface="Calibri"/>
                <a:ea typeface="Calibri"/>
                <a:cs typeface="Calibri"/>
                <a:sym typeface="Calibri"/>
              </a:rPr>
              <a:t>Essentialism: The Disciplined Pursuit of Less</a:t>
            </a:r>
            <a:endParaRPr i="1" sz="2000">
              <a:latin typeface="Calibri"/>
              <a:ea typeface="Calibri"/>
              <a:cs typeface="Calibri"/>
              <a:sym typeface="Calibri"/>
            </a:endParaRPr>
          </a:p>
          <a:p>
            <a:pPr indent="0" lvl="0" marL="0" rtl="0" algn="ctr">
              <a:spcBef>
                <a:spcPts val="0"/>
              </a:spcBef>
              <a:spcAft>
                <a:spcPts val="0"/>
              </a:spcAft>
              <a:buNone/>
            </a:pPr>
            <a:r>
              <a:t/>
            </a:r>
            <a:endParaRPr sz="2000">
              <a:latin typeface="Calibri"/>
              <a:ea typeface="Calibri"/>
              <a:cs typeface="Calibri"/>
              <a:sym typeface="Calibri"/>
            </a:endParaRPr>
          </a:p>
        </p:txBody>
      </p:sp>
      <p:sp>
        <p:nvSpPr>
          <p:cNvPr id="359" name="Google Shape;359;p46"/>
          <p:cNvSpPr txBox="1"/>
          <p:nvPr/>
        </p:nvSpPr>
        <p:spPr>
          <a:xfrm>
            <a:off x="1826100" y="473775"/>
            <a:ext cx="8539800" cy="22779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900">
                <a:solidFill>
                  <a:srgbClr val="1C4587"/>
                </a:solidFill>
              </a:rPr>
              <a:t>“Don't aim at success. The more you aim at it and make it a target, the more you are going to miss it. For success, like happiness, cannot be pursued; it must ensue…in the long-run." </a:t>
            </a:r>
            <a:endParaRPr b="1" sz="2900">
              <a:solidFill>
                <a:srgbClr val="1C4587"/>
              </a:solidFill>
            </a:endParaRPr>
          </a:p>
          <a:p>
            <a:pPr indent="0" lvl="0" marL="0" rtl="0" algn="ctr">
              <a:spcBef>
                <a:spcPts val="0"/>
              </a:spcBef>
              <a:spcAft>
                <a:spcPts val="0"/>
              </a:spcAft>
              <a:buNone/>
            </a:pPr>
            <a:r>
              <a:rPr lang="en-US" sz="2000">
                <a:solidFill>
                  <a:srgbClr val="1C4587"/>
                </a:solidFill>
              </a:rPr>
              <a:t>Viktor Frankl</a:t>
            </a:r>
            <a:endParaRPr sz="2000">
              <a:solidFill>
                <a:srgbClr val="1C458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47"/>
          <p:cNvSpPr txBox="1"/>
          <p:nvPr/>
        </p:nvSpPr>
        <p:spPr>
          <a:xfrm>
            <a:off x="1599167" y="294130"/>
            <a:ext cx="8293200" cy="15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000"/>
              <a:buFont typeface="Calibri"/>
              <a:buNone/>
            </a:pPr>
            <a:r>
              <a:rPr b="1" i="1" lang="en-US" sz="4000">
                <a:solidFill>
                  <a:srgbClr val="1C4587"/>
                </a:solidFill>
                <a:latin typeface="Calibri"/>
                <a:ea typeface="Calibri"/>
                <a:cs typeface="Calibri"/>
                <a:sym typeface="Calibri"/>
              </a:rPr>
              <a:t>Hold Onto Your Kids</a:t>
            </a:r>
            <a:endParaRPr i="1" sz="3300">
              <a:solidFill>
                <a:srgbClr val="1C4587"/>
              </a:solidFill>
              <a:latin typeface="Calibri"/>
              <a:ea typeface="Calibri"/>
              <a:cs typeface="Calibri"/>
              <a:sym typeface="Calibri"/>
            </a:endParaRPr>
          </a:p>
        </p:txBody>
      </p:sp>
      <p:sp>
        <p:nvSpPr>
          <p:cNvPr id="366" name="Google Shape;366;p47"/>
          <p:cNvSpPr txBox="1"/>
          <p:nvPr/>
        </p:nvSpPr>
        <p:spPr>
          <a:xfrm>
            <a:off x="0" y="0"/>
            <a:ext cx="39999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t/>
            </a:r>
            <a:endParaRPr sz="1900"/>
          </a:p>
        </p:txBody>
      </p:sp>
      <p:sp>
        <p:nvSpPr>
          <p:cNvPr id="367" name="Google Shape;367;p47"/>
          <p:cNvSpPr txBox="1"/>
          <p:nvPr/>
        </p:nvSpPr>
        <p:spPr>
          <a:xfrm>
            <a:off x="1949400" y="1758450"/>
            <a:ext cx="8293200" cy="4494600"/>
          </a:xfrm>
          <a:prstGeom prst="rect">
            <a:avLst/>
          </a:prstGeom>
          <a:noFill/>
          <a:ln cap="flat" cmpd="sng" w="9525">
            <a:solidFill>
              <a:srgbClr val="E3760B"/>
            </a:solidFill>
            <a:prstDash val="solid"/>
            <a:round/>
            <a:headEnd len="sm" w="sm" type="none"/>
            <a:tailEnd len="sm" w="sm" type="none"/>
          </a:ln>
        </p:spPr>
        <p:txBody>
          <a:bodyPr anchorCtr="0" anchor="t" bIns="121900" lIns="121900" spcFirstLastPara="1" rIns="121900" wrap="square" tIns="121900">
            <a:spAutoFit/>
          </a:bodyPr>
          <a:lstStyle/>
          <a:p>
            <a:pPr indent="0" lvl="0" marL="0" rtl="0" algn="ctr">
              <a:spcBef>
                <a:spcPts val="0"/>
              </a:spcBef>
              <a:spcAft>
                <a:spcPts val="0"/>
              </a:spcAft>
              <a:buNone/>
            </a:pPr>
            <a:r>
              <a:rPr lang="en-US" sz="2300">
                <a:solidFill>
                  <a:srgbClr val="1C4587"/>
                </a:solidFill>
                <a:highlight>
                  <a:srgbClr val="FFFFFF"/>
                </a:highlight>
              </a:rPr>
              <a:t>“The key to activating maturation is to take care of the attachment needs of the child. To foster independence we must first invite dependence; to promote individuation we must provide a sense of belonging and unity; to help the child separate we must assume the responsibility for keeping the child close. We help a child let go by providing more contact and connection than he himself is seeking. When he asks for a hug, we give him a warmer one than he is giving us. We liberate children not by making them work for our love but by letting them rest in it. We help a child face the separation involved in going to sleep or going to school by satisfying his need for closeness.”</a:t>
            </a:r>
            <a:endParaRPr sz="2300">
              <a:solidFill>
                <a:srgbClr val="1C4587"/>
              </a:solidFill>
              <a:highlight>
                <a:srgbClr val="FFFFFF"/>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1"/>
          <p:cNvSpPr txBox="1"/>
          <p:nvPr/>
        </p:nvSpPr>
        <p:spPr>
          <a:xfrm>
            <a:off x="698825" y="2548950"/>
            <a:ext cx="10956300" cy="13263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47675" lvl="0" marL="457200" rtl="0" algn="l">
              <a:lnSpc>
                <a:spcPct val="115000"/>
              </a:lnSpc>
              <a:spcBef>
                <a:spcPts val="0"/>
              </a:spcBef>
              <a:spcAft>
                <a:spcPts val="0"/>
              </a:spcAft>
              <a:buSzPts val="3450"/>
              <a:buFont typeface="Calibri"/>
              <a:buChar char="●"/>
            </a:pPr>
            <a:r>
              <a:rPr lang="en-US" sz="3450">
                <a:solidFill>
                  <a:schemeClr val="dk1"/>
                </a:solidFill>
                <a:highlight>
                  <a:schemeClr val="lt1"/>
                </a:highlight>
                <a:latin typeface="Calibri"/>
                <a:ea typeface="Calibri"/>
                <a:cs typeface="Calibri"/>
                <a:sym typeface="Calibri"/>
              </a:rPr>
              <a:t>"</a:t>
            </a:r>
            <a:r>
              <a:rPr lang="en-US" sz="3450">
                <a:solidFill>
                  <a:srgbClr val="E3760B"/>
                </a:solidFill>
                <a:highlight>
                  <a:schemeClr val="lt1"/>
                </a:highlight>
                <a:latin typeface="Calibri"/>
                <a:ea typeface="Calibri"/>
                <a:cs typeface="Calibri"/>
                <a:sym typeface="Calibri"/>
              </a:rPr>
              <a:t>Celebrate successes, no matter how small they are</a:t>
            </a:r>
            <a:r>
              <a:rPr lang="en-US" sz="3450">
                <a:solidFill>
                  <a:schemeClr val="dk1"/>
                </a:solidFill>
                <a:highlight>
                  <a:schemeClr val="lt1"/>
                </a:highlight>
                <a:latin typeface="Calibri"/>
                <a:ea typeface="Calibri"/>
                <a:cs typeface="Calibri"/>
                <a:sym typeface="Calibri"/>
              </a:rPr>
              <a:t>. </a:t>
            </a:r>
            <a:r>
              <a:rPr lang="en-US" sz="3450">
                <a:solidFill>
                  <a:srgbClr val="1C4587"/>
                </a:solidFill>
                <a:highlight>
                  <a:schemeClr val="lt1"/>
                </a:highlight>
                <a:latin typeface="Calibri"/>
                <a:ea typeface="Calibri"/>
                <a:cs typeface="Calibri"/>
                <a:sym typeface="Calibri"/>
              </a:rPr>
              <a:t>This is how we take advantage of our neurochemistry.</a:t>
            </a:r>
            <a:r>
              <a:rPr lang="en-US" sz="3450">
                <a:solidFill>
                  <a:schemeClr val="dk1"/>
                </a:solidFill>
                <a:highlight>
                  <a:schemeClr val="lt1"/>
                </a:highlight>
                <a:latin typeface="Calibri"/>
                <a:ea typeface="Calibri"/>
                <a:cs typeface="Calibri"/>
                <a:sym typeface="Calibri"/>
              </a:rPr>
              <a:t>"</a:t>
            </a:r>
            <a:endParaRPr sz="3450">
              <a:solidFill>
                <a:schemeClr val="dk1"/>
              </a:solidFill>
              <a:highlight>
                <a:schemeClr val="lt1"/>
              </a:highlight>
              <a:latin typeface="Calibri"/>
              <a:ea typeface="Calibri"/>
              <a:cs typeface="Calibri"/>
              <a:sym typeface="Calibri"/>
            </a:endParaRPr>
          </a:p>
        </p:txBody>
      </p:sp>
      <p:sp>
        <p:nvSpPr>
          <p:cNvPr id="151" name="Google Shape;151;p21"/>
          <p:cNvSpPr txBox="1"/>
          <p:nvPr/>
        </p:nvSpPr>
        <p:spPr>
          <a:xfrm>
            <a:off x="698825" y="4366275"/>
            <a:ext cx="10956300" cy="13263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47675" lvl="0" marL="457200" rtl="0" algn="l">
              <a:lnSpc>
                <a:spcPct val="115000"/>
              </a:lnSpc>
              <a:spcBef>
                <a:spcPts val="0"/>
              </a:spcBef>
              <a:spcAft>
                <a:spcPts val="0"/>
              </a:spcAft>
              <a:buSzPts val="3450"/>
              <a:buFont typeface="Calibri"/>
              <a:buChar char="●"/>
            </a:pPr>
            <a:r>
              <a:rPr lang="en-US" sz="3450">
                <a:solidFill>
                  <a:schemeClr val="dk1"/>
                </a:solidFill>
                <a:highlight>
                  <a:schemeClr val="lt1"/>
                </a:highlight>
                <a:latin typeface="Calibri"/>
                <a:ea typeface="Calibri"/>
                <a:cs typeface="Calibri"/>
                <a:sym typeface="Calibri"/>
              </a:rPr>
              <a:t>"</a:t>
            </a:r>
            <a:r>
              <a:rPr lang="en-US" sz="3450">
                <a:solidFill>
                  <a:srgbClr val="E3760B"/>
                </a:solidFill>
                <a:highlight>
                  <a:schemeClr val="lt1"/>
                </a:highlight>
                <a:latin typeface="Calibri"/>
                <a:ea typeface="Calibri"/>
                <a:cs typeface="Calibri"/>
                <a:sym typeface="Calibri"/>
              </a:rPr>
              <a:t>Our brains want to feel good</a:t>
            </a:r>
            <a:r>
              <a:rPr lang="en-US" sz="3450">
                <a:solidFill>
                  <a:schemeClr val="dk1"/>
                </a:solidFill>
                <a:highlight>
                  <a:schemeClr val="lt1"/>
                </a:highlight>
                <a:latin typeface="Calibri"/>
                <a:ea typeface="Calibri"/>
                <a:cs typeface="Calibri"/>
                <a:sym typeface="Calibri"/>
              </a:rPr>
              <a:t>. </a:t>
            </a:r>
            <a:r>
              <a:rPr lang="en-US" sz="3450">
                <a:solidFill>
                  <a:srgbClr val="1C4587"/>
                </a:solidFill>
                <a:highlight>
                  <a:schemeClr val="lt1"/>
                </a:highlight>
                <a:latin typeface="Calibri"/>
                <a:ea typeface="Calibri"/>
                <a:cs typeface="Calibri"/>
                <a:sym typeface="Calibri"/>
              </a:rPr>
              <a:t>Celebrating small wins gives them something to repattern our life around.</a:t>
            </a:r>
            <a:r>
              <a:rPr lang="en-US" sz="3450">
                <a:solidFill>
                  <a:schemeClr val="dk1"/>
                </a:solidFill>
                <a:highlight>
                  <a:schemeClr val="lt1"/>
                </a:highlight>
                <a:latin typeface="Calibri"/>
                <a:ea typeface="Calibri"/>
                <a:cs typeface="Calibri"/>
                <a:sym typeface="Calibri"/>
              </a:rPr>
              <a:t>"</a:t>
            </a:r>
            <a:endParaRPr sz="3450">
              <a:solidFill>
                <a:schemeClr val="dk1"/>
              </a:solidFill>
              <a:highlight>
                <a:schemeClr val="lt1"/>
              </a:highlight>
              <a:latin typeface="Calibri"/>
              <a:ea typeface="Calibri"/>
              <a:cs typeface="Calibri"/>
              <a:sym typeface="Calibri"/>
            </a:endParaRPr>
          </a:p>
        </p:txBody>
      </p:sp>
      <p:sp>
        <p:nvSpPr>
          <p:cNvPr id="152" name="Google Shape;152;p21"/>
          <p:cNvSpPr txBox="1"/>
          <p:nvPr/>
        </p:nvSpPr>
        <p:spPr>
          <a:xfrm>
            <a:off x="698825" y="1332500"/>
            <a:ext cx="10956300" cy="7158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447675" lvl="0" marL="457200" rtl="0" algn="l">
              <a:lnSpc>
                <a:spcPct val="115000"/>
              </a:lnSpc>
              <a:spcBef>
                <a:spcPts val="0"/>
              </a:spcBef>
              <a:spcAft>
                <a:spcPts val="0"/>
              </a:spcAft>
              <a:buClr>
                <a:schemeClr val="dk1"/>
              </a:buClr>
              <a:buSzPts val="3450"/>
              <a:buFont typeface="Calibri"/>
              <a:buChar char="●"/>
            </a:pPr>
            <a:r>
              <a:rPr lang="en-US" sz="3450">
                <a:solidFill>
                  <a:schemeClr val="dk1"/>
                </a:solidFill>
                <a:highlight>
                  <a:schemeClr val="lt1"/>
                </a:highlight>
                <a:latin typeface="Calibri"/>
                <a:ea typeface="Calibri"/>
                <a:cs typeface="Calibri"/>
                <a:sym typeface="Calibri"/>
              </a:rPr>
              <a:t>"</a:t>
            </a:r>
            <a:r>
              <a:rPr lang="en-US" sz="3450">
                <a:solidFill>
                  <a:srgbClr val="1C4587"/>
                </a:solidFill>
                <a:highlight>
                  <a:schemeClr val="lt1"/>
                </a:highlight>
                <a:latin typeface="Calibri"/>
                <a:ea typeface="Calibri"/>
                <a:cs typeface="Calibri"/>
                <a:sym typeface="Calibri"/>
              </a:rPr>
              <a:t>People</a:t>
            </a:r>
            <a:r>
              <a:rPr lang="en-US" sz="3450">
                <a:solidFill>
                  <a:schemeClr val="dk1"/>
                </a:solidFill>
                <a:highlight>
                  <a:schemeClr val="lt1"/>
                </a:highlight>
                <a:latin typeface="Calibri"/>
                <a:ea typeface="Calibri"/>
                <a:cs typeface="Calibri"/>
                <a:sym typeface="Calibri"/>
              </a:rPr>
              <a:t> </a:t>
            </a:r>
            <a:r>
              <a:rPr lang="en-US" sz="3450">
                <a:solidFill>
                  <a:srgbClr val="E3760B"/>
                </a:solidFill>
                <a:highlight>
                  <a:schemeClr val="lt1"/>
                </a:highlight>
                <a:latin typeface="Calibri"/>
                <a:ea typeface="Calibri"/>
                <a:cs typeface="Calibri"/>
                <a:sym typeface="Calibri"/>
              </a:rPr>
              <a:t>change best by feeling good</a:t>
            </a:r>
            <a:r>
              <a:rPr lang="en-US" sz="3450">
                <a:solidFill>
                  <a:schemeClr val="dk1"/>
                </a:solidFill>
                <a:highlight>
                  <a:schemeClr val="lt1"/>
                </a:highlight>
                <a:latin typeface="Calibri"/>
                <a:ea typeface="Calibri"/>
                <a:cs typeface="Calibri"/>
                <a:sym typeface="Calibri"/>
              </a:rPr>
              <a:t>, </a:t>
            </a:r>
            <a:r>
              <a:rPr lang="en-US" sz="3450">
                <a:solidFill>
                  <a:srgbClr val="1C4587"/>
                </a:solidFill>
                <a:highlight>
                  <a:schemeClr val="lt1"/>
                </a:highlight>
                <a:latin typeface="Calibri"/>
                <a:ea typeface="Calibri"/>
                <a:cs typeface="Calibri"/>
                <a:sym typeface="Calibri"/>
              </a:rPr>
              <a:t>not by feeling bad.</a:t>
            </a:r>
            <a:r>
              <a:rPr lang="en-US" sz="3450">
                <a:solidFill>
                  <a:schemeClr val="dk1"/>
                </a:solidFill>
                <a:highlight>
                  <a:schemeClr val="lt1"/>
                </a:highlight>
                <a:latin typeface="Calibri"/>
                <a:ea typeface="Calibri"/>
                <a:cs typeface="Calibri"/>
                <a:sym typeface="Calibri"/>
              </a:rPr>
              <a:t>"</a:t>
            </a:r>
            <a:endParaRPr sz="3450">
              <a:solidFill>
                <a:schemeClr val="dk1"/>
              </a:solidFill>
              <a:highlight>
                <a:schemeClr val="lt1"/>
              </a:highlight>
              <a:latin typeface="Calibri"/>
              <a:ea typeface="Calibri"/>
              <a:cs typeface="Calibri"/>
              <a:sym typeface="Calibri"/>
            </a:endParaRPr>
          </a:p>
        </p:txBody>
      </p:sp>
      <p:sp>
        <p:nvSpPr>
          <p:cNvPr id="153" name="Google Shape;153;p21"/>
          <p:cNvSpPr txBox="1"/>
          <p:nvPr>
            <p:ph type="ctrTitle"/>
          </p:nvPr>
        </p:nvSpPr>
        <p:spPr>
          <a:xfrm>
            <a:off x="185850" y="96200"/>
            <a:ext cx="11876100" cy="1013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60"/>
              <a:buFont typeface="Calibri"/>
              <a:buNone/>
            </a:pPr>
            <a:r>
              <a:rPr b="1" lang="en-US" sz="4000">
                <a:solidFill>
                  <a:srgbClr val="1C4587"/>
                </a:solidFill>
              </a:rPr>
              <a:t>-Dr. BJ Fogg, </a:t>
            </a:r>
            <a:r>
              <a:rPr b="1" i="1" lang="en-US" sz="4000">
                <a:solidFill>
                  <a:srgbClr val="1C4587"/>
                </a:solidFill>
              </a:rPr>
              <a:t>Tiny Habits</a:t>
            </a:r>
            <a:endParaRPr b="1" sz="4000">
              <a:solidFill>
                <a:srgbClr val="E3760B"/>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48"/>
          <p:cNvPicPr preferRelativeResize="0"/>
          <p:nvPr/>
        </p:nvPicPr>
        <p:blipFill rotWithShape="1">
          <a:blip r:embed="rId3">
            <a:alphaModFix/>
          </a:blip>
          <a:srcRect b="56690" l="0" r="66415" t="21995"/>
          <a:stretch/>
        </p:blipFill>
        <p:spPr>
          <a:xfrm>
            <a:off x="1740100" y="1914300"/>
            <a:ext cx="2939700" cy="1040774"/>
          </a:xfrm>
          <a:prstGeom prst="rect">
            <a:avLst/>
          </a:prstGeom>
          <a:noFill/>
          <a:ln>
            <a:noFill/>
          </a:ln>
        </p:spPr>
      </p:pic>
      <p:pic>
        <p:nvPicPr>
          <p:cNvPr id="374" name="Google Shape;374;p48"/>
          <p:cNvPicPr preferRelativeResize="0"/>
          <p:nvPr/>
        </p:nvPicPr>
        <p:blipFill>
          <a:blip r:embed="rId4">
            <a:alphaModFix/>
          </a:blip>
          <a:stretch>
            <a:fillRect/>
          </a:stretch>
        </p:blipFill>
        <p:spPr>
          <a:xfrm>
            <a:off x="739700" y="1816725"/>
            <a:ext cx="894425" cy="1138350"/>
          </a:xfrm>
          <a:prstGeom prst="rect">
            <a:avLst/>
          </a:prstGeom>
          <a:noFill/>
          <a:ln>
            <a:noFill/>
          </a:ln>
        </p:spPr>
      </p:pic>
      <p:pic>
        <p:nvPicPr>
          <p:cNvPr id="375" name="Google Shape;375;p48"/>
          <p:cNvPicPr preferRelativeResize="0"/>
          <p:nvPr/>
        </p:nvPicPr>
        <p:blipFill>
          <a:blip r:embed="rId3">
            <a:alphaModFix amt="33000"/>
          </a:blip>
          <a:stretch>
            <a:fillRect/>
          </a:stretch>
        </p:blipFill>
        <p:spPr>
          <a:xfrm>
            <a:off x="1740100" y="840050"/>
            <a:ext cx="8753226" cy="4883230"/>
          </a:xfrm>
          <a:prstGeom prst="rect">
            <a:avLst/>
          </a:prstGeom>
          <a:noFill/>
          <a:ln>
            <a:noFill/>
          </a:ln>
        </p:spPr>
      </p:pic>
      <p:pic>
        <p:nvPicPr>
          <p:cNvPr id="376" name="Google Shape;376;p48"/>
          <p:cNvPicPr preferRelativeResize="0"/>
          <p:nvPr/>
        </p:nvPicPr>
        <p:blipFill>
          <a:blip r:embed="rId5">
            <a:alphaModFix/>
          </a:blip>
          <a:stretch>
            <a:fillRect/>
          </a:stretch>
        </p:blipFill>
        <p:spPr>
          <a:xfrm>
            <a:off x="4679798" y="1793950"/>
            <a:ext cx="1316600" cy="12814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p49"/>
          <p:cNvPicPr preferRelativeResize="0"/>
          <p:nvPr/>
        </p:nvPicPr>
        <p:blipFill rotWithShape="1">
          <a:blip r:embed="rId3">
            <a:alphaModFix/>
          </a:blip>
          <a:srcRect b="0" l="0" r="61536" t="20854"/>
          <a:stretch/>
        </p:blipFill>
        <p:spPr>
          <a:xfrm>
            <a:off x="1740100" y="1858525"/>
            <a:ext cx="3366799" cy="3864650"/>
          </a:xfrm>
          <a:prstGeom prst="rect">
            <a:avLst/>
          </a:prstGeom>
          <a:noFill/>
          <a:ln>
            <a:noFill/>
          </a:ln>
        </p:spPr>
      </p:pic>
      <p:pic>
        <p:nvPicPr>
          <p:cNvPr id="383" name="Google Shape;383;p49"/>
          <p:cNvPicPr preferRelativeResize="0"/>
          <p:nvPr/>
        </p:nvPicPr>
        <p:blipFill>
          <a:blip r:embed="rId3">
            <a:alphaModFix amt="33000"/>
          </a:blip>
          <a:stretch>
            <a:fillRect/>
          </a:stretch>
        </p:blipFill>
        <p:spPr>
          <a:xfrm>
            <a:off x="1740100" y="840050"/>
            <a:ext cx="8753226" cy="4883230"/>
          </a:xfrm>
          <a:prstGeom prst="rect">
            <a:avLst/>
          </a:prstGeom>
          <a:noFill/>
          <a:ln>
            <a:noFill/>
          </a:ln>
        </p:spPr>
      </p:pic>
      <p:sp>
        <p:nvSpPr>
          <p:cNvPr id="384" name="Google Shape;384;p49"/>
          <p:cNvSpPr/>
          <p:nvPr/>
        </p:nvSpPr>
        <p:spPr>
          <a:xfrm>
            <a:off x="3418550" y="4138700"/>
            <a:ext cx="1807800" cy="1852800"/>
          </a:xfrm>
          <a:prstGeom prst="ellipse">
            <a:avLst/>
          </a:prstGeom>
          <a:no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0"/>
          <p:cNvSpPr txBox="1"/>
          <p:nvPr/>
        </p:nvSpPr>
        <p:spPr>
          <a:xfrm>
            <a:off x="2306650" y="559450"/>
            <a:ext cx="7275600" cy="16623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1C4587"/>
                </a:solidFill>
                <a:latin typeface="Calibri"/>
                <a:ea typeface="Calibri"/>
                <a:cs typeface="Calibri"/>
                <a:sym typeface="Calibri"/>
              </a:rPr>
              <a:t>OPPORTUNITIES</a:t>
            </a:r>
            <a:r>
              <a:rPr lang="en-US" sz="4300">
                <a:solidFill>
                  <a:srgbClr val="0C343D"/>
                </a:solidFill>
                <a:latin typeface="Calibri"/>
                <a:ea typeface="Calibri"/>
                <a:cs typeface="Calibri"/>
                <a:sym typeface="Calibri"/>
              </a:rPr>
              <a:t> </a:t>
            </a:r>
            <a:r>
              <a:rPr lang="en-US" sz="3600">
                <a:solidFill>
                  <a:srgbClr val="1C4587"/>
                </a:solidFill>
                <a:latin typeface="Calibri"/>
                <a:ea typeface="Calibri"/>
                <a:cs typeface="Calibri"/>
                <a:sym typeface="Calibri"/>
              </a:rPr>
              <a:t>for</a:t>
            </a:r>
            <a:endParaRPr sz="2300">
              <a:solidFill>
                <a:schemeClr val="accent2"/>
              </a:solidFill>
              <a:latin typeface="Calibri"/>
              <a:ea typeface="Calibri"/>
              <a:cs typeface="Calibri"/>
              <a:sym typeface="Calibri"/>
            </a:endParaRPr>
          </a:p>
          <a:p>
            <a:pPr indent="0" lvl="0" marL="0" rtl="0" algn="l">
              <a:spcBef>
                <a:spcPts val="0"/>
              </a:spcBef>
              <a:spcAft>
                <a:spcPts val="0"/>
              </a:spcAft>
              <a:buNone/>
            </a:pPr>
            <a:r>
              <a:rPr lang="en-US" sz="3600">
                <a:solidFill>
                  <a:srgbClr val="1C4587"/>
                </a:solidFill>
                <a:latin typeface="Calibri"/>
                <a:ea typeface="Calibri"/>
                <a:cs typeface="Calibri"/>
                <a:sym typeface="Calibri"/>
              </a:rPr>
              <a:t>Age-appropriate active involvement</a:t>
            </a:r>
            <a:endParaRPr sz="3600">
              <a:solidFill>
                <a:srgbClr val="1C4587"/>
              </a:solidFill>
              <a:latin typeface="Calibri"/>
              <a:ea typeface="Calibri"/>
              <a:cs typeface="Calibri"/>
              <a:sym typeface="Calibri"/>
            </a:endParaRPr>
          </a:p>
        </p:txBody>
      </p:sp>
      <p:pic>
        <p:nvPicPr>
          <p:cNvPr id="391" name="Google Shape;391;p50"/>
          <p:cNvPicPr preferRelativeResize="0"/>
          <p:nvPr/>
        </p:nvPicPr>
        <p:blipFill>
          <a:blip r:embed="rId3">
            <a:alphaModFix/>
          </a:blip>
          <a:stretch>
            <a:fillRect/>
          </a:stretch>
        </p:blipFill>
        <p:spPr>
          <a:xfrm>
            <a:off x="392823" y="862125"/>
            <a:ext cx="1316600" cy="1281475"/>
          </a:xfrm>
          <a:prstGeom prst="rect">
            <a:avLst/>
          </a:prstGeom>
          <a:noFill/>
          <a:ln>
            <a:noFill/>
          </a:ln>
        </p:spPr>
      </p:pic>
      <p:pic>
        <p:nvPicPr>
          <p:cNvPr id="392" name="Google Shape;392;p50"/>
          <p:cNvPicPr preferRelativeResize="0"/>
          <p:nvPr/>
        </p:nvPicPr>
        <p:blipFill>
          <a:blip r:embed="rId4">
            <a:alphaModFix/>
          </a:blip>
          <a:stretch>
            <a:fillRect/>
          </a:stretch>
        </p:blipFill>
        <p:spPr>
          <a:xfrm>
            <a:off x="392828" y="2888528"/>
            <a:ext cx="1316600" cy="1281260"/>
          </a:xfrm>
          <a:prstGeom prst="rect">
            <a:avLst/>
          </a:prstGeom>
          <a:noFill/>
          <a:ln>
            <a:noFill/>
          </a:ln>
        </p:spPr>
      </p:pic>
      <p:sp>
        <p:nvSpPr>
          <p:cNvPr id="393" name="Google Shape;393;p50"/>
          <p:cNvSpPr txBox="1"/>
          <p:nvPr/>
        </p:nvSpPr>
        <p:spPr>
          <a:xfrm>
            <a:off x="2306650" y="2975075"/>
            <a:ext cx="7275600" cy="11082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1C4587"/>
                </a:solidFill>
                <a:latin typeface="Calibri"/>
                <a:ea typeface="Calibri"/>
                <a:cs typeface="Calibri"/>
                <a:sym typeface="Calibri"/>
              </a:rPr>
              <a:t>SKILLS</a:t>
            </a:r>
            <a:endParaRPr sz="5700">
              <a:solidFill>
                <a:srgbClr val="1C4587"/>
              </a:solidFill>
              <a:latin typeface="Calibri"/>
              <a:ea typeface="Calibri"/>
              <a:cs typeface="Calibri"/>
              <a:sym typeface="Calibri"/>
            </a:endParaRPr>
          </a:p>
        </p:txBody>
      </p:sp>
      <p:pic>
        <p:nvPicPr>
          <p:cNvPr id="394" name="Google Shape;394;p50"/>
          <p:cNvPicPr preferRelativeResize="0"/>
          <p:nvPr/>
        </p:nvPicPr>
        <p:blipFill>
          <a:blip r:embed="rId5">
            <a:alphaModFix/>
          </a:blip>
          <a:stretch>
            <a:fillRect/>
          </a:stretch>
        </p:blipFill>
        <p:spPr>
          <a:xfrm>
            <a:off x="392825" y="4872113"/>
            <a:ext cx="1316600" cy="1298797"/>
          </a:xfrm>
          <a:prstGeom prst="rect">
            <a:avLst/>
          </a:prstGeom>
          <a:noFill/>
          <a:ln>
            <a:noFill/>
          </a:ln>
        </p:spPr>
      </p:pic>
      <p:sp>
        <p:nvSpPr>
          <p:cNvPr id="395" name="Google Shape;395;p50"/>
          <p:cNvSpPr txBox="1"/>
          <p:nvPr/>
        </p:nvSpPr>
        <p:spPr>
          <a:xfrm>
            <a:off x="2306650" y="4701975"/>
            <a:ext cx="7275600" cy="16623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1C4587"/>
                </a:solidFill>
                <a:latin typeface="Calibri"/>
                <a:ea typeface="Calibri"/>
                <a:cs typeface="Calibri"/>
                <a:sym typeface="Calibri"/>
              </a:rPr>
              <a:t>RECOGNITION</a:t>
            </a:r>
            <a:endParaRPr b="1" sz="6000">
              <a:solidFill>
                <a:srgbClr val="1C4587"/>
              </a:solidFill>
              <a:latin typeface="Calibri"/>
              <a:ea typeface="Calibri"/>
              <a:cs typeface="Calibri"/>
              <a:sym typeface="Calibri"/>
            </a:endParaRPr>
          </a:p>
          <a:p>
            <a:pPr indent="0" lvl="0" marL="0" rtl="0" algn="l">
              <a:spcBef>
                <a:spcPts val="0"/>
              </a:spcBef>
              <a:spcAft>
                <a:spcPts val="0"/>
              </a:spcAft>
              <a:buNone/>
            </a:pPr>
            <a:r>
              <a:rPr lang="en-US" sz="3600">
                <a:solidFill>
                  <a:srgbClr val="1C4587"/>
                </a:solidFill>
                <a:latin typeface="Calibri"/>
                <a:ea typeface="Calibri"/>
                <a:cs typeface="Calibri"/>
                <a:sym typeface="Calibri"/>
              </a:rPr>
              <a:t>for effort, progress, successes</a:t>
            </a:r>
            <a:endParaRPr b="1" sz="6000">
              <a:solidFill>
                <a:srgbClr val="1C4587"/>
              </a:solidFill>
              <a:latin typeface="Calibri"/>
              <a:ea typeface="Calibri"/>
              <a:cs typeface="Calibri"/>
              <a:sym typeface="Calibri"/>
            </a:endParaRPr>
          </a:p>
        </p:txBody>
      </p:sp>
      <p:pic>
        <p:nvPicPr>
          <p:cNvPr id="396" name="Google Shape;396;p50"/>
          <p:cNvPicPr preferRelativeResize="0"/>
          <p:nvPr/>
        </p:nvPicPr>
        <p:blipFill>
          <a:blip r:embed="rId6">
            <a:alphaModFix/>
          </a:blip>
          <a:stretch>
            <a:fillRect/>
          </a:stretch>
        </p:blipFill>
        <p:spPr>
          <a:xfrm>
            <a:off x="9871381" y="264850"/>
            <a:ext cx="2098469" cy="2476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5"/>
                                        </p:tgtEl>
                                        <p:attrNameLst>
                                          <p:attrName>style.visibility</p:attrName>
                                        </p:attrNameLst>
                                      </p:cBhvr>
                                      <p:to>
                                        <p:strVal val="visible"/>
                                      </p:to>
                                    </p:set>
                                    <p:animEffect filter="fade" transition="in">
                                      <p:cBhvr>
                                        <p:cTn dur="1000"/>
                                        <p:tgtEl>
                                          <p:spTgt spid="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51"/>
          <p:cNvPicPr preferRelativeResize="0"/>
          <p:nvPr/>
        </p:nvPicPr>
        <p:blipFill>
          <a:blip r:embed="rId3">
            <a:alphaModFix/>
          </a:blip>
          <a:stretch>
            <a:fillRect/>
          </a:stretch>
        </p:blipFill>
        <p:spPr>
          <a:xfrm>
            <a:off x="1128538" y="152400"/>
            <a:ext cx="9934931" cy="6553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52"/>
          <p:cNvPicPr preferRelativeResize="0"/>
          <p:nvPr/>
        </p:nvPicPr>
        <p:blipFill>
          <a:blip r:embed="rId3">
            <a:alphaModFix/>
          </a:blip>
          <a:stretch>
            <a:fillRect/>
          </a:stretch>
        </p:blipFill>
        <p:spPr>
          <a:xfrm>
            <a:off x="7592478" y="1129500"/>
            <a:ext cx="3014275" cy="4549624"/>
          </a:xfrm>
          <a:prstGeom prst="rect">
            <a:avLst/>
          </a:prstGeom>
          <a:noFill/>
          <a:ln>
            <a:noFill/>
          </a:ln>
        </p:spPr>
      </p:pic>
      <p:pic>
        <p:nvPicPr>
          <p:cNvPr id="409" name="Google Shape;409;p52"/>
          <p:cNvPicPr preferRelativeResize="0"/>
          <p:nvPr/>
        </p:nvPicPr>
        <p:blipFill>
          <a:blip r:embed="rId4">
            <a:alphaModFix/>
          </a:blip>
          <a:stretch>
            <a:fillRect/>
          </a:stretch>
        </p:blipFill>
        <p:spPr>
          <a:xfrm>
            <a:off x="316600" y="2303925"/>
            <a:ext cx="6228312" cy="4268843"/>
          </a:xfrm>
          <a:prstGeom prst="rect">
            <a:avLst/>
          </a:prstGeom>
          <a:noFill/>
          <a:ln>
            <a:noFill/>
          </a:ln>
        </p:spPr>
      </p:pic>
      <p:pic>
        <p:nvPicPr>
          <p:cNvPr id="410" name="Google Shape;410;p52"/>
          <p:cNvPicPr preferRelativeResize="0"/>
          <p:nvPr/>
        </p:nvPicPr>
        <p:blipFill>
          <a:blip r:embed="rId5">
            <a:alphaModFix/>
          </a:blip>
          <a:stretch>
            <a:fillRect/>
          </a:stretch>
        </p:blipFill>
        <p:spPr>
          <a:xfrm>
            <a:off x="2772450" y="552015"/>
            <a:ext cx="1316600" cy="1298935"/>
          </a:xfrm>
          <a:prstGeom prst="rect">
            <a:avLst/>
          </a:prstGeom>
          <a:noFill/>
          <a:ln>
            <a:noFill/>
          </a:ln>
        </p:spPr>
      </p:pic>
      <p:pic>
        <p:nvPicPr>
          <p:cNvPr id="411" name="Google Shape;411;p52"/>
          <p:cNvPicPr preferRelativeResize="0"/>
          <p:nvPr/>
        </p:nvPicPr>
        <p:blipFill>
          <a:blip r:embed="rId6">
            <a:alphaModFix/>
          </a:blip>
          <a:stretch>
            <a:fillRect/>
          </a:stretch>
        </p:blipFill>
        <p:spPr>
          <a:xfrm>
            <a:off x="10799198" y="903750"/>
            <a:ext cx="1316600" cy="1281475"/>
          </a:xfrm>
          <a:prstGeom prst="rect">
            <a:avLst/>
          </a:prstGeom>
          <a:noFill/>
          <a:ln>
            <a:noFill/>
          </a:ln>
        </p:spPr>
      </p:pic>
      <p:pic>
        <p:nvPicPr>
          <p:cNvPr id="412" name="Google Shape;412;p52"/>
          <p:cNvPicPr preferRelativeResize="0"/>
          <p:nvPr/>
        </p:nvPicPr>
        <p:blipFill>
          <a:blip r:embed="rId7">
            <a:alphaModFix/>
          </a:blip>
          <a:stretch>
            <a:fillRect/>
          </a:stretch>
        </p:blipFill>
        <p:spPr>
          <a:xfrm>
            <a:off x="10799203" y="2701553"/>
            <a:ext cx="1316600" cy="1281260"/>
          </a:xfrm>
          <a:prstGeom prst="rect">
            <a:avLst/>
          </a:prstGeom>
          <a:noFill/>
          <a:ln>
            <a:noFill/>
          </a:ln>
        </p:spPr>
      </p:pic>
      <p:pic>
        <p:nvPicPr>
          <p:cNvPr id="413" name="Google Shape;413;p52"/>
          <p:cNvPicPr preferRelativeResize="0"/>
          <p:nvPr/>
        </p:nvPicPr>
        <p:blipFill>
          <a:blip r:embed="rId8">
            <a:alphaModFix/>
          </a:blip>
          <a:stretch>
            <a:fillRect/>
          </a:stretch>
        </p:blipFill>
        <p:spPr>
          <a:xfrm>
            <a:off x="10799200" y="4532738"/>
            <a:ext cx="1316600" cy="12987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p53"/>
          <p:cNvPicPr preferRelativeResize="0"/>
          <p:nvPr/>
        </p:nvPicPr>
        <p:blipFill>
          <a:blip r:embed="rId3">
            <a:alphaModFix/>
          </a:blip>
          <a:stretch>
            <a:fillRect/>
          </a:stretch>
        </p:blipFill>
        <p:spPr>
          <a:xfrm>
            <a:off x="2015600" y="237615"/>
            <a:ext cx="1316600" cy="1298935"/>
          </a:xfrm>
          <a:prstGeom prst="rect">
            <a:avLst/>
          </a:prstGeom>
          <a:noFill/>
          <a:ln>
            <a:noFill/>
          </a:ln>
        </p:spPr>
      </p:pic>
      <p:pic>
        <p:nvPicPr>
          <p:cNvPr id="420" name="Google Shape;420;p53"/>
          <p:cNvPicPr preferRelativeResize="0"/>
          <p:nvPr/>
        </p:nvPicPr>
        <p:blipFill>
          <a:blip r:embed="rId4">
            <a:alphaModFix/>
          </a:blip>
          <a:stretch>
            <a:fillRect/>
          </a:stretch>
        </p:blipFill>
        <p:spPr>
          <a:xfrm>
            <a:off x="10722998" y="827550"/>
            <a:ext cx="1316600" cy="1281475"/>
          </a:xfrm>
          <a:prstGeom prst="rect">
            <a:avLst/>
          </a:prstGeom>
          <a:noFill/>
          <a:ln>
            <a:noFill/>
          </a:ln>
        </p:spPr>
      </p:pic>
      <p:pic>
        <p:nvPicPr>
          <p:cNvPr id="421" name="Google Shape;421;p53"/>
          <p:cNvPicPr preferRelativeResize="0"/>
          <p:nvPr/>
        </p:nvPicPr>
        <p:blipFill>
          <a:blip r:embed="rId5">
            <a:alphaModFix/>
          </a:blip>
          <a:stretch>
            <a:fillRect/>
          </a:stretch>
        </p:blipFill>
        <p:spPr>
          <a:xfrm>
            <a:off x="10723003" y="2701553"/>
            <a:ext cx="1316600" cy="1281260"/>
          </a:xfrm>
          <a:prstGeom prst="rect">
            <a:avLst/>
          </a:prstGeom>
          <a:noFill/>
          <a:ln>
            <a:noFill/>
          </a:ln>
        </p:spPr>
      </p:pic>
      <p:pic>
        <p:nvPicPr>
          <p:cNvPr id="422" name="Google Shape;422;p53"/>
          <p:cNvPicPr preferRelativeResize="0"/>
          <p:nvPr/>
        </p:nvPicPr>
        <p:blipFill>
          <a:blip r:embed="rId6">
            <a:alphaModFix/>
          </a:blip>
          <a:stretch>
            <a:fillRect/>
          </a:stretch>
        </p:blipFill>
        <p:spPr>
          <a:xfrm>
            <a:off x="10723000" y="4608938"/>
            <a:ext cx="1316600" cy="1298797"/>
          </a:xfrm>
          <a:prstGeom prst="rect">
            <a:avLst/>
          </a:prstGeom>
          <a:noFill/>
          <a:ln>
            <a:noFill/>
          </a:ln>
        </p:spPr>
      </p:pic>
      <p:pic>
        <p:nvPicPr>
          <p:cNvPr id="423" name="Google Shape;423;p53"/>
          <p:cNvPicPr preferRelativeResize="0"/>
          <p:nvPr/>
        </p:nvPicPr>
        <p:blipFill>
          <a:blip r:embed="rId7">
            <a:alphaModFix/>
          </a:blip>
          <a:stretch>
            <a:fillRect/>
          </a:stretch>
        </p:blipFill>
        <p:spPr>
          <a:xfrm>
            <a:off x="212150" y="1792175"/>
            <a:ext cx="4923501" cy="4840052"/>
          </a:xfrm>
          <a:prstGeom prst="rect">
            <a:avLst/>
          </a:prstGeom>
          <a:noFill/>
          <a:ln>
            <a:noFill/>
          </a:ln>
        </p:spPr>
      </p:pic>
      <p:pic>
        <p:nvPicPr>
          <p:cNvPr id="424" name="Google Shape;424;p53"/>
          <p:cNvPicPr preferRelativeResize="0"/>
          <p:nvPr/>
        </p:nvPicPr>
        <p:blipFill>
          <a:blip r:embed="rId8">
            <a:alphaModFix/>
          </a:blip>
          <a:stretch>
            <a:fillRect/>
          </a:stretch>
        </p:blipFill>
        <p:spPr>
          <a:xfrm>
            <a:off x="7642750" y="552849"/>
            <a:ext cx="2745749" cy="1832126"/>
          </a:xfrm>
          <a:prstGeom prst="rect">
            <a:avLst/>
          </a:prstGeom>
          <a:noFill/>
          <a:ln>
            <a:noFill/>
          </a:ln>
        </p:spPr>
      </p:pic>
      <p:pic>
        <p:nvPicPr>
          <p:cNvPr id="425" name="Google Shape;425;p53"/>
          <p:cNvPicPr preferRelativeResize="0"/>
          <p:nvPr/>
        </p:nvPicPr>
        <p:blipFill>
          <a:blip r:embed="rId9">
            <a:alphaModFix/>
          </a:blip>
          <a:stretch>
            <a:fillRect/>
          </a:stretch>
        </p:blipFill>
        <p:spPr>
          <a:xfrm>
            <a:off x="7740785" y="2542988"/>
            <a:ext cx="2549675" cy="1924425"/>
          </a:xfrm>
          <a:prstGeom prst="rect">
            <a:avLst/>
          </a:prstGeom>
          <a:noFill/>
          <a:ln>
            <a:noFill/>
          </a:ln>
        </p:spPr>
      </p:pic>
      <p:pic>
        <p:nvPicPr>
          <p:cNvPr id="426" name="Google Shape;426;p53"/>
          <p:cNvPicPr preferRelativeResize="0"/>
          <p:nvPr/>
        </p:nvPicPr>
        <p:blipFill>
          <a:blip r:embed="rId10">
            <a:alphaModFix/>
          </a:blip>
          <a:stretch>
            <a:fillRect/>
          </a:stretch>
        </p:blipFill>
        <p:spPr>
          <a:xfrm>
            <a:off x="7664581" y="4689500"/>
            <a:ext cx="2717844" cy="1298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10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par>
                                <p:cTn fill="hold" nodeType="with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par>
                                <p:cTn fill="hold" nodeType="with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par>
                                <p:cTn fill="hold" nodeType="with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54"/>
          <p:cNvPicPr preferRelativeResize="0"/>
          <p:nvPr/>
        </p:nvPicPr>
        <p:blipFill>
          <a:blip r:embed="rId3">
            <a:alphaModFix/>
          </a:blip>
          <a:stretch>
            <a:fillRect/>
          </a:stretch>
        </p:blipFill>
        <p:spPr>
          <a:xfrm>
            <a:off x="2274863" y="387015"/>
            <a:ext cx="1316600" cy="1298935"/>
          </a:xfrm>
          <a:prstGeom prst="rect">
            <a:avLst/>
          </a:prstGeom>
          <a:noFill/>
          <a:ln>
            <a:noFill/>
          </a:ln>
        </p:spPr>
      </p:pic>
      <p:pic>
        <p:nvPicPr>
          <p:cNvPr id="433" name="Google Shape;433;p54"/>
          <p:cNvPicPr preferRelativeResize="0"/>
          <p:nvPr/>
        </p:nvPicPr>
        <p:blipFill>
          <a:blip r:embed="rId4">
            <a:alphaModFix/>
          </a:blip>
          <a:stretch>
            <a:fillRect/>
          </a:stretch>
        </p:blipFill>
        <p:spPr>
          <a:xfrm>
            <a:off x="10722998" y="827550"/>
            <a:ext cx="1316600" cy="1281475"/>
          </a:xfrm>
          <a:prstGeom prst="rect">
            <a:avLst/>
          </a:prstGeom>
          <a:noFill/>
          <a:ln>
            <a:noFill/>
          </a:ln>
        </p:spPr>
      </p:pic>
      <p:pic>
        <p:nvPicPr>
          <p:cNvPr id="434" name="Google Shape;434;p54"/>
          <p:cNvPicPr preferRelativeResize="0"/>
          <p:nvPr/>
        </p:nvPicPr>
        <p:blipFill>
          <a:blip r:embed="rId5">
            <a:alphaModFix/>
          </a:blip>
          <a:stretch>
            <a:fillRect/>
          </a:stretch>
        </p:blipFill>
        <p:spPr>
          <a:xfrm>
            <a:off x="10723003" y="2701553"/>
            <a:ext cx="1316600" cy="1281260"/>
          </a:xfrm>
          <a:prstGeom prst="rect">
            <a:avLst/>
          </a:prstGeom>
          <a:noFill/>
          <a:ln>
            <a:noFill/>
          </a:ln>
        </p:spPr>
      </p:pic>
      <p:pic>
        <p:nvPicPr>
          <p:cNvPr id="435" name="Google Shape;435;p54"/>
          <p:cNvPicPr preferRelativeResize="0"/>
          <p:nvPr/>
        </p:nvPicPr>
        <p:blipFill>
          <a:blip r:embed="rId6">
            <a:alphaModFix/>
          </a:blip>
          <a:stretch>
            <a:fillRect/>
          </a:stretch>
        </p:blipFill>
        <p:spPr>
          <a:xfrm>
            <a:off x="10723000" y="4608938"/>
            <a:ext cx="1316600" cy="1298797"/>
          </a:xfrm>
          <a:prstGeom prst="rect">
            <a:avLst/>
          </a:prstGeom>
          <a:noFill/>
          <a:ln>
            <a:noFill/>
          </a:ln>
        </p:spPr>
      </p:pic>
      <p:pic>
        <p:nvPicPr>
          <p:cNvPr id="436" name="Google Shape;436;p54"/>
          <p:cNvPicPr preferRelativeResize="0"/>
          <p:nvPr/>
        </p:nvPicPr>
        <p:blipFill>
          <a:blip r:embed="rId7">
            <a:alphaModFix/>
          </a:blip>
          <a:stretch>
            <a:fillRect/>
          </a:stretch>
        </p:blipFill>
        <p:spPr>
          <a:xfrm>
            <a:off x="7504100" y="455350"/>
            <a:ext cx="3038800" cy="2025875"/>
          </a:xfrm>
          <a:prstGeom prst="rect">
            <a:avLst/>
          </a:prstGeom>
          <a:noFill/>
          <a:ln>
            <a:noFill/>
          </a:ln>
        </p:spPr>
      </p:pic>
      <p:pic>
        <p:nvPicPr>
          <p:cNvPr id="437" name="Google Shape;437;p54"/>
          <p:cNvPicPr preferRelativeResize="0"/>
          <p:nvPr/>
        </p:nvPicPr>
        <p:blipFill>
          <a:blip r:embed="rId8">
            <a:alphaModFix/>
          </a:blip>
          <a:stretch>
            <a:fillRect/>
          </a:stretch>
        </p:blipFill>
        <p:spPr>
          <a:xfrm>
            <a:off x="167325" y="2241175"/>
            <a:ext cx="5531676" cy="3911600"/>
          </a:xfrm>
          <a:prstGeom prst="rect">
            <a:avLst/>
          </a:prstGeom>
          <a:noFill/>
          <a:ln>
            <a:noFill/>
          </a:ln>
        </p:spPr>
      </p:pic>
      <p:pic>
        <p:nvPicPr>
          <p:cNvPr id="438" name="Google Shape;438;p54"/>
          <p:cNvPicPr preferRelativeResize="0"/>
          <p:nvPr/>
        </p:nvPicPr>
        <p:blipFill>
          <a:blip r:embed="rId9">
            <a:alphaModFix/>
          </a:blip>
          <a:stretch>
            <a:fillRect/>
          </a:stretch>
        </p:blipFill>
        <p:spPr>
          <a:xfrm>
            <a:off x="7533150" y="2543000"/>
            <a:ext cx="2980712" cy="1936375"/>
          </a:xfrm>
          <a:prstGeom prst="rect">
            <a:avLst/>
          </a:prstGeom>
          <a:noFill/>
          <a:ln>
            <a:noFill/>
          </a:ln>
        </p:spPr>
      </p:pic>
      <p:pic>
        <p:nvPicPr>
          <p:cNvPr id="439" name="Google Shape;439;p54"/>
          <p:cNvPicPr preferRelativeResize="0"/>
          <p:nvPr/>
        </p:nvPicPr>
        <p:blipFill>
          <a:blip r:embed="rId10">
            <a:alphaModFix/>
          </a:blip>
          <a:stretch>
            <a:fillRect/>
          </a:stretch>
        </p:blipFill>
        <p:spPr>
          <a:xfrm>
            <a:off x="7578026" y="4608950"/>
            <a:ext cx="2890958" cy="2073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par>
                                <p:cTn fill="hold" nodeType="with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1000"/>
                                        <p:tgtEl>
                                          <p:spTgt spid="4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par>
                                <p:cTn fill="hold" nodeType="with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1000"/>
                                        <p:tgtEl>
                                          <p:spTgt spid="439"/>
                                        </p:tgtEl>
                                      </p:cBhvr>
                                    </p:animEffect>
                                  </p:childTnLst>
                                </p:cTn>
                              </p:par>
                              <p:par>
                                <p:cTn fill="hold" nodeType="with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55"/>
          <p:cNvPicPr preferRelativeResize="0"/>
          <p:nvPr/>
        </p:nvPicPr>
        <p:blipFill>
          <a:blip r:embed="rId3">
            <a:alphaModFix/>
          </a:blip>
          <a:stretch>
            <a:fillRect/>
          </a:stretch>
        </p:blipFill>
        <p:spPr>
          <a:xfrm>
            <a:off x="3654612" y="285155"/>
            <a:ext cx="4882776" cy="3313625"/>
          </a:xfrm>
          <a:prstGeom prst="rect">
            <a:avLst/>
          </a:prstGeom>
          <a:noFill/>
          <a:ln>
            <a:noFill/>
          </a:ln>
        </p:spPr>
      </p:pic>
      <p:pic>
        <p:nvPicPr>
          <p:cNvPr id="446" name="Google Shape;446;p55"/>
          <p:cNvPicPr preferRelativeResize="0"/>
          <p:nvPr/>
        </p:nvPicPr>
        <p:blipFill>
          <a:blip r:embed="rId4">
            <a:alphaModFix/>
          </a:blip>
          <a:stretch>
            <a:fillRect/>
          </a:stretch>
        </p:blipFill>
        <p:spPr>
          <a:xfrm>
            <a:off x="6910663" y="392440"/>
            <a:ext cx="1316600" cy="1298935"/>
          </a:xfrm>
          <a:prstGeom prst="rect">
            <a:avLst/>
          </a:prstGeom>
          <a:noFill/>
          <a:ln>
            <a:noFill/>
          </a:ln>
        </p:spPr>
      </p:pic>
      <p:pic>
        <p:nvPicPr>
          <p:cNvPr id="447" name="Google Shape;447;p55"/>
          <p:cNvPicPr preferRelativeResize="0"/>
          <p:nvPr/>
        </p:nvPicPr>
        <p:blipFill>
          <a:blip r:embed="rId5">
            <a:alphaModFix/>
          </a:blip>
          <a:stretch>
            <a:fillRect/>
          </a:stretch>
        </p:blipFill>
        <p:spPr>
          <a:xfrm>
            <a:off x="2819488" y="3784056"/>
            <a:ext cx="6553036" cy="295441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p56"/>
          <p:cNvPicPr preferRelativeResize="0"/>
          <p:nvPr/>
        </p:nvPicPr>
        <p:blipFill>
          <a:blip r:embed="rId3">
            <a:alphaModFix/>
          </a:blip>
          <a:stretch>
            <a:fillRect/>
          </a:stretch>
        </p:blipFill>
        <p:spPr>
          <a:xfrm>
            <a:off x="5203474" y="3672298"/>
            <a:ext cx="4221425" cy="3052424"/>
          </a:xfrm>
          <a:prstGeom prst="rect">
            <a:avLst/>
          </a:prstGeom>
          <a:noFill/>
          <a:ln>
            <a:noFill/>
          </a:ln>
        </p:spPr>
      </p:pic>
      <p:pic>
        <p:nvPicPr>
          <p:cNvPr id="454" name="Google Shape;454;p56"/>
          <p:cNvPicPr preferRelativeResize="0"/>
          <p:nvPr/>
        </p:nvPicPr>
        <p:blipFill>
          <a:blip r:embed="rId4">
            <a:alphaModFix/>
          </a:blip>
          <a:stretch>
            <a:fillRect/>
          </a:stretch>
        </p:blipFill>
        <p:spPr>
          <a:xfrm>
            <a:off x="1766025" y="1106581"/>
            <a:ext cx="2347708" cy="2954419"/>
          </a:xfrm>
          <a:prstGeom prst="rect">
            <a:avLst/>
          </a:prstGeom>
          <a:noFill/>
          <a:ln>
            <a:noFill/>
          </a:ln>
        </p:spPr>
      </p:pic>
      <p:pic>
        <p:nvPicPr>
          <p:cNvPr id="455" name="Google Shape;455;p56"/>
          <p:cNvPicPr preferRelativeResize="0"/>
          <p:nvPr/>
        </p:nvPicPr>
        <p:blipFill rotWithShape="1">
          <a:blip r:embed="rId5">
            <a:alphaModFix/>
          </a:blip>
          <a:srcRect b="0" l="0" r="0" t="24092"/>
          <a:stretch/>
        </p:blipFill>
        <p:spPr>
          <a:xfrm>
            <a:off x="7344000" y="1045875"/>
            <a:ext cx="4064849" cy="2058925"/>
          </a:xfrm>
          <a:prstGeom prst="rect">
            <a:avLst/>
          </a:prstGeom>
          <a:noFill/>
          <a:ln>
            <a:noFill/>
          </a:ln>
        </p:spPr>
      </p:pic>
      <p:pic>
        <p:nvPicPr>
          <p:cNvPr id="456" name="Google Shape;456;p56"/>
          <p:cNvPicPr preferRelativeResize="0"/>
          <p:nvPr/>
        </p:nvPicPr>
        <p:blipFill>
          <a:blip r:embed="rId6">
            <a:alphaModFix/>
          </a:blip>
          <a:stretch>
            <a:fillRect/>
          </a:stretch>
        </p:blipFill>
        <p:spPr>
          <a:xfrm>
            <a:off x="706573" y="572450"/>
            <a:ext cx="1316600" cy="1281475"/>
          </a:xfrm>
          <a:prstGeom prst="rect">
            <a:avLst/>
          </a:prstGeom>
          <a:noFill/>
          <a:ln>
            <a:noFill/>
          </a:ln>
        </p:spPr>
      </p:pic>
      <p:pic>
        <p:nvPicPr>
          <p:cNvPr id="457" name="Google Shape;457;p56"/>
          <p:cNvPicPr preferRelativeResize="0"/>
          <p:nvPr/>
        </p:nvPicPr>
        <p:blipFill>
          <a:blip r:embed="rId7">
            <a:alphaModFix/>
          </a:blip>
          <a:stretch>
            <a:fillRect/>
          </a:stretch>
        </p:blipFill>
        <p:spPr>
          <a:xfrm>
            <a:off x="4262603" y="5223828"/>
            <a:ext cx="1316600" cy="1281260"/>
          </a:xfrm>
          <a:prstGeom prst="rect">
            <a:avLst/>
          </a:prstGeom>
          <a:noFill/>
          <a:ln>
            <a:noFill/>
          </a:ln>
        </p:spPr>
      </p:pic>
      <p:pic>
        <p:nvPicPr>
          <p:cNvPr id="458" name="Google Shape;458;p56"/>
          <p:cNvPicPr preferRelativeResize="0"/>
          <p:nvPr/>
        </p:nvPicPr>
        <p:blipFill>
          <a:blip r:embed="rId8">
            <a:alphaModFix/>
          </a:blip>
          <a:stretch>
            <a:fillRect/>
          </a:stretch>
        </p:blipFill>
        <p:spPr>
          <a:xfrm>
            <a:off x="8718125" y="392438"/>
            <a:ext cx="1316600" cy="129879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1000"/>
                                        <p:tgtEl>
                                          <p:spTgt spid="457"/>
                                        </p:tgtEl>
                                      </p:cBhvr>
                                    </p:animEffect>
                                  </p:childTnLst>
                                </p:cTn>
                              </p:par>
                              <p:par>
                                <p:cTn fill="hold" nodeType="with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8"/>
                                        </p:tgtEl>
                                        <p:attrNameLst>
                                          <p:attrName>style.visibility</p:attrName>
                                        </p:attrNameLst>
                                      </p:cBhvr>
                                      <p:to>
                                        <p:strVal val="visible"/>
                                      </p:to>
                                    </p:set>
                                    <p:animEffect filter="fade" transition="in">
                                      <p:cBhvr>
                                        <p:cTn dur="1000"/>
                                        <p:tgtEl>
                                          <p:spTgt spid="458"/>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57"/>
          <p:cNvPicPr preferRelativeResize="0"/>
          <p:nvPr/>
        </p:nvPicPr>
        <p:blipFill rotWithShape="1">
          <a:blip r:embed="rId3">
            <a:alphaModFix/>
          </a:blip>
          <a:srcRect b="0" l="18081" r="11426" t="65385"/>
          <a:stretch/>
        </p:blipFill>
        <p:spPr>
          <a:xfrm>
            <a:off x="3323075" y="4033025"/>
            <a:ext cx="6170324" cy="1690249"/>
          </a:xfrm>
          <a:prstGeom prst="rect">
            <a:avLst/>
          </a:prstGeom>
          <a:noFill/>
          <a:ln>
            <a:noFill/>
          </a:ln>
        </p:spPr>
      </p:pic>
      <p:pic>
        <p:nvPicPr>
          <p:cNvPr id="465" name="Google Shape;465;p57"/>
          <p:cNvPicPr preferRelativeResize="0"/>
          <p:nvPr/>
        </p:nvPicPr>
        <p:blipFill>
          <a:blip r:embed="rId3">
            <a:alphaModFix amt="33000"/>
          </a:blip>
          <a:stretch>
            <a:fillRect/>
          </a:stretch>
        </p:blipFill>
        <p:spPr>
          <a:xfrm>
            <a:off x="1740100" y="840050"/>
            <a:ext cx="8753226" cy="4883230"/>
          </a:xfrm>
          <a:prstGeom prst="rect">
            <a:avLst/>
          </a:prstGeom>
          <a:noFill/>
          <a:ln>
            <a:noFill/>
          </a:ln>
        </p:spPr>
      </p:pic>
      <p:pic>
        <p:nvPicPr>
          <p:cNvPr id="466" name="Google Shape;466;p57"/>
          <p:cNvPicPr preferRelativeResize="0"/>
          <p:nvPr/>
        </p:nvPicPr>
        <p:blipFill>
          <a:blip r:embed="rId4">
            <a:alphaModFix/>
          </a:blip>
          <a:stretch>
            <a:fillRect/>
          </a:stretch>
        </p:blipFill>
        <p:spPr>
          <a:xfrm>
            <a:off x="5458415" y="5366548"/>
            <a:ext cx="1316600" cy="1298690"/>
          </a:xfrm>
          <a:prstGeom prst="rect">
            <a:avLst/>
          </a:prstGeom>
          <a:noFill/>
          <a:ln>
            <a:noFill/>
          </a:ln>
        </p:spPr>
      </p:pic>
      <p:pic>
        <p:nvPicPr>
          <p:cNvPr id="467" name="Google Shape;467;p57"/>
          <p:cNvPicPr preferRelativeResize="0"/>
          <p:nvPr/>
        </p:nvPicPr>
        <p:blipFill>
          <a:blip r:embed="rId5">
            <a:alphaModFix/>
          </a:blip>
          <a:stretch>
            <a:fillRect/>
          </a:stretch>
        </p:blipFill>
        <p:spPr>
          <a:xfrm>
            <a:off x="1907508" y="4033025"/>
            <a:ext cx="1204192" cy="1882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2"/>
          <p:cNvSpPr txBox="1"/>
          <p:nvPr/>
        </p:nvSpPr>
        <p:spPr>
          <a:xfrm>
            <a:off x="698825" y="1405950"/>
            <a:ext cx="10956300" cy="38505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3450">
                <a:solidFill>
                  <a:srgbClr val="1C4587"/>
                </a:solidFill>
                <a:highlight>
                  <a:schemeClr val="lt1"/>
                </a:highlight>
                <a:latin typeface="Calibri"/>
                <a:ea typeface="Calibri"/>
                <a:cs typeface="Calibri"/>
                <a:sym typeface="Calibri"/>
              </a:rPr>
              <a:t>"When we think about progress, we often imagine how good it feels to achieve a long-term goal or experience a major breakthrough. These big wins are great—but they are relatively rare. The good news is that </a:t>
            </a:r>
            <a:r>
              <a:rPr lang="en-US" sz="3450">
                <a:solidFill>
                  <a:schemeClr val="accent2"/>
                </a:solidFill>
                <a:highlight>
                  <a:schemeClr val="lt1"/>
                </a:highlight>
                <a:latin typeface="Calibri"/>
                <a:ea typeface="Calibri"/>
                <a:cs typeface="Calibri"/>
                <a:sym typeface="Calibri"/>
              </a:rPr>
              <a:t>even small wins</a:t>
            </a:r>
            <a:r>
              <a:rPr lang="en-US" sz="3450">
                <a:solidFill>
                  <a:srgbClr val="1C4587"/>
                </a:solidFill>
                <a:highlight>
                  <a:schemeClr val="lt1"/>
                </a:highlight>
                <a:latin typeface="Calibri"/>
                <a:ea typeface="Calibri"/>
                <a:cs typeface="Calibri"/>
                <a:sym typeface="Calibri"/>
              </a:rPr>
              <a:t> can boost inner [elements of well-being] tremendously." </a:t>
            </a:r>
            <a:endParaRPr sz="3450">
              <a:solidFill>
                <a:srgbClr val="1C4587"/>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None/>
            </a:pPr>
            <a:r>
              <a:rPr lang="en-US" sz="1850">
                <a:solidFill>
                  <a:srgbClr val="1C4587"/>
                </a:solidFill>
                <a:highlight>
                  <a:schemeClr val="lt1"/>
                </a:highlight>
                <a:latin typeface="Calibri"/>
                <a:ea typeface="Calibri"/>
                <a:cs typeface="Calibri"/>
                <a:sym typeface="Calibri"/>
              </a:rPr>
              <a:t>"The Power of Small Wins"</a:t>
            </a:r>
            <a:endParaRPr sz="1850">
              <a:solidFill>
                <a:srgbClr val="1C4587"/>
              </a:solidFill>
              <a:highlight>
                <a:schemeClr val="lt1"/>
              </a:highlight>
              <a:latin typeface="Calibri"/>
              <a:ea typeface="Calibri"/>
              <a:cs typeface="Calibri"/>
              <a:sym typeface="Calibri"/>
            </a:endParaRPr>
          </a:p>
          <a:p>
            <a:pPr indent="0" lvl="0" marL="0" rtl="0" algn="l">
              <a:lnSpc>
                <a:spcPct val="115000"/>
              </a:lnSpc>
              <a:spcBef>
                <a:spcPts val="0"/>
              </a:spcBef>
              <a:spcAft>
                <a:spcPts val="0"/>
              </a:spcAft>
              <a:buNone/>
            </a:pPr>
            <a:r>
              <a:rPr lang="en-US" sz="1850">
                <a:solidFill>
                  <a:srgbClr val="1C4587"/>
                </a:solidFill>
                <a:highlight>
                  <a:schemeClr val="lt1"/>
                </a:highlight>
                <a:latin typeface="Calibri"/>
                <a:ea typeface="Calibri"/>
                <a:cs typeface="Calibri"/>
                <a:sym typeface="Calibri"/>
              </a:rPr>
              <a:t>by Teresa M. Amabile and Steven J. Kramer, Harvard Business Review, May 2011</a:t>
            </a:r>
            <a:endParaRPr sz="1850">
              <a:solidFill>
                <a:srgbClr val="1C4587"/>
              </a:solidFill>
              <a:highlight>
                <a:schemeClr val="lt1"/>
              </a:highlight>
              <a:latin typeface="Calibri"/>
              <a:ea typeface="Calibri"/>
              <a:cs typeface="Calibri"/>
              <a:sym typeface="Calibri"/>
            </a:endParaRPr>
          </a:p>
        </p:txBody>
      </p:sp>
      <p:sp>
        <p:nvSpPr>
          <p:cNvPr id="160" name="Google Shape;160;p22"/>
          <p:cNvSpPr txBox="1"/>
          <p:nvPr/>
        </p:nvSpPr>
        <p:spPr>
          <a:xfrm>
            <a:off x="2528075" y="5631100"/>
            <a:ext cx="7297800" cy="1077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1450">
                <a:solidFill>
                  <a:srgbClr val="282828"/>
                </a:solidFill>
                <a:highlight>
                  <a:srgbClr val="FFFFFF"/>
                </a:highlight>
                <a:latin typeface="Georgia"/>
                <a:ea typeface="Georgia"/>
                <a:cs typeface="Georgia"/>
                <a:sym typeface="Georgia"/>
              </a:rPr>
              <a:t>Bonus quote: "</a:t>
            </a:r>
            <a:r>
              <a:rPr b="1" lang="en-US" sz="1450">
                <a:solidFill>
                  <a:srgbClr val="282828"/>
                </a:solidFill>
                <a:highlight>
                  <a:srgbClr val="FFFFFF"/>
                </a:highlight>
                <a:latin typeface="Georgia"/>
                <a:ea typeface="Georgia"/>
                <a:cs typeface="Georgia"/>
                <a:sym typeface="Georgia"/>
              </a:rPr>
              <a:t>the </a:t>
            </a:r>
            <a:r>
              <a:rPr b="1" i="1" lang="en-US" sz="1450">
                <a:solidFill>
                  <a:srgbClr val="282828"/>
                </a:solidFill>
                <a:highlight>
                  <a:srgbClr val="FFFFFF"/>
                </a:highlight>
                <a:latin typeface="Georgia"/>
                <a:ea typeface="Georgia"/>
                <a:cs typeface="Georgia"/>
                <a:sym typeface="Georgia"/>
              </a:rPr>
              <a:t>progress principle</a:t>
            </a:r>
            <a:r>
              <a:rPr b="1" lang="en-US" sz="1450">
                <a:solidFill>
                  <a:srgbClr val="282828"/>
                </a:solidFill>
                <a:highlight>
                  <a:srgbClr val="FFFFFF"/>
                </a:highlight>
                <a:latin typeface="Georgia"/>
                <a:ea typeface="Georgia"/>
                <a:cs typeface="Georgia"/>
                <a:sym typeface="Georgia"/>
              </a:rPr>
              <a:t>: Of all the things that can boost emotions, motivation, and perceptions during a workday, the single most important is making progress in meaningful work." </a:t>
            </a:r>
            <a:endParaRPr b="1" sz="1450">
              <a:solidFill>
                <a:srgbClr val="282828"/>
              </a:solidFill>
              <a:highlight>
                <a:srgbClr val="FFFFFF"/>
              </a:highlight>
              <a:latin typeface="Georgia"/>
              <a:ea typeface="Georgia"/>
              <a:cs typeface="Georgia"/>
              <a:sym typeface="Georgia"/>
            </a:endParaRPr>
          </a:p>
          <a:p>
            <a:pPr indent="0" lvl="0" marL="0" rtl="0" algn="ctr">
              <a:spcBef>
                <a:spcPts val="0"/>
              </a:spcBef>
              <a:spcAft>
                <a:spcPts val="0"/>
              </a:spcAft>
              <a:buNone/>
            </a:pPr>
            <a:r>
              <a:rPr lang="en-US" sz="1450">
                <a:solidFill>
                  <a:srgbClr val="282828"/>
                </a:solidFill>
                <a:highlight>
                  <a:srgbClr val="FFFFFF"/>
                </a:highlight>
                <a:latin typeface="Georgia"/>
                <a:ea typeface="Georgia"/>
                <a:cs typeface="Georgia"/>
                <a:sym typeface="Georgia"/>
              </a:rPr>
              <a:t>Consider the parallels to Social Development Strategy for youth!</a:t>
            </a:r>
            <a:endParaRPr sz="1500">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58"/>
          <p:cNvPicPr preferRelativeResize="0"/>
          <p:nvPr/>
        </p:nvPicPr>
        <p:blipFill rotWithShape="1">
          <a:blip r:embed="rId3">
            <a:alphaModFix/>
          </a:blip>
          <a:srcRect b="30807" l="44836" r="3991" t="18572"/>
          <a:stretch/>
        </p:blipFill>
        <p:spPr>
          <a:xfrm>
            <a:off x="5664825" y="1747025"/>
            <a:ext cx="4479075" cy="2471849"/>
          </a:xfrm>
          <a:prstGeom prst="rect">
            <a:avLst/>
          </a:prstGeom>
          <a:noFill/>
          <a:ln>
            <a:noFill/>
          </a:ln>
        </p:spPr>
      </p:pic>
      <p:pic>
        <p:nvPicPr>
          <p:cNvPr id="474" name="Google Shape;474;p58"/>
          <p:cNvPicPr preferRelativeResize="0"/>
          <p:nvPr/>
        </p:nvPicPr>
        <p:blipFill>
          <a:blip r:embed="rId3">
            <a:alphaModFix amt="33000"/>
          </a:blip>
          <a:stretch>
            <a:fillRect/>
          </a:stretch>
        </p:blipFill>
        <p:spPr>
          <a:xfrm>
            <a:off x="1740100" y="840050"/>
            <a:ext cx="8753226" cy="4883230"/>
          </a:xfrm>
          <a:prstGeom prst="rect">
            <a:avLst/>
          </a:prstGeom>
          <a:noFill/>
          <a:ln>
            <a:noFill/>
          </a:ln>
        </p:spPr>
      </p:pic>
      <p:pic>
        <p:nvPicPr>
          <p:cNvPr id="475" name="Google Shape;475;p58"/>
          <p:cNvPicPr preferRelativeResize="0"/>
          <p:nvPr/>
        </p:nvPicPr>
        <p:blipFill>
          <a:blip r:embed="rId4">
            <a:alphaModFix/>
          </a:blip>
          <a:stretch>
            <a:fillRect/>
          </a:stretch>
        </p:blipFill>
        <p:spPr>
          <a:xfrm>
            <a:off x="9071521" y="1881051"/>
            <a:ext cx="980175" cy="1166925"/>
          </a:xfrm>
          <a:prstGeom prst="rect">
            <a:avLst/>
          </a:prstGeom>
          <a:noFill/>
          <a:ln>
            <a:noFill/>
          </a:ln>
        </p:spPr>
      </p:pic>
      <p:pic>
        <p:nvPicPr>
          <p:cNvPr id="476" name="Google Shape;476;p58"/>
          <p:cNvPicPr preferRelativeResize="0"/>
          <p:nvPr/>
        </p:nvPicPr>
        <p:blipFill>
          <a:blip r:embed="rId5">
            <a:alphaModFix/>
          </a:blip>
          <a:stretch>
            <a:fillRect/>
          </a:stretch>
        </p:blipFill>
        <p:spPr>
          <a:xfrm>
            <a:off x="5165550" y="1166115"/>
            <a:ext cx="1316600" cy="129893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59"/>
          <p:cNvPicPr preferRelativeResize="0"/>
          <p:nvPr/>
        </p:nvPicPr>
        <p:blipFill>
          <a:blip r:embed="rId3">
            <a:alphaModFix/>
          </a:blip>
          <a:stretch>
            <a:fillRect/>
          </a:stretch>
        </p:blipFill>
        <p:spPr>
          <a:xfrm>
            <a:off x="392828" y="526328"/>
            <a:ext cx="1316600" cy="1281260"/>
          </a:xfrm>
          <a:prstGeom prst="rect">
            <a:avLst/>
          </a:prstGeom>
          <a:noFill/>
          <a:ln>
            <a:noFill/>
          </a:ln>
        </p:spPr>
      </p:pic>
      <p:sp>
        <p:nvSpPr>
          <p:cNvPr id="483" name="Google Shape;483;p59"/>
          <p:cNvSpPr txBox="1"/>
          <p:nvPr/>
        </p:nvSpPr>
        <p:spPr>
          <a:xfrm>
            <a:off x="2306650" y="612863"/>
            <a:ext cx="6967500" cy="1108200"/>
          </a:xfrm>
          <a:prstGeom prst="rect">
            <a:avLst/>
          </a:prstGeom>
          <a:solidFill>
            <a:schemeClr val="lt1"/>
          </a:solid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US" sz="6000">
                <a:solidFill>
                  <a:srgbClr val="1C4587"/>
                </a:solidFill>
                <a:latin typeface="Calibri"/>
                <a:ea typeface="Calibri"/>
                <a:cs typeface="Calibri"/>
                <a:sym typeface="Calibri"/>
              </a:rPr>
              <a:t>SKILLS </a:t>
            </a:r>
            <a:r>
              <a:rPr lang="en-US" sz="6000">
                <a:solidFill>
                  <a:srgbClr val="1C4587"/>
                </a:solidFill>
                <a:latin typeface="Calibri"/>
                <a:ea typeface="Calibri"/>
                <a:cs typeface="Calibri"/>
                <a:sym typeface="Calibri"/>
              </a:rPr>
              <a:t>can include…</a:t>
            </a:r>
            <a:endParaRPr sz="5700">
              <a:solidFill>
                <a:srgbClr val="1C4587"/>
              </a:solidFill>
              <a:latin typeface="Calibri"/>
              <a:ea typeface="Calibri"/>
              <a:cs typeface="Calibri"/>
              <a:sym typeface="Calibri"/>
            </a:endParaRPr>
          </a:p>
        </p:txBody>
      </p:sp>
      <p:pic>
        <p:nvPicPr>
          <p:cNvPr id="484" name="Google Shape;484;p59"/>
          <p:cNvPicPr preferRelativeResize="0"/>
          <p:nvPr/>
        </p:nvPicPr>
        <p:blipFill>
          <a:blip r:embed="rId4">
            <a:alphaModFix/>
          </a:blip>
          <a:stretch>
            <a:fillRect/>
          </a:stretch>
        </p:blipFill>
        <p:spPr>
          <a:xfrm>
            <a:off x="7529753" y="1807600"/>
            <a:ext cx="4276974" cy="2790999"/>
          </a:xfrm>
          <a:prstGeom prst="rect">
            <a:avLst/>
          </a:prstGeom>
          <a:noFill/>
          <a:ln>
            <a:noFill/>
          </a:ln>
        </p:spPr>
      </p:pic>
      <p:pic>
        <p:nvPicPr>
          <p:cNvPr id="485" name="Google Shape;485;p59"/>
          <p:cNvPicPr preferRelativeResize="0"/>
          <p:nvPr/>
        </p:nvPicPr>
        <p:blipFill>
          <a:blip r:embed="rId5">
            <a:alphaModFix/>
          </a:blip>
          <a:stretch>
            <a:fillRect/>
          </a:stretch>
        </p:blipFill>
        <p:spPr>
          <a:xfrm>
            <a:off x="276275" y="2769946"/>
            <a:ext cx="3173125" cy="3320425"/>
          </a:xfrm>
          <a:prstGeom prst="rect">
            <a:avLst/>
          </a:prstGeom>
          <a:noFill/>
          <a:ln>
            <a:noFill/>
          </a:ln>
        </p:spPr>
      </p:pic>
      <p:pic>
        <p:nvPicPr>
          <p:cNvPr id="486" name="Google Shape;486;p59"/>
          <p:cNvPicPr preferRelativeResize="0"/>
          <p:nvPr/>
        </p:nvPicPr>
        <p:blipFill>
          <a:blip r:embed="rId6">
            <a:alphaModFix/>
          </a:blip>
          <a:stretch>
            <a:fillRect/>
          </a:stretch>
        </p:blipFill>
        <p:spPr>
          <a:xfrm>
            <a:off x="3925900" y="2426288"/>
            <a:ext cx="2078475" cy="1858862"/>
          </a:xfrm>
          <a:prstGeom prst="rect">
            <a:avLst/>
          </a:prstGeom>
          <a:noFill/>
          <a:ln>
            <a:noFill/>
          </a:ln>
        </p:spPr>
      </p:pic>
      <p:pic>
        <p:nvPicPr>
          <p:cNvPr id="487" name="Google Shape;487;p59"/>
          <p:cNvPicPr preferRelativeResize="0"/>
          <p:nvPr/>
        </p:nvPicPr>
        <p:blipFill>
          <a:blip r:embed="rId7">
            <a:alphaModFix/>
          </a:blip>
          <a:stretch>
            <a:fillRect/>
          </a:stretch>
        </p:blipFill>
        <p:spPr>
          <a:xfrm>
            <a:off x="4869124" y="4990363"/>
            <a:ext cx="2223625" cy="17032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10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7"/>
                                        </p:tgtEl>
                                        <p:attrNameLst>
                                          <p:attrName>style.visibility</p:attrName>
                                        </p:attrNameLst>
                                      </p:cBhvr>
                                      <p:to>
                                        <p:strVal val="visible"/>
                                      </p:to>
                                    </p:set>
                                    <p:animEffect filter="fade" transition="in">
                                      <p:cBhvr>
                                        <p:cTn dur="1000"/>
                                        <p:tgtEl>
                                          <p:spTgt spid="4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0"/>
          <p:cNvSpPr txBox="1"/>
          <p:nvPr/>
        </p:nvSpPr>
        <p:spPr>
          <a:xfrm>
            <a:off x="706650" y="1651125"/>
            <a:ext cx="10778700" cy="4079700"/>
          </a:xfrm>
          <a:prstGeom prst="rect">
            <a:avLst/>
          </a:prstGeom>
          <a:noFill/>
          <a:ln>
            <a:noFill/>
          </a:ln>
        </p:spPr>
        <p:txBody>
          <a:bodyPr anchorCtr="0" anchor="t" bIns="91425" lIns="91425" spcFirstLastPara="1" rIns="91425" wrap="square" tIns="91425">
            <a:spAutoFit/>
          </a:bodyPr>
          <a:lstStyle/>
          <a:p>
            <a:pPr indent="0" lvl="0" marL="0" rtl="0" algn="ctr">
              <a:spcBef>
                <a:spcPts val="640"/>
              </a:spcBef>
              <a:spcAft>
                <a:spcPts val="0"/>
              </a:spcAft>
              <a:buNone/>
            </a:pPr>
            <a:r>
              <a:rPr lang="en-US" sz="3234">
                <a:solidFill>
                  <a:srgbClr val="1C4587"/>
                </a:solidFill>
              </a:rPr>
              <a:t>How do we use the advances in digital technology to </a:t>
            </a:r>
            <a:r>
              <a:rPr i="1" lang="en-US" sz="3234">
                <a:solidFill>
                  <a:srgbClr val="1C4587"/>
                </a:solidFill>
              </a:rPr>
              <a:t>promote</a:t>
            </a:r>
            <a:r>
              <a:rPr lang="en-US" sz="3234">
                <a:solidFill>
                  <a:srgbClr val="1C4587"/>
                </a:solidFill>
              </a:rPr>
              <a:t> young people's prosocial </a:t>
            </a:r>
            <a:endParaRPr sz="3234">
              <a:solidFill>
                <a:srgbClr val="1C4587"/>
              </a:solidFill>
            </a:endParaRPr>
          </a:p>
          <a:p>
            <a:pPr indent="-342466" lvl="0" marL="342466" rtl="0" algn="ctr">
              <a:spcBef>
                <a:spcPts val="640"/>
              </a:spcBef>
              <a:spcAft>
                <a:spcPts val="0"/>
              </a:spcAft>
              <a:buClr>
                <a:schemeClr val="accent2"/>
              </a:buClr>
              <a:buSzPts val="3200"/>
              <a:buChar char="•"/>
            </a:pPr>
            <a:r>
              <a:rPr lang="en-US" sz="3234">
                <a:solidFill>
                  <a:schemeClr val="accent2"/>
                </a:solidFill>
              </a:rPr>
              <a:t>opportunities</a:t>
            </a:r>
            <a:endParaRPr sz="3234">
              <a:solidFill>
                <a:schemeClr val="accent2"/>
              </a:solidFill>
            </a:endParaRPr>
          </a:p>
          <a:p>
            <a:pPr indent="-342466" lvl="0" marL="342466" rtl="0" algn="ctr">
              <a:spcBef>
                <a:spcPts val="640"/>
              </a:spcBef>
              <a:spcAft>
                <a:spcPts val="0"/>
              </a:spcAft>
              <a:buClr>
                <a:schemeClr val="accent2"/>
              </a:buClr>
              <a:buSzPts val="3200"/>
              <a:buChar char="•"/>
            </a:pPr>
            <a:r>
              <a:rPr lang="en-US" sz="3234">
                <a:solidFill>
                  <a:schemeClr val="accent2"/>
                </a:solidFill>
              </a:rPr>
              <a:t>skills</a:t>
            </a:r>
            <a:endParaRPr sz="3234">
              <a:solidFill>
                <a:schemeClr val="accent2"/>
              </a:solidFill>
            </a:endParaRPr>
          </a:p>
          <a:p>
            <a:pPr indent="-342466" lvl="0" marL="342466" rtl="0" algn="ctr">
              <a:spcBef>
                <a:spcPts val="640"/>
              </a:spcBef>
              <a:spcAft>
                <a:spcPts val="0"/>
              </a:spcAft>
              <a:buClr>
                <a:schemeClr val="accent2"/>
              </a:buClr>
              <a:buSzPts val="3200"/>
              <a:buChar char="•"/>
            </a:pPr>
            <a:r>
              <a:rPr lang="en-US" sz="3234">
                <a:solidFill>
                  <a:schemeClr val="accent2"/>
                </a:solidFill>
              </a:rPr>
              <a:t>recognition</a:t>
            </a:r>
            <a:endParaRPr sz="3234">
              <a:solidFill>
                <a:schemeClr val="accent2"/>
              </a:solidFill>
            </a:endParaRPr>
          </a:p>
          <a:p>
            <a:pPr indent="-342466" lvl="0" marL="342466" rtl="0" algn="ctr">
              <a:spcBef>
                <a:spcPts val="640"/>
              </a:spcBef>
              <a:spcAft>
                <a:spcPts val="0"/>
              </a:spcAft>
              <a:buClr>
                <a:schemeClr val="accent2"/>
              </a:buClr>
              <a:buSzPts val="3200"/>
              <a:buChar char="•"/>
            </a:pPr>
            <a:r>
              <a:rPr lang="en-US" sz="3234">
                <a:solidFill>
                  <a:schemeClr val="accent2"/>
                </a:solidFill>
              </a:rPr>
              <a:t>bonding</a:t>
            </a:r>
            <a:endParaRPr sz="3234">
              <a:solidFill>
                <a:schemeClr val="accent2"/>
              </a:solidFill>
            </a:endParaRPr>
          </a:p>
          <a:p>
            <a:pPr indent="-342466" lvl="0" marL="342466" rtl="0" algn="ctr">
              <a:spcBef>
                <a:spcPts val="640"/>
              </a:spcBef>
              <a:spcAft>
                <a:spcPts val="0"/>
              </a:spcAft>
              <a:buClr>
                <a:schemeClr val="accent2"/>
              </a:buClr>
              <a:buSzPts val="3200"/>
              <a:buChar char="•"/>
            </a:pPr>
            <a:r>
              <a:rPr lang="en-US" sz="3234">
                <a:solidFill>
                  <a:schemeClr val="accent2"/>
                </a:solidFill>
              </a:rPr>
              <a:t>and healthy standards for behavior?</a:t>
            </a:r>
            <a:endParaRPr>
              <a:solidFill>
                <a:schemeClr val="accent2"/>
              </a:solidFill>
            </a:endParaRPr>
          </a:p>
        </p:txBody>
      </p:sp>
      <p:sp>
        <p:nvSpPr>
          <p:cNvPr id="494" name="Google Shape;494;p60"/>
          <p:cNvSpPr txBox="1"/>
          <p:nvPr>
            <p:ph idx="4294967295" type="ctrTitle"/>
          </p:nvPr>
        </p:nvSpPr>
        <p:spPr>
          <a:xfrm>
            <a:off x="185850" y="96200"/>
            <a:ext cx="11876100" cy="1013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60"/>
              <a:buFont typeface="Calibri"/>
              <a:buNone/>
            </a:pPr>
            <a:r>
              <a:rPr b="1" lang="en-US" sz="4000">
                <a:solidFill>
                  <a:srgbClr val="E3760B"/>
                </a:solidFill>
              </a:rPr>
              <a:t>Take-home Food for Thought and Discussion</a:t>
            </a:r>
            <a:endParaRPr b="1" sz="4000">
              <a:solidFill>
                <a:srgbClr val="31538F"/>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61"/>
          <p:cNvPicPr preferRelativeResize="0"/>
          <p:nvPr/>
        </p:nvPicPr>
        <p:blipFill>
          <a:blip r:embed="rId3">
            <a:alphaModFix/>
          </a:blip>
          <a:stretch>
            <a:fillRect/>
          </a:stretch>
        </p:blipFill>
        <p:spPr>
          <a:xfrm>
            <a:off x="1253550" y="152400"/>
            <a:ext cx="9723726" cy="5091549"/>
          </a:xfrm>
          <a:prstGeom prst="rect">
            <a:avLst/>
          </a:prstGeom>
          <a:noFill/>
          <a:ln>
            <a:noFill/>
          </a:ln>
        </p:spPr>
      </p:pic>
      <p:sp>
        <p:nvSpPr>
          <p:cNvPr id="500" name="Google Shape;500;p61"/>
          <p:cNvSpPr txBox="1"/>
          <p:nvPr/>
        </p:nvSpPr>
        <p:spPr>
          <a:xfrm>
            <a:off x="2345775" y="5946550"/>
            <a:ext cx="70671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500"/>
              <a:t>https://forms.gle/XqMqvZuX9cBrnCBn7</a:t>
            </a:r>
            <a:endParaRPr b="1" sz="25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62"/>
          <p:cNvSpPr txBox="1"/>
          <p:nvPr>
            <p:ph type="title"/>
          </p:nvPr>
        </p:nvSpPr>
        <p:spPr>
          <a:xfrm>
            <a:off x="1594211" y="458683"/>
            <a:ext cx="8654100" cy="767100"/>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solidFill>
                  <a:srgbClr val="1C4587"/>
                </a:solidFill>
              </a:rPr>
              <a:t>We wish you well(ness)!</a:t>
            </a:r>
            <a:endParaRPr b="1">
              <a:solidFill>
                <a:srgbClr val="1C4587"/>
              </a:solidFill>
            </a:endParaRPr>
          </a:p>
        </p:txBody>
      </p:sp>
      <p:pic>
        <p:nvPicPr>
          <p:cNvPr id="506" name="Google Shape;506;p62"/>
          <p:cNvPicPr preferRelativeResize="0"/>
          <p:nvPr/>
        </p:nvPicPr>
        <p:blipFill rotWithShape="1">
          <a:blip r:embed="rId3">
            <a:alphaModFix/>
          </a:blip>
          <a:srcRect b="0" l="0" r="0" t="0"/>
          <a:stretch/>
        </p:blipFill>
        <p:spPr>
          <a:xfrm>
            <a:off x="3838137" y="2281255"/>
            <a:ext cx="4166293" cy="278501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3"/>
          <p:cNvSpPr txBox="1"/>
          <p:nvPr/>
        </p:nvSpPr>
        <p:spPr>
          <a:xfrm>
            <a:off x="977375" y="2590075"/>
            <a:ext cx="177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13" name="Google Shape;513;p63"/>
          <p:cNvSpPr txBox="1"/>
          <p:nvPr/>
        </p:nvSpPr>
        <p:spPr>
          <a:xfrm>
            <a:off x="537575" y="1971075"/>
            <a:ext cx="11256300" cy="44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alibri"/>
                <a:ea typeface="Calibri"/>
                <a:cs typeface="Calibri"/>
                <a:sym typeface="Calibri"/>
              </a:rPr>
              <a:t>The classic Prevention Science world may not yet be trying to connect research on the impact of the internet and the digital age on wellness of children and youth, but others are doing research, as we mentioned in the live gathering.</a:t>
            </a:r>
            <a:endParaRPr sz="2300">
              <a:latin typeface="Calibri"/>
              <a:ea typeface="Calibri"/>
              <a:cs typeface="Calibri"/>
              <a:sym typeface="Calibri"/>
            </a:endParaRPr>
          </a:p>
          <a:p>
            <a:pPr indent="0" lvl="0" marL="0" rtl="0" algn="l">
              <a:spcBef>
                <a:spcPts val="0"/>
              </a:spcBef>
              <a:spcAft>
                <a:spcPts val="0"/>
              </a:spcAft>
              <a:buNone/>
            </a:pPr>
            <a:r>
              <a:t/>
            </a:r>
            <a:endParaRPr sz="2300">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Here are a few articles I've come across since the live gathering:</a:t>
            </a:r>
            <a:endParaRPr sz="2300">
              <a:latin typeface="Calibri"/>
              <a:ea typeface="Calibri"/>
              <a:cs typeface="Calibri"/>
              <a:sym typeface="Calibri"/>
            </a:endParaRPr>
          </a:p>
          <a:p>
            <a:pPr indent="0" lvl="0" marL="0" rtl="0" algn="l">
              <a:spcBef>
                <a:spcPts val="0"/>
              </a:spcBef>
              <a:spcAft>
                <a:spcPts val="0"/>
              </a:spcAft>
              <a:buNone/>
            </a:pPr>
            <a:r>
              <a:t/>
            </a:r>
            <a:endParaRPr sz="2300">
              <a:latin typeface="Calibri"/>
              <a:ea typeface="Calibri"/>
              <a:cs typeface="Calibri"/>
              <a:sym typeface="Calibri"/>
            </a:endParaRPr>
          </a:p>
          <a:p>
            <a:pPr indent="-352425" lvl="0" marL="457200" rtl="0" algn="l">
              <a:spcBef>
                <a:spcPts val="0"/>
              </a:spcBef>
              <a:spcAft>
                <a:spcPts val="0"/>
              </a:spcAft>
              <a:buClr>
                <a:srgbClr val="1C1D1E"/>
              </a:buClr>
              <a:buSzPts val="1950"/>
              <a:buChar char="●"/>
            </a:pPr>
            <a:r>
              <a:rPr lang="en-US" sz="1950">
                <a:solidFill>
                  <a:srgbClr val="1C1D1E"/>
                </a:solidFill>
                <a:highlight>
                  <a:srgbClr val="FFFFFF"/>
                </a:highlight>
              </a:rPr>
              <a:t>Eveline A. Crone, Sophie W. Sweijen, Lysanne W. te Brinke, Suzanne van de Groep, Pathways for engaging in prosocial behavior in adolescence, 10.1016/bs.acdb.2022.03.003, (2022).</a:t>
            </a:r>
            <a:endParaRPr sz="1950">
              <a:solidFill>
                <a:srgbClr val="1C1D1E"/>
              </a:solidFill>
              <a:highlight>
                <a:srgbClr val="FFFFFF"/>
              </a:highlight>
            </a:endParaRPr>
          </a:p>
          <a:p>
            <a:pPr indent="-352425" lvl="0" marL="457200" rtl="0" algn="l">
              <a:spcBef>
                <a:spcPts val="0"/>
              </a:spcBef>
              <a:spcAft>
                <a:spcPts val="0"/>
              </a:spcAft>
              <a:buClr>
                <a:srgbClr val="1C1D1E"/>
              </a:buClr>
              <a:buSzPts val="1950"/>
              <a:buChar char="●"/>
            </a:pPr>
            <a:r>
              <a:rPr lang="en-US" sz="1950">
                <a:solidFill>
                  <a:srgbClr val="1C1D1E"/>
                </a:solidFill>
                <a:highlight>
                  <a:srgbClr val="FFFFFF"/>
                </a:highlight>
              </a:rPr>
              <a:t>Emma Armstrong-Carter, Eva H. Telzer, Understanding prosocial development in the context of systemic inequalities in the US and worldwide, Current Research in Behavioral Sciences, 10.1016/j.crbeha.2021.100040, 2, (100040), (2021).</a:t>
            </a:r>
            <a:endParaRPr sz="1950">
              <a:solidFill>
                <a:srgbClr val="1C1D1E"/>
              </a:solidFill>
              <a:highlight>
                <a:srgbClr val="FFFFFF"/>
              </a:highlight>
            </a:endParaRPr>
          </a:p>
          <a:p>
            <a:pPr indent="-352425" lvl="0" marL="457200" rtl="0" algn="l">
              <a:spcBef>
                <a:spcPts val="0"/>
              </a:spcBef>
              <a:spcAft>
                <a:spcPts val="0"/>
              </a:spcAft>
              <a:buClr>
                <a:srgbClr val="1C1D1E"/>
              </a:buClr>
              <a:buSzPts val="1950"/>
              <a:buChar char="●"/>
            </a:pPr>
            <a:r>
              <a:rPr lang="en-US" sz="1950">
                <a:solidFill>
                  <a:srgbClr val="1C1D1E"/>
                </a:solidFill>
                <a:highlight>
                  <a:srgbClr val="FFFFFF"/>
                </a:highlight>
              </a:rPr>
              <a:t>Carlo, G. and Padilla-Walker, L. (2020), Adolescents’ Prosocial Behaviors Through a Multidimensional and Multicultural Lens. Child Dev Perspect, 14: 2</a:t>
            </a:r>
            <a:endParaRPr sz="1950">
              <a:solidFill>
                <a:srgbClr val="1C1D1E"/>
              </a:solidFill>
              <a:highlight>
                <a:srgbClr val="FFFFFF"/>
              </a:highlight>
            </a:endParaRPr>
          </a:p>
        </p:txBody>
      </p:sp>
      <p:sp>
        <p:nvSpPr>
          <p:cNvPr id="514" name="Google Shape;514;p63"/>
          <p:cNvSpPr txBox="1"/>
          <p:nvPr/>
        </p:nvSpPr>
        <p:spPr>
          <a:xfrm>
            <a:off x="1221750" y="423525"/>
            <a:ext cx="94968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800">
                <a:solidFill>
                  <a:srgbClr val="1C4587"/>
                </a:solidFill>
                <a:latin typeface="Calibri"/>
                <a:ea typeface="Calibri"/>
                <a:cs typeface="Calibri"/>
                <a:sym typeface="Calibri"/>
              </a:rPr>
              <a:t>Some research on prosocial behavior (and prosocial behavior in a digital age)</a:t>
            </a:r>
            <a:endParaRPr sz="3800">
              <a:solidFill>
                <a:srgbClr val="1C4587"/>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4"/>
          <p:cNvSpPr txBox="1"/>
          <p:nvPr/>
        </p:nvSpPr>
        <p:spPr>
          <a:xfrm>
            <a:off x="977375" y="2590075"/>
            <a:ext cx="177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21" name="Google Shape;521;p64"/>
          <p:cNvSpPr txBox="1"/>
          <p:nvPr/>
        </p:nvSpPr>
        <p:spPr>
          <a:xfrm>
            <a:off x="537575" y="1894875"/>
            <a:ext cx="11256300" cy="495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alibri"/>
                <a:ea typeface="Calibri"/>
                <a:cs typeface="Calibri"/>
                <a:sym typeface="Calibri"/>
              </a:rPr>
              <a:t>The classic Prevention Science world may not yet be trying to connect research on the impact of the internet and the digital age on wellness of children and youth, but others are doing research, as we mentioned in the live gathering.</a:t>
            </a:r>
            <a:endParaRPr sz="2300">
              <a:latin typeface="Calibri"/>
              <a:ea typeface="Calibri"/>
              <a:cs typeface="Calibri"/>
              <a:sym typeface="Calibri"/>
            </a:endParaRPr>
          </a:p>
          <a:p>
            <a:pPr indent="0" lvl="0" marL="0" rtl="0" algn="l">
              <a:spcBef>
                <a:spcPts val="0"/>
              </a:spcBef>
              <a:spcAft>
                <a:spcPts val="0"/>
              </a:spcAft>
              <a:buNone/>
            </a:pPr>
            <a:r>
              <a:t/>
            </a:r>
            <a:endParaRPr sz="2300">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Here are a few articles I've come across since the live gathering:</a:t>
            </a:r>
            <a:endParaRPr sz="2300">
              <a:latin typeface="Calibri"/>
              <a:ea typeface="Calibri"/>
              <a:cs typeface="Calibri"/>
              <a:sym typeface="Calibri"/>
            </a:endParaRPr>
          </a:p>
          <a:p>
            <a:pPr indent="0" lvl="0" marL="0" rtl="0" algn="l">
              <a:spcBef>
                <a:spcPts val="0"/>
              </a:spcBef>
              <a:spcAft>
                <a:spcPts val="0"/>
              </a:spcAft>
              <a:buNone/>
            </a:pPr>
            <a:r>
              <a:t/>
            </a:r>
            <a:endParaRPr sz="1950">
              <a:latin typeface="Calibri"/>
              <a:ea typeface="Calibri"/>
              <a:cs typeface="Calibri"/>
              <a:sym typeface="Calibri"/>
            </a:endParaRPr>
          </a:p>
          <a:p>
            <a:pPr indent="-352425" lvl="0" marL="457200" rtl="0" algn="l">
              <a:spcBef>
                <a:spcPts val="0"/>
              </a:spcBef>
              <a:spcAft>
                <a:spcPts val="0"/>
              </a:spcAft>
              <a:buClr>
                <a:srgbClr val="212121"/>
              </a:buClr>
              <a:buSzPts val="1950"/>
              <a:buFont typeface="Roboto"/>
              <a:buChar char="●"/>
            </a:pPr>
            <a:r>
              <a:rPr lang="en-US" sz="1950">
                <a:solidFill>
                  <a:srgbClr val="212121"/>
                </a:solidFill>
                <a:highlight>
                  <a:srgbClr val="FFFFFF"/>
                </a:highlight>
                <a:latin typeface="Roboto"/>
                <a:ea typeface="Roboto"/>
                <a:cs typeface="Roboto"/>
                <a:sym typeface="Roboto"/>
              </a:rPr>
              <a:t>Padilla-Walker LM, Memmott-Elison MK, Coyne SM. Associations between Prosocial and Problem Behavior from Early to Late Adolescence. J Youth Adolesc. 2018 May;47(5):961-975. doi: 10.1007/s10964-017-0736-y. Epub 2017 Sep 2. PMID: 28866855.</a:t>
            </a:r>
            <a:endParaRPr sz="1950">
              <a:solidFill>
                <a:srgbClr val="212121"/>
              </a:solidFill>
              <a:highlight>
                <a:srgbClr val="FFFFFF"/>
              </a:highlight>
              <a:latin typeface="Roboto"/>
              <a:ea typeface="Roboto"/>
              <a:cs typeface="Roboto"/>
              <a:sym typeface="Roboto"/>
            </a:endParaRPr>
          </a:p>
          <a:p>
            <a:pPr indent="-352425" lvl="0" marL="457200" rtl="0" algn="l">
              <a:spcBef>
                <a:spcPts val="0"/>
              </a:spcBef>
              <a:spcAft>
                <a:spcPts val="0"/>
              </a:spcAft>
              <a:buClr>
                <a:srgbClr val="212121"/>
              </a:buClr>
              <a:buSzPts val="1950"/>
              <a:buFont typeface="Roboto"/>
              <a:buChar char="●"/>
            </a:pPr>
            <a:r>
              <a:rPr lang="en-US" sz="1950">
                <a:solidFill>
                  <a:srgbClr val="212121"/>
                </a:solidFill>
                <a:highlight>
                  <a:srgbClr val="FFFFFF"/>
                </a:highlight>
                <a:latin typeface="Roboto"/>
                <a:ea typeface="Roboto"/>
                <a:cs typeface="Roboto"/>
                <a:sym typeface="Roboto"/>
              </a:rPr>
              <a:t>Ciocanel O, Power K, Eriksen A, Gillings K. Effectiveness of positive youth development interventions: a meta-analysis of randomized controlled trials. J Youth Adolesc. 2017;46(3):483–504.</a:t>
            </a:r>
            <a:endParaRPr sz="1950">
              <a:solidFill>
                <a:srgbClr val="212121"/>
              </a:solidFill>
              <a:highlight>
                <a:srgbClr val="FFFFFF"/>
              </a:highlight>
              <a:latin typeface="Roboto"/>
              <a:ea typeface="Roboto"/>
              <a:cs typeface="Roboto"/>
              <a:sym typeface="Roboto"/>
            </a:endParaRPr>
          </a:p>
          <a:p>
            <a:pPr indent="-352425" lvl="0" marL="457200" rtl="0" algn="l">
              <a:spcBef>
                <a:spcPts val="0"/>
              </a:spcBef>
              <a:spcAft>
                <a:spcPts val="0"/>
              </a:spcAft>
              <a:buClr>
                <a:srgbClr val="212121"/>
              </a:buClr>
              <a:buSzPts val="1950"/>
              <a:buFont typeface="Roboto"/>
              <a:buChar char="●"/>
            </a:pPr>
            <a:r>
              <a:rPr lang="en-US" sz="1950">
                <a:solidFill>
                  <a:srgbClr val="212121"/>
                </a:solidFill>
                <a:highlight>
                  <a:srgbClr val="FFFFFF"/>
                </a:highlight>
                <a:latin typeface="Roboto"/>
                <a:ea typeface="Roboto"/>
                <a:cs typeface="Roboto"/>
                <a:sym typeface="Roboto"/>
              </a:rPr>
              <a:t>Effectiveness of Prosocial Behavior Interventions: A Meta-analysis: From Translational Research to a Humanistic Approach - Volume III, January 2019. DOI:10.1007/978-3-319-95360-1_21.In book: Psychiatry and Neuroscience Update (pp.259-271)</a:t>
            </a:r>
            <a:endParaRPr sz="1950">
              <a:solidFill>
                <a:srgbClr val="212121"/>
              </a:solidFill>
              <a:highlight>
                <a:srgbClr val="FFFFFF"/>
              </a:highlight>
              <a:latin typeface="Roboto"/>
              <a:ea typeface="Roboto"/>
              <a:cs typeface="Roboto"/>
              <a:sym typeface="Roboto"/>
            </a:endParaRPr>
          </a:p>
        </p:txBody>
      </p:sp>
      <p:sp>
        <p:nvSpPr>
          <p:cNvPr id="522" name="Google Shape;522;p64"/>
          <p:cNvSpPr txBox="1"/>
          <p:nvPr/>
        </p:nvSpPr>
        <p:spPr>
          <a:xfrm>
            <a:off x="1221750" y="423525"/>
            <a:ext cx="94968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800">
                <a:solidFill>
                  <a:srgbClr val="1C4587"/>
                </a:solidFill>
                <a:latin typeface="Calibri"/>
                <a:ea typeface="Calibri"/>
                <a:cs typeface="Calibri"/>
                <a:sym typeface="Calibri"/>
              </a:rPr>
              <a:t>Some research on prosocial behavior (and prosocial behavior in a digital age)</a:t>
            </a:r>
            <a:endParaRPr sz="3800">
              <a:solidFill>
                <a:srgbClr val="1C4587"/>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65"/>
          <p:cNvSpPr txBox="1"/>
          <p:nvPr/>
        </p:nvSpPr>
        <p:spPr>
          <a:xfrm>
            <a:off x="1221750" y="423525"/>
            <a:ext cx="94968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800">
                <a:solidFill>
                  <a:srgbClr val="1C4587"/>
                </a:solidFill>
                <a:latin typeface="Calibri"/>
                <a:ea typeface="Calibri"/>
                <a:cs typeface="Calibri"/>
                <a:sym typeface="Calibri"/>
              </a:rPr>
              <a:t>Some</a:t>
            </a:r>
            <a:r>
              <a:rPr lang="en-US" sz="3800">
                <a:solidFill>
                  <a:srgbClr val="1C4587"/>
                </a:solidFill>
                <a:latin typeface="Calibri"/>
                <a:ea typeface="Calibri"/>
                <a:cs typeface="Calibri"/>
                <a:sym typeface="Calibri"/>
              </a:rPr>
              <a:t> research on prosocial behavior (and prosocial behavior in a digital age)</a:t>
            </a:r>
            <a:endParaRPr sz="3800">
              <a:solidFill>
                <a:srgbClr val="1C4587"/>
              </a:solidFill>
              <a:latin typeface="Calibri"/>
              <a:ea typeface="Calibri"/>
              <a:cs typeface="Calibri"/>
              <a:sym typeface="Calibri"/>
            </a:endParaRPr>
          </a:p>
        </p:txBody>
      </p:sp>
      <p:sp>
        <p:nvSpPr>
          <p:cNvPr id="529" name="Google Shape;529;p65"/>
          <p:cNvSpPr txBox="1"/>
          <p:nvPr/>
        </p:nvSpPr>
        <p:spPr>
          <a:xfrm>
            <a:off x="977375" y="2590075"/>
            <a:ext cx="177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30" name="Google Shape;530;p65"/>
          <p:cNvSpPr txBox="1"/>
          <p:nvPr/>
        </p:nvSpPr>
        <p:spPr>
          <a:xfrm>
            <a:off x="537575" y="1971075"/>
            <a:ext cx="11256300" cy="465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latin typeface="Calibri"/>
                <a:ea typeface="Calibri"/>
                <a:cs typeface="Calibri"/>
                <a:sym typeface="Calibri"/>
              </a:rPr>
              <a:t>The classic Prevention Science world may not yet be trying to connect research on the impact of the internet and the digital age on wellness of children and youth, but others are doing research, as we mentioned in the live gathering.</a:t>
            </a:r>
            <a:endParaRPr sz="2300">
              <a:latin typeface="Calibri"/>
              <a:ea typeface="Calibri"/>
              <a:cs typeface="Calibri"/>
              <a:sym typeface="Calibri"/>
            </a:endParaRPr>
          </a:p>
          <a:p>
            <a:pPr indent="0" lvl="0" marL="0" rtl="0" algn="l">
              <a:spcBef>
                <a:spcPts val="0"/>
              </a:spcBef>
              <a:spcAft>
                <a:spcPts val="0"/>
              </a:spcAft>
              <a:buNone/>
            </a:pPr>
            <a:r>
              <a:t/>
            </a:r>
            <a:endParaRPr sz="2300">
              <a:latin typeface="Calibri"/>
              <a:ea typeface="Calibri"/>
              <a:cs typeface="Calibri"/>
              <a:sym typeface="Calibri"/>
            </a:endParaRPr>
          </a:p>
          <a:p>
            <a:pPr indent="0" lvl="0" marL="0" rtl="0" algn="l">
              <a:spcBef>
                <a:spcPts val="0"/>
              </a:spcBef>
              <a:spcAft>
                <a:spcPts val="0"/>
              </a:spcAft>
              <a:buNone/>
            </a:pPr>
            <a:r>
              <a:rPr lang="en-US" sz="2300">
                <a:latin typeface="Calibri"/>
                <a:ea typeface="Calibri"/>
                <a:cs typeface="Calibri"/>
                <a:sym typeface="Calibri"/>
              </a:rPr>
              <a:t>Here are a few articles I've come across since the live gathering:</a:t>
            </a:r>
            <a:endParaRPr sz="2300">
              <a:latin typeface="Calibri"/>
              <a:ea typeface="Calibri"/>
              <a:cs typeface="Calibri"/>
              <a:sym typeface="Calibri"/>
            </a:endParaRPr>
          </a:p>
          <a:p>
            <a:pPr indent="0" lvl="0" marL="0" rtl="0" algn="l">
              <a:spcBef>
                <a:spcPts val="0"/>
              </a:spcBef>
              <a:spcAft>
                <a:spcPts val="0"/>
              </a:spcAft>
              <a:buNone/>
            </a:pPr>
            <a:r>
              <a:t/>
            </a:r>
            <a:endParaRPr sz="1950">
              <a:latin typeface="Calibri"/>
              <a:ea typeface="Calibri"/>
              <a:cs typeface="Calibri"/>
              <a:sym typeface="Calibri"/>
            </a:endParaRPr>
          </a:p>
          <a:p>
            <a:pPr indent="-352425" lvl="0" marL="457200" rtl="0" algn="l">
              <a:spcBef>
                <a:spcPts val="0"/>
              </a:spcBef>
              <a:spcAft>
                <a:spcPts val="0"/>
              </a:spcAft>
              <a:buClr>
                <a:srgbClr val="212121"/>
              </a:buClr>
              <a:buSzPts val="1950"/>
              <a:buFont typeface="Roboto"/>
              <a:buChar char="●"/>
            </a:pPr>
            <a:r>
              <a:rPr lang="en-US" sz="1950">
                <a:solidFill>
                  <a:srgbClr val="212121"/>
                </a:solidFill>
                <a:highlight>
                  <a:srgbClr val="FFFFFF"/>
                </a:highlight>
                <a:latin typeface="Roboto"/>
                <a:ea typeface="Roboto"/>
                <a:cs typeface="Roboto"/>
                <a:sym typeface="Roboto"/>
              </a:rPr>
              <a:t>Romersi S, Martínez-Fernández J, Roche R. Efectos del Programa Mínimo de Incremento Prosocial en una muestra de estudiantes de educación secundaria. An Psicol. 2011;27(1):135–46.</a:t>
            </a:r>
            <a:endParaRPr sz="1950">
              <a:solidFill>
                <a:srgbClr val="212121"/>
              </a:solidFill>
              <a:highlight>
                <a:srgbClr val="FFFFFF"/>
              </a:highlight>
              <a:latin typeface="Roboto"/>
              <a:ea typeface="Roboto"/>
              <a:cs typeface="Roboto"/>
              <a:sym typeface="Roboto"/>
            </a:endParaRPr>
          </a:p>
          <a:p>
            <a:pPr indent="-352425" lvl="0" marL="457200" rtl="0" algn="l">
              <a:spcBef>
                <a:spcPts val="0"/>
              </a:spcBef>
              <a:spcAft>
                <a:spcPts val="0"/>
              </a:spcAft>
              <a:buClr>
                <a:srgbClr val="212121"/>
              </a:buClr>
              <a:buSzPts val="1950"/>
              <a:buFont typeface="Roboto"/>
              <a:buChar char="●"/>
            </a:pPr>
            <a:r>
              <a:rPr lang="en-US" sz="1950">
                <a:solidFill>
                  <a:srgbClr val="212121"/>
                </a:solidFill>
                <a:highlight>
                  <a:srgbClr val="FFFFFF"/>
                </a:highlight>
                <a:latin typeface="Roboto"/>
                <a:ea typeface="Roboto"/>
                <a:cs typeface="Roboto"/>
                <a:sym typeface="Roboto"/>
              </a:rPr>
              <a:t>Schonert-Reichl KA, Smith V, Zaidman-Zait A, Hertzman C. Promoting children’s prosocial behaviors in school: impact of the “Roots of Empathy” program on the social and emotional competence of schoolaged children. Sch Ment Heal. 2012;4(1):1–21.</a:t>
            </a:r>
            <a:endParaRPr sz="1950">
              <a:solidFill>
                <a:srgbClr val="212121"/>
              </a:solidFill>
              <a:highlight>
                <a:srgbClr val="FFFFFF"/>
              </a:highlight>
              <a:latin typeface="Roboto"/>
              <a:ea typeface="Roboto"/>
              <a:cs typeface="Roboto"/>
              <a:sym typeface="Roboto"/>
            </a:endParaRPr>
          </a:p>
          <a:p>
            <a:pPr indent="-352425" lvl="0" marL="457200" rtl="0" algn="l">
              <a:spcBef>
                <a:spcPts val="0"/>
              </a:spcBef>
              <a:spcAft>
                <a:spcPts val="0"/>
              </a:spcAft>
              <a:buClr>
                <a:srgbClr val="212121"/>
              </a:buClr>
              <a:buSzPts val="1950"/>
              <a:buFont typeface="Roboto"/>
              <a:buChar char="●"/>
            </a:pPr>
            <a:r>
              <a:rPr lang="en-US" sz="1950">
                <a:solidFill>
                  <a:srgbClr val="212121"/>
                </a:solidFill>
                <a:highlight>
                  <a:srgbClr val="FFFFFF"/>
                </a:highlight>
                <a:latin typeface="Roboto"/>
                <a:ea typeface="Roboto"/>
                <a:cs typeface="Roboto"/>
                <a:sym typeface="Roboto"/>
              </a:rPr>
              <a:t>Sukys S, Majauskiene D, Dumciene A.  The effects of a three-year integrated Olympic education programme on adolescents’ prosocial behaviours. Eur J Sport Sci. 2016;17(3):335–42.</a:t>
            </a:r>
            <a:endParaRPr sz="1950">
              <a:solidFill>
                <a:srgbClr val="212121"/>
              </a:solidFill>
              <a:highlight>
                <a:srgbClr val="FFFFFF"/>
              </a:highlight>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3"/>
          <p:cNvPicPr preferRelativeResize="0"/>
          <p:nvPr/>
        </p:nvPicPr>
        <p:blipFill>
          <a:blip r:embed="rId3">
            <a:alphaModFix/>
          </a:blip>
          <a:stretch>
            <a:fillRect/>
          </a:stretch>
        </p:blipFill>
        <p:spPr>
          <a:xfrm>
            <a:off x="482800" y="1717701"/>
            <a:ext cx="1835481" cy="2336401"/>
          </a:xfrm>
          <a:prstGeom prst="rect">
            <a:avLst/>
          </a:prstGeom>
          <a:noFill/>
          <a:ln>
            <a:noFill/>
          </a:ln>
        </p:spPr>
      </p:pic>
      <p:sp>
        <p:nvSpPr>
          <p:cNvPr id="167" name="Google Shape;167;p23"/>
          <p:cNvSpPr txBox="1"/>
          <p:nvPr/>
        </p:nvSpPr>
        <p:spPr>
          <a:xfrm>
            <a:off x="2809675" y="1997150"/>
            <a:ext cx="8460000" cy="1937100"/>
          </a:xfrm>
          <a:prstGeom prst="rect">
            <a:avLst/>
          </a:prstGeom>
          <a:noFill/>
          <a:ln cap="flat" cmpd="sng" w="9525">
            <a:solidFill>
              <a:srgbClr val="E3760B"/>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3000"/>
              </a:spcAft>
              <a:buNone/>
            </a:pPr>
            <a:r>
              <a:rPr lang="en-US" sz="3450">
                <a:solidFill>
                  <a:srgbClr val="1C4587"/>
                </a:solidFill>
                <a:highlight>
                  <a:srgbClr val="FFFFFF"/>
                </a:highlight>
                <a:latin typeface="Calibri"/>
                <a:ea typeface="Calibri"/>
                <a:cs typeface="Calibri"/>
                <a:sym typeface="Calibri"/>
              </a:rPr>
              <a:t>"[T]he great doesn’t happen through impulse alone, and is a succession of little things that are brought together." -Vincent Van Gogh</a:t>
            </a:r>
            <a:endParaRPr sz="3450">
              <a:solidFill>
                <a:srgbClr val="1C4587"/>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4"/>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174" name="Google Shape;174;p24"/>
          <p:cNvSpPr txBox="1"/>
          <p:nvPr>
            <p:ph type="ctrTitle"/>
          </p:nvPr>
        </p:nvSpPr>
        <p:spPr>
          <a:xfrm>
            <a:off x="185850" y="96200"/>
            <a:ext cx="11876100" cy="1013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60"/>
              <a:buFont typeface="Calibri"/>
              <a:buNone/>
            </a:pPr>
            <a:r>
              <a:rPr b="1" lang="en-US" sz="4000">
                <a:solidFill>
                  <a:srgbClr val="E3760B"/>
                </a:solidFill>
              </a:rPr>
              <a:t>Think &amp; Write:</a:t>
            </a:r>
            <a:r>
              <a:rPr b="1" lang="en-US" sz="4000">
                <a:solidFill>
                  <a:srgbClr val="31538F"/>
                </a:solidFill>
              </a:rPr>
              <a:t> What is one </a:t>
            </a:r>
            <a:r>
              <a:rPr b="1" lang="en-US" sz="4000">
                <a:solidFill>
                  <a:srgbClr val="E3760B"/>
                </a:solidFill>
              </a:rPr>
              <a:t>small win</a:t>
            </a:r>
            <a:r>
              <a:rPr b="1" lang="en-US" sz="4000">
                <a:solidFill>
                  <a:srgbClr val="31538F"/>
                </a:solidFill>
              </a:rPr>
              <a:t> you have experienced in the past six weeks?</a:t>
            </a:r>
            <a:endParaRPr b="1" sz="4000">
              <a:solidFill>
                <a:srgbClr val="31538F"/>
              </a:solidFill>
            </a:endParaRPr>
          </a:p>
        </p:txBody>
      </p:sp>
      <p:pic>
        <p:nvPicPr>
          <p:cNvPr id="175" name="Google Shape;175;p24"/>
          <p:cNvPicPr preferRelativeResize="0"/>
          <p:nvPr/>
        </p:nvPicPr>
        <p:blipFill>
          <a:blip r:embed="rId3">
            <a:alphaModFix/>
          </a:blip>
          <a:stretch>
            <a:fillRect/>
          </a:stretch>
        </p:blipFill>
        <p:spPr>
          <a:xfrm>
            <a:off x="2605675" y="1675218"/>
            <a:ext cx="6748106" cy="44895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5"/>
          <p:cNvSpPr txBox="1"/>
          <p:nvPr/>
        </p:nvSpPr>
        <p:spPr>
          <a:xfrm>
            <a:off x="770629" y="272943"/>
            <a:ext cx="10653600" cy="17907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600"/>
              <a:buFont typeface="Calibri"/>
              <a:buNone/>
            </a:pPr>
            <a:r>
              <a:t/>
            </a:r>
            <a:endParaRPr b="1" sz="2600">
              <a:solidFill>
                <a:srgbClr val="222A35"/>
              </a:solidFill>
              <a:latin typeface="Calibri"/>
              <a:ea typeface="Calibri"/>
              <a:cs typeface="Calibri"/>
              <a:sym typeface="Calibri"/>
            </a:endParaRPr>
          </a:p>
        </p:txBody>
      </p:sp>
      <p:sp>
        <p:nvSpPr>
          <p:cNvPr id="182" name="Google Shape;182;p25"/>
          <p:cNvSpPr txBox="1"/>
          <p:nvPr>
            <p:ph type="ctrTitle"/>
          </p:nvPr>
        </p:nvSpPr>
        <p:spPr>
          <a:xfrm>
            <a:off x="185850" y="96200"/>
            <a:ext cx="11876100" cy="1013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960"/>
              <a:buFont typeface="Calibri"/>
              <a:buNone/>
            </a:pPr>
            <a:r>
              <a:rPr b="1" lang="en-US" sz="4500">
                <a:solidFill>
                  <a:srgbClr val="E3760B"/>
                </a:solidFill>
              </a:rPr>
              <a:t>Share:</a:t>
            </a:r>
            <a:r>
              <a:rPr b="1" lang="en-US" sz="4500">
                <a:solidFill>
                  <a:srgbClr val="31538F"/>
                </a:solidFill>
              </a:rPr>
              <a:t> One </a:t>
            </a:r>
            <a:r>
              <a:rPr b="1" lang="en-US" sz="4500">
                <a:solidFill>
                  <a:srgbClr val="1C4587"/>
                </a:solidFill>
              </a:rPr>
              <a:t>small win</a:t>
            </a:r>
            <a:r>
              <a:rPr b="1" lang="en-US" sz="4500">
                <a:solidFill>
                  <a:srgbClr val="31538F"/>
                </a:solidFill>
              </a:rPr>
              <a:t> you have experienced</a:t>
            </a:r>
            <a:endParaRPr b="1" sz="4500">
              <a:solidFill>
                <a:srgbClr val="31538F"/>
              </a:solidFill>
            </a:endParaRPr>
          </a:p>
        </p:txBody>
      </p:sp>
      <p:pic>
        <p:nvPicPr>
          <p:cNvPr id="183" name="Google Shape;183;p25"/>
          <p:cNvPicPr preferRelativeResize="0"/>
          <p:nvPr/>
        </p:nvPicPr>
        <p:blipFill>
          <a:blip r:embed="rId3">
            <a:alphaModFix/>
          </a:blip>
          <a:stretch>
            <a:fillRect/>
          </a:stretch>
        </p:blipFill>
        <p:spPr>
          <a:xfrm>
            <a:off x="770625" y="1174975"/>
            <a:ext cx="10255400" cy="56830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6"/>
          <p:cNvSpPr txBox="1"/>
          <p:nvPr>
            <p:ph type="ctrTitle"/>
          </p:nvPr>
        </p:nvSpPr>
        <p:spPr>
          <a:xfrm>
            <a:off x="1398397" y="5047175"/>
            <a:ext cx="9322500" cy="1279800"/>
          </a:xfrm>
          <a:prstGeom prst="rect">
            <a:avLst/>
          </a:prstGeom>
          <a:solidFill>
            <a:schemeClr val="lt1"/>
          </a:solid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222A35"/>
              </a:buClr>
              <a:buSzPts val="2800"/>
              <a:buFont typeface="Calibri"/>
              <a:buNone/>
            </a:pPr>
            <a:br>
              <a:rPr b="1" lang="en-US" sz="2800">
                <a:solidFill>
                  <a:srgbClr val="E3760B"/>
                </a:solidFill>
              </a:rPr>
            </a:br>
            <a:r>
              <a:rPr b="1" lang="en-US" sz="2800">
                <a:solidFill>
                  <a:srgbClr val="E3760B"/>
                </a:solidFill>
              </a:rPr>
              <a:t>Week #7</a:t>
            </a:r>
            <a:br>
              <a:rPr b="1" lang="en-US" sz="2800">
                <a:solidFill>
                  <a:srgbClr val="E3760B"/>
                </a:solidFill>
              </a:rPr>
            </a:br>
            <a:r>
              <a:rPr b="1" lang="en-US" sz="4400">
                <a:solidFill>
                  <a:srgbClr val="E3760B"/>
                </a:solidFill>
              </a:rPr>
              <a:t> Social Development Strategy</a:t>
            </a:r>
            <a:endParaRPr b="1" sz="4400">
              <a:solidFill>
                <a:srgbClr val="E3760B"/>
              </a:solidFill>
            </a:endParaRPr>
          </a:p>
        </p:txBody>
      </p:sp>
      <p:sp>
        <p:nvSpPr>
          <p:cNvPr id="190" name="Google Shape;190;p26"/>
          <p:cNvSpPr txBox="1"/>
          <p:nvPr/>
        </p:nvSpPr>
        <p:spPr>
          <a:xfrm>
            <a:off x="1175657" y="101585"/>
            <a:ext cx="9768000" cy="1279800"/>
          </a:xfrm>
          <a:prstGeom prst="rect">
            <a:avLst/>
          </a:prstGeom>
          <a:solidFill>
            <a:schemeClr val="lt1"/>
          </a:solid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rgbClr val="222A35"/>
              </a:buClr>
              <a:buSzPts val="5400"/>
              <a:buFont typeface="Calibri"/>
              <a:buNone/>
            </a:pPr>
            <a:r>
              <a:rPr b="1" i="0" lang="en-US" sz="5400" u="none" cap="none" strike="noStrike">
                <a:solidFill>
                  <a:srgbClr val="1C4587"/>
                </a:solidFill>
                <a:latin typeface="Calibri"/>
                <a:ea typeface="Calibri"/>
                <a:cs typeface="Calibri"/>
                <a:sym typeface="Calibri"/>
              </a:rPr>
              <a:t>Bringing Digital Wellness Home</a:t>
            </a:r>
            <a:endParaRPr>
              <a:solidFill>
                <a:srgbClr val="1C4587"/>
              </a:solidFill>
            </a:endParaRPr>
          </a:p>
        </p:txBody>
      </p:sp>
      <p:pic>
        <p:nvPicPr>
          <p:cNvPr id="191" name="Google Shape;191;p26"/>
          <p:cNvPicPr preferRelativeResize="0"/>
          <p:nvPr/>
        </p:nvPicPr>
        <p:blipFill rotWithShape="1">
          <a:blip r:embed="rId3">
            <a:alphaModFix/>
          </a:blip>
          <a:srcRect b="3579" l="17323" r="16226" t="8477"/>
          <a:stretch/>
        </p:blipFill>
        <p:spPr>
          <a:xfrm>
            <a:off x="4646338" y="1524625"/>
            <a:ext cx="3086662" cy="3025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7"/>
          <p:cNvPicPr preferRelativeResize="0"/>
          <p:nvPr/>
        </p:nvPicPr>
        <p:blipFill>
          <a:blip r:embed="rId3">
            <a:alphaModFix/>
          </a:blip>
          <a:stretch>
            <a:fillRect/>
          </a:stretch>
        </p:blipFill>
        <p:spPr>
          <a:xfrm>
            <a:off x="664325" y="809625"/>
            <a:ext cx="10654174" cy="6039076"/>
          </a:xfrm>
          <a:prstGeom prst="rect">
            <a:avLst/>
          </a:prstGeom>
          <a:noFill/>
          <a:ln>
            <a:noFill/>
          </a:ln>
        </p:spPr>
      </p:pic>
      <p:sp>
        <p:nvSpPr>
          <p:cNvPr id="198" name="Google Shape;198;p27"/>
          <p:cNvSpPr txBox="1"/>
          <p:nvPr>
            <p:ph type="title"/>
          </p:nvPr>
        </p:nvSpPr>
        <p:spPr>
          <a:xfrm>
            <a:off x="74350" y="-31000"/>
            <a:ext cx="12024600" cy="840600"/>
          </a:xfrm>
          <a:prstGeom prst="rect">
            <a:avLst/>
          </a:prstGeom>
          <a:solidFill>
            <a:schemeClr val="lt1"/>
          </a:solid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solidFill>
                  <a:srgbClr val="1C4587"/>
                </a:solidFill>
              </a:rPr>
              <a:t>Finally! We're going to talk about protecting our kids! :)</a:t>
            </a:r>
            <a:endParaRPr b="1">
              <a:solidFill>
                <a:srgbClr val="1C458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