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5143500" cx="9144000"/>
  <p:notesSz cx="6858000" cy="9144000"/>
  <p:embeddedFontLst>
    <p:embeddedFont>
      <p:font typeface="Robot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8dO6Wwh_tiU"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darrenmenabney/2021/03/14/to-have-better-remote-meetings-create-a-team-communication-charter/?sh=51e802a68182"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PZ8ClP0zHBL7t5QdpHkj0-IfjkQFfkvCnz1_JE-RY04/edit?usp=sharing"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pzXGEbZht0" TargetMode="External"/><Relationship Id="rId3" Type="http://schemas.openxmlformats.org/officeDocument/2006/relationships/hyperlink" Target="https://www.youtube.com/watch?v=BUwEwv3Wl58"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nford.box.com/s/fmssvylk3wvkax9h510g29wcs8b1gf5i"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anford.box.com/s/fmssvylk3wvkax9h510g29wcs8b1gf5i"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Y7U59kvh0Fw" TargetMode="External"/><Relationship Id="rId3" Type="http://schemas.openxmlformats.org/officeDocument/2006/relationships/hyperlink" Target="https://www.youtube.com/watch?v=fIHVaPaILYA"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6aa11e977c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16aa11e977c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47" name="Google Shape;147;g16aa11e977c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6aa11e977c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16aa11e977c_0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These categories can be relevant to the question someone asked in the registration form about helping teens navigate social media. When we understand different types of relationships and connections, we can make more deliberate decisions about how/if we use tools as part of our relationship dynamics, and we can exercise our self-reflection muscle to discern whether what we are doing is building true relationship or may be giving us more the illusion of relationship or connection. We can also think of these categories when we assess priorities for time boxing as well. e.g., "How much time per week do I want to spend on bridging relationships vs. bonding relationships?" "How much time do I want to devote to filling my own well so I have capacity to give to and help others, and to show up in my relationships with integrity to who I am trying to be?"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on the difference between these kinds of relationships: https://www.socialcapitalresearch.com/difference-bonding-bridging-social-capital/</a:t>
            </a:r>
            <a:endParaRPr/>
          </a:p>
        </p:txBody>
      </p:sp>
      <p:sp>
        <p:nvSpPr>
          <p:cNvPr id="218" name="Google Shape;218;g16aa11e977c_0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6f33bdec69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6f33bdec69_0_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Keep the three categories in mind as you listen to this clip. I started the clip at about 2:35, but I would recommend watching the whole video. </a:t>
            </a:r>
            <a:endParaRPr/>
          </a:p>
          <a:p>
            <a:pPr indent="0" lvl="0" marL="0" rtl="0" algn="l">
              <a:spcBef>
                <a:spcPts val="0"/>
              </a:spcBef>
              <a:spcAft>
                <a:spcPts val="0"/>
              </a:spcAft>
              <a:buNone/>
            </a:pPr>
            <a:r>
              <a:rPr lang="en" sz="1200"/>
              <a:t>https://www.ted.com/talks/sherry_turkle_connected_but_alone/transcript?language=en – start at 2:48, run until 9:36 [on 1.5 speed, this takes just a little over 5 minutes): </a:t>
            </a:r>
            <a:r>
              <a:rPr b="1" i="0" lang="en" sz="1200">
                <a:solidFill>
                  <a:schemeClr val="dk1"/>
                </a:solidFill>
                <a:latin typeface="Calibri"/>
                <a:ea typeface="Calibri"/>
                <a:cs typeface="Calibri"/>
                <a:sym typeface="Calibri"/>
              </a:rPr>
              <a:t>Sherry Turkle</a:t>
            </a:r>
            <a:r>
              <a:rPr b="0" i="0" lang="en" sz="1200">
                <a:solidFill>
                  <a:schemeClr val="dk1"/>
                </a:solidFill>
                <a:latin typeface="Calibri"/>
                <a:ea typeface="Calibri"/>
                <a:cs typeface="Calibri"/>
                <a:sym typeface="Calibri"/>
              </a:rPr>
              <a:t> is the Abby Rockefeller Mauzé Professor of the Social Studies of Science and Technology in the Program in Science, Technology, and Society at MIT, and the founding director of the MIT Initiative on Technology and Self. Professor Turkle received a joint doctorate in sociology and personality psychology from Harvard University and is a licensed clinical psychologist. https://sherryturkle.mit.edu/</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br>
              <a:rPr b="0" i="0" lang="en" sz="1200">
                <a:solidFill>
                  <a:schemeClr val="dk1"/>
                </a:solidFill>
                <a:latin typeface="Calibri"/>
                <a:ea typeface="Calibri"/>
                <a:cs typeface="Calibri"/>
                <a:sym typeface="Calibri"/>
              </a:rPr>
            </a:br>
            <a:r>
              <a:rPr b="0" i="0" lang="en" sz="1200">
                <a:solidFill>
                  <a:schemeClr val="dk1"/>
                </a:solidFill>
                <a:latin typeface="Calibri"/>
                <a:ea typeface="Calibri"/>
                <a:cs typeface="Calibri"/>
                <a:sym typeface="Calibri"/>
              </a:rPr>
              <a:t>02:51</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So just to take some quick examples: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text or do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during corporate board meetings.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text and shop and go on Facebook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during classes, during presentations,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actually during all meetings.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talk to me about the important new skill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making eye contact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you're texting.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(Laughter)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explain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it's hard, but that it can be done.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Parents text and do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at breakfast and at dinner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their children complain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about not having their parents' full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then these same children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deny each other their full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This is a recent shot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my daughter and her friends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being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not being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even text at funerals.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study this.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remove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from our grief or from our revery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go into our phones.</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03:56</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Why does this matter?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It matters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I think we're setting ourselves up for trouble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trouble certainly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how we relate to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also trouble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how we relate to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our capacity for self-reflection.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We're getting used to a new way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being alone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want to be with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also elsewhere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connected to all the different places they want to be.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want to customize their lives.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want to go in and out of all the places they are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the thing that matters most to them</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control over where they put their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you want to go to that board meeting,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you only want to pay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the bits that interest you.</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some people think that's a good thing.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you can end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hiding from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even as we're all constantly connected to each other.</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04:56</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 50-year-old business man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lamented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he feels he doesn't have colleagues anymore at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he goes to work, he doesn't stop by to talk to anybody,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he doesn't call.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he says he doesn't want to interrupt his colleagues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he says, "They're too busy on their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then he stops himself</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he says, "You know, I'm not telling you the truth.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I'm the one who doesn't want to be interrupted.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think I should want to,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actually I'd rather just do things on my Blackberry."</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05:27</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Across the generations,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see that people can't get enough of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if and only if</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can have each other at a distance,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amounts they can control.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call it the Goldilocks effect: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not too close, not too far,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just right.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what might feel just right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that middle-aged executive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can be a problem for an adolescent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who needs to develop face-to-face relationships.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 18-year-old boy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who uses texting for almost everything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says to me wistfully,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"Someday, someday,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certainly not now,</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I'd like to learn how to have a conversation."</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06:14</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When I ask people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"What's wrong with having a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say, "I'll tell you what's wrong with having a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It takes place in real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you can't control what you're going to say."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that's the bottom line.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Texting, email, posting,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all of these things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let us present the self as we want to be.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get to edit,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that means we get to delete,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that means we get to retouch,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face, the voice,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flesh, the body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not too little, not too much,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just right.</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06:57</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Human relationships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are rich and they're messy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they're demanding.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clean them up with technology.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when we do,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one of the things that can happen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that we sacrifice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mere connection.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short-change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over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seem to forget this,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we seem to stop caring.</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07:24</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 was caught off guard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Stephen Colbert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asked me a profound question,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 profound question.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He said, "Don't all those little tweets,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don't all those little sips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online communication,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add up to one big gulp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real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My answer was no,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don't add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Connecting in sips may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gathering discrete bits of information,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may work for saying, "I'm thinking about you,"</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even for saying, "I love you,"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mean, look at how I felt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I got that text from my daughter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they don't really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learning about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really coming to know and understand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use conversations with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learn how to have conversations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with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a flight from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can really matter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it can compromise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our capacity for self-reflection.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kids growing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skill is the bedrock of development.</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08:49</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Over and over I hear,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would rather text than talk."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what I'm seeing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that people get so used to being short-changed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out of real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used to getting by with less,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they've become almost willing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dispense with people altogether.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for example,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many people share with me this wish,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some day a more advanced version of Siri,</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digital assistant on Apple's iPhone,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will be more like a best friend,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someone who will listen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others won't.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believe this wish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reflects a painful truth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I've learned in the past 15 years.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feeling that no one is listening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very important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our relationships with technology.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That's why it's so appealing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have a Facebook page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a Twitter feed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many automatic listeners.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the feeling that no one is listening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make us want to spend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with machines that seem to care about us.</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225" name="Google Shape;225;g16f33bdec69_0_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6e62e4974a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16e62e4974a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Keep the three categories in mind as you listen to this clip. I started the clip at about 2:35, but I would recommend watching the whole video. </a:t>
            </a:r>
            <a:endParaRPr/>
          </a:p>
          <a:p>
            <a:pPr indent="0" lvl="0" marL="0" rtl="0" algn="l">
              <a:spcBef>
                <a:spcPts val="0"/>
              </a:spcBef>
              <a:spcAft>
                <a:spcPts val="0"/>
              </a:spcAft>
              <a:buNone/>
            </a:pPr>
            <a:r>
              <a:rPr lang="en" sz="1200"/>
              <a:t>https://www.ted.com/talks/sherry_turkle_connected_but_alone/transcript?language=en – start at 2:48, run until 9:36 [on 1.5 speed, this takes just a little over 5 minutes): </a:t>
            </a:r>
            <a:r>
              <a:rPr b="1" i="0" lang="en" sz="1200">
                <a:solidFill>
                  <a:schemeClr val="dk1"/>
                </a:solidFill>
                <a:latin typeface="Calibri"/>
                <a:ea typeface="Calibri"/>
                <a:cs typeface="Calibri"/>
                <a:sym typeface="Calibri"/>
              </a:rPr>
              <a:t>Sherry Turkle</a:t>
            </a:r>
            <a:r>
              <a:rPr b="0" i="0" lang="en" sz="1200">
                <a:solidFill>
                  <a:schemeClr val="dk1"/>
                </a:solidFill>
                <a:latin typeface="Calibri"/>
                <a:ea typeface="Calibri"/>
                <a:cs typeface="Calibri"/>
                <a:sym typeface="Calibri"/>
              </a:rPr>
              <a:t> is the Abby Rockefeller Mauzé Professor of the Social Studies of Science and Technology in the Program in Science, Technology, and Society at MIT, and the founding director of the MIT Initiative on Technology and Self. Professor Turkle received a joint doctorate in sociology and personality psychology from Harvard University and is a licensed clinical psychologist. https://sherryturkle.mit.edu/</a:t>
            </a:r>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br>
              <a:rPr b="0" i="0" lang="en" sz="1200">
                <a:solidFill>
                  <a:schemeClr val="dk1"/>
                </a:solidFill>
                <a:latin typeface="Calibri"/>
                <a:ea typeface="Calibri"/>
                <a:cs typeface="Calibri"/>
                <a:sym typeface="Calibri"/>
              </a:rPr>
            </a:br>
            <a:r>
              <a:rPr b="0" i="0" lang="en" sz="1200">
                <a:solidFill>
                  <a:schemeClr val="dk1"/>
                </a:solidFill>
                <a:latin typeface="Calibri"/>
                <a:ea typeface="Calibri"/>
                <a:cs typeface="Calibri"/>
                <a:sym typeface="Calibri"/>
              </a:rPr>
              <a:t>02:51</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So just to take some quick examples: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text or do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during corporate board meetings.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text and shop and go on Facebook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during classes, during presentations,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actually during all meetings.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talk to me about the important new skill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making eye contact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you're texting.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(Laughter)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explain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it's hard, but that it can be done.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Parents text and do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at breakfast and at dinner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their children complain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about not having their parents' full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then these same children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deny each other their full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This is a recent shot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my daughter and her friends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being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while not being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even text at funerals.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study this.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remove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from our grief or from our revery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go into our phones.</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03:56</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Why does this matter?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It matters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I think we're setting ourselves up for trouble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trouble certainly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how we relate to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also trouble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how we relate to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our capacity for self-reflection.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We're getting used to a new way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being alone 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want to be with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also elsewhere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connected to all the different places they want to be.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want to customize their lives.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want to go in and out of all the places they are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the thing that matters most to them</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control over where they put their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you want to go to that board meeting,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you only want to pay attention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the bits that interest you.</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some people think that's a good thing.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you can end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hiding from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even as we're all constantly connected to each other.</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04:56</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 50-year-old business man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lamented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he feels he doesn't have colleagues anymore at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he goes to work, he doesn't stop by to talk to anybody,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he doesn't call.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he says he doesn't want to interrupt his colleagues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he says, "They're too busy on their email."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then he stops himself</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he says, "You know, I'm not telling you the truth.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I'm the one who doesn't want to be interrupted.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think I should want to,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actually I'd rather just do things on my Blackberry."</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05:27</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Across the generations,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see that people can't get enough of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if and only if</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can have each other at a distance,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amounts they can control.</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call it the Goldilocks effect: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not too close, not too far,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just right.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what might feel just right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that middle-aged executive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can be a problem for an adolescent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who needs to develop face-to-face relationships.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 18-year-old boy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who uses texting for almost everything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says to me wistfully,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"Someday, someday,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certainly not now,</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I'd like to learn how to have a conversation."</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06:14</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When I ask people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"What's wrong with having a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People say, "I'll tell you what's wrong with having a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It takes place in real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you can't control what you're going to say."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that's the bottom line.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Texting, email, posting,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all of these things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let us present the self as we want to be.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get to edit,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that means we get to delete,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that means we get to retouch,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face, the voice,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flesh, the body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not too little, not too much,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just right.</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06:57</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Human relationships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are rich and they're messy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they're demanding.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clean them up with technology.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when we do,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one of the things that can happen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that we sacrifice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mere connection.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short-change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over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we seem to forget this,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we seem to stop caring.</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07:24</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 was caught off guard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Stephen Colbert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asked me a profound question,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 profound question.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He said, "Don't all those little tweets,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don't all those little sips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online communication,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add up to one big gulp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of real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My answer was no,</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don't add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Connecting in sips may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gathering discrete bits of information,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they may work for saying, "I'm thinking about you,"</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even for saying, "I love you,"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mean, look at how I felt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I got that text from my daughter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but they don't really work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learning about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really coming to know and understand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we use conversations with each other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learn how to have conversations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with ourselves.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a flight from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can really matter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because it can compromise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our capacity for self-reflection.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For kids growing up,</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skill is the bedrock of development.</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08:49</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Over and over I hear,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would rather text than talk."</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what I'm seeing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that people get so used to being short-changed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out of real conversation,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used to getting by with less,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they've become almost willing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dispense with people altogether.</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for example,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many people share with me this wish,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some day a more advanced version of Siri,</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the digital assistant on Apple's iPhone,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will be more like a best friend,</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someone who will listen</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when others won't.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 believe this wish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reflects a painful truth</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I've learned in the past 15 years.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 feeling that no one is listening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is very important</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in our relationships with technology.</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That's why it's so appealing</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to have a Facebook page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or a Twitter feed --</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so many automatic listeners.</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And the feeling that no one is listening to 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make us want to spend time</a:t>
            </a:r>
            <a:r>
              <a:rPr b="0" i="0" lang="en" sz="1200">
                <a:solidFill>
                  <a:schemeClr val="dk1"/>
                </a:solidFill>
                <a:latin typeface="Calibri"/>
                <a:ea typeface="Calibri"/>
                <a:cs typeface="Calibri"/>
                <a:sym typeface="Calibri"/>
              </a:rPr>
              <a:t> </a:t>
            </a:r>
            <a:r>
              <a:rPr b="0" i="0" lang="en" sz="1200" u="none" strike="noStrike">
                <a:solidFill>
                  <a:schemeClr val="dk1"/>
                </a:solidFill>
                <a:latin typeface="Calibri"/>
                <a:ea typeface="Calibri"/>
                <a:cs typeface="Calibri"/>
                <a:sym typeface="Calibri"/>
              </a:rPr>
              <a:t>with machines that seem to care about us.</a:t>
            </a:r>
            <a:r>
              <a:rPr b="0" i="0"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233" name="Google Shape;233;g16e62e4974a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6e62e4974a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16e62e4974a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We've spent most of our time to this point talking about building wellness for ourselves, so we'll touch on this only briefly today.</a:t>
            </a:r>
            <a:endParaRPr/>
          </a:p>
        </p:txBody>
      </p:sp>
      <p:sp>
        <p:nvSpPr>
          <p:cNvPr id="240" name="Google Shape;240;g16e62e4974a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6e62e4974a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16e62e4974a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We've spent the last five weeks focusing a lot on how you can build more awareness, more wellness, into your own lives. We hope some of the information has been helpful, or a helpful review.</a:t>
            </a:r>
            <a:endParaRPr/>
          </a:p>
        </p:txBody>
      </p:sp>
      <p:sp>
        <p:nvSpPr>
          <p:cNvPr id="249" name="Google Shape;249;g16e62e4974a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6e38bbea88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16e38bbea88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When we focus on what we have control over, this is part of the heart of wellness. In truth, we can't change anyone else. But we can and do have influence on each other, both indirectly and directly.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is a powerful concept or tool that we can use to practice centeredness. I first came upon this idea in grad school or before (30 or so years ago) when learning about Stephen Covey's work, although I don't think he was the creator of this concept. If you search on these ideas, you can find many resources that explore them, each with their own lens and application. In the literature on mental wellness, parenting, and other spheres, sometimes these concepts are connected to an internal or external "locus of control."</a:t>
            </a:r>
            <a:endParaRPr/>
          </a:p>
        </p:txBody>
      </p:sp>
      <p:sp>
        <p:nvSpPr>
          <p:cNvPr id="257" name="Google Shape;257;g16e38bbea88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6e62e4974a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6e62e4974a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concept of influencing people three degrees out, even when we aren't trying to have influence, is both exciting and sobering. It can cut both ways. Harmful habits and choices can impact people as well as positive choices we make. This, too, requires grace, as no one can mitigate all negative impacts of their choices, even with the best of intentions. But we can seek to be intentional – for our own well-being, and with hopes that perhaps some positive, organic ripples can flow outward.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https://www.youtube.com/watch?v=zkmsjFisW_A  -- See also </a:t>
            </a:r>
            <a:r>
              <a:rPr lang="en" u="sng">
                <a:solidFill>
                  <a:schemeClr val="hlink"/>
                </a:solidFill>
                <a:hlinkClick r:id="rId2"/>
              </a:rPr>
              <a:t>https://www.youtube.com/watch?v=8dO6Wwh_tiU</a:t>
            </a:r>
            <a:r>
              <a:rPr lang="en"/>
              <a:t> for thoughts from Nicolas Christakis, the other researcher who worked on this study.</a:t>
            </a:r>
            <a:endParaRPr/>
          </a:p>
        </p:txBody>
      </p:sp>
      <p:sp>
        <p:nvSpPr>
          <p:cNvPr id="269" name="Google Shape;269;g16e62e4974a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6e62e4974a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52-page report contains a lot of information (we recommend it for many reasons). We did find it </a:t>
            </a:r>
            <a:r>
              <a:rPr lang="en"/>
              <a:t>interesting</a:t>
            </a:r>
            <a:r>
              <a:rPr lang="en"/>
              <a:t> that the title they choice related to parental example.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276" name="Google Shape;276;g16e62e4974a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6e62e4974a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281" name="Google Shape;281;g16e62e4974a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6d88a5e3cf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287" name="Google Shape;287;g16d88a5e3cf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6aa11e977c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16aa11e977c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6d88a5e3cf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293" name="Google Shape;293;g16d88a5e3cf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6e62e4974a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6e62e4974a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wanted to spend the bulk of our time talking about bonding relationships. Another word that could be a synonym for </a:t>
            </a:r>
            <a:r>
              <a:rPr i="1" lang="en"/>
              <a:t>Bonding</a:t>
            </a:r>
            <a:r>
              <a:rPr lang="en"/>
              <a:t> relationships is </a:t>
            </a:r>
            <a:r>
              <a:rPr i="1" lang="en"/>
              <a:t>Building</a:t>
            </a:r>
            <a:r>
              <a:rPr lang="en"/>
              <a:t> relationships. Who helps bring constructive, building energy into our lives? Are we working to be builders in our spheres of influence, especially with those closest to us?</a:t>
            </a:r>
            <a:endParaRPr/>
          </a:p>
        </p:txBody>
      </p:sp>
      <p:sp>
        <p:nvSpPr>
          <p:cNvPr id="300" name="Google Shape;300;g16e62e4974a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6e38bbea88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6e38bbea88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
                <a:solidFill>
                  <a:schemeClr val="dk1"/>
                </a:solidFill>
              </a:rPr>
              <a:t>When we start with an internal locus of control, being clear about what is ours and is not ours to manage, we are more grounded to be able to then engage in meaningful ways to have influence in various ways in our spheres. You can find different interpretations and applications of these three circles in many places online.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This is a powerful concept or tool that we can use to practice centeredness. I first came upon this idea in grad school or before (30 or so years ago) when learning about Stephen Covey's work, although I don't think he was the creator of this concept. If you search on these ideas, you can find many resources that explore them, each with their own lens and application. In the literature on mental wellness, parenting, and other spheres, sometimes these concepts are connected to an internal or external "locus of control." </a:t>
            </a:r>
            <a:endParaRPr/>
          </a:p>
        </p:txBody>
      </p:sp>
      <p:sp>
        <p:nvSpPr>
          <p:cNvPr id="308" name="Google Shape;308;g16e38bbea88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6aa11e977c_0_7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16aa11e977c_0_7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Once again, here is an invitation to write. To "point and name" in quite a literal way…to name people who are "your people."</a:t>
            </a:r>
            <a:endParaRPr/>
          </a:p>
        </p:txBody>
      </p:sp>
      <p:sp>
        <p:nvSpPr>
          <p:cNvPr id="320" name="Google Shape;320;g16aa11e977c_0_7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6f33bdec6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16f33bdec69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Once again, here is an invitation to write. To "point and name" in quite a literal way…to name people who are "your people."</a:t>
            </a:r>
            <a:endParaRPr/>
          </a:p>
        </p:txBody>
      </p:sp>
      <p:sp>
        <p:nvSpPr>
          <p:cNvPr id="328" name="Google Shape;328;g16f33bdec69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6e62e4974a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6e62e4974a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Another reflection question to keep in mind in an ongoing way. I deliberately chose images that capture how technology can help build and foster bonding. We all know what images look like of the opposite. </a:t>
            </a:r>
            <a:endParaRPr/>
          </a:p>
        </p:txBody>
      </p:sp>
      <p:sp>
        <p:nvSpPr>
          <p:cNvPr id="338" name="Google Shape;338;g16e62e4974a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6aa11e977c_0_7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6aa11e977c_0_7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One more</a:t>
            </a:r>
            <a:r>
              <a:rPr lang="en"/>
              <a:t> reflection question…</a:t>
            </a:r>
            <a:endParaRPr/>
          </a:p>
        </p:txBody>
      </p:sp>
      <p:sp>
        <p:nvSpPr>
          <p:cNvPr id="347" name="Google Shape;347;g16aa11e977c_0_7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6e62e4974a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16e62e4974a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can't always influence who is in our networks…</a:t>
            </a:r>
            <a:endParaRPr/>
          </a:p>
        </p:txBody>
      </p:sp>
      <p:sp>
        <p:nvSpPr>
          <p:cNvPr id="354" name="Google Shape;354;g16e62e4974a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6e62e4974a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16e62e4974a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…but we can make </a:t>
            </a:r>
            <a:r>
              <a:rPr lang="en"/>
              <a:t>intentional</a:t>
            </a:r>
            <a:r>
              <a:rPr lang="en"/>
              <a:t> choices about who is in our close circles. </a:t>
            </a:r>
            <a:r>
              <a:rPr lang="en"/>
              <a:t>Especially in a digital world, this is true. We have so many choices about where to spend our connection time. [We’ll talk more about connection with the intent to understand others in the Digital Citizenship module, but it’s essential to keep center in order to do that, so for now, we are focusing here on building your networks deliberately to have enough of the water you want to swim in ever-present…at that deep values level, not just at task levels.]</a:t>
            </a:r>
            <a:endParaRPr/>
          </a:p>
        </p:txBody>
      </p:sp>
      <p:sp>
        <p:nvSpPr>
          <p:cNvPr id="364" name="Google Shape;364;g16e62e4974a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6e62e4974a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16e62e4974a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16e62e4974a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6e38bbea88_0_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16e38bbea88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6e62e4974a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16e62e4974a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t>
            </a:r>
            <a:endParaRPr/>
          </a:p>
        </p:txBody>
      </p:sp>
      <p:sp>
        <p:nvSpPr>
          <p:cNvPr id="379" name="Google Shape;379;g16e62e4974a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6e62e4974a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16e62e4974a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We'll be talking more about this in the Digital Citizenship module. Here is a good summary of the difference between Bonding and Bridging Capital </a:t>
            </a:r>
            <a:endParaRPr/>
          </a:p>
          <a:p>
            <a:pPr indent="0" lvl="0" marL="0" rtl="0" algn="l">
              <a:spcBef>
                <a:spcPts val="0"/>
              </a:spcBef>
              <a:spcAft>
                <a:spcPts val="0"/>
              </a:spcAft>
              <a:buNone/>
            </a:pPr>
            <a:r>
              <a:rPr lang="en"/>
              <a:t>https://www.socialcapitalresearch.com/difference-bonding-bridging-social-capital/</a:t>
            </a:r>
            <a:endParaRPr/>
          </a:p>
        </p:txBody>
      </p:sp>
      <p:sp>
        <p:nvSpPr>
          <p:cNvPr id="386" name="Google Shape;386;g16e62e4974a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6aa11e977c_0_8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16aa11e977c_0_8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t>
            </a:r>
            <a:endParaRPr/>
          </a:p>
        </p:txBody>
      </p:sp>
      <p:sp>
        <p:nvSpPr>
          <p:cNvPr id="393" name="Google Shape;393;g16aa11e977c_0_8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6e62e4974a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16e62e4974a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sz="1200">
                <a:solidFill>
                  <a:schemeClr val="dk1"/>
                </a:solidFill>
              </a:rPr>
              <a:t>This charter was shared in the DWI course, credit Digital Wellness Institute and Amy Blankston</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rPr lang="en" u="sng">
                <a:solidFill>
                  <a:schemeClr val="hlink"/>
                </a:solidFill>
                <a:hlinkClick r:id="rId2"/>
              </a:rPr>
              <a:t>https://www.forbes.com/sites/darrenmenabney/2021/03/14/to-have-better-remote-meetings-create-a-team-communication-charter/?sh=51e802a68182</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SzPts val="1200"/>
              <a:buNone/>
            </a:pPr>
            <a:r>
              <a:rPr lang="en"/>
              <a:t>There</a:t>
            </a:r>
            <a:r>
              <a:rPr lang="en"/>
              <a:t> is a Google worksheet you can copy and use with your team for work or other project teams </a:t>
            </a:r>
            <a:r>
              <a:rPr lang="en"/>
              <a:t>https://docs.google.com/spreadsheets/d/1PZ8ClP0zHBL7t5QdpHkj0-IfjkQFfkvCnz1_JE-RY04/edit?usp=sharing</a:t>
            </a:r>
            <a:endParaRPr/>
          </a:p>
          <a:p>
            <a:pPr indent="0" lvl="0" marL="0" rtl="0" algn="l">
              <a:spcBef>
                <a:spcPts val="0"/>
              </a:spcBef>
              <a:spcAft>
                <a:spcPts val="0"/>
              </a:spcAft>
              <a:buSzPts val="1200"/>
              <a:buNone/>
            </a:pPr>
            <a:r>
              <a:t/>
            </a:r>
            <a:endParaRPr/>
          </a:p>
          <a:p>
            <a:pPr indent="0" lvl="0" marL="0" rtl="0" algn="l">
              <a:spcBef>
                <a:spcPts val="0"/>
              </a:spcBef>
              <a:spcAft>
                <a:spcPts val="0"/>
              </a:spcAft>
              <a:buClr>
                <a:schemeClr val="dk1"/>
              </a:buClr>
              <a:buSzPts val="1200"/>
              <a:buFont typeface="Calibri"/>
              <a:buNone/>
            </a:pPr>
            <a:r>
              <a:rPr lang="en">
                <a:latin typeface="Arial"/>
                <a:ea typeface="Arial"/>
                <a:cs typeface="Arial"/>
                <a:sym typeface="Arial"/>
              </a:rPr>
              <a:t>There is a lot out there on communications charters, but here is one example of a link with more information: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402" name="Google Shape;402;g16e62e4974a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6e62e4974a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16e62e4974a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lang="en"/>
              <a:t>This is a Google worksheet you can copy and use with your team for work or other project teams. </a:t>
            </a:r>
            <a:r>
              <a:rPr b="1" lang="en" sz="1000">
                <a:solidFill>
                  <a:srgbClr val="CC0000"/>
                </a:solidFill>
                <a:highlight>
                  <a:srgbClr val="FFFFFF"/>
                </a:highlight>
              </a:rPr>
              <a:t>PLEASE REMEMBER TO MAKE A COPY OF THIS BEFORE USING IT! :)</a:t>
            </a:r>
            <a:endParaRPr b="1" sz="1000">
              <a:solidFill>
                <a:srgbClr val="CC0000"/>
              </a:solidFill>
              <a:highlight>
                <a:srgbClr val="FFFFFF"/>
              </a:highlight>
            </a:endParaRPr>
          </a:p>
          <a:p>
            <a:pPr indent="0" lvl="0" marL="0" rtl="0" algn="l">
              <a:spcBef>
                <a:spcPts val="0"/>
              </a:spcBef>
              <a:spcAft>
                <a:spcPts val="0"/>
              </a:spcAft>
              <a:buSzPts val="1200"/>
              <a:buNone/>
            </a:pPr>
            <a:r>
              <a:rPr lang="en" u="sng">
                <a:solidFill>
                  <a:schemeClr val="hlink"/>
                </a:solidFill>
                <a:hlinkClick r:id="rId2"/>
              </a:rPr>
              <a:t>https://docs.google.com/spreadsheets/d/1PZ8ClP0zHBL7t5QdpHkj0-IfjkQFfkvCnz1_JE-RY04/edit?usp=sharing</a:t>
            </a:r>
            <a:endParaRPr/>
          </a:p>
          <a:p>
            <a:pPr indent="0" lvl="0" marL="0" rtl="0" algn="l">
              <a:spcBef>
                <a:spcPts val="0"/>
              </a:spcBef>
              <a:spcAft>
                <a:spcPts val="0"/>
              </a:spcAft>
              <a:buSzPts val="1200"/>
              <a:buNone/>
            </a:pPr>
            <a:r>
              <a:t/>
            </a:r>
            <a:endParaRPr/>
          </a:p>
          <a:p>
            <a:pPr indent="0" lvl="0" marL="0" rtl="0" algn="l">
              <a:spcBef>
                <a:spcPts val="0"/>
              </a:spcBef>
              <a:spcAft>
                <a:spcPts val="0"/>
              </a:spcAft>
              <a:buClr>
                <a:schemeClr val="dk1"/>
              </a:buClr>
              <a:buSzPts val="1200"/>
              <a:buFont typeface="Calibri"/>
              <a:buNone/>
            </a:pPr>
            <a:r>
              <a:rPr lang="en">
                <a:latin typeface="Arial"/>
                <a:ea typeface="Arial"/>
                <a:cs typeface="Arial"/>
                <a:sym typeface="Arial"/>
              </a:rPr>
              <a:t>There is a lot out there on communications charters, but here is one example of a link with more information: </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
              <a:t>https://www.forbes.com/sites/darrenmenabney/2021/03/14/to-have-better-remote-meetings-create-a-team-communication-charter/?sh=51e802a68182</a:t>
            </a:r>
            <a:endParaRPr/>
          </a:p>
          <a:p>
            <a:pPr indent="0" lvl="0" marL="0" rtl="0" algn="l">
              <a:spcBef>
                <a:spcPts val="0"/>
              </a:spcBef>
              <a:spcAft>
                <a:spcPts val="0"/>
              </a:spcAft>
              <a:buNone/>
            </a:pPr>
            <a:r>
              <a:t/>
            </a:r>
            <a:endParaRPr/>
          </a:p>
        </p:txBody>
      </p:sp>
      <p:sp>
        <p:nvSpPr>
          <p:cNvPr id="409" name="Google Shape;409;g16e62e4974a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6e62e4974a_0_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16e62e4974a_0_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the academic or </a:t>
            </a:r>
            <a:r>
              <a:rPr lang="en"/>
              <a:t>research</a:t>
            </a:r>
            <a:r>
              <a:rPr lang="en"/>
              <a:t> world, bonding and bridging are sometimes referred to as "social capital." See, e.g., https://www.socialcapitalresearch.com/difference-bonding-bridging-social-capital/</a:t>
            </a:r>
            <a:endParaRPr/>
          </a:p>
        </p:txBody>
      </p:sp>
      <p:sp>
        <p:nvSpPr>
          <p:cNvPr id="417" name="Google Shape;417;g16e62e4974a_0_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6e62e4974a_0_2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6e62e4974a_0_2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Still Face Experiment (Developmental Sciences at UMass Boston: https://www.youtube.com/watch?v=vmE3NfB_HhE&amp;t=1s) reiterates a few core principles about humans. First, </a:t>
            </a:r>
            <a:r>
              <a:rPr lang="en"/>
              <a:t>communication</a:t>
            </a:r>
            <a:r>
              <a:rPr lang="en"/>
              <a:t> needs and abilities begin early, even before a child can form words. (This was not always believed to be true, but is so clearly obvious in Dr. Tronick's work.) Secondly, humans are responsive to others and their attentiveness (or lack thereof). Although this may vary from person to person, in general, this need for connection and attention, eye contact, non-verbal cues, etc. is pretty universal. And relationships can be repaired when repair is done intentionally. So what we see here is not just true for infants. See following slides for more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Video source from UMass Boston  </a:t>
            </a:r>
            <a:r>
              <a:rPr lang="en" u="sng">
                <a:solidFill>
                  <a:schemeClr val="hlink"/>
                </a:solidFill>
                <a:hlinkClick r:id="rId2"/>
              </a:rPr>
              <a:t>https://www.youtube.com/watch?v=apzXGEbZht0</a:t>
            </a:r>
            <a:r>
              <a:rPr lang="en"/>
              <a:t>  - start at 1:03</a:t>
            </a:r>
            <a:endParaRPr/>
          </a:p>
          <a:p>
            <a:pPr indent="0" lvl="0" marL="0" rtl="0" algn="l">
              <a:spcBef>
                <a:spcPts val="0"/>
              </a:spcBef>
              <a:spcAft>
                <a:spcPts val="0"/>
              </a:spcAft>
              <a:buNone/>
            </a:pPr>
            <a:r>
              <a:rPr lang="en"/>
              <a:t>For more information on this research, </a:t>
            </a:r>
            <a:r>
              <a:rPr lang="en" sz="1050">
                <a:solidFill>
                  <a:srgbClr val="030303"/>
                </a:solidFill>
                <a:highlight>
                  <a:srgbClr val="F9F9F9"/>
                </a:highlight>
                <a:latin typeface="Roboto"/>
                <a:ea typeface="Roboto"/>
                <a:cs typeface="Roboto"/>
                <a:sym typeface="Roboto"/>
              </a:rPr>
              <a:t>ZERO TO THREE www.zerotothree.org. </a:t>
            </a:r>
            <a:endParaRPr/>
          </a:p>
          <a:p>
            <a:pPr indent="0" lvl="0" marL="0" rtl="0" algn="l">
              <a:spcBef>
                <a:spcPts val="0"/>
              </a:spcBef>
              <a:spcAft>
                <a:spcPts val="0"/>
              </a:spcAft>
              <a:buNone/>
            </a:pPr>
            <a:r>
              <a:rPr lang="en"/>
              <a:t>Still face experiment with dads: </a:t>
            </a:r>
            <a:r>
              <a:rPr lang="en" u="sng">
                <a:solidFill>
                  <a:schemeClr val="hlink"/>
                </a:solidFill>
                <a:hlinkClick r:id="rId3"/>
              </a:rPr>
              <a:t>https://www.youtube.com/watch?v=BUwEwv3Wl58</a:t>
            </a:r>
            <a:r>
              <a:rPr lang="en"/>
              <a:t> </a:t>
            </a:r>
            <a:endParaRPr/>
          </a:p>
          <a:p>
            <a:pPr indent="0" lvl="0" marL="0" rtl="0" algn="l">
              <a:spcBef>
                <a:spcPts val="0"/>
              </a:spcBef>
              <a:spcAft>
                <a:spcPts val="0"/>
              </a:spcAft>
              <a:buNone/>
            </a:pPr>
            <a:r>
              <a:rPr lang="en"/>
              <a:t>Debrief with dads: https://www.youtube.com/watch?v=rLNiXnJccUQ</a:t>
            </a:r>
            <a:endParaRPr/>
          </a:p>
          <a:p>
            <a:pPr indent="0" lvl="0" marL="0" rtl="0" algn="l">
              <a:spcBef>
                <a:spcPts val="0"/>
              </a:spcBef>
              <a:spcAft>
                <a:spcPts val="0"/>
              </a:spcAft>
              <a:buNone/>
            </a:pPr>
            <a:r>
              <a:rPr lang="en"/>
              <a:t>Remember that relationships are full of ebbs and flows of rupture and repair (see later slides)</a:t>
            </a:r>
            <a:endParaRPr/>
          </a:p>
        </p:txBody>
      </p:sp>
      <p:sp>
        <p:nvSpPr>
          <p:cNvPr id="425" name="Google Shape;425;g16e62e4974a_0_2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6e62e4974a_0_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16e62e4974a_0_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t>https://greatergood.berkeley.edu/article/item/family_conflict_is_normal_its_the_repair_that_matters</a:t>
            </a:r>
            <a:endParaRPr/>
          </a:p>
          <a:p>
            <a:pPr indent="0" lvl="0" marL="0" rtl="0" algn="l">
              <a:lnSpc>
                <a:spcPct val="100000"/>
              </a:lnSpc>
              <a:spcBef>
                <a:spcPts val="0"/>
              </a:spcBef>
              <a:spcAft>
                <a:spcPts val="0"/>
              </a:spcAft>
              <a:buSzPts val="1400"/>
              <a:buNone/>
            </a:pPr>
            <a:r>
              <a:rPr lang="en"/>
              <a:t>See also this interview with Dr. Tronick: https://www.youtube.com/watch?v=O8AdOai6wug</a:t>
            </a:r>
            <a:endParaRPr/>
          </a:p>
        </p:txBody>
      </p:sp>
      <p:sp>
        <p:nvSpPr>
          <p:cNvPr id="433" name="Google Shape;433;g16e62e4974a_0_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705cfab59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1705cfab59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https://greatergood.berkeley.edu/article/item/family_conflict_is_normal_its_the_repair_that_matters</a:t>
            </a:r>
            <a:endParaRPr/>
          </a:p>
        </p:txBody>
      </p:sp>
      <p:sp>
        <p:nvSpPr>
          <p:cNvPr id="441" name="Google Shape;441;g1705cfab59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6e62e4974a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450" name="Google Shape;450;g16e62e4974a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6e62e4974a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6e62e4974a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Getting a little vulnerable with each other today…with intention (see next slides)</a:t>
            </a:r>
            <a:endParaRPr/>
          </a:p>
          <a:p>
            <a:pPr indent="0" lvl="0" marL="0" rtl="0" algn="l">
              <a:spcBef>
                <a:spcPts val="0"/>
              </a:spcBef>
              <a:spcAft>
                <a:spcPts val="0"/>
              </a:spcAft>
              <a:buNone/>
            </a:pPr>
            <a:r>
              <a:t/>
            </a:r>
            <a:endParaRPr/>
          </a:p>
        </p:txBody>
      </p:sp>
      <p:sp>
        <p:nvSpPr>
          <p:cNvPr id="167" name="Google Shape;167;g16e62e4974a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6d88a5e3cf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455" name="Google Shape;455;g16d88a5e3cf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6e62e4974a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From Devorah Heitner's TED talk. NOTE: We don't recommend giving kids smart phone at such young ages, but </a:t>
            </a:r>
            <a:r>
              <a:rPr lang="en"/>
              <a:t>interestingly</a:t>
            </a:r>
            <a:r>
              <a:rPr lang="en"/>
              <a:t>, the recent research report out of BYU, in collaboration with Harvard School of Education, doesn't show any significant connection between age of first phone and wellness markers. It does shows connections between a rigid environment and health markers. Interesting concepts to mull over.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Here's Devorah's TED talk link: </a:t>
            </a:r>
            <a:r>
              <a:rPr lang="en"/>
              <a:t>https://www.youtube.com/watch?v=eRQdAOrqvGg</a:t>
            </a:r>
            <a:endParaRPr/>
          </a:p>
        </p:txBody>
      </p:sp>
      <p:sp>
        <p:nvSpPr>
          <p:cNvPr id="461" name="Google Shape;461;g16e62e4974a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6e62e4974a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https://wheatley.byu.edu/00000182-8d78-dff6-afab-8ffd11ce0001/teaching-by-example-pdf</a:t>
            </a:r>
            <a:endParaRPr/>
          </a:p>
        </p:txBody>
      </p:sp>
      <p:sp>
        <p:nvSpPr>
          <p:cNvPr id="467" name="Google Shape;467;g16e62e4974a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16d88a5e3cf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16d88a5e3cf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
              <a:t>This is from Gabor Maté and Gordon Neufeld's book, _Hold Onto Your Kids_ – a fascinating read about childhood attachment and while peer </a:t>
            </a:r>
            <a:r>
              <a:rPr lang="en"/>
              <a:t>attachments</a:t>
            </a:r>
            <a:r>
              <a:rPr lang="en"/>
              <a:t> cannot replace them – and how parents often misunderstand how important their role is. It's a book I wish I'd had when my children were young; I found it as they were starting to launch!</a:t>
            </a:r>
            <a:endParaRPr/>
          </a:p>
        </p:txBody>
      </p:sp>
      <p:sp>
        <p:nvSpPr>
          <p:cNvPr id="474" name="Google Shape;474;g16d88a5e3cf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6e62e4974a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16e62e4974a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https://www.oprah.com/oprahs-lifeclass/does-your-face-light-up-video </a:t>
            </a:r>
            <a:endParaRPr/>
          </a:p>
          <a:p>
            <a:pPr indent="0" lvl="0" marL="0" rtl="0" algn="l">
              <a:lnSpc>
                <a:spcPct val="100000"/>
              </a:lnSpc>
              <a:spcBef>
                <a:spcPts val="0"/>
              </a:spcBef>
              <a:spcAft>
                <a:spcPts val="0"/>
              </a:spcAft>
              <a:buSzPts val="1400"/>
              <a:buNone/>
            </a:pPr>
            <a:r>
              <a:rPr lang="en"/>
              <a:t>As mentioned by France, Toni Morrison is a Nobel Peace Prize winner. France mentioned that some of her content is also considered pornographic. By sharing this clip, EPIK doesn't endorse any of her work – just sharing this one insightful clip with you to consider on its own merits – which is an </a:t>
            </a:r>
            <a:r>
              <a:rPr lang="en"/>
              <a:t>example</a:t>
            </a:r>
            <a:r>
              <a:rPr lang="en"/>
              <a:t> of media literacy. :) (I had an Oprah stint in my early motherhood, and this interview is one I will never forget.) </a:t>
            </a:r>
            <a:endParaRPr/>
          </a:p>
          <a:p>
            <a:pPr indent="0" lvl="0" marL="0" rtl="0" algn="l">
              <a:lnSpc>
                <a:spcPct val="100000"/>
              </a:lnSpc>
              <a:spcBef>
                <a:spcPts val="0"/>
              </a:spcBef>
              <a:spcAft>
                <a:spcPts val="0"/>
              </a:spcAft>
              <a:buSzPts val="1400"/>
              <a:buNone/>
            </a:pPr>
            <a:r>
              <a:t/>
            </a:r>
            <a:endParaRPr/>
          </a:p>
        </p:txBody>
      </p:sp>
      <p:sp>
        <p:nvSpPr>
          <p:cNvPr id="480" name="Google Shape;480;g16e62e4974a_0_2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6d88a5e3cf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16d88a5e3cf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https://www.oprah.com/oprahs-lifeclass/does-your-face-light-up-video </a:t>
            </a:r>
            <a:endParaRPr/>
          </a:p>
          <a:p>
            <a:pPr indent="0" lvl="0" marL="0" rtl="0" algn="l">
              <a:lnSpc>
                <a:spcPct val="100000"/>
              </a:lnSpc>
              <a:spcBef>
                <a:spcPts val="0"/>
              </a:spcBef>
              <a:spcAft>
                <a:spcPts val="0"/>
              </a:spcAft>
              <a:buSzPts val="1400"/>
              <a:buNone/>
            </a:pPr>
            <a:r>
              <a:rPr lang="en"/>
              <a:t>As mentioned by France (thank you), Toni Morrison is a Nobel Peace Prize winner. France mentioned that some of her content is also considered pornographic. By sharing this clip, EPIK doesn't endorse any of her work – just sharing this one insightful clip with you to consider on its own merits – which is an example of media literacy. :) (I had an Oprah stint in my early motherhood, and this interview is one I will never forget.) </a:t>
            </a:r>
            <a:endParaRPr/>
          </a:p>
          <a:p>
            <a:pPr indent="0" lvl="0" marL="0" rtl="0" algn="l">
              <a:lnSpc>
                <a:spcPct val="100000"/>
              </a:lnSpc>
              <a:spcBef>
                <a:spcPts val="0"/>
              </a:spcBef>
              <a:spcAft>
                <a:spcPts val="0"/>
              </a:spcAft>
              <a:buSzPts val="1400"/>
              <a:buNone/>
            </a:pPr>
            <a:r>
              <a:t/>
            </a:r>
            <a:endParaRPr/>
          </a:p>
        </p:txBody>
      </p:sp>
      <p:sp>
        <p:nvSpPr>
          <p:cNvPr id="488" name="Google Shape;488;g16d88a5e3cf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6d88a5e3cf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16d88a5e3cf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
              <a:t>https://forms.gle/WVvLdyL8wQJcR8Tf6</a:t>
            </a:r>
            <a:endParaRPr/>
          </a:p>
        </p:txBody>
      </p:sp>
      <p:sp>
        <p:nvSpPr>
          <p:cNvPr id="496" name="Google Shape;496;g16d88a5e3cf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1705cfab59a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1705cfab59a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1705cfab59a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705cfab59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705cfab59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1705cfab59a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6aa11e977c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g16aa11e977c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u="sng">
                <a:solidFill>
                  <a:schemeClr val="hlink"/>
                </a:solidFill>
                <a:hlinkClick r:id="rId2"/>
              </a:rPr>
              <a:t>https://survey.alchemer.com/s3/5504604/b153c792d361</a:t>
            </a:r>
            <a:endParaRPr/>
          </a:p>
          <a:p>
            <a:pPr indent="0" lvl="0" marL="0" rtl="0" algn="l">
              <a:spcBef>
                <a:spcPts val="0"/>
              </a:spcBef>
              <a:spcAft>
                <a:spcPts val="0"/>
              </a:spcAft>
              <a:buNone/>
            </a:pPr>
            <a:r>
              <a:rPr lang="en"/>
              <a:t>You could also think about what relationships in your life in general (not just online) help you feel more connected, less lonely, supported, able to trust. As always, write any other questions that may come to mind that you would like to use for self-assessment. We know ourselves best and know what we want to work on and build awareness around. </a:t>
            </a:r>
            <a:endParaRPr/>
          </a:p>
        </p:txBody>
      </p:sp>
      <p:sp>
        <p:nvSpPr>
          <p:cNvPr id="517" name="Google Shape;517;g16aa11e977c_0_6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6f33bdec6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16f33bdec6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By sharing this journey, and being real about the fact that we each and all have struggles (opportunities for growth), we can create an environment where it's safe to be human and to make mistakes and to be learning by experience (it's messy, as Sherry Turkle says). This kind of grace (see John's video) is important for us. This is important for the children and youth in our </a:t>
            </a:r>
            <a:r>
              <a:rPr lang="en"/>
              <a:t>circles</a:t>
            </a:r>
            <a:r>
              <a:rPr lang="en"/>
              <a:t> of influence. It's important for us as a larger community. Think, too, about how this connects to mental wellness. We aren't in a state of wellness when we are being driven by fear, anger, or reactive energy. Our shared humanity can remind us that we all need space and grace in this complex world in which we live.</a:t>
            </a:r>
            <a:endParaRPr/>
          </a:p>
        </p:txBody>
      </p:sp>
      <p:sp>
        <p:nvSpPr>
          <p:cNvPr id="176" name="Google Shape;176;g16f33bdec6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6aa11e977c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16aa11e977c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https://survey.alchemer.com/s3/6226945/Digital-Flourishing-Survey-PositiveMediatedSocialInteractions</a:t>
            </a:r>
            <a:endParaRPr/>
          </a:p>
          <a:p>
            <a:pPr indent="0" lvl="0" marL="0" rtl="0" algn="l">
              <a:spcBef>
                <a:spcPts val="0"/>
              </a:spcBef>
              <a:spcAft>
                <a:spcPts val="0"/>
              </a:spcAft>
              <a:buNone/>
            </a:pPr>
            <a:r>
              <a:rPr lang="en"/>
              <a:t>We didn't review the questions from this assessment in this week. We might dig into them a little more in the Digital Citizenship module, but for now, we do invite you to at least skim over the assessment. I neglected to mention in our gathering that this tool has been validated for anyone 12 and up. </a:t>
            </a:r>
            <a:endParaRPr/>
          </a:p>
        </p:txBody>
      </p:sp>
      <p:sp>
        <p:nvSpPr>
          <p:cNvPr id="524" name="Google Shape;524;g16aa11e977c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6e38bbea88_0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16e38bbea88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See also Kelly McGonigal’s book, "The Upside of Stress" on the social-belonging intervention research. </a:t>
            </a:r>
            <a:endParaRPr/>
          </a:p>
        </p:txBody>
      </p:sp>
      <p:sp>
        <p:nvSpPr>
          <p:cNvPr id="533" name="Google Shape;533;g16e38bbea88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6e38bbea88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16e38bbea88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rPr lang="en" sz="1800">
                <a:solidFill>
                  <a:schemeClr val="dk1"/>
                </a:solidFill>
              </a:rPr>
              <a:t>https://www.adultdevelopmentstudy.org/ </a:t>
            </a:r>
            <a:endParaRPr/>
          </a:p>
        </p:txBody>
      </p:sp>
      <p:sp>
        <p:nvSpPr>
          <p:cNvPr id="543" name="Google Shape;543;g16e38bbea88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6e38bbea88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16e38bbea88_0_3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a:p>
        </p:txBody>
      </p:sp>
      <p:sp>
        <p:nvSpPr>
          <p:cNvPr id="551" name="Google Shape;551;g16e38bbea88_0_3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6e38bbea88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9" name="Google Shape;559;g16e38bbea88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g16e38bbea88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6aa11e977c_0_8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16aa11e977c_0_8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https://greatergood.berkeley.edu/article/item/family_conflict_is_normal_its_the_repair_that_matters</a:t>
            </a:r>
            <a:endParaRPr/>
          </a:p>
        </p:txBody>
      </p:sp>
      <p:sp>
        <p:nvSpPr>
          <p:cNvPr id="568" name="Google Shape;568;g16aa11e977c_0_8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6aa11e977c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16aa11e977c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t>
            </a:r>
            <a:endParaRPr/>
          </a:p>
        </p:txBody>
      </p:sp>
      <p:sp>
        <p:nvSpPr>
          <p:cNvPr id="578" name="Google Shape;578;g16aa11e977c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6aa11e977c_0_8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16aa11e977c_0_8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is a remarkable book that explains the problems of a primary peer orientation in youth, and how critical attachment with parents and/or caring adults is for healthy development of children and youth. This is a book I wish I'd had when my children were young. I discovered it as they were beginning to launch. </a:t>
            </a:r>
            <a:endParaRPr/>
          </a:p>
        </p:txBody>
      </p:sp>
      <p:sp>
        <p:nvSpPr>
          <p:cNvPr id="590" name="Google Shape;590;g16aa11e977c_0_8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6aa11e977c_0_9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16aa11e977c_0_9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t>
            </a:r>
            <a:endParaRPr/>
          </a:p>
        </p:txBody>
      </p:sp>
      <p:sp>
        <p:nvSpPr>
          <p:cNvPr id="602" name="Google Shape;602;g16aa11e977c_0_9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6aa11e977c_0_9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16aa11e977c_0_9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 can also learn a little more about Dr. Turkle's life in this interview: </a:t>
            </a:r>
            <a:r>
              <a:rPr lang="en"/>
              <a:t>https://www.npr.org/2021/03/10/975607758/in-the-empathy-diaries-sherry-turkle-considers-the-burden-of-family-secrets</a:t>
            </a:r>
            <a:endParaRPr/>
          </a:p>
        </p:txBody>
      </p:sp>
      <p:sp>
        <p:nvSpPr>
          <p:cNvPr id="621" name="Google Shape;621;g16aa11e977c_0_9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6e38bbea88_0_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16e38bbea88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One of EPIK's values (co-created with the Digital Citizenship Institute in 2017 ahead of the DigCitSummit) is to remind us to stay centered around a "shared human" heart. "We are more alike than different"</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rPr>
              <a:t>Quote related to this study, and quoted from the Stanford page:</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https://www.science.org/doi/10.1126/sciadv.aay3689. See also: </a:t>
            </a:r>
            <a:r>
              <a:rPr lang="en" sz="1200">
                <a:solidFill>
                  <a:schemeClr val="dk1"/>
                </a:solidFill>
                <a:latin typeface="Calibri"/>
                <a:ea typeface="Calibri"/>
                <a:cs typeface="Calibri"/>
                <a:sym typeface="Calibri"/>
              </a:rPr>
              <a:t>Walton, G. M. &amp; Cohen, G. L. (2007). </a:t>
            </a:r>
            <a:r>
              <a:rPr lang="en" sz="1200" u="sng">
                <a:solidFill>
                  <a:schemeClr val="dk1"/>
                </a:solidFill>
                <a:latin typeface="Calibri"/>
                <a:ea typeface="Calibri"/>
                <a:cs typeface="Calibri"/>
                <a:sym typeface="Calibri"/>
                <a:hlinkClick r:id="rId2">
                  <a:extLst>
                    <a:ext uri="{A12FA001-AC4F-418D-AE19-62706E023703}">
                      <ahyp:hlinkClr val="tx"/>
                    </a:ext>
                  </a:extLst>
                </a:hlinkClick>
              </a:rPr>
              <a:t>A question of belonging: Race, social fit, and achievement.</a:t>
            </a:r>
            <a:r>
              <a:rPr lang="en" sz="1200">
                <a:solidFill>
                  <a:schemeClr val="dk1"/>
                </a:solidFill>
                <a:latin typeface="Calibri"/>
                <a:ea typeface="Calibri"/>
                <a:cs typeface="Calibri"/>
                <a:sym typeface="Calibri"/>
              </a:rPr>
              <a:t> </a:t>
            </a:r>
            <a:r>
              <a:rPr i="1" lang="en" sz="1200">
                <a:solidFill>
                  <a:schemeClr val="dk1"/>
                </a:solidFill>
                <a:latin typeface="Calibri"/>
                <a:ea typeface="Calibri"/>
                <a:cs typeface="Calibri"/>
                <a:sym typeface="Calibri"/>
              </a:rPr>
              <a:t>Journal of Personality and Social Psychology, 92</a:t>
            </a:r>
            <a:r>
              <a:rPr lang="en" sz="1200">
                <a:solidFill>
                  <a:schemeClr val="dk1"/>
                </a:solidFill>
                <a:latin typeface="Calibri"/>
                <a:ea typeface="Calibri"/>
                <a:cs typeface="Calibri"/>
                <a:sym typeface="Calibri"/>
              </a:rPr>
              <a:t>, 82-96.</a:t>
            </a:r>
            <a:endParaRPr>
              <a:solidFill>
                <a:schemeClr val="dk1"/>
              </a:solidFill>
            </a:endParaRPr>
          </a:p>
          <a:p>
            <a:pPr indent="0" lvl="0" marL="0" rtl="0" algn="l">
              <a:spcBef>
                <a:spcPts val="0"/>
              </a:spcBef>
              <a:spcAft>
                <a:spcPts val="0"/>
              </a:spcAft>
              <a:buClr>
                <a:schemeClr val="dk1"/>
              </a:buClr>
              <a:buFont typeface="Arial"/>
              <a:buNone/>
            </a:pPr>
            <a:r>
              <a:rPr lang="en">
                <a:solidFill>
                  <a:schemeClr val="dk1"/>
                </a:solidFill>
              </a:rPr>
              <a:t>https://news.stanford.edu/news/2011/march/improve-minority-grades-031711.html</a:t>
            </a:r>
            <a:endParaRPr>
              <a:solidFill>
                <a:schemeClr val="dk1"/>
              </a:solidFill>
            </a:endParaRPr>
          </a:p>
        </p:txBody>
      </p:sp>
      <p:sp>
        <p:nvSpPr>
          <p:cNvPr id="185" name="Google Shape;185;g16e38bbea88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6aa11e977c_0_9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16aa11e977c_0_9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didn't have time to cover this in our discussion, but it's worth reflecting on (see next slide)</a:t>
            </a:r>
            <a:endParaRPr/>
          </a:p>
        </p:txBody>
      </p:sp>
      <p:sp>
        <p:nvSpPr>
          <p:cNvPr id="630" name="Google Shape;630;g16aa11e977c_0_9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6aa11e977c_0_9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16aa11e977c_0_9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hope to talk more about "dancing in the tensions" in week 8. </a:t>
            </a:r>
            <a:endParaRPr/>
          </a:p>
        </p:txBody>
      </p:sp>
      <p:sp>
        <p:nvSpPr>
          <p:cNvPr id="639" name="Google Shape;639;g16aa11e977c_0_9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6aa11e977c_0_9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16aa11e977c_0_9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16aa11e977c_0_9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6e62e4974a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16e62e4974a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I'm fascinated by this research on belonging uncertainty and what the researchers discovered helped </a:t>
            </a:r>
            <a:r>
              <a:rPr lang="en"/>
              <a:t>counteract</a:t>
            </a:r>
            <a:r>
              <a:rPr lang="en"/>
              <a:t> it. It was simply reinforcing the normalcy of hard things. This was in a specific context (black students starting college) but the concept rings true for other settings as well, and reflects part of the reason we do connection activities at EPIK – because there is value in remembering our shared human experience.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 reference:  </a:t>
            </a:r>
            <a:r>
              <a:rPr lang="en"/>
              <a:t>https://www.science.org/doi/10.1126/sciadv.aay3689. See also: </a:t>
            </a:r>
            <a:r>
              <a:rPr b="0" i="0" lang="en" sz="1200">
                <a:solidFill>
                  <a:schemeClr val="dk1"/>
                </a:solidFill>
                <a:latin typeface="Calibri"/>
                <a:ea typeface="Calibri"/>
                <a:cs typeface="Calibri"/>
                <a:sym typeface="Calibri"/>
              </a:rPr>
              <a:t>Walton, G. M. &amp; Cohen, G. L. (2007). </a:t>
            </a:r>
            <a:r>
              <a:rPr b="0" i="0" lang="en" sz="1200" u="sng" strike="noStrike">
                <a:solidFill>
                  <a:schemeClr val="dk1"/>
                </a:solidFill>
                <a:latin typeface="Calibri"/>
                <a:ea typeface="Calibri"/>
                <a:cs typeface="Calibri"/>
                <a:sym typeface="Calibri"/>
                <a:hlinkClick r:id="rId2">
                  <a:extLst>
                    <a:ext uri="{A12FA001-AC4F-418D-AE19-62706E023703}">
                      <ahyp:hlinkClr val="tx"/>
                    </a:ext>
                  </a:extLst>
                </a:hlinkClick>
              </a:rPr>
              <a:t>A question of belonging: Race, social fit, and achievement.</a:t>
            </a:r>
            <a:r>
              <a:rPr b="0" i="0" lang="en" sz="1200">
                <a:solidFill>
                  <a:schemeClr val="dk1"/>
                </a:solidFill>
                <a:latin typeface="Calibri"/>
                <a:ea typeface="Calibri"/>
                <a:cs typeface="Calibri"/>
                <a:sym typeface="Calibri"/>
              </a:rPr>
              <a:t> </a:t>
            </a:r>
            <a:r>
              <a:rPr b="0" i="1" lang="en" sz="1200">
                <a:solidFill>
                  <a:schemeClr val="dk1"/>
                </a:solidFill>
                <a:latin typeface="Calibri"/>
                <a:ea typeface="Calibri"/>
                <a:cs typeface="Calibri"/>
                <a:sym typeface="Calibri"/>
              </a:rPr>
              <a:t>Journal of Personality and Social Psychology, 92</a:t>
            </a:r>
            <a:r>
              <a:rPr b="0" i="0" lang="en" sz="1200">
                <a:solidFill>
                  <a:schemeClr val="dk1"/>
                </a:solidFill>
                <a:latin typeface="Calibri"/>
                <a:ea typeface="Calibri"/>
                <a:cs typeface="Calibri"/>
                <a:sym typeface="Calibri"/>
              </a:rPr>
              <a:t>, 82-96.</a:t>
            </a:r>
            <a:endParaRPr/>
          </a:p>
        </p:txBody>
      </p:sp>
      <p:sp>
        <p:nvSpPr>
          <p:cNvPr id="193" name="Google Shape;193;g16e62e4974a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6e62e4974a_0_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16e62e4974a_0_4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is a snippet from John's presentation that he gave for the last PTA cohort, Winter 2022. He had a not-so-great connection (both because of background noise and issues with his air pods) but we hope you can get the bulk of what he shared. </a:t>
            </a:r>
            <a:r>
              <a:rPr lang="en" u="sng">
                <a:solidFill>
                  <a:schemeClr val="hlink"/>
                </a:solidFill>
                <a:hlinkClick r:id="rId2"/>
              </a:rPr>
              <a:t>https://www.youtube.com/watch?v=Y7U59kvh0Fw</a:t>
            </a:r>
            <a:endParaRPr/>
          </a:p>
          <a:p>
            <a:pPr indent="0" lvl="0" marL="0" rtl="0" algn="l">
              <a:spcBef>
                <a:spcPts val="0"/>
              </a:spcBef>
              <a:spcAft>
                <a:spcPts val="0"/>
              </a:spcAft>
              <a:buNone/>
            </a:pPr>
            <a:r>
              <a:rPr lang="en"/>
              <a:t>The full presentation, including the magic tricks to which he referred, can be found in this week's folder or here on YouTube: </a:t>
            </a:r>
            <a:r>
              <a:rPr lang="en" u="sng">
                <a:solidFill>
                  <a:schemeClr val="hlink"/>
                </a:solidFill>
                <a:hlinkClick r:id="rId3"/>
              </a:rPr>
              <a:t>https://www.youtube.com/watch?v=fIHVaPaILYA</a:t>
            </a:r>
            <a:r>
              <a:rPr lang="en"/>
              <a:t> </a:t>
            </a:r>
            <a:endParaRPr/>
          </a:p>
        </p:txBody>
      </p:sp>
      <p:sp>
        <p:nvSpPr>
          <p:cNvPr id="201" name="Google Shape;201;g16e62e4974a_0_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705cfab59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705cfab59a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 complement the previous video, here is the magic to which John referred. https://youtu.be/Ha_55KyVry0</a:t>
            </a:r>
            <a:endParaRPr/>
          </a:p>
        </p:txBody>
      </p:sp>
      <p:sp>
        <p:nvSpPr>
          <p:cNvPr id="209" name="Google Shape;209;g1705cfab59a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solidFill>
            <a:schemeClr val="lt1"/>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solidFill>
            <a:schemeClr val="lt1"/>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8" name="Shape 68"/>
        <p:cNvGrpSpPr/>
        <p:nvPr/>
      </p:nvGrpSpPr>
      <p:grpSpPr>
        <a:xfrm>
          <a:off x="0" y="0"/>
          <a:ext cx="0" cy="0"/>
          <a:chOff x="0" y="0"/>
          <a:chExt cx="0" cy="0"/>
        </a:xfrm>
      </p:grpSpPr>
      <p:sp>
        <p:nvSpPr>
          <p:cNvPr id="69" name="Google Shape;69;p16"/>
          <p:cNvSpPr txBox="1"/>
          <p:nvPr>
            <p:ph type="title"/>
          </p:nvPr>
        </p:nvSpPr>
        <p:spPr>
          <a:xfrm>
            <a:off x="628650" y="273844"/>
            <a:ext cx="7886700" cy="994200"/>
          </a:xfrm>
          <a:prstGeom prst="rect">
            <a:avLst/>
          </a:prstGeom>
          <a:solidFill>
            <a:schemeClr val="lt1"/>
          </a:solid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16"/>
          <p:cNvSpPr txBox="1"/>
          <p:nvPr>
            <p:ph idx="1" type="body"/>
          </p:nvPr>
        </p:nvSpPr>
        <p:spPr>
          <a:xfrm>
            <a:off x="628650" y="1369219"/>
            <a:ext cx="3886200" cy="3263400"/>
          </a:xfrm>
          <a:prstGeom prst="rect">
            <a:avLst/>
          </a:prstGeom>
          <a:solidFill>
            <a:schemeClr val="lt1"/>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1" name="Google Shape;71;p16"/>
          <p:cNvSpPr txBox="1"/>
          <p:nvPr>
            <p:ph idx="2" type="body"/>
          </p:nvPr>
        </p:nvSpPr>
        <p:spPr>
          <a:xfrm>
            <a:off x="4629150" y="1369219"/>
            <a:ext cx="3886200" cy="3263400"/>
          </a:xfrm>
          <a:prstGeom prst="rect">
            <a:avLst/>
          </a:prstGeom>
          <a:solidFill>
            <a:schemeClr val="lt1"/>
          </a:solid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2" name="Google Shape;7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3" name="Google Shape;7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5" name="Shape 75"/>
        <p:cNvGrpSpPr/>
        <p:nvPr/>
      </p:nvGrpSpPr>
      <p:grpSpPr>
        <a:xfrm>
          <a:off x="0" y="0"/>
          <a:ext cx="0" cy="0"/>
          <a:chOff x="0" y="0"/>
          <a:chExt cx="0" cy="0"/>
        </a:xfrm>
      </p:grpSpPr>
      <p:sp>
        <p:nvSpPr>
          <p:cNvPr id="76" name="Google Shape;76;p1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 name="Google Shape;77;p1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78" name="Google Shape;78;p1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9" name="Google Shape;79;p1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0" name="Google Shape;80;p1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 name="Google Shape;83;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4" name="Shape 84"/>
        <p:cNvGrpSpPr/>
        <p:nvPr/>
      </p:nvGrpSpPr>
      <p:grpSpPr>
        <a:xfrm>
          <a:off x="0" y="0"/>
          <a:ext cx="0" cy="0"/>
          <a:chOff x="0" y="0"/>
          <a:chExt cx="0" cy="0"/>
        </a:xfrm>
      </p:grpSpPr>
      <p:sp>
        <p:nvSpPr>
          <p:cNvPr id="85" name="Google Shape;85;p18"/>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 name="Google Shape;86;p18"/>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87" name="Google Shape;87;p18"/>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88" name="Google Shape;88;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9" name="Google Shape;89;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0" name="Google Shape;90;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1" name="Shape 91"/>
        <p:cNvGrpSpPr/>
        <p:nvPr/>
      </p:nvGrpSpPr>
      <p:grpSpPr>
        <a:xfrm>
          <a:off x="0" y="0"/>
          <a:ext cx="0" cy="0"/>
          <a:chOff x="0" y="0"/>
          <a:chExt cx="0" cy="0"/>
        </a:xfrm>
      </p:grpSpPr>
      <p:sp>
        <p:nvSpPr>
          <p:cNvPr id="92" name="Google Shape;92;p1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19"/>
          <p:cNvSpPr/>
          <p:nvPr>
            <p:ph idx="2" type="pic"/>
          </p:nvPr>
        </p:nvSpPr>
        <p:spPr>
          <a:xfrm>
            <a:off x="3887391" y="740569"/>
            <a:ext cx="4629300" cy="3655200"/>
          </a:xfrm>
          <a:prstGeom prst="rect">
            <a:avLst/>
          </a:prstGeom>
          <a:noFill/>
          <a:ln>
            <a:noFill/>
          </a:ln>
        </p:spPr>
      </p:sp>
      <p:sp>
        <p:nvSpPr>
          <p:cNvPr id="94" name="Google Shape;94;p1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95" name="Google Shape;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8" name="Shape 98"/>
        <p:cNvGrpSpPr/>
        <p:nvPr/>
      </p:nvGrpSpPr>
      <p:grpSpPr>
        <a:xfrm>
          <a:off x="0" y="0"/>
          <a:ext cx="0" cy="0"/>
          <a:chOff x="0" y="0"/>
          <a:chExt cx="0" cy="0"/>
        </a:xfrm>
      </p:grpSpPr>
      <p:sp>
        <p:nvSpPr>
          <p:cNvPr id="99" name="Google Shape;99;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0"/>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1" name="Google Shape;101;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2" name="Google Shape;102;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2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6" name="Google Shape;106;p2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7" name="Google Shape;107;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110" name="Shape 110"/>
        <p:cNvGrpSpPr/>
        <p:nvPr/>
      </p:nvGrpSpPr>
      <p:grpSpPr>
        <a:xfrm>
          <a:off x="0" y="0"/>
          <a:ext cx="0" cy="0"/>
          <a:chOff x="0" y="0"/>
          <a:chExt cx="0" cy="0"/>
        </a:xfrm>
      </p:grpSpPr>
      <p:sp>
        <p:nvSpPr>
          <p:cNvPr id="111" name="Google Shape;111;p22"/>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2" name="Google Shape;112;p22"/>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13" name="Google Shape;113;p2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14" name="Shape 114"/>
        <p:cNvGrpSpPr/>
        <p:nvPr/>
      </p:nvGrpSpPr>
      <p:grpSpPr>
        <a:xfrm>
          <a:off x="0" y="0"/>
          <a:ext cx="0" cy="0"/>
          <a:chOff x="0" y="0"/>
          <a:chExt cx="0" cy="0"/>
        </a:xfrm>
      </p:grpSpPr>
      <p:sp>
        <p:nvSpPr>
          <p:cNvPr id="115" name="Google Shape;115;p23"/>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6" name="Google Shape;116;p23"/>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17" name="Google Shape;117;p23"/>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3">
    <p:spTree>
      <p:nvGrpSpPr>
        <p:cNvPr id="118" name="Shape 118"/>
        <p:cNvGrpSpPr/>
        <p:nvPr/>
      </p:nvGrpSpPr>
      <p:grpSpPr>
        <a:xfrm>
          <a:off x="0" y="0"/>
          <a:ext cx="0" cy="0"/>
          <a:chOff x="0" y="0"/>
          <a:chExt cx="0" cy="0"/>
        </a:xfrm>
      </p:grpSpPr>
      <p:sp>
        <p:nvSpPr>
          <p:cNvPr id="119" name="Google Shape;119;p24"/>
          <p:cNvSpPr txBox="1"/>
          <p:nvPr>
            <p:ph type="ctrTitle"/>
          </p:nvPr>
        </p:nvSpPr>
        <p:spPr>
          <a:xfrm>
            <a:off x="1143000" y="841772"/>
            <a:ext cx="6858000" cy="1790700"/>
          </a:xfrm>
          <a:prstGeom prst="rect">
            <a:avLst/>
          </a:prstGeom>
          <a:solidFill>
            <a:schemeClr val="lt1"/>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0" name="Google Shape;120;p24"/>
          <p:cNvSpPr txBox="1"/>
          <p:nvPr>
            <p:ph idx="1" type="subTitle"/>
          </p:nvPr>
        </p:nvSpPr>
        <p:spPr>
          <a:xfrm>
            <a:off x="1143000" y="2701529"/>
            <a:ext cx="6858000" cy="1241700"/>
          </a:xfrm>
          <a:prstGeom prst="rect">
            <a:avLst/>
          </a:prstGeom>
          <a:solidFill>
            <a:schemeClr val="lt1"/>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1" name="Google Shape;121;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 name="Google Shape;122;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4">
    <p:spTree>
      <p:nvGrpSpPr>
        <p:cNvPr id="124" name="Shape 124"/>
        <p:cNvGrpSpPr/>
        <p:nvPr/>
      </p:nvGrpSpPr>
      <p:grpSpPr>
        <a:xfrm>
          <a:off x="0" y="0"/>
          <a:ext cx="0" cy="0"/>
          <a:chOff x="0" y="0"/>
          <a:chExt cx="0" cy="0"/>
        </a:xfrm>
      </p:grpSpPr>
      <p:sp>
        <p:nvSpPr>
          <p:cNvPr id="125" name="Google Shape;125;p25"/>
          <p:cNvSpPr txBox="1"/>
          <p:nvPr>
            <p:ph type="ctrTitle"/>
          </p:nvPr>
        </p:nvSpPr>
        <p:spPr>
          <a:xfrm>
            <a:off x="1143000" y="841772"/>
            <a:ext cx="6858000" cy="1790700"/>
          </a:xfrm>
          <a:prstGeom prst="rect">
            <a:avLst/>
          </a:prstGeom>
          <a:solidFill>
            <a:schemeClr val="lt1"/>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5"/>
          <p:cNvSpPr txBox="1"/>
          <p:nvPr>
            <p:ph idx="1" type="subTitle"/>
          </p:nvPr>
        </p:nvSpPr>
        <p:spPr>
          <a:xfrm>
            <a:off x="1143000" y="2701529"/>
            <a:ext cx="6858000" cy="1241700"/>
          </a:xfrm>
          <a:prstGeom prst="rect">
            <a:avLst/>
          </a:prstGeom>
          <a:solidFill>
            <a:schemeClr val="lt1"/>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7" name="Google Shape;127;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 name="Google Shape;128;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9" name="Google Shape;129;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5"/>
          <p:cNvPicPr preferRelativeResize="0"/>
          <p:nvPr/>
        </p:nvPicPr>
        <p:blipFill rotWithShape="1">
          <a:blip r:embed="rId2">
            <a:alphaModFix amt="3000"/>
          </a:blip>
          <a:srcRect b="6522" l="7699" r="6463" t="4973"/>
          <a:stretch/>
        </p:blipFill>
        <p:spPr>
          <a:xfrm>
            <a:off x="544556" y="38153"/>
            <a:ext cx="7970792" cy="500295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5">
    <p:spTree>
      <p:nvGrpSpPr>
        <p:cNvPr id="131" name="Shape 131"/>
        <p:cNvGrpSpPr/>
        <p:nvPr/>
      </p:nvGrpSpPr>
      <p:grpSpPr>
        <a:xfrm>
          <a:off x="0" y="0"/>
          <a:ext cx="0" cy="0"/>
          <a:chOff x="0" y="0"/>
          <a:chExt cx="0" cy="0"/>
        </a:xfrm>
      </p:grpSpPr>
      <p:sp>
        <p:nvSpPr>
          <p:cNvPr id="132" name="Google Shape;132;p26"/>
          <p:cNvSpPr txBox="1"/>
          <p:nvPr>
            <p:ph type="ctrTitle"/>
          </p:nvPr>
        </p:nvSpPr>
        <p:spPr>
          <a:xfrm>
            <a:off x="1143000" y="841772"/>
            <a:ext cx="6858000" cy="1790700"/>
          </a:xfrm>
          <a:prstGeom prst="rect">
            <a:avLst/>
          </a:prstGeom>
          <a:solidFill>
            <a:schemeClr val="lt1"/>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3" name="Google Shape;133;p26"/>
          <p:cNvSpPr txBox="1"/>
          <p:nvPr>
            <p:ph idx="1" type="subTitle"/>
          </p:nvPr>
        </p:nvSpPr>
        <p:spPr>
          <a:xfrm>
            <a:off x="1143000" y="2701529"/>
            <a:ext cx="6858000" cy="1241700"/>
          </a:xfrm>
          <a:prstGeom prst="rect">
            <a:avLst/>
          </a:prstGeom>
          <a:solidFill>
            <a:schemeClr val="lt1"/>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34" name="Google Shape;134;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6" name="Google Shape;13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6">
    <p:spTree>
      <p:nvGrpSpPr>
        <p:cNvPr id="137" name="Shape 137"/>
        <p:cNvGrpSpPr/>
        <p:nvPr/>
      </p:nvGrpSpPr>
      <p:grpSpPr>
        <a:xfrm>
          <a:off x="0" y="0"/>
          <a:ext cx="0" cy="0"/>
          <a:chOff x="0" y="0"/>
          <a:chExt cx="0" cy="0"/>
        </a:xfrm>
      </p:grpSpPr>
      <p:sp>
        <p:nvSpPr>
          <p:cNvPr id="138" name="Google Shape;138;p27"/>
          <p:cNvSpPr txBox="1"/>
          <p:nvPr>
            <p:ph type="ctrTitle"/>
          </p:nvPr>
        </p:nvSpPr>
        <p:spPr>
          <a:xfrm>
            <a:off x="1143000" y="841772"/>
            <a:ext cx="6858000" cy="1790700"/>
          </a:xfrm>
          <a:prstGeom prst="rect">
            <a:avLst/>
          </a:prstGeom>
          <a:solidFill>
            <a:schemeClr val="lt1"/>
          </a:solid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9" name="Google Shape;139;p27"/>
          <p:cNvSpPr txBox="1"/>
          <p:nvPr>
            <p:ph idx="1" type="subTitle"/>
          </p:nvPr>
        </p:nvSpPr>
        <p:spPr>
          <a:xfrm>
            <a:off x="1143000" y="2701529"/>
            <a:ext cx="6858000" cy="1241700"/>
          </a:xfrm>
          <a:prstGeom prst="rect">
            <a:avLst/>
          </a:prstGeom>
          <a:solidFill>
            <a:schemeClr val="lt1"/>
          </a:solid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40" name="Google Shape;14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2" name="Google Shape;14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27"/>
          <p:cNvPicPr preferRelativeResize="0"/>
          <p:nvPr/>
        </p:nvPicPr>
        <p:blipFill rotWithShape="1">
          <a:blip r:embed="rId2">
            <a:alphaModFix amt="3000"/>
          </a:blip>
          <a:srcRect b="6522" l="7699" r="6463" t="4973"/>
          <a:stretch/>
        </p:blipFill>
        <p:spPr>
          <a:xfrm>
            <a:off x="544556" y="38153"/>
            <a:ext cx="7970792" cy="50029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slideLayout" Target="../slideLayouts/slideLayout22.xml"/><Relationship Id="rId12" Type="http://schemas.openxmlformats.org/officeDocument/2006/relationships/slideLayout" Target="../slideLayouts/slideLayout21.xml"/><Relationship Id="rId1" Type="http://schemas.openxmlformats.org/officeDocument/2006/relationships/image" Target="../media/image1.png"/><Relationship Id="rId2" Type="http://schemas.openxmlformats.org/officeDocument/2006/relationships/image" Target="../media/image18.png"/><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theme" Target="../theme/theme2.xml"/><Relationship Id="rId16" Type="http://schemas.openxmlformats.org/officeDocument/2006/relationships/slideLayout" Target="../slideLayouts/slideLayout25.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1">
            <a:alphaModFix/>
          </a:blip>
          <a:srcRect b="0" l="0" r="0" t="0"/>
          <a:stretch/>
        </p:blipFill>
        <p:spPr>
          <a:xfrm>
            <a:off x="8532225" y="4647900"/>
            <a:ext cx="609900" cy="609900"/>
          </a:xfrm>
          <a:prstGeom prst="rect">
            <a:avLst/>
          </a:prstGeom>
          <a:noFill/>
          <a:ln>
            <a:noFill/>
          </a:ln>
        </p:spPr>
      </p:pic>
      <p:pic>
        <p:nvPicPr>
          <p:cNvPr id="57" name="Google Shape;57;p13"/>
          <p:cNvPicPr preferRelativeResize="0"/>
          <p:nvPr/>
        </p:nvPicPr>
        <p:blipFill rotWithShape="1">
          <a:blip r:embed="rId2">
            <a:alphaModFix amt="2000"/>
          </a:blip>
          <a:srcRect b="4629" l="3014" r="6716" t="6851"/>
          <a:stretch/>
        </p:blipFill>
        <p:spPr>
          <a:xfrm>
            <a:off x="29719" y="41456"/>
            <a:ext cx="8972287" cy="471498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www.youtube.com/watch?v=rv0g8TsnA6c" TargetMode="Externa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www.youtube.com/watch?v=vmE3NfB_HhE" TargetMode="Externa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s://www.youtube.com/watch?v=_XjXv6zseA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www.rickhanson.net/being-well-podcast-repairing-relationships/" TargetMode="External"/><Relationship Id="rId4" Type="http://schemas.openxmlformats.org/officeDocument/2006/relationships/hyperlink" Target="https://www.youtube.com/watch?v=_XjXv6zseA0"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www.youtube.com/watch?v=9Jw0Fu8nhOc" TargetMode="External"/><Relationship Id="rId4" Type="http://schemas.openxmlformats.org/officeDocument/2006/relationships/image" Target="../media/image2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6.png"/><Relationship Id="rId4" Type="http://schemas.openxmlformats.org/officeDocument/2006/relationships/image" Target="../media/image30.png"/><Relationship Id="rId5" Type="http://schemas.openxmlformats.org/officeDocument/2006/relationships/image" Target="../media/image44.png"/><Relationship Id="rId6"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hyperlink" Target="https://www.adultdevelopmentstudy.org/" TargetMode="Externa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hyperlink" Target="https://www.rickhanson.net/being-well-podcast-repairing-relationships/" TargetMode="External"/><Relationship Id="rId4" Type="http://schemas.openxmlformats.org/officeDocument/2006/relationships/hyperlink" Target="https://www.youtube.com/watch?v=_XjXv6zseA0"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5.png"/><Relationship Id="rId6" Type="http://schemas.openxmlformats.org/officeDocument/2006/relationships/image" Target="../media/image4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64.png"/><Relationship Id="rId4" Type="http://schemas.openxmlformats.org/officeDocument/2006/relationships/image" Target="../media/image58.png"/><Relationship Id="rId5" Type="http://schemas.openxmlformats.org/officeDocument/2006/relationships/image" Target="../media/image55.png"/><Relationship Id="rId6" Type="http://schemas.openxmlformats.org/officeDocument/2006/relationships/image" Target="../media/image59.png"/></Relationships>
</file>

<file path=ppt/slides/_rels/slide58.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56.png"/><Relationship Id="rId13" Type="http://schemas.openxmlformats.org/officeDocument/2006/relationships/image" Target="../media/image63.png"/><Relationship Id="rId12" Type="http://schemas.openxmlformats.org/officeDocument/2006/relationships/image" Target="../media/image57.png"/><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6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0.png"/><Relationship Id="rId8"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67.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67.png"/><Relationship Id="rId5"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hyperlink" Target="https://www.youtube.com/watch?v=wJSzi9ypOCo" TargetMode="External"/><Relationship Id="rId4" Type="http://schemas.openxmlformats.org/officeDocument/2006/relationships/hyperlink" Target="https://www.goodreads.com/work/quotes/52153967"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www.youtube.com/watch?v=Y7U59kvh0Fw"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www.youtube.com/watch?v=Ha_55KyVry0"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8"/>
          <p:cNvPicPr preferRelativeResize="0"/>
          <p:nvPr/>
        </p:nvPicPr>
        <p:blipFill rotWithShape="1">
          <a:blip r:embed="rId3">
            <a:alphaModFix/>
          </a:blip>
          <a:srcRect b="0" l="862" r="0" t="0"/>
          <a:stretch/>
        </p:blipFill>
        <p:spPr>
          <a:xfrm>
            <a:off x="1555575" y="114300"/>
            <a:ext cx="6032849" cy="4914901"/>
          </a:xfrm>
          <a:prstGeom prst="rect">
            <a:avLst/>
          </a:prstGeom>
          <a:noFill/>
          <a:ln>
            <a:noFill/>
          </a:ln>
        </p:spPr>
      </p:pic>
      <p:sp>
        <p:nvSpPr>
          <p:cNvPr id="150" name="Google Shape;150;p28"/>
          <p:cNvSpPr txBox="1"/>
          <p:nvPr/>
        </p:nvSpPr>
        <p:spPr>
          <a:xfrm>
            <a:off x="296850" y="4889475"/>
            <a:ext cx="8204400" cy="2616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0"/>
              </a:spcBef>
              <a:spcAft>
                <a:spcPts val="0"/>
              </a:spcAft>
              <a:buClr>
                <a:srgbClr val="000000"/>
              </a:buClr>
              <a:buSzPts val="800"/>
              <a:buFont typeface="Arial"/>
              <a:buNone/>
            </a:pPr>
            <a:r>
              <a:rPr b="0" i="1" lang="en" sz="8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nvSpPr>
        <p:spPr>
          <a:xfrm>
            <a:off x="628650" y="12"/>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Three Relationship Categories</a:t>
            </a:r>
            <a:endParaRPr b="1" sz="3300">
              <a:solidFill>
                <a:srgbClr val="1C4587"/>
              </a:solidFill>
              <a:latin typeface="Calibri"/>
              <a:ea typeface="Calibri"/>
              <a:cs typeface="Calibri"/>
              <a:sym typeface="Calibri"/>
            </a:endParaRPr>
          </a:p>
        </p:txBody>
      </p:sp>
      <p:sp>
        <p:nvSpPr>
          <p:cNvPr id="221" name="Google Shape;221;p37"/>
          <p:cNvSpPr txBox="1"/>
          <p:nvPr>
            <p:ph idx="1" type="body"/>
          </p:nvPr>
        </p:nvSpPr>
        <p:spPr>
          <a:xfrm>
            <a:off x="1030950" y="1552650"/>
            <a:ext cx="7014900" cy="203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34275" lIns="68575" spcFirstLastPara="1" rIns="68575" wrap="square" tIns="34275">
            <a:noAutofit/>
          </a:bodyPr>
          <a:lstStyle/>
          <a:p>
            <a:pPr indent="-285750" lvl="0" marL="177800" rtl="0" algn="l">
              <a:lnSpc>
                <a:spcPct val="90000"/>
              </a:lnSpc>
              <a:spcBef>
                <a:spcPts val="0"/>
              </a:spcBef>
              <a:spcAft>
                <a:spcPts val="0"/>
              </a:spcAft>
              <a:buClr>
                <a:srgbClr val="1C4587"/>
              </a:buClr>
              <a:buSzPts val="3900"/>
              <a:buChar char="•"/>
            </a:pPr>
            <a:r>
              <a:rPr lang="en" sz="3900">
                <a:solidFill>
                  <a:srgbClr val="1C4587"/>
                </a:solidFill>
              </a:rPr>
              <a:t>Relationship with </a:t>
            </a:r>
            <a:r>
              <a:rPr i="1" lang="en" sz="3900">
                <a:solidFill>
                  <a:srgbClr val="E3760B"/>
                </a:solidFill>
              </a:rPr>
              <a:t>self</a:t>
            </a:r>
            <a:r>
              <a:rPr lang="en" sz="3900">
                <a:solidFill>
                  <a:srgbClr val="1C4587"/>
                </a:solidFill>
              </a:rPr>
              <a:t> </a:t>
            </a:r>
            <a:endParaRPr sz="3900">
              <a:solidFill>
                <a:srgbClr val="1C4587"/>
              </a:solidFill>
            </a:endParaRPr>
          </a:p>
          <a:p>
            <a:pPr indent="-285750" lvl="0" marL="177800" rtl="0" algn="l">
              <a:lnSpc>
                <a:spcPct val="90000"/>
              </a:lnSpc>
              <a:spcBef>
                <a:spcPts val="800"/>
              </a:spcBef>
              <a:spcAft>
                <a:spcPts val="0"/>
              </a:spcAft>
              <a:buClr>
                <a:srgbClr val="1C4587"/>
              </a:buClr>
              <a:buSzPts val="3900"/>
              <a:buChar char="•"/>
            </a:pPr>
            <a:r>
              <a:rPr i="1" lang="en" sz="3900">
                <a:solidFill>
                  <a:srgbClr val="E3760B"/>
                </a:solidFill>
              </a:rPr>
              <a:t>Bonding</a:t>
            </a:r>
            <a:r>
              <a:rPr lang="en" sz="3900">
                <a:solidFill>
                  <a:srgbClr val="1C4587"/>
                </a:solidFill>
              </a:rPr>
              <a:t> relationships </a:t>
            </a:r>
            <a:endParaRPr sz="3900">
              <a:solidFill>
                <a:srgbClr val="1C4587"/>
              </a:solidFill>
            </a:endParaRPr>
          </a:p>
          <a:p>
            <a:pPr indent="-285750" lvl="0" marL="177800" rtl="0" algn="l">
              <a:lnSpc>
                <a:spcPct val="90000"/>
              </a:lnSpc>
              <a:spcBef>
                <a:spcPts val="800"/>
              </a:spcBef>
              <a:spcAft>
                <a:spcPts val="0"/>
              </a:spcAft>
              <a:buClr>
                <a:srgbClr val="1C4587"/>
              </a:buClr>
              <a:buSzPts val="3900"/>
              <a:buChar char="•"/>
            </a:pPr>
            <a:r>
              <a:rPr i="1" lang="en" sz="3900">
                <a:solidFill>
                  <a:srgbClr val="E3760B"/>
                </a:solidFill>
              </a:rPr>
              <a:t>Bridging</a:t>
            </a:r>
            <a:r>
              <a:rPr lang="en" sz="3900">
                <a:solidFill>
                  <a:srgbClr val="1C4587"/>
                </a:solidFill>
              </a:rPr>
              <a:t> relationships </a:t>
            </a:r>
            <a:endParaRPr sz="3900">
              <a:solidFill>
                <a:srgbClr val="1C458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sp>
        <p:nvSpPr>
          <p:cNvPr id="228" name="Google Shape;228;p38"/>
          <p:cNvSpPr txBox="1"/>
          <p:nvPr/>
        </p:nvSpPr>
        <p:spPr>
          <a:xfrm>
            <a:off x="526675" y="481850"/>
            <a:ext cx="3000000" cy="1800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highlight>
                  <a:srgbClr val="FFFFFF"/>
                </a:highlight>
                <a:latin typeface="Roboto"/>
                <a:ea typeface="Roboto"/>
                <a:cs typeface="Roboto"/>
                <a:sym typeface="Roboto"/>
              </a:rPr>
              <a:t>Founder (2001) and current director of MIT's Initiative on Technology and Self</a:t>
            </a:r>
            <a:r>
              <a:rPr lang="en" sz="1500">
                <a:solidFill>
                  <a:schemeClr val="dk1"/>
                </a:solidFill>
                <a:highlight>
                  <a:srgbClr val="FFFFFF"/>
                </a:highlight>
                <a:latin typeface="Roboto"/>
                <a:ea typeface="Roboto"/>
                <a:cs typeface="Roboto"/>
                <a:sym typeface="Roboto"/>
              </a:rPr>
              <a:t>. </a:t>
            </a:r>
            <a:endParaRPr sz="15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500">
                <a:solidFill>
                  <a:schemeClr val="dk1"/>
                </a:solidFill>
                <a:highlight>
                  <a:srgbClr val="FFFFFF"/>
                </a:highlight>
                <a:latin typeface="Roboto"/>
                <a:ea typeface="Roboto"/>
                <a:cs typeface="Roboto"/>
                <a:sym typeface="Roboto"/>
              </a:rPr>
              <a:t>-Joint doctorate in sociology and personality psychology from Harvard University </a:t>
            </a:r>
            <a:endParaRPr sz="15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 sz="1500">
                <a:solidFill>
                  <a:schemeClr val="dk1"/>
                </a:solidFill>
                <a:highlight>
                  <a:srgbClr val="FFFFFF"/>
                </a:highlight>
                <a:latin typeface="Roboto"/>
                <a:ea typeface="Roboto"/>
                <a:cs typeface="Roboto"/>
                <a:sym typeface="Roboto"/>
              </a:rPr>
              <a:t>-Licensed clinical psychologist</a:t>
            </a:r>
            <a:endParaRPr sz="1700">
              <a:solidFill>
                <a:schemeClr val="dk1"/>
              </a:solidFill>
            </a:endParaRPr>
          </a:p>
        </p:txBody>
      </p:sp>
      <p:pic>
        <p:nvPicPr>
          <p:cNvPr id="229" name="Google Shape;229;p38"/>
          <p:cNvPicPr preferRelativeResize="0"/>
          <p:nvPr/>
        </p:nvPicPr>
        <p:blipFill>
          <a:blip r:embed="rId3">
            <a:alphaModFix/>
          </a:blip>
          <a:stretch>
            <a:fillRect/>
          </a:stretch>
        </p:blipFill>
        <p:spPr>
          <a:xfrm>
            <a:off x="4659401" y="1968675"/>
            <a:ext cx="3850901" cy="2870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9"/>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pic>
        <p:nvPicPr>
          <p:cNvPr descr="As we expect more from technology, do we expect less from each other? Sherry Turkle studies how our devices and online personas are redefining human connection and communication -- and asks us to think deeply about the new kinds of connection we want to have. &#10;&#10;Talk by Sherry Turkle." id="236" name="Google Shape;236;p39" title="Connected, but alone? - Sherry Turkle">
            <a:hlinkClick r:id="rId3"/>
          </p:cNvPr>
          <p:cNvPicPr preferRelativeResize="0"/>
          <p:nvPr/>
        </p:nvPicPr>
        <p:blipFill>
          <a:blip r:embed="rId4">
            <a:alphaModFix/>
          </a:blip>
          <a:stretch>
            <a:fillRect/>
          </a:stretch>
        </p:blipFill>
        <p:spPr>
          <a:xfrm>
            <a:off x="1241963" y="74215"/>
            <a:ext cx="6660074" cy="49950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nvSpPr>
        <p:spPr>
          <a:xfrm>
            <a:off x="0" y="-87673"/>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Relationship Category #1: Self</a:t>
            </a:r>
            <a:endParaRPr b="1" sz="3300">
              <a:solidFill>
                <a:srgbClr val="1C4587"/>
              </a:solidFill>
              <a:latin typeface="Calibri"/>
              <a:ea typeface="Calibri"/>
              <a:cs typeface="Calibri"/>
              <a:sym typeface="Calibri"/>
            </a:endParaRPr>
          </a:p>
        </p:txBody>
      </p:sp>
      <p:pic>
        <p:nvPicPr>
          <p:cNvPr id="243" name="Google Shape;243;p40"/>
          <p:cNvPicPr preferRelativeResize="0"/>
          <p:nvPr/>
        </p:nvPicPr>
        <p:blipFill>
          <a:blip r:embed="rId3">
            <a:alphaModFix/>
          </a:blip>
          <a:stretch>
            <a:fillRect/>
          </a:stretch>
        </p:blipFill>
        <p:spPr>
          <a:xfrm>
            <a:off x="566479" y="2376525"/>
            <a:ext cx="1947184" cy="1856962"/>
          </a:xfrm>
          <a:prstGeom prst="rect">
            <a:avLst/>
          </a:prstGeom>
          <a:noFill/>
          <a:ln>
            <a:noFill/>
          </a:ln>
        </p:spPr>
      </p:pic>
      <p:pic>
        <p:nvPicPr>
          <p:cNvPr id="244" name="Google Shape;244;p40"/>
          <p:cNvPicPr preferRelativeResize="0"/>
          <p:nvPr/>
        </p:nvPicPr>
        <p:blipFill>
          <a:blip r:embed="rId4">
            <a:alphaModFix/>
          </a:blip>
          <a:stretch>
            <a:fillRect/>
          </a:stretch>
        </p:blipFill>
        <p:spPr>
          <a:xfrm>
            <a:off x="2814750" y="2209469"/>
            <a:ext cx="3191733" cy="2191081"/>
          </a:xfrm>
          <a:prstGeom prst="rect">
            <a:avLst/>
          </a:prstGeom>
          <a:noFill/>
          <a:ln>
            <a:noFill/>
          </a:ln>
        </p:spPr>
      </p:pic>
      <p:pic>
        <p:nvPicPr>
          <p:cNvPr id="245" name="Google Shape;245;p40"/>
          <p:cNvPicPr preferRelativeResize="0"/>
          <p:nvPr/>
        </p:nvPicPr>
        <p:blipFill>
          <a:blip r:embed="rId5">
            <a:alphaModFix/>
          </a:blip>
          <a:stretch>
            <a:fillRect/>
          </a:stretch>
        </p:blipFill>
        <p:spPr>
          <a:xfrm>
            <a:off x="6307575" y="2355863"/>
            <a:ext cx="2553149" cy="18982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41"/>
          <p:cNvPicPr preferRelativeResize="0"/>
          <p:nvPr/>
        </p:nvPicPr>
        <p:blipFill>
          <a:blip r:embed="rId3">
            <a:alphaModFix/>
          </a:blip>
          <a:stretch>
            <a:fillRect/>
          </a:stretch>
        </p:blipFill>
        <p:spPr>
          <a:xfrm>
            <a:off x="941006" y="1533362"/>
            <a:ext cx="1974381" cy="2191082"/>
          </a:xfrm>
          <a:prstGeom prst="rect">
            <a:avLst/>
          </a:prstGeom>
          <a:noFill/>
          <a:ln>
            <a:noFill/>
          </a:ln>
        </p:spPr>
      </p:pic>
      <p:pic>
        <p:nvPicPr>
          <p:cNvPr id="252" name="Google Shape;252;p41"/>
          <p:cNvPicPr preferRelativeResize="0"/>
          <p:nvPr/>
        </p:nvPicPr>
        <p:blipFill rotWithShape="1">
          <a:blip r:embed="rId4">
            <a:alphaModFix/>
          </a:blip>
          <a:srcRect b="704" l="11867" r="13399" t="0"/>
          <a:stretch/>
        </p:blipFill>
        <p:spPr>
          <a:xfrm>
            <a:off x="3483854" y="89124"/>
            <a:ext cx="4572003" cy="4556275"/>
          </a:xfrm>
          <a:prstGeom prst="rect">
            <a:avLst/>
          </a:prstGeom>
          <a:noFill/>
          <a:ln>
            <a:noFill/>
          </a:ln>
        </p:spPr>
      </p:pic>
      <p:sp>
        <p:nvSpPr>
          <p:cNvPr id="253" name="Google Shape;253;p41"/>
          <p:cNvSpPr/>
          <p:nvPr/>
        </p:nvSpPr>
        <p:spPr>
          <a:xfrm rot="-8268719">
            <a:off x="4529599" y="900402"/>
            <a:ext cx="2672263" cy="3058996"/>
          </a:xfrm>
          <a:prstGeom prst="ellipse">
            <a:avLst/>
          </a:prstGeom>
          <a:noFill/>
          <a:ln cap="flat" cmpd="sng" w="508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p:nvPr/>
        </p:nvSpPr>
        <p:spPr>
          <a:xfrm>
            <a:off x="1995638" y="27563"/>
            <a:ext cx="5152800" cy="5088300"/>
          </a:xfrm>
          <a:prstGeom prst="ellipse">
            <a:avLst/>
          </a:prstGeom>
          <a:solidFill>
            <a:schemeClr val="lt1"/>
          </a:solidFill>
          <a:ln cap="flat" cmpd="sng" w="19050">
            <a:solidFill>
              <a:schemeClr val="lt2"/>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260" name="Google Shape;260;p42"/>
          <p:cNvSpPr/>
          <p:nvPr/>
        </p:nvSpPr>
        <p:spPr>
          <a:xfrm>
            <a:off x="2980181" y="988650"/>
            <a:ext cx="3201900" cy="3266400"/>
          </a:xfrm>
          <a:prstGeom prst="ellipse">
            <a:avLst/>
          </a:prstGeom>
          <a:solidFill>
            <a:schemeClr val="lt1"/>
          </a:solidFill>
          <a:ln cap="flat" cmpd="sng" w="19050">
            <a:solidFill>
              <a:schemeClr val="lt2"/>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261" name="Google Shape;261;p42"/>
          <p:cNvSpPr txBox="1"/>
          <p:nvPr/>
        </p:nvSpPr>
        <p:spPr>
          <a:xfrm>
            <a:off x="602325" y="-93"/>
            <a:ext cx="7939200" cy="6669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chemeClr val="dk1"/>
                </a:solidFill>
                <a:latin typeface="Calibri"/>
                <a:ea typeface="Calibri"/>
                <a:cs typeface="Calibri"/>
                <a:sym typeface="Calibri"/>
              </a:rPr>
              <a:t>Circles of control, influence, concern</a:t>
            </a:r>
            <a:endParaRPr b="1" i="0" sz="3300" u="none" cap="none" strike="noStrike">
              <a:solidFill>
                <a:schemeClr val="dk1"/>
              </a:solidFill>
              <a:latin typeface="Calibri"/>
              <a:ea typeface="Calibri"/>
              <a:cs typeface="Calibri"/>
              <a:sym typeface="Calibri"/>
            </a:endParaRPr>
          </a:p>
        </p:txBody>
      </p:sp>
      <p:sp>
        <p:nvSpPr>
          <p:cNvPr id="262" name="Google Shape;262;p42"/>
          <p:cNvSpPr/>
          <p:nvPr/>
        </p:nvSpPr>
        <p:spPr>
          <a:xfrm>
            <a:off x="3684290" y="1707324"/>
            <a:ext cx="1793700" cy="1829400"/>
          </a:xfrm>
          <a:prstGeom prst="ellipse">
            <a:avLst/>
          </a:prstGeom>
          <a:solidFill>
            <a:schemeClr val="lt1"/>
          </a:solidFill>
          <a:ln cap="flat" cmpd="sng" w="38100">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CC0000"/>
              </a:solidFill>
              <a:latin typeface="Calibri"/>
              <a:ea typeface="Calibri"/>
              <a:cs typeface="Calibri"/>
              <a:sym typeface="Calibri"/>
            </a:endParaRPr>
          </a:p>
        </p:txBody>
      </p:sp>
      <p:sp>
        <p:nvSpPr>
          <p:cNvPr id="263" name="Google Shape;263;p42"/>
          <p:cNvSpPr txBox="1"/>
          <p:nvPr/>
        </p:nvSpPr>
        <p:spPr>
          <a:xfrm>
            <a:off x="3909731" y="4415381"/>
            <a:ext cx="1287900" cy="423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solidFill>
                  <a:schemeClr val="lt2"/>
                </a:solidFill>
                <a:latin typeface="Calibri"/>
                <a:ea typeface="Calibri"/>
                <a:cs typeface="Calibri"/>
                <a:sym typeface="Calibri"/>
              </a:rPr>
              <a:t>concern</a:t>
            </a:r>
            <a:endParaRPr sz="2300">
              <a:solidFill>
                <a:schemeClr val="lt2"/>
              </a:solidFill>
              <a:latin typeface="Calibri"/>
              <a:ea typeface="Calibri"/>
              <a:cs typeface="Calibri"/>
              <a:sym typeface="Calibri"/>
            </a:endParaRPr>
          </a:p>
        </p:txBody>
      </p:sp>
      <p:sp>
        <p:nvSpPr>
          <p:cNvPr id="264" name="Google Shape;264;p42"/>
          <p:cNvSpPr txBox="1"/>
          <p:nvPr/>
        </p:nvSpPr>
        <p:spPr>
          <a:xfrm>
            <a:off x="3731550" y="1889275"/>
            <a:ext cx="1669800" cy="145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latin typeface="Calibri"/>
                <a:ea typeface="Calibri"/>
                <a:cs typeface="Calibri"/>
                <a:sym typeface="Calibri"/>
              </a:rPr>
              <a:t>Circle of c</a:t>
            </a:r>
            <a:r>
              <a:rPr lang="en" sz="2300">
                <a:latin typeface="Calibri"/>
                <a:ea typeface="Calibri"/>
                <a:cs typeface="Calibri"/>
                <a:sym typeface="Calibri"/>
              </a:rPr>
              <a:t>ontrol=</a:t>
            </a:r>
            <a:endParaRPr sz="2300">
              <a:latin typeface="Calibri"/>
              <a:ea typeface="Calibri"/>
              <a:cs typeface="Calibri"/>
              <a:sym typeface="Calibri"/>
            </a:endParaRPr>
          </a:p>
          <a:p>
            <a:pPr indent="0" lvl="0" marL="0" marR="0" rtl="0" algn="ctr">
              <a:spcBef>
                <a:spcPts val="0"/>
              </a:spcBef>
              <a:spcAft>
                <a:spcPts val="0"/>
              </a:spcAft>
              <a:buNone/>
            </a:pPr>
            <a:r>
              <a:rPr b="1" lang="en" sz="2200">
                <a:solidFill>
                  <a:srgbClr val="CC0000"/>
                </a:solidFill>
                <a:latin typeface="Calibri"/>
                <a:ea typeface="Calibri"/>
                <a:cs typeface="Calibri"/>
                <a:sym typeface="Calibri"/>
              </a:rPr>
              <a:t>Looking inward</a:t>
            </a:r>
            <a:endParaRPr b="1" sz="2200">
              <a:solidFill>
                <a:srgbClr val="CC0000"/>
              </a:solidFill>
              <a:latin typeface="Calibri"/>
              <a:ea typeface="Calibri"/>
              <a:cs typeface="Calibri"/>
              <a:sym typeface="Calibri"/>
            </a:endParaRPr>
          </a:p>
        </p:txBody>
      </p:sp>
      <p:sp>
        <p:nvSpPr>
          <p:cNvPr id="265" name="Google Shape;265;p42"/>
          <p:cNvSpPr txBox="1"/>
          <p:nvPr/>
        </p:nvSpPr>
        <p:spPr>
          <a:xfrm>
            <a:off x="3928050" y="3625913"/>
            <a:ext cx="1287900" cy="423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solidFill>
                  <a:schemeClr val="lt2"/>
                </a:solidFill>
                <a:latin typeface="Calibri"/>
                <a:ea typeface="Calibri"/>
                <a:cs typeface="Calibri"/>
                <a:sym typeface="Calibri"/>
              </a:rPr>
              <a:t>influence</a:t>
            </a:r>
            <a:endParaRPr sz="2300">
              <a:solidFill>
                <a:schemeClr val="lt2"/>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3"/>
          <p:cNvSpPr txBox="1"/>
          <p:nvPr/>
        </p:nvSpPr>
        <p:spPr>
          <a:xfrm>
            <a:off x="304799" y="106939"/>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chemeClr val="dk1"/>
              </a:buClr>
              <a:buSzPts val="3600"/>
              <a:buFont typeface="Calibri"/>
              <a:buNone/>
            </a:pPr>
            <a:r>
              <a:rPr b="1" lang="en" sz="3200">
                <a:solidFill>
                  <a:srgbClr val="1C4587"/>
                </a:solidFill>
                <a:latin typeface="Calibri"/>
                <a:ea typeface="Calibri"/>
                <a:cs typeface="Calibri"/>
                <a:sym typeface="Calibri"/>
              </a:rPr>
              <a:t>Personal wellness choices can impact others</a:t>
            </a:r>
            <a:endParaRPr sz="800">
              <a:solidFill>
                <a:srgbClr val="1C4587"/>
              </a:solidFill>
            </a:endParaRPr>
          </a:p>
        </p:txBody>
      </p:sp>
      <p:pic>
        <p:nvPicPr>
          <p:cNvPr id="272" name="Google Shape;272;p43"/>
          <p:cNvPicPr preferRelativeResize="0"/>
          <p:nvPr/>
        </p:nvPicPr>
        <p:blipFill rotWithShape="1">
          <a:blip r:embed="rId3">
            <a:alphaModFix/>
          </a:blip>
          <a:srcRect b="0" l="0" r="0" t="0"/>
          <a:stretch/>
        </p:blipFill>
        <p:spPr>
          <a:xfrm>
            <a:off x="1648598" y="1101111"/>
            <a:ext cx="5516262" cy="3091917"/>
          </a:xfrm>
          <a:prstGeom prst="rect">
            <a:avLst/>
          </a:prstGeom>
          <a:noFill/>
          <a:ln>
            <a:noFill/>
          </a:ln>
        </p:spPr>
      </p:pic>
      <p:sp>
        <p:nvSpPr>
          <p:cNvPr id="273" name="Google Shape;273;p43"/>
          <p:cNvSpPr txBox="1"/>
          <p:nvPr/>
        </p:nvSpPr>
        <p:spPr>
          <a:xfrm>
            <a:off x="502728" y="4299931"/>
            <a:ext cx="8127600" cy="762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chemeClr val="dk1"/>
                </a:solidFill>
                <a:latin typeface="Calibri"/>
                <a:ea typeface="Calibri"/>
                <a:cs typeface="Calibri"/>
                <a:sym typeface="Calibri"/>
              </a:rPr>
              <a:t>“I’m not just changing my own outcome. I’m potentially changing my son’s life. And my son’s friend’s life. And my son’s friend’s mother’s life. I’m not just taking care of myself…[but taking care of people I care about].” ~ James Fowler (and Nicholas Christakis)</a:t>
            </a:r>
            <a:endParaRPr sz="15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44"/>
          <p:cNvPicPr preferRelativeResize="0"/>
          <p:nvPr/>
        </p:nvPicPr>
        <p:blipFill>
          <a:blip r:embed="rId3">
            <a:alphaModFix/>
          </a:blip>
          <a:stretch>
            <a:fillRect/>
          </a:stretch>
        </p:blipFill>
        <p:spPr>
          <a:xfrm>
            <a:off x="1424013" y="76200"/>
            <a:ext cx="6295967" cy="48386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5"/>
          <p:cNvPicPr preferRelativeResize="0"/>
          <p:nvPr/>
        </p:nvPicPr>
        <p:blipFill rotWithShape="1">
          <a:blip r:embed="rId3">
            <a:alphaModFix amt="12000"/>
          </a:blip>
          <a:srcRect b="0" l="0" r="0" t="33016"/>
          <a:stretch/>
        </p:blipFill>
        <p:spPr>
          <a:xfrm>
            <a:off x="1424025" y="1750024"/>
            <a:ext cx="6295949" cy="3241076"/>
          </a:xfrm>
          <a:prstGeom prst="rect">
            <a:avLst/>
          </a:prstGeom>
          <a:noFill/>
          <a:ln>
            <a:noFill/>
          </a:ln>
        </p:spPr>
      </p:pic>
      <p:sp>
        <p:nvSpPr>
          <p:cNvPr id="284" name="Google Shape;284;p45"/>
          <p:cNvSpPr txBox="1"/>
          <p:nvPr/>
        </p:nvSpPr>
        <p:spPr>
          <a:xfrm>
            <a:off x="2330825" y="1186500"/>
            <a:ext cx="4213500" cy="28629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1C4587"/>
                </a:solidFill>
              </a:rPr>
              <a:t>"In general, parent media use is an even stronger predictor of [a] child’s mental health than the child’s own social media use."</a:t>
            </a:r>
            <a:endParaRPr sz="2900">
              <a:solidFill>
                <a:srgbClr val="1C4587"/>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6"/>
          <p:cNvPicPr preferRelativeResize="0"/>
          <p:nvPr/>
        </p:nvPicPr>
        <p:blipFill rotWithShape="1">
          <a:blip r:embed="rId3">
            <a:alphaModFix amt="12000"/>
          </a:blip>
          <a:srcRect b="0" l="0" r="0" t="33016"/>
          <a:stretch/>
        </p:blipFill>
        <p:spPr>
          <a:xfrm>
            <a:off x="1424025" y="1750024"/>
            <a:ext cx="6295949" cy="3241076"/>
          </a:xfrm>
          <a:prstGeom prst="rect">
            <a:avLst/>
          </a:prstGeom>
          <a:noFill/>
          <a:ln>
            <a:noFill/>
          </a:ln>
        </p:spPr>
      </p:pic>
      <p:sp>
        <p:nvSpPr>
          <p:cNvPr id="290" name="Google Shape;290;p46"/>
          <p:cNvSpPr txBox="1"/>
          <p:nvPr/>
        </p:nvSpPr>
        <p:spPr>
          <a:xfrm>
            <a:off x="2330825" y="1186500"/>
            <a:ext cx="4213500" cy="15237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1C4587"/>
                </a:solidFill>
              </a:rPr>
              <a:t>"Media use is but one part of a larger picture of teen life and well-being."</a:t>
            </a:r>
            <a:endParaRPr sz="2900">
              <a:solidFill>
                <a:srgbClr val="1C45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9"/>
          <p:cNvPicPr preferRelativeResize="0"/>
          <p:nvPr/>
        </p:nvPicPr>
        <p:blipFill rotWithShape="1">
          <a:blip r:embed="rId3">
            <a:alphaModFix/>
          </a:blip>
          <a:srcRect b="704" l="11866" r="13406" t="0"/>
          <a:stretch/>
        </p:blipFill>
        <p:spPr>
          <a:xfrm>
            <a:off x="2132587" y="140725"/>
            <a:ext cx="4878819" cy="4862039"/>
          </a:xfrm>
          <a:prstGeom prst="rect">
            <a:avLst/>
          </a:prstGeom>
          <a:noFill/>
          <a:ln>
            <a:noFill/>
          </a:ln>
        </p:spPr>
      </p:pic>
      <p:sp>
        <p:nvSpPr>
          <p:cNvPr id="156" name="Google Shape;156;p29"/>
          <p:cNvSpPr/>
          <p:nvPr/>
        </p:nvSpPr>
        <p:spPr>
          <a:xfrm rot="-2869960">
            <a:off x="2965157" y="1058739"/>
            <a:ext cx="1326385" cy="1345072"/>
          </a:xfrm>
          <a:prstGeom prst="ellipse">
            <a:avLst/>
          </a:prstGeom>
          <a:noFill/>
          <a:ln cap="flat" cmpd="sng" w="508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7"/>
          <p:cNvPicPr preferRelativeResize="0"/>
          <p:nvPr/>
        </p:nvPicPr>
        <p:blipFill rotWithShape="1">
          <a:blip r:embed="rId3">
            <a:alphaModFix amt="12000"/>
          </a:blip>
          <a:srcRect b="0" l="0" r="0" t="33016"/>
          <a:stretch/>
        </p:blipFill>
        <p:spPr>
          <a:xfrm>
            <a:off x="1424025" y="1750024"/>
            <a:ext cx="6295949" cy="3241076"/>
          </a:xfrm>
          <a:prstGeom prst="rect">
            <a:avLst/>
          </a:prstGeom>
          <a:noFill/>
          <a:ln>
            <a:noFill/>
          </a:ln>
        </p:spPr>
      </p:pic>
      <p:sp>
        <p:nvSpPr>
          <p:cNvPr id="296" name="Google Shape;296;p47"/>
          <p:cNvSpPr txBox="1"/>
          <p:nvPr/>
        </p:nvSpPr>
        <p:spPr>
          <a:xfrm>
            <a:off x="1983450" y="1186500"/>
            <a:ext cx="5177100" cy="31401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1C4587"/>
                </a:solidFill>
              </a:rPr>
              <a:t>"It appears that we should be less concerned about teaching parents specific skills related to media management and instead focus on teaching general parenting skills and engagement. This will likely have the greatest impact on adolescent mental health." </a:t>
            </a:r>
            <a:endParaRPr sz="2400">
              <a:solidFill>
                <a:srgbClr val="1C458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txBox="1"/>
          <p:nvPr/>
        </p:nvSpPr>
        <p:spPr>
          <a:xfrm>
            <a:off x="0" y="-11791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Relationship Category #2: </a:t>
            </a:r>
            <a:r>
              <a:rPr b="1" i="1" lang="en" sz="3300">
                <a:solidFill>
                  <a:srgbClr val="1C4587"/>
                </a:solidFill>
                <a:latin typeface="Calibri"/>
                <a:ea typeface="Calibri"/>
                <a:cs typeface="Calibri"/>
                <a:sym typeface="Calibri"/>
              </a:rPr>
              <a:t>Bonding</a:t>
            </a:r>
            <a:r>
              <a:rPr b="1" lang="en" sz="3300">
                <a:solidFill>
                  <a:srgbClr val="1C4587"/>
                </a:solidFill>
                <a:latin typeface="Calibri"/>
                <a:ea typeface="Calibri"/>
                <a:cs typeface="Calibri"/>
                <a:sym typeface="Calibri"/>
              </a:rPr>
              <a:t> Social Capital</a:t>
            </a:r>
            <a:endParaRPr b="1" sz="3300">
              <a:solidFill>
                <a:srgbClr val="1C4587"/>
              </a:solidFill>
              <a:latin typeface="Calibri"/>
              <a:ea typeface="Calibri"/>
              <a:cs typeface="Calibri"/>
              <a:sym typeface="Calibri"/>
            </a:endParaRPr>
          </a:p>
        </p:txBody>
      </p:sp>
      <p:pic>
        <p:nvPicPr>
          <p:cNvPr id="303" name="Google Shape;303;p48"/>
          <p:cNvPicPr preferRelativeResize="0"/>
          <p:nvPr/>
        </p:nvPicPr>
        <p:blipFill rotWithShape="1">
          <a:blip r:embed="rId3">
            <a:alphaModFix/>
          </a:blip>
          <a:srcRect b="0" l="0" r="0" t="0"/>
          <a:stretch/>
        </p:blipFill>
        <p:spPr>
          <a:xfrm>
            <a:off x="978664" y="1426175"/>
            <a:ext cx="3307961" cy="2586425"/>
          </a:xfrm>
          <a:prstGeom prst="rect">
            <a:avLst/>
          </a:prstGeom>
          <a:noFill/>
          <a:ln>
            <a:noFill/>
          </a:ln>
        </p:spPr>
      </p:pic>
      <p:pic>
        <p:nvPicPr>
          <p:cNvPr id="304" name="Google Shape;304;p48"/>
          <p:cNvPicPr preferRelativeResize="0"/>
          <p:nvPr/>
        </p:nvPicPr>
        <p:blipFill rotWithShape="1">
          <a:blip r:embed="rId4">
            <a:alphaModFix/>
          </a:blip>
          <a:srcRect b="0" l="0" r="0" t="0"/>
          <a:stretch/>
        </p:blipFill>
        <p:spPr>
          <a:xfrm>
            <a:off x="4770400" y="1148950"/>
            <a:ext cx="2917875" cy="28636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9"/>
          <p:cNvSpPr/>
          <p:nvPr/>
        </p:nvSpPr>
        <p:spPr>
          <a:xfrm>
            <a:off x="1995638" y="27563"/>
            <a:ext cx="5152800" cy="5088300"/>
          </a:xfrm>
          <a:prstGeom prst="ellipse">
            <a:avLst/>
          </a:prstGeom>
          <a:solidFill>
            <a:schemeClr val="lt1"/>
          </a:solidFill>
          <a:ln cap="flat" cmpd="sng" w="19050">
            <a:solidFill>
              <a:schemeClr val="lt2"/>
            </a:solidFill>
            <a:prstDash val="dash"/>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11" name="Google Shape;311;p49"/>
          <p:cNvSpPr/>
          <p:nvPr/>
        </p:nvSpPr>
        <p:spPr>
          <a:xfrm>
            <a:off x="2980181" y="988650"/>
            <a:ext cx="3201900" cy="3266400"/>
          </a:xfrm>
          <a:prstGeom prst="ellipse">
            <a:avLst/>
          </a:prstGeom>
          <a:solidFill>
            <a:schemeClr val="lt1"/>
          </a:solidFill>
          <a:ln cap="flat" cmpd="sng" w="38100">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312" name="Google Shape;312;p49"/>
          <p:cNvSpPr txBox="1"/>
          <p:nvPr/>
        </p:nvSpPr>
        <p:spPr>
          <a:xfrm>
            <a:off x="602325" y="-93"/>
            <a:ext cx="7939200" cy="6669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Circles of control, influence, concern</a:t>
            </a:r>
            <a:endParaRPr b="1" i="0" sz="3300" u="none" cap="none" strike="noStrike">
              <a:solidFill>
                <a:srgbClr val="1C4587"/>
              </a:solidFill>
              <a:latin typeface="Calibri"/>
              <a:ea typeface="Calibri"/>
              <a:cs typeface="Calibri"/>
              <a:sym typeface="Calibri"/>
            </a:endParaRPr>
          </a:p>
        </p:txBody>
      </p:sp>
      <p:sp>
        <p:nvSpPr>
          <p:cNvPr id="313" name="Google Shape;313;p49"/>
          <p:cNvSpPr/>
          <p:nvPr/>
        </p:nvSpPr>
        <p:spPr>
          <a:xfrm>
            <a:off x="3684290" y="1707324"/>
            <a:ext cx="1793700" cy="1829400"/>
          </a:xfrm>
          <a:prstGeom prst="ellipse">
            <a:avLst/>
          </a:prstGeom>
          <a:solidFill>
            <a:schemeClr val="lt1"/>
          </a:solidFill>
          <a:ln cap="flat" cmpd="sng" w="19050">
            <a:solidFill>
              <a:srgbClr val="CC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CC0000"/>
              </a:solidFill>
              <a:latin typeface="Calibri"/>
              <a:ea typeface="Calibri"/>
              <a:cs typeface="Calibri"/>
              <a:sym typeface="Calibri"/>
            </a:endParaRPr>
          </a:p>
        </p:txBody>
      </p:sp>
      <p:sp>
        <p:nvSpPr>
          <p:cNvPr id="314" name="Google Shape;314;p49"/>
          <p:cNvSpPr txBox="1"/>
          <p:nvPr/>
        </p:nvSpPr>
        <p:spPr>
          <a:xfrm>
            <a:off x="3909731" y="4415381"/>
            <a:ext cx="1287900" cy="423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solidFill>
                  <a:schemeClr val="lt2"/>
                </a:solidFill>
                <a:latin typeface="Calibri"/>
                <a:ea typeface="Calibri"/>
                <a:cs typeface="Calibri"/>
                <a:sym typeface="Calibri"/>
              </a:rPr>
              <a:t>concern</a:t>
            </a:r>
            <a:endParaRPr sz="2300">
              <a:solidFill>
                <a:schemeClr val="lt2"/>
              </a:solidFill>
              <a:latin typeface="Calibri"/>
              <a:ea typeface="Calibri"/>
              <a:cs typeface="Calibri"/>
              <a:sym typeface="Calibri"/>
            </a:endParaRPr>
          </a:p>
        </p:txBody>
      </p:sp>
      <p:sp>
        <p:nvSpPr>
          <p:cNvPr id="315" name="Google Shape;315;p49"/>
          <p:cNvSpPr txBox="1"/>
          <p:nvPr/>
        </p:nvSpPr>
        <p:spPr>
          <a:xfrm>
            <a:off x="3731550" y="1889275"/>
            <a:ext cx="1669800" cy="14547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latin typeface="Calibri"/>
                <a:ea typeface="Calibri"/>
                <a:cs typeface="Calibri"/>
                <a:sym typeface="Calibri"/>
              </a:rPr>
              <a:t>Circle of control=</a:t>
            </a:r>
            <a:endParaRPr sz="2300">
              <a:latin typeface="Calibri"/>
              <a:ea typeface="Calibri"/>
              <a:cs typeface="Calibri"/>
              <a:sym typeface="Calibri"/>
            </a:endParaRPr>
          </a:p>
          <a:p>
            <a:pPr indent="0" lvl="0" marL="0" marR="0" rtl="0" algn="ctr">
              <a:spcBef>
                <a:spcPts val="0"/>
              </a:spcBef>
              <a:spcAft>
                <a:spcPts val="0"/>
              </a:spcAft>
              <a:buNone/>
            </a:pPr>
            <a:r>
              <a:rPr lang="en" sz="2200">
                <a:solidFill>
                  <a:srgbClr val="CC0000"/>
                </a:solidFill>
                <a:latin typeface="Calibri"/>
                <a:ea typeface="Calibri"/>
                <a:cs typeface="Calibri"/>
                <a:sym typeface="Calibri"/>
              </a:rPr>
              <a:t>Looking inward</a:t>
            </a:r>
            <a:endParaRPr sz="2200">
              <a:solidFill>
                <a:srgbClr val="CC0000"/>
              </a:solidFill>
              <a:latin typeface="Calibri"/>
              <a:ea typeface="Calibri"/>
              <a:cs typeface="Calibri"/>
              <a:sym typeface="Calibri"/>
            </a:endParaRPr>
          </a:p>
        </p:txBody>
      </p:sp>
      <p:sp>
        <p:nvSpPr>
          <p:cNvPr id="316" name="Google Shape;316;p49"/>
          <p:cNvSpPr txBox="1"/>
          <p:nvPr/>
        </p:nvSpPr>
        <p:spPr>
          <a:xfrm>
            <a:off x="3624425" y="3568725"/>
            <a:ext cx="1858500" cy="469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2600">
                <a:solidFill>
                  <a:schemeClr val="dk1"/>
                </a:solidFill>
                <a:latin typeface="Calibri"/>
                <a:ea typeface="Calibri"/>
                <a:cs typeface="Calibri"/>
                <a:sym typeface="Calibri"/>
              </a:rPr>
              <a:t>influence</a:t>
            </a:r>
            <a:endParaRPr b="1" sz="26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0"/>
          <p:cNvSpPr txBox="1"/>
          <p:nvPr/>
        </p:nvSpPr>
        <p:spPr>
          <a:xfrm>
            <a:off x="0" y="53533"/>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E3760B"/>
                </a:solidFill>
                <a:latin typeface="Calibri"/>
                <a:ea typeface="Calibri"/>
                <a:cs typeface="Calibri"/>
                <a:sym typeface="Calibri"/>
              </a:rPr>
              <a:t>Think &amp; Write</a:t>
            </a:r>
            <a:endParaRPr b="1" i="1" sz="3300">
              <a:solidFill>
                <a:srgbClr val="1C4587"/>
              </a:solidFill>
              <a:latin typeface="Calibri"/>
              <a:ea typeface="Calibri"/>
              <a:cs typeface="Calibri"/>
              <a:sym typeface="Calibri"/>
            </a:endParaRPr>
          </a:p>
        </p:txBody>
      </p:sp>
      <p:pic>
        <p:nvPicPr>
          <p:cNvPr id="323" name="Google Shape;323;p50"/>
          <p:cNvPicPr preferRelativeResize="0"/>
          <p:nvPr/>
        </p:nvPicPr>
        <p:blipFill rotWithShape="1">
          <a:blip r:embed="rId3">
            <a:alphaModFix/>
          </a:blip>
          <a:srcRect b="0" l="0" r="0" t="0"/>
          <a:stretch/>
        </p:blipFill>
        <p:spPr>
          <a:xfrm>
            <a:off x="978664" y="1426175"/>
            <a:ext cx="3307961" cy="2586425"/>
          </a:xfrm>
          <a:prstGeom prst="rect">
            <a:avLst/>
          </a:prstGeom>
          <a:noFill/>
          <a:ln>
            <a:noFill/>
          </a:ln>
        </p:spPr>
      </p:pic>
      <p:pic>
        <p:nvPicPr>
          <p:cNvPr id="324" name="Google Shape;324;p50"/>
          <p:cNvPicPr preferRelativeResize="0"/>
          <p:nvPr/>
        </p:nvPicPr>
        <p:blipFill rotWithShape="1">
          <a:blip r:embed="rId4">
            <a:alphaModFix/>
          </a:blip>
          <a:srcRect b="0" l="0" r="0" t="0"/>
          <a:stretch/>
        </p:blipFill>
        <p:spPr>
          <a:xfrm>
            <a:off x="4770400" y="1148950"/>
            <a:ext cx="2917875" cy="28636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51"/>
          <p:cNvPicPr preferRelativeResize="0"/>
          <p:nvPr/>
        </p:nvPicPr>
        <p:blipFill rotWithShape="1">
          <a:blip r:embed="rId3">
            <a:alphaModFix amt="22000"/>
          </a:blip>
          <a:srcRect b="0" l="0" r="0" t="0"/>
          <a:stretch/>
        </p:blipFill>
        <p:spPr>
          <a:xfrm>
            <a:off x="1000982" y="1426175"/>
            <a:ext cx="3285642" cy="2568974"/>
          </a:xfrm>
          <a:prstGeom prst="rect">
            <a:avLst/>
          </a:prstGeom>
          <a:noFill/>
          <a:ln>
            <a:noFill/>
          </a:ln>
        </p:spPr>
      </p:pic>
      <p:pic>
        <p:nvPicPr>
          <p:cNvPr id="331" name="Google Shape;331;p51"/>
          <p:cNvPicPr preferRelativeResize="0"/>
          <p:nvPr/>
        </p:nvPicPr>
        <p:blipFill rotWithShape="1">
          <a:blip r:embed="rId4">
            <a:alphaModFix amt="22000"/>
          </a:blip>
          <a:srcRect b="0" l="0" r="0" t="0"/>
          <a:stretch/>
        </p:blipFill>
        <p:spPr>
          <a:xfrm>
            <a:off x="4752625" y="1131500"/>
            <a:ext cx="2917875" cy="2863646"/>
          </a:xfrm>
          <a:prstGeom prst="rect">
            <a:avLst/>
          </a:prstGeom>
          <a:noFill/>
          <a:ln>
            <a:noFill/>
          </a:ln>
        </p:spPr>
      </p:pic>
      <p:sp>
        <p:nvSpPr>
          <p:cNvPr id="332" name="Google Shape;332;p51"/>
          <p:cNvSpPr txBox="1"/>
          <p:nvPr/>
        </p:nvSpPr>
        <p:spPr>
          <a:xfrm>
            <a:off x="1409700" y="1925175"/>
            <a:ext cx="2409300" cy="2401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dk1"/>
                </a:solidFill>
                <a:latin typeface="Calibri"/>
                <a:ea typeface="Calibri"/>
                <a:cs typeface="Calibri"/>
                <a:sym typeface="Calibri"/>
              </a:rPr>
              <a:t>List 1:</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lang="en" sz="2400">
                <a:solidFill>
                  <a:schemeClr val="dk1"/>
                </a:solidFill>
                <a:latin typeface="Calibri"/>
                <a:ea typeface="Calibri"/>
                <a:cs typeface="Calibri"/>
                <a:sym typeface="Calibri"/>
              </a:rPr>
              <a:t>The people who help me </a:t>
            </a:r>
            <a:endParaRPr sz="2400">
              <a:solidFill>
                <a:schemeClr val="dk1"/>
              </a:solidFill>
              <a:latin typeface="Calibri"/>
              <a:ea typeface="Calibri"/>
              <a:cs typeface="Calibri"/>
              <a:sym typeface="Calibri"/>
            </a:endParaRPr>
          </a:p>
          <a:p>
            <a:pPr indent="0" lvl="0" marL="0" rtl="0" algn="ctr">
              <a:spcBef>
                <a:spcPts val="0"/>
              </a:spcBef>
              <a:spcAft>
                <a:spcPts val="0"/>
              </a:spcAft>
              <a:buNone/>
            </a:pPr>
            <a:r>
              <a:rPr lang="en" sz="2400">
                <a:solidFill>
                  <a:schemeClr val="dk1"/>
                </a:solidFill>
                <a:latin typeface="Calibri"/>
                <a:ea typeface="Calibri"/>
                <a:cs typeface="Calibri"/>
                <a:sym typeface="Calibri"/>
              </a:rPr>
              <a:t>feel seen, supported, and cared about</a:t>
            </a:r>
            <a:endParaRPr sz="2400">
              <a:solidFill>
                <a:schemeClr val="dk1"/>
              </a:solidFill>
              <a:latin typeface="Calibri"/>
              <a:ea typeface="Calibri"/>
              <a:cs typeface="Calibri"/>
              <a:sym typeface="Calibri"/>
            </a:endParaRPr>
          </a:p>
        </p:txBody>
      </p:sp>
      <p:sp>
        <p:nvSpPr>
          <p:cNvPr id="333" name="Google Shape;333;p51"/>
          <p:cNvSpPr txBox="1"/>
          <p:nvPr/>
        </p:nvSpPr>
        <p:spPr>
          <a:xfrm>
            <a:off x="5012225" y="1925175"/>
            <a:ext cx="2409300" cy="24012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Calibri"/>
                <a:ea typeface="Calibri"/>
                <a:cs typeface="Calibri"/>
                <a:sym typeface="Calibri"/>
              </a:rPr>
              <a:t>List 2:</a:t>
            </a:r>
            <a:endParaRPr b="1" sz="2400">
              <a:latin typeface="Calibri"/>
              <a:ea typeface="Calibri"/>
              <a:cs typeface="Calibri"/>
              <a:sym typeface="Calibri"/>
            </a:endParaRPr>
          </a:p>
          <a:p>
            <a:pPr indent="0" lvl="0" marL="0" rtl="0" algn="ctr">
              <a:spcBef>
                <a:spcPts val="0"/>
              </a:spcBef>
              <a:spcAft>
                <a:spcPts val="0"/>
              </a:spcAft>
              <a:buNone/>
            </a:pPr>
            <a:r>
              <a:rPr lang="en" sz="2400">
                <a:latin typeface="Calibri"/>
                <a:ea typeface="Calibri"/>
                <a:cs typeface="Calibri"/>
                <a:sym typeface="Calibri"/>
              </a:rPr>
              <a:t>The people closest to me whom I want to see, support, and </a:t>
            </a:r>
            <a:endParaRPr sz="2400">
              <a:latin typeface="Calibri"/>
              <a:ea typeface="Calibri"/>
              <a:cs typeface="Calibri"/>
              <a:sym typeface="Calibri"/>
            </a:endParaRPr>
          </a:p>
          <a:p>
            <a:pPr indent="0" lvl="0" marL="0" rtl="0" algn="ctr">
              <a:spcBef>
                <a:spcPts val="0"/>
              </a:spcBef>
              <a:spcAft>
                <a:spcPts val="0"/>
              </a:spcAft>
              <a:buNone/>
            </a:pPr>
            <a:r>
              <a:rPr lang="en" sz="2400">
                <a:latin typeface="Calibri"/>
                <a:ea typeface="Calibri"/>
                <a:cs typeface="Calibri"/>
                <a:sym typeface="Calibri"/>
              </a:rPr>
              <a:t>care about </a:t>
            </a:r>
            <a:endParaRPr sz="2400">
              <a:latin typeface="Calibri"/>
              <a:ea typeface="Calibri"/>
              <a:cs typeface="Calibri"/>
              <a:sym typeface="Calibri"/>
            </a:endParaRPr>
          </a:p>
        </p:txBody>
      </p:sp>
      <p:sp>
        <p:nvSpPr>
          <p:cNvPr id="334" name="Google Shape;334;p51"/>
          <p:cNvSpPr txBox="1"/>
          <p:nvPr/>
        </p:nvSpPr>
        <p:spPr>
          <a:xfrm>
            <a:off x="0" y="0"/>
            <a:ext cx="9256200" cy="10989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rgbClr val="E3760B"/>
                </a:solidFill>
                <a:latin typeface="Calibri"/>
                <a:ea typeface="Calibri"/>
                <a:cs typeface="Calibri"/>
                <a:sym typeface="Calibri"/>
              </a:rPr>
              <a:t>Think &amp; Write (point and </a:t>
            </a:r>
            <a:r>
              <a:rPr b="1" i="1" lang="en" sz="3300">
                <a:solidFill>
                  <a:srgbClr val="E3760B"/>
                </a:solidFill>
                <a:latin typeface="Calibri"/>
                <a:ea typeface="Calibri"/>
                <a:cs typeface="Calibri"/>
                <a:sym typeface="Calibri"/>
              </a:rPr>
              <a:t>name</a:t>
            </a:r>
            <a:r>
              <a:rPr b="1" lang="en" sz="3300">
                <a:solidFill>
                  <a:srgbClr val="E3760B"/>
                </a:solidFill>
                <a:latin typeface="Calibri"/>
                <a:ea typeface="Calibri"/>
                <a:cs typeface="Calibri"/>
                <a:sym typeface="Calibri"/>
              </a:rPr>
              <a:t>)</a:t>
            </a:r>
            <a:endParaRPr b="1" sz="3300">
              <a:solidFill>
                <a:srgbClr val="E3760B"/>
              </a:solidFill>
              <a:latin typeface="Calibri"/>
              <a:ea typeface="Calibri"/>
              <a:cs typeface="Calibri"/>
              <a:sym typeface="Calibri"/>
            </a:endParaRPr>
          </a:p>
          <a:p>
            <a:pPr indent="0" lvl="0" marL="0" rtl="0" algn="ctr">
              <a:lnSpc>
                <a:spcPct val="90000"/>
              </a:lnSpc>
              <a:spcBef>
                <a:spcPts val="0"/>
              </a:spcBef>
              <a:spcAft>
                <a:spcPts val="0"/>
              </a:spcAft>
              <a:buNone/>
            </a:pPr>
            <a:r>
              <a:rPr b="1" i="1" lang="en" sz="3300">
                <a:solidFill>
                  <a:srgbClr val="1C4587"/>
                </a:solidFill>
                <a:latin typeface="Calibri"/>
                <a:ea typeface="Calibri"/>
                <a:cs typeface="Calibri"/>
                <a:sym typeface="Calibri"/>
              </a:rPr>
              <a:t>Who are "my people"?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2"/>
          <p:cNvSpPr txBox="1"/>
          <p:nvPr/>
        </p:nvSpPr>
        <p:spPr>
          <a:xfrm>
            <a:off x="0" y="53523"/>
            <a:ext cx="9144000" cy="1336500"/>
          </a:xfrm>
          <a:prstGeom prst="rect">
            <a:avLst/>
          </a:prstGeom>
          <a:noFill/>
          <a:ln>
            <a:noFill/>
          </a:ln>
        </p:spPr>
        <p:txBody>
          <a:bodyPr anchorCtr="0" anchor="ctr" bIns="34275" lIns="68575" spcFirstLastPara="1" rIns="68575" wrap="square" tIns="34275">
            <a:normAutofit lnSpcReduction="10000"/>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Reflection</a:t>
            </a:r>
            <a:endParaRPr b="1" sz="3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300"/>
              <a:buFont typeface="Calibri"/>
              <a:buNone/>
            </a:pPr>
            <a:r>
              <a:rPr b="1" lang="en" sz="3300">
                <a:solidFill>
                  <a:srgbClr val="E3760B"/>
                </a:solidFill>
                <a:latin typeface="Calibri"/>
                <a:ea typeface="Calibri"/>
                <a:cs typeface="Calibri"/>
                <a:sym typeface="Calibri"/>
              </a:rPr>
              <a:t>Does tech </a:t>
            </a:r>
            <a:r>
              <a:rPr b="1" i="1" lang="en" sz="3300">
                <a:solidFill>
                  <a:srgbClr val="E3760B"/>
                </a:solidFill>
                <a:latin typeface="Calibri"/>
                <a:ea typeface="Calibri"/>
                <a:cs typeface="Calibri"/>
                <a:sym typeface="Calibri"/>
              </a:rPr>
              <a:t>support</a:t>
            </a:r>
            <a:r>
              <a:rPr b="1" lang="en" sz="3300">
                <a:solidFill>
                  <a:srgbClr val="E3760B"/>
                </a:solidFill>
                <a:latin typeface="Calibri"/>
                <a:ea typeface="Calibri"/>
                <a:cs typeface="Calibri"/>
                <a:sym typeface="Calibri"/>
              </a:rPr>
              <a:t> or </a:t>
            </a:r>
            <a:r>
              <a:rPr b="1" i="1" lang="en" sz="3300">
                <a:solidFill>
                  <a:srgbClr val="E3760B"/>
                </a:solidFill>
                <a:latin typeface="Calibri"/>
                <a:ea typeface="Calibri"/>
                <a:cs typeface="Calibri"/>
                <a:sym typeface="Calibri"/>
              </a:rPr>
              <a:t>interfere</a:t>
            </a:r>
            <a:r>
              <a:rPr b="1" lang="en" sz="3300">
                <a:solidFill>
                  <a:srgbClr val="E3760B"/>
                </a:solidFill>
                <a:latin typeface="Calibri"/>
                <a:ea typeface="Calibri"/>
                <a:cs typeface="Calibri"/>
                <a:sym typeface="Calibri"/>
              </a:rPr>
              <a:t> with your </a:t>
            </a:r>
            <a:endParaRPr b="1" sz="33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300"/>
              <a:buFont typeface="Calibri"/>
              <a:buNone/>
            </a:pPr>
            <a:r>
              <a:rPr b="1" lang="en" sz="3300">
                <a:solidFill>
                  <a:srgbClr val="E3760B"/>
                </a:solidFill>
                <a:latin typeface="Calibri"/>
                <a:ea typeface="Calibri"/>
                <a:cs typeface="Calibri"/>
                <a:sym typeface="Calibri"/>
              </a:rPr>
              <a:t>bonding relationships?</a:t>
            </a:r>
            <a:endParaRPr b="1" sz="3300">
              <a:solidFill>
                <a:srgbClr val="E3760B"/>
              </a:solidFill>
              <a:latin typeface="Calibri"/>
              <a:ea typeface="Calibri"/>
              <a:cs typeface="Calibri"/>
              <a:sym typeface="Calibri"/>
            </a:endParaRPr>
          </a:p>
        </p:txBody>
      </p:sp>
      <p:pic>
        <p:nvPicPr>
          <p:cNvPr id="341" name="Google Shape;341;p52"/>
          <p:cNvPicPr preferRelativeResize="0"/>
          <p:nvPr/>
        </p:nvPicPr>
        <p:blipFill rotWithShape="1">
          <a:blip r:embed="rId3">
            <a:alphaModFix/>
          </a:blip>
          <a:srcRect b="0" l="0" r="0" t="0"/>
          <a:stretch/>
        </p:blipFill>
        <p:spPr>
          <a:xfrm>
            <a:off x="773623" y="1853700"/>
            <a:ext cx="1607194" cy="2050839"/>
          </a:xfrm>
          <a:prstGeom prst="rect">
            <a:avLst/>
          </a:prstGeom>
          <a:noFill/>
          <a:ln>
            <a:noFill/>
          </a:ln>
        </p:spPr>
      </p:pic>
      <p:pic>
        <p:nvPicPr>
          <p:cNvPr id="342" name="Google Shape;342;p52"/>
          <p:cNvPicPr preferRelativeResize="0"/>
          <p:nvPr/>
        </p:nvPicPr>
        <p:blipFill rotWithShape="1">
          <a:blip r:embed="rId4">
            <a:alphaModFix/>
          </a:blip>
          <a:srcRect b="0" l="0" r="0" t="0"/>
          <a:stretch/>
        </p:blipFill>
        <p:spPr>
          <a:xfrm>
            <a:off x="3188590" y="2210913"/>
            <a:ext cx="2229451" cy="1336421"/>
          </a:xfrm>
          <a:prstGeom prst="rect">
            <a:avLst/>
          </a:prstGeom>
          <a:noFill/>
          <a:ln>
            <a:noFill/>
          </a:ln>
        </p:spPr>
      </p:pic>
      <p:pic>
        <p:nvPicPr>
          <p:cNvPr id="343" name="Google Shape;343;p52"/>
          <p:cNvPicPr preferRelativeResize="0"/>
          <p:nvPr/>
        </p:nvPicPr>
        <p:blipFill>
          <a:blip r:embed="rId5">
            <a:alphaModFix/>
          </a:blip>
          <a:stretch>
            <a:fillRect/>
          </a:stretch>
        </p:blipFill>
        <p:spPr>
          <a:xfrm>
            <a:off x="6225825" y="1938975"/>
            <a:ext cx="2339530" cy="19084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3"/>
          <p:cNvSpPr txBox="1"/>
          <p:nvPr/>
        </p:nvSpPr>
        <p:spPr>
          <a:xfrm>
            <a:off x="0" y="53533"/>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E3760B"/>
                </a:solidFill>
                <a:latin typeface="Calibri"/>
                <a:ea typeface="Calibri"/>
                <a:cs typeface="Calibri"/>
                <a:sym typeface="Calibri"/>
              </a:rPr>
              <a:t>Does how I spend my time reflect </a:t>
            </a:r>
            <a:endParaRPr b="1" sz="33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300"/>
              <a:buFont typeface="Calibri"/>
              <a:buNone/>
            </a:pPr>
            <a:r>
              <a:rPr b="1" lang="en" sz="3300">
                <a:solidFill>
                  <a:srgbClr val="E3760B"/>
                </a:solidFill>
                <a:latin typeface="Calibri"/>
                <a:ea typeface="Calibri"/>
                <a:cs typeface="Calibri"/>
                <a:sym typeface="Calibri"/>
              </a:rPr>
              <a:t>my relationship priorities?</a:t>
            </a:r>
            <a:endParaRPr b="1" sz="3300">
              <a:solidFill>
                <a:srgbClr val="E3760B"/>
              </a:solidFill>
              <a:latin typeface="Calibri"/>
              <a:ea typeface="Calibri"/>
              <a:cs typeface="Calibri"/>
              <a:sym typeface="Calibri"/>
            </a:endParaRPr>
          </a:p>
        </p:txBody>
      </p:sp>
      <p:pic>
        <p:nvPicPr>
          <p:cNvPr id="350" name="Google Shape;350;p53"/>
          <p:cNvPicPr preferRelativeResize="0"/>
          <p:nvPr/>
        </p:nvPicPr>
        <p:blipFill>
          <a:blip r:embed="rId3">
            <a:alphaModFix/>
          </a:blip>
          <a:stretch>
            <a:fillRect/>
          </a:stretch>
        </p:blipFill>
        <p:spPr>
          <a:xfrm>
            <a:off x="2980777" y="1295675"/>
            <a:ext cx="2291325" cy="3498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4"/>
          <p:cNvSpPr txBox="1"/>
          <p:nvPr/>
        </p:nvSpPr>
        <p:spPr>
          <a:xfrm>
            <a:off x="239485" y="22945"/>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The Power of Networks</a:t>
            </a:r>
            <a:endParaRPr sz="1100">
              <a:solidFill>
                <a:srgbClr val="1C4587"/>
              </a:solidFill>
            </a:endParaRPr>
          </a:p>
        </p:txBody>
      </p:sp>
      <p:sp>
        <p:nvSpPr>
          <p:cNvPr id="357" name="Google Shape;357;p54"/>
          <p:cNvSpPr txBox="1"/>
          <p:nvPr/>
        </p:nvSpPr>
        <p:spPr>
          <a:xfrm>
            <a:off x="808117" y="877196"/>
            <a:ext cx="76440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400">
                <a:solidFill>
                  <a:schemeClr val="dk1"/>
                </a:solidFill>
                <a:latin typeface="Calibri"/>
                <a:ea typeface="Calibri"/>
                <a:cs typeface="Calibri"/>
                <a:sym typeface="Calibri"/>
              </a:rPr>
              <a:t>Our </a:t>
            </a:r>
            <a:r>
              <a:rPr i="1" lang="en" sz="2400">
                <a:solidFill>
                  <a:schemeClr val="dk1"/>
                </a:solidFill>
                <a:latin typeface="Calibri"/>
                <a:ea typeface="Calibri"/>
                <a:cs typeface="Calibri"/>
                <a:sym typeface="Calibri"/>
              </a:rPr>
              <a:t>existing</a:t>
            </a:r>
            <a:r>
              <a:rPr lang="en" sz="2400">
                <a:solidFill>
                  <a:schemeClr val="dk1"/>
                </a:solidFill>
                <a:latin typeface="Calibri"/>
                <a:ea typeface="Calibri"/>
                <a:cs typeface="Calibri"/>
                <a:sym typeface="Calibri"/>
              </a:rPr>
              <a:t> social relationships impact our health, and… </a:t>
            </a:r>
            <a:endParaRPr sz="1100"/>
          </a:p>
        </p:txBody>
      </p:sp>
      <p:sp>
        <p:nvSpPr>
          <p:cNvPr id="358" name="Google Shape;358;p54"/>
          <p:cNvSpPr/>
          <p:nvPr/>
        </p:nvSpPr>
        <p:spPr>
          <a:xfrm>
            <a:off x="2517323" y="1434225"/>
            <a:ext cx="40596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500">
                <a:solidFill>
                  <a:schemeClr val="dk1"/>
                </a:solidFill>
                <a:latin typeface="Calibri"/>
                <a:ea typeface="Calibri"/>
                <a:cs typeface="Calibri"/>
                <a:sym typeface="Calibri"/>
              </a:rPr>
              <a:t>https://www.youtube.com/watch?v=zkmsjFisW_A</a:t>
            </a:r>
            <a:endParaRPr sz="1500">
              <a:solidFill>
                <a:schemeClr val="dk1"/>
              </a:solidFill>
              <a:latin typeface="Calibri"/>
              <a:ea typeface="Calibri"/>
              <a:cs typeface="Calibri"/>
              <a:sym typeface="Calibri"/>
            </a:endParaRPr>
          </a:p>
        </p:txBody>
      </p:sp>
      <p:pic>
        <p:nvPicPr>
          <p:cNvPr id="359" name="Google Shape;359;p54"/>
          <p:cNvPicPr preferRelativeResize="0"/>
          <p:nvPr/>
        </p:nvPicPr>
        <p:blipFill rotWithShape="1">
          <a:blip r:embed="rId3">
            <a:alphaModFix/>
          </a:blip>
          <a:srcRect b="0" l="0" r="0" t="0"/>
          <a:stretch/>
        </p:blipFill>
        <p:spPr>
          <a:xfrm>
            <a:off x="4978713" y="2284817"/>
            <a:ext cx="3129930" cy="2135146"/>
          </a:xfrm>
          <a:prstGeom prst="rect">
            <a:avLst/>
          </a:prstGeom>
          <a:noFill/>
          <a:ln>
            <a:noFill/>
          </a:ln>
        </p:spPr>
      </p:pic>
      <p:pic>
        <p:nvPicPr>
          <p:cNvPr id="360" name="Google Shape;360;p54"/>
          <p:cNvPicPr preferRelativeResize="0"/>
          <p:nvPr/>
        </p:nvPicPr>
        <p:blipFill rotWithShape="1">
          <a:blip r:embed="rId4">
            <a:alphaModFix/>
          </a:blip>
          <a:srcRect b="0" l="0" r="0" t="0"/>
          <a:stretch/>
        </p:blipFill>
        <p:spPr>
          <a:xfrm>
            <a:off x="808117" y="2253528"/>
            <a:ext cx="3418413" cy="21995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5"/>
          <p:cNvSpPr/>
          <p:nvPr/>
        </p:nvSpPr>
        <p:spPr>
          <a:xfrm rot="-522043">
            <a:off x="1705668" y="894395"/>
            <a:ext cx="5588761" cy="3935504"/>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blipFill rotWithShape="1">
            <a:blip r:embed="rId3">
              <a:alphaModFix amt="25000"/>
            </a:blip>
            <a:stretch>
              <a:fillRect b="0" l="0" r="0" t="0"/>
            </a:stretch>
          </a:blip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67" name="Google Shape;367;p55"/>
          <p:cNvSpPr txBox="1"/>
          <p:nvPr/>
        </p:nvSpPr>
        <p:spPr>
          <a:xfrm>
            <a:off x="239485" y="22945"/>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We can be deliberate about relationships</a:t>
            </a:r>
            <a:endParaRPr sz="1100">
              <a:solidFill>
                <a:srgbClr val="1C4587"/>
              </a:solidFill>
            </a:endParaRPr>
          </a:p>
        </p:txBody>
      </p:sp>
      <p:sp>
        <p:nvSpPr>
          <p:cNvPr id="368" name="Google Shape;368;p55"/>
          <p:cNvSpPr/>
          <p:nvPr/>
        </p:nvSpPr>
        <p:spPr>
          <a:xfrm>
            <a:off x="2162725" y="1445550"/>
            <a:ext cx="4460100" cy="2178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chemeClr val="dk1"/>
                </a:solidFill>
                <a:latin typeface="Calibri"/>
                <a:ea typeface="Calibri"/>
                <a:cs typeface="Calibri"/>
                <a:sym typeface="Calibri"/>
              </a:rPr>
              <a:t>"The [groups] we belong to shape our behavior…. [You can choose to] join a group where your desired behavior is the normal behavior." </a:t>
            </a:r>
            <a:endParaRPr sz="27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700">
              <a:solidFill>
                <a:schemeClr val="dk1"/>
              </a:solidFill>
              <a:latin typeface="Calibri"/>
              <a:ea typeface="Calibri"/>
              <a:cs typeface="Calibri"/>
              <a:sym typeface="Calibri"/>
            </a:endParaRPr>
          </a:p>
          <a:p>
            <a:pPr indent="0" lvl="0" marL="0" marR="0" rtl="0" algn="ctr">
              <a:spcBef>
                <a:spcPts val="0"/>
              </a:spcBef>
              <a:spcAft>
                <a:spcPts val="0"/>
              </a:spcAft>
              <a:buNone/>
            </a:pPr>
            <a:r>
              <a:rPr lang="en" sz="2700">
                <a:solidFill>
                  <a:schemeClr val="dk1"/>
                </a:solidFill>
                <a:latin typeface="Calibri"/>
                <a:ea typeface="Calibri"/>
                <a:cs typeface="Calibri"/>
                <a:sym typeface="Calibri"/>
              </a:rPr>
              <a:t>~James Clear</a:t>
            </a:r>
            <a:endParaRPr sz="27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6"/>
          <p:cNvSpPr txBox="1"/>
          <p:nvPr/>
        </p:nvSpPr>
        <p:spPr>
          <a:xfrm>
            <a:off x="0" y="53533"/>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Too often tech is not used for </a:t>
            </a:r>
            <a:r>
              <a:rPr b="1" i="1" lang="en" sz="3300">
                <a:solidFill>
                  <a:srgbClr val="1C4587"/>
                </a:solidFill>
                <a:latin typeface="Calibri"/>
                <a:ea typeface="Calibri"/>
                <a:cs typeface="Calibri"/>
                <a:sym typeface="Calibri"/>
              </a:rPr>
              <a:t>true</a:t>
            </a:r>
            <a:r>
              <a:rPr b="1" lang="en" sz="3300">
                <a:solidFill>
                  <a:srgbClr val="1C4587"/>
                </a:solidFill>
                <a:latin typeface="Calibri"/>
                <a:ea typeface="Calibri"/>
                <a:cs typeface="Calibri"/>
                <a:sym typeface="Calibri"/>
              </a:rPr>
              <a:t> bonding, </a:t>
            </a:r>
            <a:endParaRPr b="1" sz="33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but rather gives us the </a:t>
            </a:r>
            <a:r>
              <a:rPr b="1" i="1" lang="en" sz="3300">
                <a:solidFill>
                  <a:srgbClr val="1C4587"/>
                </a:solidFill>
                <a:latin typeface="Calibri"/>
                <a:ea typeface="Calibri"/>
                <a:cs typeface="Calibri"/>
                <a:sym typeface="Calibri"/>
              </a:rPr>
              <a:t>illusion</a:t>
            </a:r>
            <a:r>
              <a:rPr b="1" lang="en" sz="3300">
                <a:solidFill>
                  <a:srgbClr val="1C4587"/>
                </a:solidFill>
                <a:latin typeface="Calibri"/>
                <a:ea typeface="Calibri"/>
                <a:cs typeface="Calibri"/>
                <a:sym typeface="Calibri"/>
              </a:rPr>
              <a:t> of connection</a:t>
            </a:r>
            <a:endParaRPr b="1" sz="3300">
              <a:solidFill>
                <a:srgbClr val="E3760B"/>
              </a:solidFill>
              <a:latin typeface="Calibri"/>
              <a:ea typeface="Calibri"/>
              <a:cs typeface="Calibri"/>
              <a:sym typeface="Calibri"/>
            </a:endParaRPr>
          </a:p>
        </p:txBody>
      </p:sp>
      <p:pic>
        <p:nvPicPr>
          <p:cNvPr id="375" name="Google Shape;375;p56"/>
          <p:cNvPicPr preferRelativeResize="0"/>
          <p:nvPr/>
        </p:nvPicPr>
        <p:blipFill>
          <a:blip r:embed="rId3">
            <a:alphaModFix/>
          </a:blip>
          <a:stretch>
            <a:fillRect/>
          </a:stretch>
        </p:blipFill>
        <p:spPr>
          <a:xfrm>
            <a:off x="2325938" y="1348330"/>
            <a:ext cx="4492107" cy="3362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0"/>
          <p:cNvPicPr preferRelativeResize="0"/>
          <p:nvPr/>
        </p:nvPicPr>
        <p:blipFill rotWithShape="1">
          <a:blip r:embed="rId3">
            <a:alphaModFix/>
          </a:blip>
          <a:srcRect b="704" l="11866" r="13406" t="0"/>
          <a:stretch/>
        </p:blipFill>
        <p:spPr>
          <a:xfrm>
            <a:off x="2132587" y="140725"/>
            <a:ext cx="4878819" cy="4862039"/>
          </a:xfrm>
          <a:prstGeom prst="rect">
            <a:avLst/>
          </a:prstGeom>
          <a:noFill/>
          <a:ln>
            <a:noFill/>
          </a:ln>
        </p:spPr>
      </p:pic>
      <p:sp>
        <p:nvSpPr>
          <p:cNvPr id="162" name="Google Shape;162;p30"/>
          <p:cNvSpPr/>
          <p:nvPr/>
        </p:nvSpPr>
        <p:spPr>
          <a:xfrm rot="-2929488">
            <a:off x="2994451" y="973187"/>
            <a:ext cx="3167398" cy="3175187"/>
          </a:xfrm>
          <a:prstGeom prst="ellipse">
            <a:avLst/>
          </a:prstGeom>
          <a:noFill/>
          <a:ln cap="flat" cmpd="sng" w="508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0000"/>
              </a:solidFill>
              <a:latin typeface="Calibri"/>
              <a:ea typeface="Calibri"/>
              <a:cs typeface="Calibri"/>
              <a:sym typeface="Calibri"/>
            </a:endParaRPr>
          </a:p>
        </p:txBody>
      </p:sp>
      <p:sp>
        <p:nvSpPr>
          <p:cNvPr id="163" name="Google Shape;163;p30"/>
          <p:cNvSpPr txBox="1"/>
          <p:nvPr/>
        </p:nvSpPr>
        <p:spPr>
          <a:xfrm>
            <a:off x="325175" y="421175"/>
            <a:ext cx="1704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7"/>
          <p:cNvSpPr txBox="1"/>
          <p:nvPr/>
        </p:nvSpPr>
        <p:spPr>
          <a:xfrm>
            <a:off x="0" y="164973"/>
            <a:ext cx="9144000" cy="1149900"/>
          </a:xfrm>
          <a:prstGeom prst="rect">
            <a:avLst/>
          </a:prstGeom>
          <a:noFill/>
          <a:ln>
            <a:noFill/>
          </a:ln>
        </p:spPr>
        <p:txBody>
          <a:bodyPr anchorCtr="0" anchor="ctr" bIns="34275" lIns="68575" spcFirstLastPara="1" rIns="68575" wrap="square" tIns="34275">
            <a:normAutofit fontScale="92500" lnSpcReduction="20000"/>
          </a:bodyPr>
          <a:lstStyle/>
          <a:p>
            <a:pPr indent="0" lvl="0" marL="0" marR="0" rtl="0" algn="ctr">
              <a:lnSpc>
                <a:spcPct val="100000"/>
              </a:lnSpc>
              <a:spcBef>
                <a:spcPts val="0"/>
              </a:spcBef>
              <a:spcAft>
                <a:spcPts val="0"/>
              </a:spcAft>
              <a:buClr>
                <a:schemeClr val="dk1"/>
              </a:buClr>
              <a:buSzPct val="100000"/>
              <a:buFont typeface="Calibri"/>
              <a:buNone/>
            </a:pPr>
            <a:r>
              <a:rPr b="1" lang="en" sz="3300">
                <a:solidFill>
                  <a:srgbClr val="1C4587"/>
                </a:solidFill>
                <a:latin typeface="Calibri"/>
                <a:ea typeface="Calibri"/>
                <a:cs typeface="Calibri"/>
                <a:sym typeface="Calibri"/>
              </a:rPr>
              <a:t>Or we may spend more time than we really need to in </a:t>
            </a:r>
            <a:r>
              <a:rPr b="1" i="1" lang="en" sz="3300">
                <a:solidFill>
                  <a:srgbClr val="1C4587"/>
                </a:solidFill>
                <a:latin typeface="Calibri"/>
                <a:ea typeface="Calibri"/>
                <a:cs typeface="Calibri"/>
                <a:sym typeface="Calibri"/>
              </a:rPr>
              <a:t>Bridging</a:t>
            </a:r>
            <a:r>
              <a:rPr b="1" lang="en" sz="3300">
                <a:solidFill>
                  <a:srgbClr val="1C4587"/>
                </a:solidFill>
                <a:latin typeface="Calibri"/>
                <a:ea typeface="Calibri"/>
                <a:cs typeface="Calibri"/>
                <a:sym typeface="Calibri"/>
              </a:rPr>
              <a:t> vs. </a:t>
            </a:r>
            <a:r>
              <a:rPr b="1" i="1" lang="en" sz="3300">
                <a:solidFill>
                  <a:srgbClr val="1C4587"/>
                </a:solidFill>
                <a:latin typeface="Calibri"/>
                <a:ea typeface="Calibri"/>
                <a:cs typeface="Calibri"/>
                <a:sym typeface="Calibri"/>
              </a:rPr>
              <a:t>Bonding</a:t>
            </a:r>
            <a:r>
              <a:rPr b="1" lang="en" sz="3300">
                <a:solidFill>
                  <a:srgbClr val="1C4587"/>
                </a:solidFill>
                <a:latin typeface="Calibri"/>
                <a:ea typeface="Calibri"/>
                <a:cs typeface="Calibri"/>
                <a:sym typeface="Calibri"/>
              </a:rPr>
              <a:t> Social connections</a:t>
            </a:r>
            <a:endParaRPr b="1" sz="33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38223"/>
              <a:buFont typeface="Calibri"/>
              <a:buNone/>
            </a:pPr>
            <a:r>
              <a:rPr lang="en" sz="2387">
                <a:solidFill>
                  <a:srgbClr val="1C4587"/>
                </a:solidFill>
                <a:latin typeface="Calibri"/>
                <a:ea typeface="Calibri"/>
                <a:cs typeface="Calibri"/>
                <a:sym typeface="Calibri"/>
              </a:rPr>
              <a:t>(this is particularly easy to do on social media) </a:t>
            </a:r>
            <a:endParaRPr sz="2387">
              <a:solidFill>
                <a:srgbClr val="1C4587"/>
              </a:solidFill>
              <a:latin typeface="Calibri"/>
              <a:ea typeface="Calibri"/>
              <a:cs typeface="Calibri"/>
              <a:sym typeface="Calibri"/>
            </a:endParaRPr>
          </a:p>
        </p:txBody>
      </p:sp>
      <p:pic>
        <p:nvPicPr>
          <p:cNvPr id="382" name="Google Shape;382;p57"/>
          <p:cNvPicPr preferRelativeResize="0"/>
          <p:nvPr/>
        </p:nvPicPr>
        <p:blipFill>
          <a:blip r:embed="rId3">
            <a:alphaModFix/>
          </a:blip>
          <a:stretch>
            <a:fillRect/>
          </a:stretch>
        </p:blipFill>
        <p:spPr>
          <a:xfrm>
            <a:off x="2962181" y="1842275"/>
            <a:ext cx="3219638" cy="2142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8"/>
          <p:cNvSpPr txBox="1"/>
          <p:nvPr/>
        </p:nvSpPr>
        <p:spPr>
          <a:xfrm>
            <a:off x="0" y="16498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Category #3: </a:t>
            </a:r>
            <a:r>
              <a:rPr b="1" i="1" lang="en" sz="3300">
                <a:solidFill>
                  <a:srgbClr val="E3760B"/>
                </a:solidFill>
                <a:latin typeface="Calibri"/>
                <a:ea typeface="Calibri"/>
                <a:cs typeface="Calibri"/>
                <a:sym typeface="Calibri"/>
              </a:rPr>
              <a:t>Bridging</a:t>
            </a:r>
            <a:r>
              <a:rPr b="1" lang="en" sz="3300">
                <a:solidFill>
                  <a:srgbClr val="1C4587"/>
                </a:solidFill>
                <a:latin typeface="Calibri"/>
                <a:ea typeface="Calibri"/>
                <a:cs typeface="Calibri"/>
                <a:sym typeface="Calibri"/>
              </a:rPr>
              <a:t> Social Capital </a:t>
            </a:r>
            <a:endParaRPr b="1" sz="3300">
              <a:solidFill>
                <a:srgbClr val="1C4587"/>
              </a:solidFill>
              <a:latin typeface="Calibri"/>
              <a:ea typeface="Calibri"/>
              <a:cs typeface="Calibri"/>
              <a:sym typeface="Calibri"/>
            </a:endParaRPr>
          </a:p>
        </p:txBody>
      </p:sp>
      <p:sp>
        <p:nvSpPr>
          <p:cNvPr id="389" name="Google Shape;389;p58"/>
          <p:cNvSpPr txBox="1"/>
          <p:nvPr>
            <p:ph idx="1" type="body"/>
          </p:nvPr>
        </p:nvSpPr>
        <p:spPr>
          <a:xfrm>
            <a:off x="1030950" y="1552650"/>
            <a:ext cx="7014900" cy="203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34275" lIns="68575" spcFirstLastPara="1" rIns="68575" wrap="square" tIns="34275">
            <a:noAutofit/>
          </a:bodyPr>
          <a:lstStyle/>
          <a:p>
            <a:pPr indent="-285750" lvl="0" marL="177800" rtl="0" algn="l">
              <a:lnSpc>
                <a:spcPct val="90000"/>
              </a:lnSpc>
              <a:spcBef>
                <a:spcPts val="0"/>
              </a:spcBef>
              <a:spcAft>
                <a:spcPts val="0"/>
              </a:spcAft>
              <a:buClr>
                <a:schemeClr val="lt2"/>
              </a:buClr>
              <a:buSzPts val="3900"/>
              <a:buChar char="•"/>
            </a:pPr>
            <a:r>
              <a:rPr lang="en" sz="3900">
                <a:solidFill>
                  <a:schemeClr val="lt2"/>
                </a:solidFill>
              </a:rPr>
              <a:t>Relationship with </a:t>
            </a:r>
            <a:r>
              <a:rPr i="1" lang="en" sz="3900">
                <a:solidFill>
                  <a:schemeClr val="lt2"/>
                </a:solidFill>
              </a:rPr>
              <a:t>self</a:t>
            </a:r>
            <a:r>
              <a:rPr lang="en" sz="3900">
                <a:solidFill>
                  <a:schemeClr val="lt2"/>
                </a:solidFill>
              </a:rPr>
              <a:t> </a:t>
            </a:r>
            <a:endParaRPr sz="3900">
              <a:solidFill>
                <a:schemeClr val="lt2"/>
              </a:solidFill>
            </a:endParaRPr>
          </a:p>
          <a:p>
            <a:pPr indent="-285750" lvl="0" marL="177800" rtl="0" algn="l">
              <a:lnSpc>
                <a:spcPct val="90000"/>
              </a:lnSpc>
              <a:spcBef>
                <a:spcPts val="800"/>
              </a:spcBef>
              <a:spcAft>
                <a:spcPts val="0"/>
              </a:spcAft>
              <a:buClr>
                <a:srgbClr val="1C4587"/>
              </a:buClr>
              <a:buSzPts val="3900"/>
              <a:buChar char="•"/>
            </a:pPr>
            <a:r>
              <a:rPr i="1" lang="en" sz="3900">
                <a:solidFill>
                  <a:schemeClr val="lt2"/>
                </a:solidFill>
              </a:rPr>
              <a:t>Bonding</a:t>
            </a:r>
            <a:r>
              <a:rPr lang="en" sz="3900">
                <a:solidFill>
                  <a:schemeClr val="lt2"/>
                </a:solidFill>
              </a:rPr>
              <a:t> relationships</a:t>
            </a:r>
            <a:r>
              <a:rPr lang="en" sz="3900">
                <a:solidFill>
                  <a:srgbClr val="1C4587"/>
                </a:solidFill>
              </a:rPr>
              <a:t> </a:t>
            </a:r>
            <a:endParaRPr sz="3900">
              <a:solidFill>
                <a:srgbClr val="1C4587"/>
              </a:solidFill>
            </a:endParaRPr>
          </a:p>
          <a:p>
            <a:pPr indent="-285750" lvl="0" marL="177800" rtl="0" algn="l">
              <a:lnSpc>
                <a:spcPct val="90000"/>
              </a:lnSpc>
              <a:spcBef>
                <a:spcPts val="800"/>
              </a:spcBef>
              <a:spcAft>
                <a:spcPts val="0"/>
              </a:spcAft>
              <a:buClr>
                <a:srgbClr val="1C4587"/>
              </a:buClr>
              <a:buSzPts val="3900"/>
              <a:buChar char="•"/>
            </a:pPr>
            <a:r>
              <a:rPr i="1" lang="en" sz="3900">
                <a:solidFill>
                  <a:srgbClr val="E3760B"/>
                </a:solidFill>
              </a:rPr>
              <a:t>Bridging</a:t>
            </a:r>
            <a:r>
              <a:rPr lang="en" sz="3900">
                <a:solidFill>
                  <a:srgbClr val="1C4587"/>
                </a:solidFill>
              </a:rPr>
              <a:t> relationships </a:t>
            </a:r>
            <a:endParaRPr sz="3900">
              <a:solidFill>
                <a:srgbClr val="1C458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9"/>
          <p:cNvSpPr txBox="1"/>
          <p:nvPr>
            <p:ph idx="1" type="body"/>
          </p:nvPr>
        </p:nvSpPr>
        <p:spPr>
          <a:xfrm>
            <a:off x="1325261" y="1281939"/>
            <a:ext cx="6579900" cy="10626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34275" lIns="68575" spcFirstLastPara="1" rIns="68575" wrap="square" tIns="34275">
            <a:normAutofit/>
          </a:bodyPr>
          <a:lstStyle/>
          <a:p>
            <a:pPr indent="0" lvl="0" marL="0" rtl="0" algn="ctr">
              <a:lnSpc>
                <a:spcPct val="90000"/>
              </a:lnSpc>
              <a:spcBef>
                <a:spcPts val="0"/>
              </a:spcBef>
              <a:spcAft>
                <a:spcPts val="0"/>
              </a:spcAft>
              <a:buNone/>
            </a:pPr>
            <a:r>
              <a:rPr lang="en"/>
              <a:t>David Burkus – even an hour a week on “weak ties” can improve your professional and personal network – opportunities to be helped and to help </a:t>
            </a:r>
            <a:endParaRPr/>
          </a:p>
        </p:txBody>
      </p:sp>
      <p:pic>
        <p:nvPicPr>
          <p:cNvPr id="396" name="Google Shape;396;p59"/>
          <p:cNvPicPr preferRelativeResize="0"/>
          <p:nvPr/>
        </p:nvPicPr>
        <p:blipFill rotWithShape="1">
          <a:blip r:embed="rId3">
            <a:alphaModFix/>
          </a:blip>
          <a:srcRect b="0" l="0" r="0" t="0"/>
          <a:stretch/>
        </p:blipFill>
        <p:spPr>
          <a:xfrm>
            <a:off x="2935097" y="2457201"/>
            <a:ext cx="2637431" cy="1193345"/>
          </a:xfrm>
          <a:prstGeom prst="rect">
            <a:avLst/>
          </a:prstGeom>
          <a:noFill/>
          <a:ln>
            <a:noFill/>
          </a:ln>
        </p:spPr>
      </p:pic>
      <p:sp>
        <p:nvSpPr>
          <p:cNvPr id="397" name="Google Shape;397;p59"/>
          <p:cNvSpPr txBox="1"/>
          <p:nvPr/>
        </p:nvSpPr>
        <p:spPr>
          <a:xfrm>
            <a:off x="0" y="16498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i="1" lang="en" sz="3300">
                <a:solidFill>
                  <a:srgbClr val="E3760B"/>
                </a:solidFill>
                <a:latin typeface="Calibri"/>
                <a:ea typeface="Calibri"/>
                <a:cs typeface="Calibri"/>
                <a:sym typeface="Calibri"/>
              </a:rPr>
              <a:t>Bridging</a:t>
            </a:r>
            <a:r>
              <a:rPr b="1" lang="en" sz="3300">
                <a:solidFill>
                  <a:srgbClr val="1C4587"/>
                </a:solidFill>
                <a:latin typeface="Calibri"/>
                <a:ea typeface="Calibri"/>
                <a:cs typeface="Calibri"/>
                <a:sym typeface="Calibri"/>
              </a:rPr>
              <a:t> Social Capital can also </a:t>
            </a:r>
            <a:r>
              <a:rPr b="1" i="1" lang="en" sz="3300">
                <a:solidFill>
                  <a:srgbClr val="E3760B"/>
                </a:solidFill>
                <a:latin typeface="Calibri"/>
                <a:ea typeface="Calibri"/>
                <a:cs typeface="Calibri"/>
                <a:sym typeface="Calibri"/>
              </a:rPr>
              <a:t>Build</a:t>
            </a:r>
            <a:r>
              <a:rPr b="1" lang="en" sz="3300">
                <a:solidFill>
                  <a:srgbClr val="1C4587"/>
                </a:solidFill>
                <a:latin typeface="Calibri"/>
                <a:ea typeface="Calibri"/>
                <a:cs typeface="Calibri"/>
                <a:sym typeface="Calibri"/>
              </a:rPr>
              <a:t> </a:t>
            </a:r>
            <a:endParaRPr b="1" sz="3300">
              <a:solidFill>
                <a:srgbClr val="1C4587"/>
              </a:solidFill>
              <a:latin typeface="Calibri"/>
              <a:ea typeface="Calibri"/>
              <a:cs typeface="Calibri"/>
              <a:sym typeface="Calibri"/>
            </a:endParaRPr>
          </a:p>
        </p:txBody>
      </p:sp>
      <p:sp>
        <p:nvSpPr>
          <p:cNvPr id="398" name="Google Shape;398;p59"/>
          <p:cNvSpPr/>
          <p:nvPr/>
        </p:nvSpPr>
        <p:spPr>
          <a:xfrm>
            <a:off x="2216307" y="3836625"/>
            <a:ext cx="4067100" cy="392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i="1" lang="en" sz="1200">
                <a:solidFill>
                  <a:srgbClr val="202124"/>
                </a:solidFill>
                <a:latin typeface="Calibri"/>
                <a:ea typeface="Calibri"/>
                <a:cs typeface="Calibri"/>
                <a:sym typeface="Calibri"/>
              </a:rPr>
              <a:t>Friend of a Friend ...: Understanding the Hidden Networks That Can Transform Your Life and Your Career by David Burkus</a:t>
            </a:r>
            <a:endParaRPr i="1" sz="12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60"/>
          <p:cNvSpPr txBox="1"/>
          <p:nvPr/>
        </p:nvSpPr>
        <p:spPr>
          <a:xfrm>
            <a:off x="299400" y="0"/>
            <a:ext cx="8545200" cy="15276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A tool for bonding and bridging relationships:</a:t>
            </a:r>
            <a:endParaRPr b="1" sz="3300">
              <a:solidFill>
                <a:srgbClr val="1C4587"/>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300"/>
              <a:buFont typeface="Calibri"/>
              <a:buNone/>
            </a:pPr>
            <a:r>
              <a:t/>
            </a:r>
            <a:endParaRPr b="1" sz="4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300"/>
              <a:buFont typeface="Calibri"/>
              <a:buNone/>
            </a:pPr>
            <a:r>
              <a:rPr b="1" i="0" lang="en" sz="3300" u="none" cap="none" strike="noStrike">
                <a:solidFill>
                  <a:srgbClr val="E3760B"/>
                </a:solidFill>
                <a:latin typeface="Calibri"/>
                <a:ea typeface="Calibri"/>
                <a:cs typeface="Calibri"/>
                <a:sym typeface="Calibri"/>
              </a:rPr>
              <a:t>Communications Charters</a:t>
            </a:r>
            <a:endParaRPr b="1" i="0" sz="3300" u="none" cap="none" strike="noStrike">
              <a:solidFill>
                <a:srgbClr val="E3760B"/>
              </a:solidFill>
              <a:latin typeface="Calibri"/>
              <a:ea typeface="Calibri"/>
              <a:cs typeface="Calibri"/>
              <a:sym typeface="Calibri"/>
            </a:endParaRPr>
          </a:p>
        </p:txBody>
      </p:sp>
      <p:pic>
        <p:nvPicPr>
          <p:cNvPr id="405" name="Google Shape;405;p60"/>
          <p:cNvPicPr preferRelativeResize="0"/>
          <p:nvPr/>
        </p:nvPicPr>
        <p:blipFill rotWithShape="1">
          <a:blip r:embed="rId3">
            <a:alphaModFix/>
          </a:blip>
          <a:srcRect b="0" l="0" r="0" t="0"/>
          <a:stretch/>
        </p:blipFill>
        <p:spPr>
          <a:xfrm>
            <a:off x="2293483" y="1375172"/>
            <a:ext cx="4524377" cy="36351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1"/>
          <p:cNvSpPr txBox="1"/>
          <p:nvPr/>
        </p:nvSpPr>
        <p:spPr>
          <a:xfrm>
            <a:off x="283028" y="-171450"/>
            <a:ext cx="85452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i="0" lang="en" sz="3300" u="none" cap="none" strike="noStrike">
                <a:solidFill>
                  <a:srgbClr val="E3760B"/>
                </a:solidFill>
                <a:latin typeface="Calibri"/>
                <a:ea typeface="Calibri"/>
                <a:cs typeface="Calibri"/>
                <a:sym typeface="Calibri"/>
              </a:rPr>
              <a:t>Communications Charters</a:t>
            </a:r>
            <a:endParaRPr b="1" i="0" sz="3300" u="none" cap="none" strike="noStrike">
              <a:solidFill>
                <a:srgbClr val="E3760B"/>
              </a:solidFill>
              <a:latin typeface="Calibri"/>
              <a:ea typeface="Calibri"/>
              <a:cs typeface="Calibri"/>
              <a:sym typeface="Calibri"/>
            </a:endParaRPr>
          </a:p>
        </p:txBody>
      </p:sp>
      <p:sp>
        <p:nvSpPr>
          <p:cNvPr id="412" name="Google Shape;412;p61"/>
          <p:cNvSpPr txBox="1"/>
          <p:nvPr/>
        </p:nvSpPr>
        <p:spPr>
          <a:xfrm>
            <a:off x="217688" y="4789144"/>
            <a:ext cx="8708700" cy="3078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https://docs.google.com/spreadsheets/d/11zDrV4bwSZGxML2MzGi_YqvLiZI23PmRrNBEy7BD3nA/edit?usp=sharing</a:t>
            </a:r>
            <a:endParaRPr b="0" i="0" sz="1100" u="none" cap="none" strike="noStrike">
              <a:solidFill>
                <a:srgbClr val="000000"/>
              </a:solidFill>
              <a:latin typeface="Arial"/>
              <a:ea typeface="Arial"/>
              <a:cs typeface="Arial"/>
              <a:sym typeface="Arial"/>
            </a:endParaRPr>
          </a:p>
        </p:txBody>
      </p:sp>
      <p:pic>
        <p:nvPicPr>
          <p:cNvPr id="413" name="Google Shape;413;p61"/>
          <p:cNvPicPr preferRelativeResize="0"/>
          <p:nvPr/>
        </p:nvPicPr>
        <p:blipFill>
          <a:blip r:embed="rId3">
            <a:alphaModFix/>
          </a:blip>
          <a:stretch>
            <a:fillRect/>
          </a:stretch>
        </p:blipFill>
        <p:spPr>
          <a:xfrm>
            <a:off x="114300" y="584475"/>
            <a:ext cx="8708626" cy="423935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2"/>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sp>
        <p:nvSpPr>
          <p:cNvPr id="420" name="Google Shape;420;p62"/>
          <p:cNvSpPr txBox="1"/>
          <p:nvPr/>
        </p:nvSpPr>
        <p:spPr>
          <a:xfrm>
            <a:off x="890419" y="415406"/>
            <a:ext cx="7231500" cy="9144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300">
                <a:solidFill>
                  <a:srgbClr val="1C4587"/>
                </a:solidFill>
                <a:latin typeface="Calibri"/>
                <a:ea typeface="Calibri"/>
                <a:cs typeface="Calibri"/>
                <a:sym typeface="Calibri"/>
              </a:rPr>
              <a:t>Let's Go Back to </a:t>
            </a:r>
            <a:r>
              <a:rPr b="1" i="1" lang="en" sz="3300">
                <a:solidFill>
                  <a:srgbClr val="E3760B"/>
                </a:solidFill>
                <a:latin typeface="Calibri"/>
                <a:ea typeface="Calibri"/>
                <a:cs typeface="Calibri"/>
                <a:sym typeface="Calibri"/>
              </a:rPr>
              <a:t>Bonding</a:t>
            </a:r>
            <a:r>
              <a:rPr b="1" lang="en" sz="3300">
                <a:solidFill>
                  <a:srgbClr val="E3760B"/>
                </a:solidFill>
                <a:latin typeface="Calibri"/>
                <a:ea typeface="Calibri"/>
                <a:cs typeface="Calibri"/>
                <a:sym typeface="Calibri"/>
              </a:rPr>
              <a:t> </a:t>
            </a:r>
            <a:endParaRPr b="1" sz="33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lang="en" sz="2300">
                <a:solidFill>
                  <a:srgbClr val="1C4587"/>
                </a:solidFill>
                <a:latin typeface="Calibri"/>
                <a:ea typeface="Calibri"/>
                <a:cs typeface="Calibri"/>
                <a:sym typeface="Calibri"/>
              </a:rPr>
              <a:t>Attachment, Relationship-building, Presence…</a:t>
            </a:r>
            <a:endParaRPr sz="2300">
              <a:solidFill>
                <a:srgbClr val="1C4587"/>
              </a:solidFill>
              <a:latin typeface="Calibri"/>
              <a:ea typeface="Calibri"/>
              <a:cs typeface="Calibri"/>
              <a:sym typeface="Calibri"/>
            </a:endParaRPr>
          </a:p>
        </p:txBody>
      </p:sp>
      <p:sp>
        <p:nvSpPr>
          <p:cNvPr id="421" name="Google Shape;421;p62"/>
          <p:cNvSpPr txBox="1"/>
          <p:nvPr>
            <p:ph idx="1" type="body"/>
          </p:nvPr>
        </p:nvSpPr>
        <p:spPr>
          <a:xfrm>
            <a:off x="1030950" y="1552650"/>
            <a:ext cx="7014900" cy="203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34275" lIns="68575" spcFirstLastPara="1" rIns="68575" wrap="square" tIns="34275">
            <a:noAutofit/>
          </a:bodyPr>
          <a:lstStyle/>
          <a:p>
            <a:pPr indent="-285750" lvl="0" marL="177800" rtl="0" algn="l">
              <a:lnSpc>
                <a:spcPct val="90000"/>
              </a:lnSpc>
              <a:spcBef>
                <a:spcPts val="0"/>
              </a:spcBef>
              <a:spcAft>
                <a:spcPts val="0"/>
              </a:spcAft>
              <a:buClr>
                <a:schemeClr val="lt2"/>
              </a:buClr>
              <a:buSzPts val="3900"/>
              <a:buChar char="•"/>
            </a:pPr>
            <a:r>
              <a:rPr lang="en" sz="3900">
                <a:solidFill>
                  <a:schemeClr val="lt2"/>
                </a:solidFill>
              </a:rPr>
              <a:t>Relationship with </a:t>
            </a:r>
            <a:r>
              <a:rPr i="1" lang="en" sz="3900">
                <a:solidFill>
                  <a:schemeClr val="lt2"/>
                </a:solidFill>
              </a:rPr>
              <a:t>self</a:t>
            </a:r>
            <a:r>
              <a:rPr lang="en" sz="3900">
                <a:solidFill>
                  <a:schemeClr val="lt2"/>
                </a:solidFill>
              </a:rPr>
              <a:t> </a:t>
            </a:r>
            <a:endParaRPr sz="3900">
              <a:solidFill>
                <a:schemeClr val="lt2"/>
              </a:solidFill>
            </a:endParaRPr>
          </a:p>
          <a:p>
            <a:pPr indent="-285750" lvl="0" marL="177800" rtl="0" algn="l">
              <a:lnSpc>
                <a:spcPct val="90000"/>
              </a:lnSpc>
              <a:spcBef>
                <a:spcPts val="800"/>
              </a:spcBef>
              <a:spcAft>
                <a:spcPts val="0"/>
              </a:spcAft>
              <a:buClr>
                <a:srgbClr val="1C4587"/>
              </a:buClr>
              <a:buSzPts val="3900"/>
              <a:buChar char="•"/>
            </a:pPr>
            <a:r>
              <a:rPr i="1" lang="en" sz="3900">
                <a:solidFill>
                  <a:srgbClr val="E3760B"/>
                </a:solidFill>
              </a:rPr>
              <a:t>Bonding</a:t>
            </a:r>
            <a:r>
              <a:rPr lang="en" sz="3900">
                <a:solidFill>
                  <a:srgbClr val="1C4587"/>
                </a:solidFill>
              </a:rPr>
              <a:t> relationships </a:t>
            </a:r>
            <a:endParaRPr sz="3900">
              <a:solidFill>
                <a:srgbClr val="1C4587"/>
              </a:solidFill>
            </a:endParaRPr>
          </a:p>
          <a:p>
            <a:pPr indent="-285750" lvl="0" marL="177800" rtl="0" algn="l">
              <a:lnSpc>
                <a:spcPct val="90000"/>
              </a:lnSpc>
              <a:spcBef>
                <a:spcPts val="800"/>
              </a:spcBef>
              <a:spcAft>
                <a:spcPts val="0"/>
              </a:spcAft>
              <a:buClr>
                <a:srgbClr val="1C4587"/>
              </a:buClr>
              <a:buSzPts val="3900"/>
              <a:buChar char="•"/>
            </a:pPr>
            <a:r>
              <a:rPr i="1" lang="en" sz="3900">
                <a:solidFill>
                  <a:schemeClr val="lt2"/>
                </a:solidFill>
              </a:rPr>
              <a:t>Bridging</a:t>
            </a:r>
            <a:r>
              <a:rPr lang="en" sz="3900">
                <a:solidFill>
                  <a:schemeClr val="lt2"/>
                </a:solidFill>
              </a:rPr>
              <a:t> relationships</a:t>
            </a:r>
            <a:r>
              <a:rPr lang="en" sz="3900">
                <a:solidFill>
                  <a:srgbClr val="1C4587"/>
                </a:solidFill>
              </a:rPr>
              <a:t> </a:t>
            </a:r>
            <a:endParaRPr sz="3900">
              <a:solidFill>
                <a:srgbClr val="1C458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3"/>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sp>
        <p:nvSpPr>
          <p:cNvPr id="428" name="Google Shape;428;p63"/>
          <p:cNvSpPr txBox="1"/>
          <p:nvPr/>
        </p:nvSpPr>
        <p:spPr>
          <a:xfrm>
            <a:off x="1546275" y="4123388"/>
            <a:ext cx="5573100" cy="939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600">
                <a:solidFill>
                  <a:schemeClr val="lt1"/>
                </a:solidFill>
                <a:latin typeface="Calibri"/>
                <a:ea typeface="Calibri"/>
                <a:cs typeface="Calibri"/>
                <a:sym typeface="Calibri"/>
              </a:rPr>
              <a:t> This video no longer appears on UMass's website. See next slide</a:t>
            </a:r>
            <a:endParaRPr sz="2600">
              <a:solidFill>
                <a:schemeClr val="lt1"/>
              </a:solidFill>
              <a:latin typeface="Calibri"/>
              <a:ea typeface="Calibri"/>
              <a:cs typeface="Calibri"/>
              <a:sym typeface="Calibri"/>
            </a:endParaRPr>
          </a:p>
        </p:txBody>
      </p:sp>
      <p:pic>
        <p:nvPicPr>
          <p:cNvPr descr="Copyright © 2007 ZERO TO THREE www.zerotothree.org. (Footage from Still Face Experiement.)&#10;&#10;Ed Tronick (http://www.umb.edu/Why_UMass/Ed_Tronick) discusses epigenetics, a new PhD program in psychology, his revolutionary still face paradigm and UMass Boston's emerging role in developmental science research and practice that target the Commonwealth's underserved children and parents. &#10;&#10;To learn more, visit http://www.umb.edu/academics/cla/psychology/professional_development/infant-parent-mental-health&#10;&#10;To support developmental sciences at the College of Liberal Arts, contact Deborah Mayerson at 617-287-5320." id="429" name="Google Shape;429;p63" title="Developmental Sciences at UMass Boston">
            <a:hlinkClick r:id="rId3"/>
          </p:cNvPr>
          <p:cNvPicPr preferRelativeResize="0"/>
          <p:nvPr/>
        </p:nvPicPr>
        <p:blipFill>
          <a:blip r:embed="rId4">
            <a:alphaModFix/>
          </a:blip>
          <a:stretch>
            <a:fillRect/>
          </a:stretch>
        </p:blipFill>
        <p:spPr>
          <a:xfrm>
            <a:off x="1171013" y="86441"/>
            <a:ext cx="6649576" cy="4987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4"/>
          <p:cNvSpPr txBox="1"/>
          <p:nvPr/>
        </p:nvSpPr>
        <p:spPr>
          <a:xfrm>
            <a:off x="660900" y="220613"/>
            <a:ext cx="6867600" cy="91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rgbClr val="1C4587"/>
                </a:solidFill>
                <a:latin typeface="Calibri"/>
                <a:ea typeface="Calibri"/>
                <a:cs typeface="Calibri"/>
                <a:sym typeface="Calibri"/>
              </a:rPr>
              <a:t>Relationships are in constant state of mismatch…</a:t>
            </a:r>
            <a:r>
              <a:rPr b="1" lang="en" sz="3000">
                <a:solidFill>
                  <a:srgbClr val="E3760B"/>
                </a:solidFill>
                <a:latin typeface="Calibri"/>
                <a:ea typeface="Calibri"/>
                <a:cs typeface="Calibri"/>
                <a:sym typeface="Calibri"/>
              </a:rPr>
              <a:t>it's the repair that matters!</a:t>
            </a:r>
            <a:endParaRPr b="1" sz="30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000"/>
              <a:buFont typeface="Calibri"/>
              <a:buNone/>
            </a:pPr>
            <a:r>
              <a:t/>
            </a:r>
            <a:endParaRPr b="1" i="1" sz="3000">
              <a:solidFill>
                <a:srgbClr val="E3760B"/>
              </a:solidFill>
              <a:latin typeface="Calibri"/>
              <a:ea typeface="Calibri"/>
              <a:cs typeface="Calibri"/>
              <a:sym typeface="Calibri"/>
            </a:endParaRPr>
          </a:p>
        </p:txBody>
      </p:sp>
      <p:sp>
        <p:nvSpPr>
          <p:cNvPr id="436" name="Google Shape;436;p64"/>
          <p:cNvSpPr txBox="1"/>
          <p:nvPr/>
        </p:nvSpPr>
        <p:spPr>
          <a:xfrm>
            <a:off x="2692763" y="1719638"/>
            <a:ext cx="3612900" cy="22782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3100">
                <a:solidFill>
                  <a:schemeClr val="dk1"/>
                </a:solidFill>
                <a:highlight>
                  <a:srgbClr val="FFFFFF"/>
                </a:highlight>
              </a:rPr>
              <a:t>“Repairing ruptures is the most essential thing in parenting.” </a:t>
            </a:r>
            <a:endParaRPr sz="3100">
              <a:solidFill>
                <a:schemeClr val="dk1"/>
              </a:solidFill>
              <a:highlight>
                <a:srgbClr val="FFFFFF"/>
              </a:highlight>
            </a:endParaRPr>
          </a:p>
          <a:p>
            <a:pPr indent="0" lvl="0" marL="0" rtl="0" algn="ctr">
              <a:spcBef>
                <a:spcPts val="0"/>
              </a:spcBef>
              <a:spcAft>
                <a:spcPts val="0"/>
              </a:spcAft>
              <a:buNone/>
            </a:pPr>
            <a:r>
              <a:rPr lang="en" sz="1500">
                <a:solidFill>
                  <a:schemeClr val="dk1"/>
                </a:solidFill>
                <a:highlight>
                  <a:srgbClr val="FFFFFF"/>
                </a:highlight>
              </a:rPr>
              <a:t>UCLA neuropsychiatrist </a:t>
            </a:r>
            <a:r>
              <a:rPr lang="en" sz="1500">
                <a:solidFill>
                  <a:srgbClr val="C6341B"/>
                </a:solidFill>
                <a:highlight>
                  <a:srgbClr val="FFFFFF"/>
                </a:highlight>
                <a:uFill>
                  <a:noFill/>
                </a:uFill>
                <a:hlinkClick r:id="rId3">
                  <a:extLst>
                    <a:ext uri="{A12FA001-AC4F-418D-AE19-62706E023703}">
                      <ahyp:hlinkClr val="tx"/>
                    </a:ext>
                  </a:extLst>
                </a:hlinkClick>
              </a:rPr>
              <a:t>Dan Siegel</a:t>
            </a:r>
            <a:endParaRPr sz="1400"/>
          </a:p>
        </p:txBody>
      </p:sp>
      <p:sp>
        <p:nvSpPr>
          <p:cNvPr id="437" name="Google Shape;437;p64"/>
          <p:cNvSpPr txBox="1"/>
          <p:nvPr/>
        </p:nvSpPr>
        <p:spPr>
          <a:xfrm>
            <a:off x="279188" y="4720894"/>
            <a:ext cx="8439900" cy="3231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1200">
                <a:solidFill>
                  <a:schemeClr val="dk1"/>
                </a:solidFill>
                <a:latin typeface="Calibri"/>
                <a:ea typeface="Calibri"/>
                <a:cs typeface="Calibri"/>
                <a:sym typeface="Calibri"/>
              </a:rPr>
              <a:t>https://greatergood.berkeley.edu/article/item/family_conflict_is_normal_its_the_repair_that_matters</a:t>
            </a: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5"/>
          <p:cNvSpPr txBox="1"/>
          <p:nvPr/>
        </p:nvSpPr>
        <p:spPr>
          <a:xfrm>
            <a:off x="1044000" y="211738"/>
            <a:ext cx="6867600" cy="91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rgbClr val="1C4587"/>
                </a:solidFill>
                <a:latin typeface="Calibri"/>
                <a:ea typeface="Calibri"/>
                <a:cs typeface="Calibri"/>
                <a:sym typeface="Calibri"/>
              </a:rPr>
              <a:t>*Bonus Slide on Relationship Repair</a:t>
            </a:r>
            <a:endParaRPr b="1" i="1" sz="3000">
              <a:solidFill>
                <a:srgbClr val="E3760B"/>
              </a:solidFill>
              <a:latin typeface="Calibri"/>
              <a:ea typeface="Calibri"/>
              <a:cs typeface="Calibri"/>
              <a:sym typeface="Calibri"/>
            </a:endParaRPr>
          </a:p>
        </p:txBody>
      </p:sp>
      <p:sp>
        <p:nvSpPr>
          <p:cNvPr id="444" name="Google Shape;444;p65"/>
          <p:cNvSpPr txBox="1"/>
          <p:nvPr/>
        </p:nvSpPr>
        <p:spPr>
          <a:xfrm>
            <a:off x="645500" y="2445744"/>
            <a:ext cx="7633800" cy="1123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"Even in healthy, securely attached relationships, caregivers and babies are in sync only 30% of the time. The other 70%, they’re mismatched, out of synch, or making repairs and coming back together. Cheeringly, even babies work toward repairs with their gazes, smiles, gestures, protests, and calls."</a:t>
            </a:r>
            <a:endParaRPr sz="1500"/>
          </a:p>
        </p:txBody>
      </p:sp>
      <p:sp>
        <p:nvSpPr>
          <p:cNvPr id="445" name="Google Shape;445;p65"/>
          <p:cNvSpPr txBox="1"/>
          <p:nvPr/>
        </p:nvSpPr>
        <p:spPr>
          <a:xfrm>
            <a:off x="4681875" y="3798769"/>
            <a:ext cx="3612900" cy="8313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500">
                <a:solidFill>
                  <a:schemeClr val="dk1"/>
                </a:solidFill>
                <a:highlight>
                  <a:srgbClr val="FFFFFF"/>
                </a:highlight>
              </a:rPr>
              <a:t>“Relationships shrink to the size of the field of repair,” </a:t>
            </a:r>
            <a:r>
              <a:rPr lang="en" sz="1500">
                <a:solidFill>
                  <a:srgbClr val="C6341B"/>
                </a:solidFill>
                <a:highlight>
                  <a:srgbClr val="FFFFFF"/>
                </a:highlight>
                <a:uFill>
                  <a:noFill/>
                </a:uFill>
                <a:hlinkClick r:id="rId3">
                  <a:extLst>
                    <a:ext uri="{A12FA001-AC4F-418D-AE19-62706E023703}">
                      <ahyp:hlinkClr val="tx"/>
                    </a:ext>
                  </a:extLst>
                </a:hlinkClick>
              </a:rPr>
              <a:t>says Rick Hanson</a:t>
            </a:r>
            <a:r>
              <a:rPr lang="en" sz="1500">
                <a:solidFill>
                  <a:schemeClr val="dk1"/>
                </a:solidFill>
                <a:highlight>
                  <a:srgbClr val="FFFFFF"/>
                </a:highlight>
              </a:rPr>
              <a:t>, psychologist</a:t>
            </a:r>
            <a:endParaRPr sz="2100"/>
          </a:p>
        </p:txBody>
      </p:sp>
      <p:sp>
        <p:nvSpPr>
          <p:cNvPr id="446" name="Google Shape;446;p65"/>
          <p:cNvSpPr txBox="1"/>
          <p:nvPr/>
        </p:nvSpPr>
        <p:spPr>
          <a:xfrm>
            <a:off x="660900" y="3798769"/>
            <a:ext cx="3612900" cy="877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“Repairing ruptures is the most essential thing in parenting.” </a:t>
            </a:r>
            <a:endParaRPr sz="1600">
              <a:solidFill>
                <a:schemeClr val="dk1"/>
              </a:solidFill>
              <a:highlight>
                <a:srgbClr val="FFFFFF"/>
              </a:highlight>
            </a:endParaRPr>
          </a:p>
          <a:p>
            <a:pPr indent="0" lvl="0" marL="0" rtl="0" algn="ctr">
              <a:spcBef>
                <a:spcPts val="0"/>
              </a:spcBef>
              <a:spcAft>
                <a:spcPts val="0"/>
              </a:spcAft>
              <a:buNone/>
            </a:pPr>
            <a:r>
              <a:rPr lang="en" sz="1600">
                <a:solidFill>
                  <a:schemeClr val="dk1"/>
                </a:solidFill>
                <a:highlight>
                  <a:srgbClr val="FFFFFF"/>
                </a:highlight>
              </a:rPr>
              <a:t>UCLA neuropsychiatrist </a:t>
            </a:r>
            <a:r>
              <a:rPr lang="en" sz="1600">
                <a:solidFill>
                  <a:srgbClr val="C6341B"/>
                </a:solidFill>
                <a:highlight>
                  <a:srgbClr val="FFFFFF"/>
                </a:highlight>
                <a:uFill>
                  <a:noFill/>
                </a:uFill>
                <a:hlinkClick r:id="rId4">
                  <a:extLst>
                    <a:ext uri="{A12FA001-AC4F-418D-AE19-62706E023703}">
                      <ahyp:hlinkClr val="tx"/>
                    </a:ext>
                  </a:extLst>
                </a:hlinkClick>
              </a:rPr>
              <a:t>Dan Siegel</a:t>
            </a:r>
            <a:endParaRPr sz="1500"/>
          </a:p>
        </p:txBody>
      </p:sp>
      <p:sp>
        <p:nvSpPr>
          <p:cNvPr id="447" name="Google Shape;447;p65"/>
          <p:cNvSpPr txBox="1"/>
          <p:nvPr/>
        </p:nvSpPr>
        <p:spPr>
          <a:xfrm>
            <a:off x="660900" y="1128634"/>
            <a:ext cx="7633800" cy="1123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"Life is a series of mismatches, miscommunications, and misattunements that are quickly repaired, says [Edward] Tronick [Still Face Experiment researcher], and then again become miscoordinated and stressful, and again are repaired. This occurs thousands of times in a day, and millions of times over a year."</a:t>
            </a:r>
            <a:endParaRPr sz="15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66"/>
          <p:cNvPicPr preferRelativeResize="0"/>
          <p:nvPr/>
        </p:nvPicPr>
        <p:blipFill>
          <a:blip r:embed="rId3">
            <a:alphaModFix/>
          </a:blip>
          <a:stretch>
            <a:fillRect/>
          </a:stretch>
        </p:blipFill>
        <p:spPr>
          <a:xfrm>
            <a:off x="1424013" y="152400"/>
            <a:ext cx="6295967" cy="4838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1"/>
          <p:cNvSpPr txBox="1"/>
          <p:nvPr/>
        </p:nvSpPr>
        <p:spPr>
          <a:xfrm>
            <a:off x="577972" y="204707"/>
            <a:ext cx="7990200" cy="1343100"/>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2000"/>
              <a:buFont typeface="Calibri"/>
              <a:buNone/>
            </a:pPr>
            <a:r>
              <a:t/>
            </a:r>
            <a:endParaRPr b="1" sz="2000">
              <a:solidFill>
                <a:srgbClr val="222A35"/>
              </a:solidFill>
              <a:latin typeface="Calibri"/>
              <a:ea typeface="Calibri"/>
              <a:cs typeface="Calibri"/>
              <a:sym typeface="Calibri"/>
            </a:endParaRPr>
          </a:p>
        </p:txBody>
      </p:sp>
      <p:sp>
        <p:nvSpPr>
          <p:cNvPr id="170" name="Google Shape;170;p31"/>
          <p:cNvSpPr txBox="1"/>
          <p:nvPr/>
        </p:nvSpPr>
        <p:spPr>
          <a:xfrm>
            <a:off x="54425" y="3365275"/>
            <a:ext cx="9015600" cy="1088400"/>
          </a:xfrm>
          <a:prstGeom prst="rect">
            <a:avLst/>
          </a:prstGeom>
          <a:solidFill>
            <a:schemeClr val="lt1"/>
          </a:solidFill>
          <a:ln>
            <a:noFill/>
          </a:ln>
        </p:spPr>
        <p:txBody>
          <a:bodyPr anchorCtr="0" anchor="b" bIns="34275" lIns="68575" spcFirstLastPara="1" rIns="68575" wrap="square" tIns="34275">
            <a:normAutofit fontScale="92500"/>
          </a:bodyPr>
          <a:lstStyle/>
          <a:p>
            <a:pPr indent="0" lvl="0" marL="0" rtl="0" algn="ctr">
              <a:lnSpc>
                <a:spcPct val="90000"/>
              </a:lnSpc>
              <a:spcBef>
                <a:spcPts val="0"/>
              </a:spcBef>
              <a:spcAft>
                <a:spcPts val="0"/>
              </a:spcAft>
              <a:buClr>
                <a:schemeClr val="dk1"/>
              </a:buClr>
              <a:buSzPct val="100000"/>
              <a:buFont typeface="Calibri"/>
              <a:buNone/>
            </a:pPr>
            <a:r>
              <a:rPr b="1" lang="en" sz="3300">
                <a:solidFill>
                  <a:srgbClr val="E3760B"/>
                </a:solidFill>
                <a:latin typeface="Calibri"/>
                <a:ea typeface="Calibri"/>
                <a:cs typeface="Calibri"/>
                <a:sym typeface="Calibri"/>
              </a:rPr>
              <a:t>Think &amp; Write:</a:t>
            </a:r>
            <a:endParaRPr b="1" i="1" sz="33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rgbClr val="222A35"/>
              </a:buClr>
              <a:buSzPct val="100000"/>
              <a:buFont typeface="Calibri"/>
              <a:buNone/>
            </a:pPr>
            <a:r>
              <a:rPr b="1" lang="en" sz="3000">
                <a:solidFill>
                  <a:srgbClr val="1C4587"/>
                </a:solidFill>
                <a:latin typeface="Calibri"/>
                <a:ea typeface="Calibri"/>
                <a:cs typeface="Calibri"/>
                <a:sym typeface="Calibri"/>
              </a:rPr>
              <a:t>What are some of your weak spots with Digital Wellness?</a:t>
            </a:r>
            <a:endParaRPr b="1" sz="3000">
              <a:solidFill>
                <a:srgbClr val="1C4587"/>
              </a:solidFill>
              <a:latin typeface="Calibri"/>
              <a:ea typeface="Calibri"/>
              <a:cs typeface="Calibri"/>
              <a:sym typeface="Calibri"/>
            </a:endParaRPr>
          </a:p>
        </p:txBody>
      </p:sp>
      <p:pic>
        <p:nvPicPr>
          <p:cNvPr id="171" name="Google Shape;171;p31"/>
          <p:cNvPicPr preferRelativeResize="0"/>
          <p:nvPr/>
        </p:nvPicPr>
        <p:blipFill rotWithShape="1">
          <a:blip r:embed="rId3">
            <a:alphaModFix/>
          </a:blip>
          <a:srcRect b="0" l="0" r="0" t="0"/>
          <a:stretch/>
        </p:blipFill>
        <p:spPr>
          <a:xfrm>
            <a:off x="283909" y="1280935"/>
            <a:ext cx="1790700" cy="1438275"/>
          </a:xfrm>
          <a:prstGeom prst="rect">
            <a:avLst/>
          </a:prstGeom>
          <a:noFill/>
          <a:ln>
            <a:noFill/>
          </a:ln>
        </p:spPr>
      </p:pic>
      <p:pic>
        <p:nvPicPr>
          <p:cNvPr id="172" name="Google Shape;172;p31"/>
          <p:cNvPicPr preferRelativeResize="0"/>
          <p:nvPr/>
        </p:nvPicPr>
        <p:blipFill rotWithShape="1">
          <a:blip r:embed="rId4">
            <a:alphaModFix/>
          </a:blip>
          <a:srcRect b="0" l="1409" r="0" t="0"/>
          <a:stretch/>
        </p:blipFill>
        <p:spPr>
          <a:xfrm>
            <a:off x="2540650" y="240750"/>
            <a:ext cx="3706152" cy="28321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67"/>
          <p:cNvPicPr preferRelativeResize="0"/>
          <p:nvPr/>
        </p:nvPicPr>
        <p:blipFill rotWithShape="1">
          <a:blip r:embed="rId3">
            <a:alphaModFix amt="12000"/>
          </a:blip>
          <a:srcRect b="0" l="0" r="0" t="33016"/>
          <a:stretch/>
        </p:blipFill>
        <p:spPr>
          <a:xfrm>
            <a:off x="1424025" y="1750024"/>
            <a:ext cx="6295949" cy="3241076"/>
          </a:xfrm>
          <a:prstGeom prst="rect">
            <a:avLst/>
          </a:prstGeom>
          <a:noFill/>
          <a:ln>
            <a:noFill/>
          </a:ln>
        </p:spPr>
      </p:pic>
      <p:sp>
        <p:nvSpPr>
          <p:cNvPr id="458" name="Google Shape;458;p67"/>
          <p:cNvSpPr txBox="1"/>
          <p:nvPr/>
        </p:nvSpPr>
        <p:spPr>
          <a:xfrm>
            <a:off x="2330825" y="653100"/>
            <a:ext cx="4213500" cy="3848100"/>
          </a:xfrm>
          <a:prstGeom prst="rect">
            <a:avLst/>
          </a:prstGeom>
          <a:solidFill>
            <a:schemeClr val="lt1"/>
          </a:solidFill>
          <a:ln cap="flat" cmpd="sng" w="38100">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C4587"/>
                </a:solidFill>
              </a:rPr>
              <a:t>Additionally, about 50% of adolescents reported that “parental technoference” is an issue in their homes – meaning that parents allow technology to interfere with their interactions with their child. This pattern is strongly related to child outcomes. For example, among adolescents who reported low parental technoference, only 8% (fewer than 1 in 12) struggled with depression. However, among adolescents who reported high parental technoference, 63% - almost 2 in 3 – struggled with depression. Adolescents feel frustrated that their parents appear distracted, especially if they are trying to tell them something important. This may indirectly impact adolescent mental health and behavioral outcomes, especially if children feel like their parents invalidate their experiences by being less than present in the moment.</a:t>
            </a:r>
            <a:endParaRPr sz="2900">
              <a:solidFill>
                <a:srgbClr val="1C458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8"/>
          <p:cNvSpPr txBox="1"/>
          <p:nvPr/>
        </p:nvSpPr>
        <p:spPr>
          <a:xfrm>
            <a:off x="959400" y="236475"/>
            <a:ext cx="7035600" cy="1754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1C4587"/>
                </a:solidFill>
              </a:rPr>
              <a:t>Devorah Heitner: Every single [child] I have met, this age [tweens], who I've talked to about "what problems in your life does technology exacerbate" have all talked about the most important people in their lives being inaccessible because of technology."</a:t>
            </a:r>
            <a:endParaRPr sz="1800">
              <a:solidFill>
                <a:srgbClr val="1C4587"/>
              </a:solidFill>
            </a:endParaRPr>
          </a:p>
          <a:p>
            <a:pPr indent="0" lvl="0" marL="0" rtl="0" algn="l">
              <a:spcBef>
                <a:spcPts val="0"/>
              </a:spcBef>
              <a:spcAft>
                <a:spcPts val="0"/>
              </a:spcAft>
              <a:buNone/>
            </a:pPr>
            <a:r>
              <a:t/>
            </a:r>
            <a:endParaRPr sz="1500"/>
          </a:p>
          <a:p>
            <a:pPr indent="0" lvl="0" marL="0" rtl="0" algn="l">
              <a:spcBef>
                <a:spcPts val="0"/>
              </a:spcBef>
              <a:spcAft>
                <a:spcPts val="0"/>
              </a:spcAft>
              <a:buNone/>
            </a:pPr>
            <a:r>
              <a:rPr i="1" lang="en" sz="1500"/>
              <a:t>[Parents may feel like they are not needed, but they are so needed!]</a:t>
            </a:r>
            <a:endParaRPr i="1" sz="1500"/>
          </a:p>
        </p:txBody>
      </p:sp>
      <p:pic>
        <p:nvPicPr>
          <p:cNvPr id="464" name="Google Shape;464;p68"/>
          <p:cNvPicPr preferRelativeResize="0"/>
          <p:nvPr/>
        </p:nvPicPr>
        <p:blipFill>
          <a:blip r:embed="rId3">
            <a:alphaModFix/>
          </a:blip>
          <a:stretch>
            <a:fillRect/>
          </a:stretch>
        </p:blipFill>
        <p:spPr>
          <a:xfrm>
            <a:off x="2709563" y="2050075"/>
            <a:ext cx="2959173" cy="300221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69"/>
          <p:cNvSpPr txBox="1"/>
          <p:nvPr/>
        </p:nvSpPr>
        <p:spPr>
          <a:xfrm>
            <a:off x="239825" y="324450"/>
            <a:ext cx="5655900" cy="4710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C4587"/>
                </a:solidFill>
              </a:rPr>
              <a:t>"</a:t>
            </a:r>
            <a:r>
              <a:rPr lang="en">
                <a:solidFill>
                  <a:srgbClr val="1C4587"/>
                </a:solidFill>
              </a:rPr>
              <a:t>The tweens designed an app…for their parents.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rPr lang="en">
                <a:solidFill>
                  <a:srgbClr val="1C4587"/>
                </a:solidFill>
              </a:rPr>
              <a:t>"This app is voice-activated and it will shut down [a parent's] phone. You train the app to recognize the voice of your children so that random kids can't come up to you on the street and turn off your phone…If you are [using your phone] and [your child] starts speaking, it can either turn it off right away, or because the kids have so much empathy, if you are doing something really important, it might give you a little extra time. So you can set it on a three minute setting, or if you're fond of 5-more-minutes-ing your children, you can get five more minutes, but they're turning the timer back on us. </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rPr lang="en">
                <a:solidFill>
                  <a:srgbClr val="1C4587"/>
                </a:solidFill>
              </a:rPr>
              <a:t>"This app doesn't exist, but when your children are trying to speak to you can close your eyes and picture this little bird and think okay, STEL, stop texting enjoy life. "Okay I'm here. I'm here now."</a:t>
            </a:r>
            <a:endParaRPr>
              <a:solidFill>
                <a:srgbClr val="1C4587"/>
              </a:solidFill>
            </a:endParaRPr>
          </a:p>
          <a:p>
            <a:pPr indent="0" lvl="0" marL="0" rtl="0" algn="l">
              <a:spcBef>
                <a:spcPts val="0"/>
              </a:spcBef>
              <a:spcAft>
                <a:spcPts val="0"/>
              </a:spcAft>
              <a:buNone/>
            </a:pPr>
            <a:r>
              <a:t/>
            </a:r>
            <a:endParaRPr>
              <a:solidFill>
                <a:srgbClr val="1C4587"/>
              </a:solidFill>
            </a:endParaRPr>
          </a:p>
          <a:p>
            <a:pPr indent="0" lvl="0" marL="0" rtl="0" algn="l">
              <a:spcBef>
                <a:spcPts val="0"/>
              </a:spcBef>
              <a:spcAft>
                <a:spcPts val="0"/>
              </a:spcAft>
              <a:buNone/>
            </a:pPr>
            <a:r>
              <a:rPr lang="en">
                <a:solidFill>
                  <a:srgbClr val="1C4587"/>
                </a:solidFill>
              </a:rPr>
              <a:t>"The fact that the kids feel urgent enough that they designed an app that would actually shut down their parents' devices tells us a lot about their day-to-day experience with technology. They do want our attention!"</a:t>
            </a:r>
            <a:endParaRPr>
              <a:solidFill>
                <a:srgbClr val="1C4587"/>
              </a:solidFill>
            </a:endParaRPr>
          </a:p>
          <a:p>
            <a:pPr indent="0" lvl="0" marL="0" rtl="0" algn="l">
              <a:spcBef>
                <a:spcPts val="0"/>
              </a:spcBef>
              <a:spcAft>
                <a:spcPts val="0"/>
              </a:spcAft>
              <a:buNone/>
            </a:pPr>
            <a:r>
              <a:t/>
            </a:r>
            <a:endParaRPr>
              <a:solidFill>
                <a:srgbClr val="1C4587"/>
              </a:solidFill>
            </a:endParaRPr>
          </a:p>
        </p:txBody>
      </p:sp>
      <p:pic>
        <p:nvPicPr>
          <p:cNvPr id="470" name="Google Shape;470;p69"/>
          <p:cNvPicPr preferRelativeResize="0"/>
          <p:nvPr/>
        </p:nvPicPr>
        <p:blipFill>
          <a:blip r:embed="rId3">
            <a:alphaModFix/>
          </a:blip>
          <a:stretch>
            <a:fillRect/>
          </a:stretch>
        </p:blipFill>
        <p:spPr>
          <a:xfrm>
            <a:off x="6048125" y="816775"/>
            <a:ext cx="2959173" cy="300221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0"/>
          <p:cNvSpPr txBox="1"/>
          <p:nvPr/>
        </p:nvSpPr>
        <p:spPr>
          <a:xfrm>
            <a:off x="1745875" y="1307625"/>
            <a:ext cx="5367600" cy="23397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1C4587"/>
                </a:solidFill>
                <a:highlight>
                  <a:srgbClr val="FFFFFF"/>
                </a:highlight>
              </a:rPr>
              <a:t>“The key to activating maturation is to take care of the attachment needs of the child. … We liberate children not by making them work for our love but by letting them rest in it."</a:t>
            </a:r>
            <a:endParaRPr sz="2500">
              <a:solidFill>
                <a:srgbClr val="1C4587"/>
              </a:solidFill>
              <a:highlight>
                <a:srgbClr val="FFFFFF"/>
              </a:highlight>
            </a:endParaRPr>
          </a:p>
          <a:p>
            <a:pPr indent="0" lvl="0" marL="0" rtl="0" algn="ctr">
              <a:spcBef>
                <a:spcPts val="0"/>
              </a:spcBef>
              <a:spcAft>
                <a:spcPts val="0"/>
              </a:spcAft>
              <a:buNone/>
            </a:pPr>
            <a:r>
              <a:rPr lang="en" sz="1500">
                <a:solidFill>
                  <a:srgbClr val="1C4587"/>
                </a:solidFill>
                <a:highlight>
                  <a:srgbClr val="FFFFFF"/>
                </a:highlight>
              </a:rPr>
              <a:t>From </a:t>
            </a:r>
            <a:r>
              <a:rPr i="1" lang="en" sz="1500">
                <a:solidFill>
                  <a:srgbClr val="1C4587"/>
                </a:solidFill>
                <a:highlight>
                  <a:srgbClr val="FFFFFF"/>
                </a:highlight>
              </a:rPr>
              <a:t>Hold Onto Your Kids</a:t>
            </a:r>
            <a:endParaRPr i="1" sz="1500">
              <a:solidFill>
                <a:srgbClr val="1C4587"/>
              </a:solidFill>
              <a:highlight>
                <a:srgbClr val="FFFFFF"/>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1"/>
          <p:cNvSpPr txBox="1"/>
          <p:nvPr/>
        </p:nvSpPr>
        <p:spPr>
          <a:xfrm>
            <a:off x="1199363" y="220610"/>
            <a:ext cx="6219900" cy="91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rgbClr val="1C4587"/>
                </a:solidFill>
                <a:latin typeface="Calibri"/>
                <a:ea typeface="Calibri"/>
                <a:cs typeface="Calibri"/>
                <a:sym typeface="Calibri"/>
              </a:rPr>
              <a:t>A moment that changed (and is still impacting) my parenting</a:t>
            </a:r>
            <a:endParaRPr b="1" sz="30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000"/>
              <a:buFont typeface="Calibri"/>
              <a:buNone/>
            </a:pPr>
            <a:r>
              <a:rPr lang="en" sz="2500">
                <a:solidFill>
                  <a:srgbClr val="1C4587"/>
                </a:solidFill>
                <a:latin typeface="Calibri"/>
                <a:ea typeface="Calibri"/>
                <a:cs typeface="Calibri"/>
                <a:sym typeface="Calibri"/>
              </a:rPr>
              <a:t>from author Toni Morrison</a:t>
            </a:r>
            <a:endParaRPr sz="2500">
              <a:solidFill>
                <a:srgbClr val="1C4587"/>
              </a:solidFill>
              <a:latin typeface="Calibri"/>
              <a:ea typeface="Calibri"/>
              <a:cs typeface="Calibri"/>
              <a:sym typeface="Calibri"/>
            </a:endParaRPr>
          </a:p>
        </p:txBody>
      </p:sp>
      <p:sp>
        <p:nvSpPr>
          <p:cNvPr id="483" name="Google Shape;483;p71"/>
          <p:cNvSpPr txBox="1"/>
          <p:nvPr/>
        </p:nvSpPr>
        <p:spPr>
          <a:xfrm>
            <a:off x="1639106" y="4578206"/>
            <a:ext cx="5293800" cy="5079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https://www.youtube.com/watch?v=9Jw0Fu8nhOc</a:t>
            </a:r>
            <a:endParaRPr sz="12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 started the video at about the 0:36 mark.)</a:t>
            </a:r>
            <a:endParaRPr sz="1200">
              <a:solidFill>
                <a:schemeClr val="dk1"/>
              </a:solidFill>
              <a:latin typeface="Calibri"/>
              <a:ea typeface="Calibri"/>
              <a:cs typeface="Calibri"/>
              <a:sym typeface="Calibri"/>
            </a:endParaRPr>
          </a:p>
        </p:txBody>
      </p:sp>
      <p:pic>
        <p:nvPicPr>
          <p:cNvPr descr="One of Oprah's greatest lessons in the '90s was that everybody just wants to be appreciated or validated. She had an aha! moment in 2000 when Toni Morrison, author of The Bluest Eye, was on the show asking, &quot;Does your face light up [when you see children]?&quot; because that allows your face to speak how your heart feels. For more on #lifeclass, visit http://bit.ly/1nPCfuF&#10;&#10;Find OWN on TV at http://www.oprah.com/FindOWN&#10;&#10;#OWNTV #lifeclass #Oprahwinfrey&#10;SUBSCRIBE: http://bit.ly/1vqD1PN&#10;&#10;Download the Watch OWN App: http://bit.ly/2hr1nX2&#10;&#10;About Oprah’s Lifeclass:&#10;The Emmy award-winning “Oprah’s Lifeclass” is a richly interactive worldwide social experience for millions of students who participate in inspiring conversations with Oprah Winfrey on-air, online and via social media.  For each episode, Oprah is joined by a hand-picked expert, and together they interact with viewers to share principles and tools that can help people live more meaningful and fulfilling lives.&#10;&#10;About OWN:&#10;Oprah Winfrey Network is the first and only network named for, and inspired by, a single iconic leader. Oprah Winfrey's heart and creative instincts inform the brand -- and the magnetism of the channel.&#10;&#10;Winfrey provides leadership in programming and attracts superstar talent to join her in primetime, building a global community of like-minded viewers and leading that community to connect on social media and beyond. OWN is a singular destination on cable. Depth with edge. Heart. Star power. Connection. And endless possibilities.&#10;&#10;Discover OWN TV:&#10;Find OWN on your TV!: http://bit.ly/1wJ0ugI&#10;Our Fantastic Lineup: http://bit.ly/1qMi2jE&#10;&#10;Connect with OWN Online:&#10;Visit the OWN WEBSITE: http://bit.ly/1qMi2jE&#10;Like OWN on FACEBOOK: http://on.fb.me/1AXYujp&#10;Follow OWN on TWITTER: http://bit.ly/1sJin8Y&#10;Follow OWN on INSTAGRAM: http://bit.ly/LnqzMz&#10;Follow OWN on PINTEREST: http://bit.ly/2dvfPeN&#10;&#10;Does Your Face Light Up? | Oprah's Life Class | Oprah Winfrey Network&#10;http://www.youtube.com/user/OWN" id="484" name="Google Shape;484;p71" title="Does Your Face Light Up? | Oprah's Lifeclass | Oprah Winfrey Network">
            <a:hlinkClick r:id="rId3"/>
          </p:cNvPr>
          <p:cNvPicPr preferRelativeResize="0"/>
          <p:nvPr/>
        </p:nvPicPr>
        <p:blipFill>
          <a:blip r:embed="rId4">
            <a:alphaModFix/>
          </a:blip>
          <a:stretch>
            <a:fillRect/>
          </a:stretch>
        </p:blipFill>
        <p:spPr>
          <a:xfrm>
            <a:off x="2191069" y="1435800"/>
            <a:ext cx="4189876" cy="31424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2"/>
          <p:cNvSpPr txBox="1"/>
          <p:nvPr/>
        </p:nvSpPr>
        <p:spPr>
          <a:xfrm>
            <a:off x="1199375" y="220597"/>
            <a:ext cx="6219900" cy="115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rgbClr val="1C4587"/>
                </a:solidFill>
                <a:latin typeface="Calibri"/>
                <a:ea typeface="Calibri"/>
                <a:cs typeface="Calibri"/>
                <a:sym typeface="Calibri"/>
              </a:rPr>
              <a:t>Bonus: The longer version of the previous quote</a:t>
            </a:r>
            <a:endParaRPr sz="2500">
              <a:solidFill>
                <a:srgbClr val="1C4587"/>
              </a:solidFill>
              <a:latin typeface="Calibri"/>
              <a:ea typeface="Calibri"/>
              <a:cs typeface="Calibri"/>
              <a:sym typeface="Calibri"/>
            </a:endParaRPr>
          </a:p>
        </p:txBody>
      </p:sp>
      <p:sp>
        <p:nvSpPr>
          <p:cNvPr id="491" name="Google Shape;491;p7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92" name="Google Shape;492;p72"/>
          <p:cNvSpPr txBox="1"/>
          <p:nvPr/>
        </p:nvSpPr>
        <p:spPr>
          <a:xfrm>
            <a:off x="1745875" y="1307625"/>
            <a:ext cx="5367600" cy="3617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C4587"/>
                </a:solidFill>
                <a:highlight>
                  <a:srgbClr val="FFFFFF"/>
                </a:highlight>
              </a:rPr>
              <a:t>“The key to activating maturation is to take care of the attachment needs of the child. To foster independence we must first invite dependence; to promote individuation we must provide a sense of belonging and unity; to help the child separate we must assume the responsibility for keeping the child close. We help a child let go by providing more contact and connection than he himself is seeking. When he asks for a hug, we give him a warmer one than he is giving us. We liberate children not by making them work for our love but by letting them rest in it. We help a child face the separation involved in going to sleep or going to school by satisfying his need for closeness.”</a:t>
            </a:r>
            <a:endParaRPr sz="1600">
              <a:solidFill>
                <a:srgbClr val="1C4587"/>
              </a:solidFill>
              <a:highlight>
                <a:srgbClr val="FFFFFF"/>
              </a:highlight>
            </a:endParaRPr>
          </a:p>
          <a:p>
            <a:pPr indent="0" lvl="0" marL="0" rtl="0" algn="ctr">
              <a:spcBef>
                <a:spcPts val="0"/>
              </a:spcBef>
              <a:spcAft>
                <a:spcPts val="0"/>
              </a:spcAft>
              <a:buClr>
                <a:schemeClr val="dk1"/>
              </a:buClr>
              <a:buSzPts val="1100"/>
              <a:buFont typeface="Arial"/>
              <a:buNone/>
            </a:pPr>
            <a:r>
              <a:rPr lang="en" sz="1500">
                <a:solidFill>
                  <a:srgbClr val="1C4587"/>
                </a:solidFill>
                <a:highlight>
                  <a:schemeClr val="lt1"/>
                </a:highlight>
              </a:rPr>
              <a:t>From </a:t>
            </a:r>
            <a:r>
              <a:rPr i="1" lang="en" sz="1500">
                <a:solidFill>
                  <a:srgbClr val="1C4587"/>
                </a:solidFill>
                <a:highlight>
                  <a:schemeClr val="lt1"/>
                </a:highlight>
              </a:rPr>
              <a:t>Hold Onto Your Kids</a:t>
            </a:r>
            <a:endParaRPr sz="1600">
              <a:solidFill>
                <a:srgbClr val="1C4587"/>
              </a:solidFill>
              <a:highlight>
                <a:srgbClr val="FFFFFF"/>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73"/>
          <p:cNvSpPr txBox="1"/>
          <p:nvPr/>
        </p:nvSpPr>
        <p:spPr>
          <a:xfrm>
            <a:off x="2929850" y="4637150"/>
            <a:ext cx="349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https://forms.gle/WVvLdyL8wQJcR8Tf6</a:t>
            </a:r>
            <a:endParaRPr/>
          </a:p>
        </p:txBody>
      </p:sp>
      <p:pic>
        <p:nvPicPr>
          <p:cNvPr id="499" name="Google Shape;499;p73"/>
          <p:cNvPicPr preferRelativeResize="0"/>
          <p:nvPr/>
        </p:nvPicPr>
        <p:blipFill>
          <a:blip r:embed="rId3">
            <a:alphaModFix/>
          </a:blip>
          <a:stretch>
            <a:fillRect/>
          </a:stretch>
        </p:blipFill>
        <p:spPr>
          <a:xfrm>
            <a:off x="1395500" y="112975"/>
            <a:ext cx="6353004" cy="433234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74"/>
          <p:cNvSpPr txBox="1"/>
          <p:nvPr>
            <p:ph type="title"/>
          </p:nvPr>
        </p:nvSpPr>
        <p:spPr>
          <a:xfrm>
            <a:off x="1326695" y="371816"/>
            <a:ext cx="6490500" cy="575400"/>
          </a:xfrm>
          <a:prstGeom prst="rect">
            <a:avLst/>
          </a:prstGeom>
          <a:solidFill>
            <a:schemeClr val="lt1"/>
          </a:solid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b="1" lang="en">
                <a:solidFill>
                  <a:srgbClr val="1C4587"/>
                </a:solidFill>
              </a:rPr>
              <a:t>We wish you well(ness)!</a:t>
            </a:r>
            <a:endParaRPr b="1">
              <a:solidFill>
                <a:srgbClr val="1C4587"/>
              </a:solidFill>
            </a:endParaRPr>
          </a:p>
        </p:txBody>
      </p:sp>
      <p:sp>
        <p:nvSpPr>
          <p:cNvPr id="506" name="Google Shape;506;p74"/>
          <p:cNvSpPr txBox="1"/>
          <p:nvPr>
            <p:ph idx="1" type="body"/>
          </p:nvPr>
        </p:nvSpPr>
        <p:spPr>
          <a:xfrm>
            <a:off x="1130753" y="1162390"/>
            <a:ext cx="6882600" cy="2375700"/>
          </a:xfrm>
          <a:prstGeom prst="rect">
            <a:avLst/>
          </a:prstGeom>
          <a:solidFill>
            <a:schemeClr val="lt1"/>
          </a:solidFill>
          <a:ln>
            <a:noFill/>
          </a:ln>
        </p:spPr>
        <p:txBody>
          <a:bodyPr anchorCtr="0" anchor="t" bIns="34275" lIns="68575" spcFirstLastPara="1" rIns="68575" wrap="square" tIns="34275">
            <a:normAutofit fontScale="85000" lnSpcReduction="20000"/>
          </a:bodyPr>
          <a:lstStyle/>
          <a:p>
            <a:pPr indent="0" lvl="0" marL="0" rtl="0" algn="ctr">
              <a:lnSpc>
                <a:spcPct val="90000"/>
              </a:lnSpc>
              <a:spcBef>
                <a:spcPts val="0"/>
              </a:spcBef>
              <a:spcAft>
                <a:spcPts val="0"/>
              </a:spcAft>
              <a:buClr>
                <a:schemeClr val="dk1"/>
              </a:buClr>
              <a:buSzPct val="100000"/>
              <a:buNone/>
            </a:pPr>
            <a:r>
              <a:rPr b="1" lang="en" sz="2400">
                <a:solidFill>
                  <a:srgbClr val="1C4587"/>
                </a:solidFill>
              </a:rPr>
              <a:t>"We but mirror the world. All the tendencies present in the outer world are to be found in the world of our body. If we could change ourselves, the tendencies in the world would also change. … We need not wait to see what others do.”</a:t>
            </a:r>
            <a:endParaRPr>
              <a:solidFill>
                <a:srgbClr val="1C4587"/>
              </a:solidFill>
            </a:endParaRPr>
          </a:p>
          <a:p>
            <a:pPr indent="0" lvl="0" marL="0" rtl="0" algn="ctr">
              <a:lnSpc>
                <a:spcPct val="90000"/>
              </a:lnSpc>
              <a:spcBef>
                <a:spcPts val="800"/>
              </a:spcBef>
              <a:spcAft>
                <a:spcPts val="0"/>
              </a:spcAft>
              <a:buClr>
                <a:schemeClr val="dk1"/>
              </a:buClr>
              <a:buSzPct val="100000"/>
              <a:buNone/>
            </a:pPr>
            <a:r>
              <a:rPr lang="en" sz="2400">
                <a:solidFill>
                  <a:srgbClr val="1C4587"/>
                </a:solidFill>
              </a:rPr>
              <a:t>~ Mahatma Gandhi </a:t>
            </a:r>
            <a:endParaRPr>
              <a:solidFill>
                <a:srgbClr val="1C4587"/>
              </a:solidFill>
            </a:endParaRPr>
          </a:p>
          <a:p>
            <a:pPr indent="0" lvl="0" marL="0" rtl="0" algn="ctr">
              <a:lnSpc>
                <a:spcPct val="90000"/>
              </a:lnSpc>
              <a:spcBef>
                <a:spcPts val="800"/>
              </a:spcBef>
              <a:spcAft>
                <a:spcPts val="0"/>
              </a:spcAft>
              <a:buClr>
                <a:schemeClr val="dk1"/>
              </a:buClr>
              <a:buSzPct val="100000"/>
              <a:buNone/>
            </a:pPr>
            <a:r>
              <a:t/>
            </a:r>
            <a:endParaRPr b="1" sz="900">
              <a:solidFill>
                <a:srgbClr val="1C4587"/>
              </a:solidFill>
            </a:endParaRPr>
          </a:p>
          <a:p>
            <a:pPr indent="0" lvl="0" marL="0" rtl="0" algn="ctr">
              <a:lnSpc>
                <a:spcPct val="90000"/>
              </a:lnSpc>
              <a:spcBef>
                <a:spcPts val="800"/>
              </a:spcBef>
              <a:spcAft>
                <a:spcPts val="0"/>
              </a:spcAft>
              <a:buClr>
                <a:schemeClr val="dk1"/>
              </a:buClr>
              <a:buSzPct val="100000"/>
              <a:buNone/>
            </a:pPr>
            <a:r>
              <a:rPr b="1" lang="en" sz="2400">
                <a:solidFill>
                  <a:srgbClr val="1C4587"/>
                </a:solidFill>
              </a:rPr>
              <a:t>“In the attention economy, mindfulness is activism.”</a:t>
            </a:r>
            <a:endParaRPr>
              <a:solidFill>
                <a:srgbClr val="1C4587"/>
              </a:solidFill>
            </a:endParaRPr>
          </a:p>
          <a:p>
            <a:pPr indent="0" lvl="0" marL="0" rtl="0" algn="ctr">
              <a:lnSpc>
                <a:spcPct val="90000"/>
              </a:lnSpc>
              <a:spcBef>
                <a:spcPts val="800"/>
              </a:spcBef>
              <a:spcAft>
                <a:spcPts val="0"/>
              </a:spcAft>
              <a:buClr>
                <a:schemeClr val="dk1"/>
              </a:buClr>
              <a:buSzPct val="100000"/>
              <a:buNone/>
            </a:pPr>
            <a:r>
              <a:rPr lang="en" sz="1500">
                <a:solidFill>
                  <a:srgbClr val="1C4587"/>
                </a:solidFill>
              </a:rPr>
              <a:t>-Jay Vidyarthi, Mindful Tech designer and consultant</a:t>
            </a:r>
            <a:endParaRPr>
              <a:solidFill>
                <a:srgbClr val="1C4587"/>
              </a:solidFill>
            </a:endParaRPr>
          </a:p>
          <a:p>
            <a:pPr indent="0" lvl="0" marL="0" rtl="0" algn="l">
              <a:lnSpc>
                <a:spcPct val="90000"/>
              </a:lnSpc>
              <a:spcBef>
                <a:spcPts val="800"/>
              </a:spcBef>
              <a:spcAft>
                <a:spcPts val="0"/>
              </a:spcAft>
              <a:buClr>
                <a:schemeClr val="dk1"/>
              </a:buClr>
              <a:buSzPct val="100000"/>
              <a:buNone/>
            </a:pPr>
            <a:r>
              <a:t/>
            </a:r>
            <a:endParaRPr/>
          </a:p>
        </p:txBody>
      </p:sp>
      <p:pic>
        <p:nvPicPr>
          <p:cNvPr id="507" name="Google Shape;507;p74"/>
          <p:cNvPicPr preferRelativeResize="0"/>
          <p:nvPr/>
        </p:nvPicPr>
        <p:blipFill rotWithShape="1">
          <a:blip r:embed="rId3">
            <a:alphaModFix/>
          </a:blip>
          <a:srcRect b="0" l="0" r="0" t="0"/>
          <a:stretch/>
        </p:blipFill>
        <p:spPr>
          <a:xfrm>
            <a:off x="3390899" y="3393005"/>
            <a:ext cx="2362202" cy="157904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75"/>
          <p:cNvPicPr preferRelativeResize="0"/>
          <p:nvPr/>
        </p:nvPicPr>
        <p:blipFill>
          <a:blip r:embed="rId3">
            <a:alphaModFix/>
          </a:blip>
          <a:stretch>
            <a:fillRect/>
          </a:stretch>
        </p:blipFill>
        <p:spPr>
          <a:xfrm>
            <a:off x="1730025" y="152400"/>
            <a:ext cx="5683942"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76"/>
          <p:cNvSpPr txBox="1"/>
          <p:nvPr/>
        </p:nvSpPr>
        <p:spPr>
          <a:xfrm>
            <a:off x="0" y="-5119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DWI Digital Wellness Self-assessment Questions</a:t>
            </a:r>
            <a:endParaRPr sz="1100">
              <a:solidFill>
                <a:srgbClr val="1C4587"/>
              </a:solidFill>
            </a:endParaRPr>
          </a:p>
        </p:txBody>
      </p:sp>
      <p:pic>
        <p:nvPicPr>
          <p:cNvPr id="520" name="Google Shape;520;p76"/>
          <p:cNvPicPr preferRelativeResize="0"/>
          <p:nvPr/>
        </p:nvPicPr>
        <p:blipFill rotWithShape="1">
          <a:blip r:embed="rId3">
            <a:alphaModFix/>
          </a:blip>
          <a:srcRect b="0" l="0" r="0" t="0"/>
          <a:stretch/>
        </p:blipFill>
        <p:spPr>
          <a:xfrm>
            <a:off x="0" y="1091288"/>
            <a:ext cx="9144002" cy="34965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nvSpPr>
        <p:spPr>
          <a:xfrm>
            <a:off x="577972" y="204707"/>
            <a:ext cx="7990200" cy="1343100"/>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2000"/>
              <a:buFont typeface="Calibri"/>
              <a:buNone/>
            </a:pPr>
            <a:r>
              <a:t/>
            </a:r>
            <a:endParaRPr b="1" sz="2000">
              <a:solidFill>
                <a:srgbClr val="222A35"/>
              </a:solidFill>
              <a:latin typeface="Calibri"/>
              <a:ea typeface="Calibri"/>
              <a:cs typeface="Calibri"/>
              <a:sym typeface="Calibri"/>
            </a:endParaRPr>
          </a:p>
        </p:txBody>
      </p:sp>
      <p:sp>
        <p:nvSpPr>
          <p:cNvPr id="179" name="Google Shape;179;p32"/>
          <p:cNvSpPr txBox="1"/>
          <p:nvPr/>
        </p:nvSpPr>
        <p:spPr>
          <a:xfrm>
            <a:off x="54425" y="3365275"/>
            <a:ext cx="9015600" cy="1088400"/>
          </a:xfrm>
          <a:prstGeom prst="rect">
            <a:avLst/>
          </a:prstGeom>
          <a:solidFill>
            <a:schemeClr val="lt1"/>
          </a:solidFill>
          <a:ln>
            <a:noFill/>
          </a:ln>
        </p:spPr>
        <p:txBody>
          <a:bodyPr anchorCtr="0" anchor="b" bIns="34275" lIns="68575" spcFirstLastPara="1" rIns="68575" wrap="square" tIns="34275">
            <a:normAutofit fontScale="92500"/>
          </a:bodyPr>
          <a:lstStyle/>
          <a:p>
            <a:pPr indent="0" lvl="0" marL="0" marR="0" rtl="0" algn="ctr">
              <a:lnSpc>
                <a:spcPct val="100000"/>
              </a:lnSpc>
              <a:spcBef>
                <a:spcPts val="0"/>
              </a:spcBef>
              <a:spcAft>
                <a:spcPts val="0"/>
              </a:spcAft>
              <a:buClr>
                <a:srgbClr val="222A35"/>
              </a:buClr>
              <a:buSzPct val="100000"/>
              <a:buFont typeface="Calibri"/>
              <a:buNone/>
            </a:pPr>
            <a:r>
              <a:rPr b="1" lang="en" sz="3000">
                <a:solidFill>
                  <a:srgbClr val="1C4587"/>
                </a:solidFill>
                <a:latin typeface="Calibri"/>
                <a:ea typeface="Calibri"/>
                <a:cs typeface="Calibri"/>
                <a:sym typeface="Calibri"/>
              </a:rPr>
              <a:t>What are some of your weak spots with Digital Wellness?</a:t>
            </a:r>
            <a:endParaRPr b="1" sz="3000">
              <a:solidFill>
                <a:srgbClr val="1C4587"/>
              </a:solidFill>
              <a:latin typeface="Calibri"/>
              <a:ea typeface="Calibri"/>
              <a:cs typeface="Calibri"/>
              <a:sym typeface="Calibri"/>
            </a:endParaRPr>
          </a:p>
          <a:p>
            <a:pPr indent="0" lvl="0" marL="0" rtl="0" algn="ctr">
              <a:lnSpc>
                <a:spcPct val="90000"/>
              </a:lnSpc>
              <a:spcBef>
                <a:spcPts val="0"/>
              </a:spcBef>
              <a:spcAft>
                <a:spcPts val="0"/>
              </a:spcAft>
              <a:buClr>
                <a:schemeClr val="dk1"/>
              </a:buClr>
              <a:buSzPct val="100000"/>
              <a:buFont typeface="Calibri"/>
              <a:buNone/>
            </a:pPr>
            <a:r>
              <a:rPr b="1" lang="en" sz="3300">
                <a:solidFill>
                  <a:srgbClr val="E3760B"/>
                </a:solidFill>
                <a:latin typeface="Calibri"/>
                <a:ea typeface="Calibri"/>
                <a:cs typeface="Calibri"/>
                <a:sym typeface="Calibri"/>
              </a:rPr>
              <a:t>Share one with the group</a:t>
            </a:r>
            <a:endParaRPr b="1" sz="3000">
              <a:solidFill>
                <a:srgbClr val="1C4587"/>
              </a:solidFill>
              <a:latin typeface="Calibri"/>
              <a:ea typeface="Calibri"/>
              <a:cs typeface="Calibri"/>
              <a:sym typeface="Calibri"/>
            </a:endParaRPr>
          </a:p>
        </p:txBody>
      </p:sp>
      <p:pic>
        <p:nvPicPr>
          <p:cNvPr id="180" name="Google Shape;180;p32"/>
          <p:cNvPicPr preferRelativeResize="0"/>
          <p:nvPr/>
        </p:nvPicPr>
        <p:blipFill rotWithShape="1">
          <a:blip r:embed="rId3">
            <a:alphaModFix/>
          </a:blip>
          <a:srcRect b="0" l="0" r="0" t="0"/>
          <a:stretch/>
        </p:blipFill>
        <p:spPr>
          <a:xfrm>
            <a:off x="283909" y="1280935"/>
            <a:ext cx="1790700" cy="1438275"/>
          </a:xfrm>
          <a:prstGeom prst="rect">
            <a:avLst/>
          </a:prstGeom>
          <a:noFill/>
          <a:ln>
            <a:noFill/>
          </a:ln>
        </p:spPr>
      </p:pic>
      <p:pic>
        <p:nvPicPr>
          <p:cNvPr id="181" name="Google Shape;181;p32"/>
          <p:cNvPicPr preferRelativeResize="0"/>
          <p:nvPr/>
        </p:nvPicPr>
        <p:blipFill rotWithShape="1">
          <a:blip r:embed="rId4">
            <a:alphaModFix/>
          </a:blip>
          <a:srcRect b="0" l="1409" r="0" t="0"/>
          <a:stretch/>
        </p:blipFill>
        <p:spPr>
          <a:xfrm>
            <a:off x="2540650" y="240750"/>
            <a:ext cx="3706152" cy="28321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77"/>
          <p:cNvSpPr txBox="1"/>
          <p:nvPr/>
        </p:nvSpPr>
        <p:spPr>
          <a:xfrm>
            <a:off x="0" y="-5119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Social Connectedness Assessment from DWI</a:t>
            </a:r>
            <a:endParaRPr b="1" sz="3300">
              <a:solidFill>
                <a:srgbClr val="1C4587"/>
              </a:solidFill>
              <a:latin typeface="Calibri"/>
              <a:ea typeface="Calibri"/>
              <a:cs typeface="Calibri"/>
              <a:sym typeface="Calibri"/>
            </a:endParaRPr>
          </a:p>
        </p:txBody>
      </p:sp>
      <p:grpSp>
        <p:nvGrpSpPr>
          <p:cNvPr id="527" name="Google Shape;527;p77"/>
          <p:cNvGrpSpPr/>
          <p:nvPr/>
        </p:nvGrpSpPr>
        <p:grpSpPr>
          <a:xfrm>
            <a:off x="26772" y="1011451"/>
            <a:ext cx="9119655" cy="2973603"/>
            <a:chOff x="238896" y="1348602"/>
            <a:chExt cx="12159540" cy="3964804"/>
          </a:xfrm>
        </p:grpSpPr>
        <p:pic>
          <p:nvPicPr>
            <p:cNvPr id="528" name="Google Shape;528;p77"/>
            <p:cNvPicPr preferRelativeResize="0"/>
            <p:nvPr/>
          </p:nvPicPr>
          <p:blipFill rotWithShape="1">
            <a:blip r:embed="rId3">
              <a:alphaModFix/>
            </a:blip>
            <a:srcRect b="0" l="0" r="0" t="0"/>
            <a:stretch/>
          </p:blipFill>
          <p:spPr>
            <a:xfrm>
              <a:off x="238896" y="1348602"/>
              <a:ext cx="12159540" cy="3964804"/>
            </a:xfrm>
            <a:prstGeom prst="rect">
              <a:avLst/>
            </a:prstGeom>
            <a:noFill/>
            <a:ln>
              <a:noFill/>
            </a:ln>
          </p:spPr>
        </p:pic>
        <p:sp>
          <p:nvSpPr>
            <p:cNvPr id="529" name="Google Shape;529;p77"/>
            <p:cNvSpPr/>
            <p:nvPr/>
          </p:nvSpPr>
          <p:spPr>
            <a:xfrm>
              <a:off x="411891" y="2382672"/>
              <a:ext cx="9893700" cy="2308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rgbClr val="2C3E50"/>
                  </a:solidFill>
                  <a:latin typeface="Arial"/>
                  <a:ea typeface="Arial"/>
                  <a:cs typeface="Arial"/>
                  <a:sym typeface="Arial"/>
                </a:rPr>
                <a:t>Allows for self-reflection about:</a:t>
              </a:r>
              <a:endParaRPr sz="1100"/>
            </a:p>
            <a:p>
              <a:pPr indent="-279400" lvl="0" marL="342900" marR="0" rtl="0" algn="l">
                <a:spcBef>
                  <a:spcPts val="0"/>
                </a:spcBef>
                <a:spcAft>
                  <a:spcPts val="0"/>
                </a:spcAft>
                <a:buClr>
                  <a:srgbClr val="2C3E50"/>
                </a:buClr>
                <a:buSzPts val="1800"/>
                <a:buFont typeface="Arial"/>
                <a:buChar char="●"/>
              </a:pPr>
              <a:r>
                <a:rPr lang="en" sz="1800">
                  <a:solidFill>
                    <a:srgbClr val="2C3E50"/>
                  </a:solidFill>
                  <a:latin typeface="Arial"/>
                  <a:ea typeface="Arial"/>
                  <a:cs typeface="Arial"/>
                  <a:sym typeface="Arial"/>
                </a:rPr>
                <a:t>Connectedness</a:t>
              </a:r>
              <a:endParaRPr sz="1800">
                <a:solidFill>
                  <a:srgbClr val="2C3E50"/>
                </a:solidFill>
                <a:latin typeface="Arial"/>
                <a:ea typeface="Arial"/>
                <a:cs typeface="Arial"/>
                <a:sym typeface="Arial"/>
              </a:endParaRPr>
            </a:p>
            <a:p>
              <a:pPr indent="-279400" lvl="0" marL="342900" marR="0" rtl="0" algn="l">
                <a:spcBef>
                  <a:spcPts val="0"/>
                </a:spcBef>
                <a:spcAft>
                  <a:spcPts val="0"/>
                </a:spcAft>
                <a:buClr>
                  <a:srgbClr val="2C3E50"/>
                </a:buClr>
                <a:buSzPts val="1800"/>
                <a:buFont typeface="Arial"/>
                <a:buChar char="●"/>
              </a:pPr>
              <a:r>
                <a:rPr lang="en" sz="1800">
                  <a:solidFill>
                    <a:srgbClr val="2C3E50"/>
                  </a:solidFill>
                  <a:latin typeface="Arial"/>
                  <a:ea typeface="Arial"/>
                  <a:cs typeface="Arial"/>
                  <a:sym typeface="Arial"/>
                </a:rPr>
                <a:t>Civil participation</a:t>
              </a:r>
              <a:endParaRPr sz="1100"/>
            </a:p>
            <a:p>
              <a:pPr indent="-279400" lvl="0" marL="342900" marR="0" rtl="0" algn="l">
                <a:spcBef>
                  <a:spcPts val="0"/>
                </a:spcBef>
                <a:spcAft>
                  <a:spcPts val="0"/>
                </a:spcAft>
                <a:buClr>
                  <a:srgbClr val="2C3E50"/>
                </a:buClr>
                <a:buSzPts val="1800"/>
                <a:buFont typeface="Arial"/>
                <a:buChar char="●"/>
              </a:pPr>
              <a:r>
                <a:rPr lang="en" sz="1800">
                  <a:solidFill>
                    <a:srgbClr val="2C3E50"/>
                  </a:solidFill>
                  <a:latin typeface="Arial"/>
                  <a:ea typeface="Arial"/>
                  <a:cs typeface="Arial"/>
                  <a:sym typeface="Arial"/>
                </a:rPr>
                <a:t>Positive online social comparison</a:t>
              </a:r>
              <a:endParaRPr sz="1100"/>
            </a:p>
            <a:p>
              <a:pPr indent="-279400" lvl="0" marL="342900" marR="0" rtl="0" algn="l">
                <a:spcBef>
                  <a:spcPts val="0"/>
                </a:spcBef>
                <a:spcAft>
                  <a:spcPts val="0"/>
                </a:spcAft>
                <a:buClr>
                  <a:srgbClr val="2C3E50"/>
                </a:buClr>
                <a:buSzPts val="1800"/>
                <a:buFont typeface="Arial"/>
                <a:buChar char="●"/>
              </a:pPr>
              <a:r>
                <a:rPr lang="en" sz="1800">
                  <a:solidFill>
                    <a:srgbClr val="2C3E50"/>
                  </a:solidFill>
                  <a:latin typeface="Arial"/>
                  <a:ea typeface="Arial"/>
                  <a:cs typeface="Arial"/>
                  <a:sym typeface="Arial"/>
                </a:rPr>
                <a:t>Authentic online self-presentation</a:t>
              </a:r>
              <a:endParaRPr sz="1100"/>
            </a:p>
            <a:p>
              <a:pPr indent="-279400" lvl="0" marL="342900" marR="0" rtl="0" algn="l">
                <a:spcBef>
                  <a:spcPts val="0"/>
                </a:spcBef>
                <a:spcAft>
                  <a:spcPts val="0"/>
                </a:spcAft>
                <a:buClr>
                  <a:srgbClr val="2C3E50"/>
                </a:buClr>
                <a:buSzPts val="1800"/>
                <a:buFont typeface="Arial"/>
                <a:buChar char="●"/>
              </a:pPr>
              <a:r>
                <a:rPr lang="en" sz="1800">
                  <a:solidFill>
                    <a:srgbClr val="2C3E50"/>
                  </a:solidFill>
                  <a:latin typeface="Arial"/>
                  <a:ea typeface="Arial"/>
                  <a:cs typeface="Arial"/>
                  <a:sym typeface="Arial"/>
                </a:rPr>
                <a:t>Self-control</a:t>
              </a:r>
              <a:endParaRPr b="0" i="0" sz="1800">
                <a:solidFill>
                  <a:srgbClr val="2C3E50"/>
                </a:solidFill>
                <a:latin typeface="Arial"/>
                <a:ea typeface="Arial"/>
                <a:cs typeface="Arial"/>
                <a:sym typeface="Arial"/>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8"/>
          <p:cNvSpPr txBox="1"/>
          <p:nvPr/>
        </p:nvSpPr>
        <p:spPr>
          <a:xfrm>
            <a:off x="304799" y="106939"/>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lang="en" sz="3600">
                <a:solidFill>
                  <a:schemeClr val="dk1"/>
                </a:solidFill>
                <a:latin typeface="Calibri"/>
                <a:ea typeface="Calibri"/>
                <a:cs typeface="Calibri"/>
                <a:sym typeface="Calibri"/>
              </a:rPr>
              <a:t>More Research on Relationships</a:t>
            </a:r>
            <a:r>
              <a:rPr b="1" lang="en" sz="3600">
                <a:solidFill>
                  <a:schemeClr val="dk1"/>
                </a:solidFill>
                <a:latin typeface="Calibri"/>
                <a:ea typeface="Calibri"/>
                <a:cs typeface="Calibri"/>
                <a:sym typeface="Calibri"/>
              </a:rPr>
              <a:t> </a:t>
            </a:r>
            <a:endParaRPr sz="1100"/>
          </a:p>
        </p:txBody>
      </p:sp>
      <p:pic>
        <p:nvPicPr>
          <p:cNvPr id="536" name="Google Shape;536;p78"/>
          <p:cNvPicPr preferRelativeResize="0"/>
          <p:nvPr/>
        </p:nvPicPr>
        <p:blipFill rotWithShape="1">
          <a:blip r:embed="rId3">
            <a:alphaModFix/>
          </a:blip>
          <a:srcRect b="0" l="0" r="0" t="0"/>
          <a:stretch/>
        </p:blipFill>
        <p:spPr>
          <a:xfrm>
            <a:off x="3506675" y="1149859"/>
            <a:ext cx="2257165" cy="1033113"/>
          </a:xfrm>
          <a:prstGeom prst="rect">
            <a:avLst/>
          </a:prstGeom>
          <a:noFill/>
          <a:ln>
            <a:noFill/>
          </a:ln>
        </p:spPr>
      </p:pic>
      <p:pic>
        <p:nvPicPr>
          <p:cNvPr id="537" name="Google Shape;537;p78"/>
          <p:cNvPicPr preferRelativeResize="0"/>
          <p:nvPr/>
        </p:nvPicPr>
        <p:blipFill rotWithShape="1">
          <a:blip r:embed="rId4">
            <a:alphaModFix/>
          </a:blip>
          <a:srcRect b="0" l="0" r="0" t="0"/>
          <a:stretch/>
        </p:blipFill>
        <p:spPr>
          <a:xfrm>
            <a:off x="2277820" y="2501528"/>
            <a:ext cx="4714875" cy="638175"/>
          </a:xfrm>
          <a:prstGeom prst="rect">
            <a:avLst/>
          </a:prstGeom>
          <a:noFill/>
          <a:ln>
            <a:noFill/>
          </a:ln>
        </p:spPr>
      </p:pic>
      <p:pic>
        <p:nvPicPr>
          <p:cNvPr id="538" name="Google Shape;538;p78"/>
          <p:cNvPicPr preferRelativeResize="0"/>
          <p:nvPr/>
        </p:nvPicPr>
        <p:blipFill rotWithShape="1">
          <a:blip r:embed="rId5">
            <a:alphaModFix/>
          </a:blip>
          <a:srcRect b="0" l="0" r="0" t="0"/>
          <a:stretch/>
        </p:blipFill>
        <p:spPr>
          <a:xfrm>
            <a:off x="2151304" y="3458259"/>
            <a:ext cx="4692893" cy="1263251"/>
          </a:xfrm>
          <a:prstGeom prst="rect">
            <a:avLst/>
          </a:prstGeom>
          <a:noFill/>
          <a:ln>
            <a:noFill/>
          </a:ln>
        </p:spPr>
      </p:pic>
      <p:pic>
        <p:nvPicPr>
          <p:cNvPr id="539" name="Google Shape;539;p78"/>
          <p:cNvPicPr preferRelativeResize="0"/>
          <p:nvPr/>
        </p:nvPicPr>
        <p:blipFill rotWithShape="1">
          <a:blip r:embed="rId6">
            <a:alphaModFix/>
          </a:blip>
          <a:srcRect b="0" l="0" r="0" t="0"/>
          <a:stretch/>
        </p:blipFill>
        <p:spPr>
          <a:xfrm>
            <a:off x="6770804" y="3861329"/>
            <a:ext cx="766032" cy="8601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79"/>
          <p:cNvSpPr txBox="1"/>
          <p:nvPr/>
        </p:nvSpPr>
        <p:spPr>
          <a:xfrm>
            <a:off x="304799" y="106939"/>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lang="en" sz="3600">
                <a:solidFill>
                  <a:schemeClr val="dk1"/>
                </a:solidFill>
                <a:latin typeface="Calibri"/>
                <a:ea typeface="Calibri"/>
                <a:cs typeface="Calibri"/>
                <a:sym typeface="Calibri"/>
              </a:rPr>
              <a:t>Research for your Reference</a:t>
            </a:r>
            <a:endParaRPr sz="1100"/>
          </a:p>
        </p:txBody>
      </p:sp>
      <p:sp>
        <p:nvSpPr>
          <p:cNvPr id="546" name="Google Shape;546;p79"/>
          <p:cNvSpPr/>
          <p:nvPr/>
        </p:nvSpPr>
        <p:spPr>
          <a:xfrm>
            <a:off x="486031" y="847196"/>
            <a:ext cx="8160900" cy="3554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Harvard Study on Adult Development</a:t>
            </a:r>
            <a:endParaRPr sz="1100"/>
          </a:p>
          <a:p>
            <a:pPr indent="0" lvl="0" marL="0" marR="0" rtl="0" algn="ctr">
              <a:spcBef>
                <a:spcPts val="0"/>
              </a:spcBef>
              <a:spcAft>
                <a:spcPts val="0"/>
              </a:spcAft>
              <a:buNone/>
            </a:pPr>
            <a:r>
              <a:rPr lang="en" sz="1800">
                <a:solidFill>
                  <a:schemeClr val="dk1"/>
                </a:solidFill>
                <a:latin typeface="Arial"/>
                <a:ea typeface="Arial"/>
                <a:cs typeface="Arial"/>
                <a:sym typeface="Arial"/>
              </a:rPr>
              <a:t>https://www.adultdevelopmentstudy.org/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b="0" i="0" lang="en" sz="1500" u="none" cap="none" strike="noStrike">
                <a:solidFill>
                  <a:schemeClr val="dk1"/>
                </a:solidFill>
                <a:latin typeface="Arial"/>
                <a:ea typeface="Arial"/>
                <a:cs typeface="Arial"/>
                <a:sym typeface="Arial"/>
              </a:rPr>
              <a:t>- - - - -</a:t>
            </a:r>
            <a:endParaRPr sz="11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clearest message that we get from this 75-year study is this: Good relationships keep us happier and healthier. Period.”</a:t>
            </a:r>
            <a:endParaRPr sz="11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“Social connections are really good for us, and … loneliness kills.” </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“[I]t's the quality of your close relationships that matters”</a:t>
            </a:r>
            <a:endParaRPr sz="1800">
              <a:solidFill>
                <a:schemeClr val="dk1"/>
              </a:solidFill>
              <a:latin typeface="Calibri"/>
              <a:ea typeface="Calibri"/>
              <a:cs typeface="Calibri"/>
              <a:sym typeface="Calibri"/>
            </a:endParaRPr>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“It turns out that people who are more socially connected to family, to friends, to community, are happier, they're physically healthier, and they live longer than people who are less well connected.”</a:t>
            </a:r>
            <a:endParaRPr sz="11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 people who fared the best were the people who leaned in to relationships, with family, with friends, with community.” </a:t>
            </a:r>
            <a:endParaRPr sz="1100"/>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  </a:t>
            </a:r>
            <a:endParaRPr b="0" i="0" sz="38500" u="none" cap="none" strike="noStrike">
              <a:solidFill>
                <a:schemeClr val="dk1"/>
              </a:solidFill>
              <a:latin typeface="Arial"/>
              <a:ea typeface="Arial"/>
              <a:cs typeface="Arial"/>
              <a:sym typeface="Arial"/>
            </a:endParaRPr>
          </a:p>
        </p:txBody>
      </p:sp>
      <p:pic>
        <p:nvPicPr>
          <p:cNvPr id="547" name="Google Shape;547;p79"/>
          <p:cNvPicPr preferRelativeResize="0"/>
          <p:nvPr/>
        </p:nvPicPr>
        <p:blipFill rotWithShape="1">
          <a:blip r:embed="rId3">
            <a:alphaModFix/>
          </a:blip>
          <a:srcRect b="0" l="0" r="0" t="0"/>
          <a:stretch/>
        </p:blipFill>
        <p:spPr>
          <a:xfrm>
            <a:off x="6218464" y="3968540"/>
            <a:ext cx="2257165" cy="103311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80"/>
          <p:cNvSpPr txBox="1"/>
          <p:nvPr/>
        </p:nvSpPr>
        <p:spPr>
          <a:xfrm>
            <a:off x="304799" y="106939"/>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lang="en" sz="3600">
                <a:solidFill>
                  <a:schemeClr val="dk1"/>
                </a:solidFill>
                <a:latin typeface="Calibri"/>
                <a:ea typeface="Calibri"/>
                <a:cs typeface="Calibri"/>
                <a:sym typeface="Calibri"/>
              </a:rPr>
              <a:t>Research for your Reference</a:t>
            </a:r>
            <a:endParaRPr sz="1100"/>
          </a:p>
        </p:txBody>
      </p:sp>
      <p:sp>
        <p:nvSpPr>
          <p:cNvPr id="554" name="Google Shape;554;p80"/>
          <p:cNvSpPr/>
          <p:nvPr/>
        </p:nvSpPr>
        <p:spPr>
          <a:xfrm>
            <a:off x="304800" y="880775"/>
            <a:ext cx="8721000" cy="26646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Harvard Study on Adult Development</a:t>
            </a:r>
            <a:endParaRPr sz="1100"/>
          </a:p>
          <a:p>
            <a:pPr indent="0" lvl="0" marL="0" marR="0" rtl="0" algn="ctr">
              <a:spcBef>
                <a:spcPts val="0"/>
              </a:spcBef>
              <a:spcAft>
                <a:spcPts val="0"/>
              </a:spcAft>
              <a:buNone/>
            </a:pPr>
            <a:r>
              <a:rPr lang="en" sz="1800" u="sng">
                <a:solidFill>
                  <a:schemeClr val="dk1"/>
                </a:solidFill>
                <a:latin typeface="Arial"/>
                <a:ea typeface="Arial"/>
                <a:cs typeface="Arial"/>
                <a:sym typeface="Arial"/>
                <a:hlinkClick r:id="rId3">
                  <a:extLst>
                    <a:ext uri="{A12FA001-AC4F-418D-AE19-62706E023703}">
                      <ahyp:hlinkClr val="tx"/>
                    </a:ext>
                  </a:extLst>
                </a:hlinkClick>
              </a:rPr>
              <a:t>https://www.adultdevelopmentstudy.org/</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 sz="1300">
                <a:solidFill>
                  <a:schemeClr val="dk1"/>
                </a:solidFill>
                <a:latin typeface="Arial"/>
                <a:ea typeface="Arial"/>
                <a:cs typeface="Arial"/>
                <a:sym typeface="Arial"/>
              </a:rPr>
              <a:t>https://www.inc.com/melanie-curtin/want-a-life-of-fulfillment-a-75-year-harvard-study-says-to-prioritize-this-one-t.html </a:t>
            </a:r>
            <a:endParaRPr sz="1300">
              <a:solidFill>
                <a:schemeClr val="dk1"/>
              </a:solidFill>
              <a:latin typeface="Arial"/>
              <a:ea typeface="Arial"/>
              <a:cs typeface="Arial"/>
              <a:sym typeface="Arial"/>
            </a:endParaRPr>
          </a:p>
          <a:p>
            <a:pPr indent="0" lvl="0" marL="0" marR="0" rtl="0" algn="ctr">
              <a:spcBef>
                <a:spcPts val="0"/>
              </a:spcBef>
              <a:spcAft>
                <a:spcPts val="0"/>
              </a:spcAft>
              <a:buNone/>
            </a:pPr>
            <a:r>
              <a:rPr b="0" i="0" lang="en" sz="1500" u="none" cap="none" strike="noStrike">
                <a:solidFill>
                  <a:schemeClr val="dk1"/>
                </a:solidFill>
                <a:latin typeface="Arial"/>
                <a:ea typeface="Arial"/>
                <a:cs typeface="Arial"/>
                <a:sym typeface="Arial"/>
              </a:rPr>
              <a:t>- - - - -</a:t>
            </a:r>
            <a:endParaRPr sz="11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“It's the </a:t>
            </a:r>
            <a:r>
              <a:rPr i="1" lang="en" sz="1800">
                <a:solidFill>
                  <a:schemeClr val="dk1"/>
                </a:solidFill>
                <a:latin typeface="Calibri"/>
                <a:ea typeface="Calibri"/>
                <a:cs typeface="Calibri"/>
                <a:sym typeface="Calibri"/>
              </a:rPr>
              <a:t>quality</a:t>
            </a:r>
            <a:r>
              <a:rPr lang="en" sz="1800">
                <a:solidFill>
                  <a:schemeClr val="dk1"/>
                </a:solidFill>
                <a:latin typeface="Calibri"/>
                <a:ea typeface="Calibri"/>
                <a:cs typeface="Calibri"/>
                <a:sym typeface="Calibri"/>
              </a:rPr>
              <a:t> of the relationships--how much vulnerability and depth exists within them; how safe you feel sharing with one another; the extent to which you can relax and be seen for who you truly are, and truly see another.”</a:t>
            </a:r>
            <a:endParaRPr sz="1100"/>
          </a:p>
          <a:p>
            <a:pPr indent="-215900" lvl="0" marL="21590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“[T]here are two foundational elements to this: ‘One is love. The other is finding a way of coping with life that does not push love away.’” -George Vaillant (Harvard Study's lead)</a:t>
            </a:r>
            <a:r>
              <a:rPr b="0" i="0" lang="en" sz="1400" u="none" cap="none" strike="noStrike">
                <a:solidFill>
                  <a:schemeClr val="dk1"/>
                </a:solidFill>
                <a:latin typeface="Arial"/>
                <a:ea typeface="Arial"/>
                <a:cs typeface="Arial"/>
                <a:sym typeface="Arial"/>
              </a:rPr>
              <a:t>  </a:t>
            </a:r>
            <a:endParaRPr b="0" i="0" sz="38500" u="none" cap="none" strike="noStrike">
              <a:solidFill>
                <a:schemeClr val="dk1"/>
              </a:solidFill>
              <a:latin typeface="Arial"/>
              <a:ea typeface="Arial"/>
              <a:cs typeface="Arial"/>
              <a:sym typeface="Arial"/>
            </a:endParaRPr>
          </a:p>
        </p:txBody>
      </p:sp>
      <p:pic>
        <p:nvPicPr>
          <p:cNvPr id="555" name="Google Shape;555;p80"/>
          <p:cNvPicPr preferRelativeResize="0"/>
          <p:nvPr/>
        </p:nvPicPr>
        <p:blipFill rotWithShape="1">
          <a:blip r:embed="rId4">
            <a:alphaModFix/>
          </a:blip>
          <a:srcRect b="0" l="0" r="0" t="0"/>
          <a:stretch/>
        </p:blipFill>
        <p:spPr>
          <a:xfrm>
            <a:off x="6673361" y="4098275"/>
            <a:ext cx="1973720" cy="903379"/>
          </a:xfrm>
          <a:prstGeom prst="rect">
            <a:avLst/>
          </a:prstGeom>
          <a:noFill/>
          <a:ln>
            <a:noFill/>
          </a:ln>
        </p:spPr>
      </p:pic>
      <p:sp>
        <p:nvSpPr>
          <p:cNvPr id="556" name="Google Shape;556;p80"/>
          <p:cNvSpPr txBox="1"/>
          <p:nvPr/>
        </p:nvSpPr>
        <p:spPr>
          <a:xfrm>
            <a:off x="1516125" y="3612275"/>
            <a:ext cx="4090500" cy="1200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This idea of not pushing love away ties back to mental/emotional wellness. Melanie Curtin writes: "This is a very good reminder to prioritize not only connection but your own capacity to process emotions and stress. If you're struggling, get a good therapist. Join a support group. Invest in a workshop. Get a grief counselor. Take personal growth seriously so you are available for connection."</a:t>
            </a:r>
            <a:endParaRPr sz="11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81"/>
          <p:cNvSpPr txBox="1"/>
          <p:nvPr/>
        </p:nvSpPr>
        <p:spPr>
          <a:xfrm>
            <a:off x="304799" y="106939"/>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lang="en" sz="3600">
                <a:solidFill>
                  <a:schemeClr val="dk1"/>
                </a:solidFill>
                <a:latin typeface="Calibri"/>
                <a:ea typeface="Calibri"/>
                <a:cs typeface="Calibri"/>
                <a:sym typeface="Calibri"/>
              </a:rPr>
              <a:t>Connection: Fundamental to human health</a:t>
            </a:r>
            <a:endParaRPr sz="1100"/>
          </a:p>
        </p:txBody>
      </p:sp>
      <p:sp>
        <p:nvSpPr>
          <p:cNvPr id="563" name="Google Shape;563;p81"/>
          <p:cNvSpPr/>
          <p:nvPr/>
        </p:nvSpPr>
        <p:spPr>
          <a:xfrm>
            <a:off x="486031" y="166242"/>
            <a:ext cx="8160900" cy="4916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100">
              <a:solidFill>
                <a:schemeClr val="dk1"/>
              </a:solidFill>
              <a:latin typeface="Arial"/>
              <a:ea typeface="Arial"/>
              <a:cs typeface="Arial"/>
              <a:sym typeface="Arial"/>
            </a:endParaRPr>
          </a:p>
          <a:p>
            <a:pPr indent="0" lvl="0" marL="0" marR="0" rtl="0" algn="ctr">
              <a:spcBef>
                <a:spcPts val="0"/>
              </a:spcBef>
              <a:spcAft>
                <a:spcPts val="0"/>
              </a:spcAft>
              <a:buNone/>
            </a:pPr>
            <a:r>
              <a:t/>
            </a:r>
            <a:endParaRPr sz="2100">
              <a:solidFill>
                <a:schemeClr val="dk1"/>
              </a:solidFill>
              <a:latin typeface="Arial"/>
              <a:ea typeface="Arial"/>
              <a:cs typeface="Arial"/>
              <a:sym typeface="Arial"/>
            </a:endParaRPr>
          </a:p>
          <a:p>
            <a:pPr indent="0" lvl="0" marL="0" marR="0" rtl="0" algn="ctr">
              <a:spcBef>
                <a:spcPts val="0"/>
              </a:spcBef>
              <a:spcAft>
                <a:spcPts val="0"/>
              </a:spcAft>
              <a:buNone/>
            </a:pPr>
            <a:r>
              <a:rPr lang="en" sz="2100">
                <a:solidFill>
                  <a:schemeClr val="dk1"/>
                </a:solidFill>
                <a:latin typeface="Arial"/>
                <a:ea typeface="Arial"/>
                <a:cs typeface="Arial"/>
                <a:sym typeface="Arial"/>
              </a:rPr>
              <a:t>Brigham Young University</a:t>
            </a:r>
            <a:endParaRPr sz="1100"/>
          </a:p>
          <a:p>
            <a:pPr indent="0" lvl="0" marL="0" marR="0" rtl="0" algn="ctr">
              <a:spcBef>
                <a:spcPts val="0"/>
              </a:spcBef>
              <a:spcAft>
                <a:spcPts val="0"/>
              </a:spcAft>
              <a:buNone/>
            </a:pPr>
            <a:r>
              <a:rPr lang="en" sz="2100">
                <a:solidFill>
                  <a:schemeClr val="dk1"/>
                </a:solidFill>
                <a:latin typeface="Arial"/>
                <a:ea typeface="Arial"/>
                <a:cs typeface="Arial"/>
                <a:sym typeface="Arial"/>
              </a:rPr>
              <a:t>https://socialhealth.byu.edu/</a:t>
            </a:r>
            <a:endParaRPr sz="2100">
              <a:solidFill>
                <a:schemeClr val="dk1"/>
              </a:solidFill>
              <a:latin typeface="Arial"/>
              <a:ea typeface="Arial"/>
              <a:cs typeface="Arial"/>
              <a:sym typeface="Arial"/>
            </a:endParaRPr>
          </a:p>
          <a:p>
            <a:pPr indent="0" lvl="0" marL="0" marR="0" rtl="0" algn="ctr">
              <a:spcBef>
                <a:spcPts val="0"/>
              </a:spcBef>
              <a:spcAft>
                <a:spcPts val="0"/>
              </a:spcAft>
              <a:buNone/>
            </a:pPr>
            <a:r>
              <a:rPr b="0" i="0" lang="en" sz="1500" u="none" cap="none" strike="noStrike">
                <a:solidFill>
                  <a:schemeClr val="dk1"/>
                </a:solidFill>
                <a:latin typeface="Arial"/>
                <a:ea typeface="Arial"/>
                <a:cs typeface="Arial"/>
                <a:sym typeface="Arial"/>
              </a:rPr>
              <a:t>- - - - -</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e.g., </a:t>
            </a:r>
            <a:endParaRPr sz="1100"/>
          </a:p>
          <a:p>
            <a:pPr indent="-215900" lvl="0" marL="215900" marR="0" rtl="0" algn="l">
              <a:spcBef>
                <a:spcPts val="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Holt-Lunstad, J</a:t>
            </a:r>
            <a:r>
              <a:rPr lang="en" sz="1400">
                <a:solidFill>
                  <a:schemeClr val="dk1"/>
                </a:solidFill>
                <a:latin typeface="Calibri"/>
                <a:ea typeface="Calibri"/>
                <a:cs typeface="Calibri"/>
                <a:sym typeface="Calibri"/>
              </a:rPr>
              <a:t>, Smith, T.B., *Baker, M., *Harris, T., &amp; *Stephenson, D. (2015). Loneliness and Social Isolation as Risk Factors for Mortality: A Meta-Analytic Review. </a:t>
            </a:r>
            <a:r>
              <a:rPr i="1" lang="en" sz="1400">
                <a:solidFill>
                  <a:schemeClr val="dk1"/>
                </a:solidFill>
                <a:latin typeface="Calibri"/>
                <a:ea typeface="Calibri"/>
                <a:cs typeface="Calibri"/>
                <a:sym typeface="Calibri"/>
              </a:rPr>
              <a:t>Perspectives on Psychological Science</a:t>
            </a:r>
            <a:r>
              <a:rPr lang="en" sz="1400">
                <a:solidFill>
                  <a:schemeClr val="dk1"/>
                </a:solidFill>
                <a:latin typeface="Calibri"/>
                <a:ea typeface="Calibri"/>
                <a:cs typeface="Calibri"/>
                <a:sym typeface="Calibri"/>
              </a:rPr>
              <a:t>, 10 (2), 227-237. doi: 10.1177/1745691614568352</a:t>
            </a:r>
            <a:endParaRPr sz="1100"/>
          </a:p>
          <a:p>
            <a:pPr indent="-215900" lvl="0" marL="215900" marR="0" rtl="0" algn="l">
              <a:spcBef>
                <a:spcPts val="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Holt-Lunstad, J</a:t>
            </a:r>
            <a:r>
              <a:rPr lang="en" sz="1400">
                <a:solidFill>
                  <a:schemeClr val="dk1"/>
                </a:solidFill>
                <a:latin typeface="Calibri"/>
                <a:ea typeface="Calibri"/>
                <a:cs typeface="Calibri"/>
                <a:sym typeface="Calibri"/>
              </a:rPr>
              <a:t>., &amp; *Clark, B.D. (2014). Social stressors and cardiovascular response: Influence of ambivalent relationships and behavioral ambivalence. </a:t>
            </a:r>
            <a:r>
              <a:rPr i="1" lang="en" sz="1400">
                <a:solidFill>
                  <a:schemeClr val="dk1"/>
                </a:solidFill>
                <a:latin typeface="Calibri"/>
                <a:ea typeface="Calibri"/>
                <a:cs typeface="Calibri"/>
                <a:sym typeface="Calibri"/>
              </a:rPr>
              <a:t>International Journal of Psychophysiology</a:t>
            </a:r>
            <a:r>
              <a:rPr lang="en" sz="1400">
                <a:solidFill>
                  <a:schemeClr val="dk1"/>
                </a:solidFill>
                <a:latin typeface="Calibri"/>
                <a:ea typeface="Calibri"/>
                <a:cs typeface="Calibri"/>
                <a:sym typeface="Calibri"/>
              </a:rPr>
              <a:t>, 93(3), 381-389. doi:10.1016/j.ijpsycho.2014.05.014</a:t>
            </a:r>
            <a:endParaRPr sz="1100"/>
          </a:p>
          <a:p>
            <a:pPr indent="-215900" lvl="0" marL="215900" marR="0" rtl="0" algn="l">
              <a:spcBef>
                <a:spcPts val="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Holt-Lunstad J. </a:t>
            </a:r>
            <a:r>
              <a:rPr lang="en" sz="1400">
                <a:solidFill>
                  <a:schemeClr val="dk1"/>
                </a:solidFill>
                <a:latin typeface="Calibri"/>
                <a:ea typeface="Calibri"/>
                <a:cs typeface="Calibri"/>
                <a:sym typeface="Calibri"/>
              </a:rPr>
              <a:t>(2013). Social Integration, Social Networks and Health, Stress</a:t>
            </a:r>
            <a:r>
              <a:rPr i="1" lang="en" sz="1400">
                <a:solidFill>
                  <a:schemeClr val="dk1"/>
                </a:solidFill>
                <a:latin typeface="Calibri"/>
                <a:ea typeface="Calibri"/>
                <a:cs typeface="Calibri"/>
                <a:sym typeface="Calibri"/>
              </a:rPr>
              <a:t>. International</a:t>
            </a:r>
            <a:r>
              <a:rPr lang="en" sz="1400">
                <a:solidFill>
                  <a:schemeClr val="dk1"/>
                </a:solidFill>
                <a:latin typeface="Calibri"/>
                <a:ea typeface="Calibri"/>
                <a:cs typeface="Calibri"/>
                <a:sym typeface="Calibri"/>
              </a:rPr>
              <a:t> </a:t>
            </a:r>
            <a:r>
              <a:rPr i="1" lang="en" sz="1400">
                <a:solidFill>
                  <a:schemeClr val="dk1"/>
                </a:solidFill>
                <a:latin typeface="Calibri"/>
                <a:ea typeface="Calibri"/>
                <a:cs typeface="Calibri"/>
                <a:sym typeface="Calibri"/>
              </a:rPr>
              <a:t>Encyclopedia of the Social and Behavioral Sciences (2nd Edition). </a:t>
            </a:r>
            <a:r>
              <a:rPr lang="en" sz="1400">
                <a:solidFill>
                  <a:schemeClr val="dk1"/>
                </a:solidFill>
                <a:latin typeface="Calibri"/>
                <a:ea typeface="Calibri"/>
                <a:cs typeface="Calibri"/>
                <a:sym typeface="Calibri"/>
              </a:rPr>
              <a:t>Elsevier​</a:t>
            </a:r>
            <a:endParaRPr sz="1100"/>
          </a:p>
          <a:p>
            <a:pPr indent="-215900" lvl="0" marL="215900" marR="0" rtl="0" algn="l">
              <a:spcBef>
                <a:spcPts val="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Holt-Lunstad, J</a:t>
            </a:r>
            <a:r>
              <a:rPr lang="en" sz="1400">
                <a:solidFill>
                  <a:schemeClr val="dk1"/>
                </a:solidFill>
                <a:latin typeface="Calibri"/>
                <a:ea typeface="Calibri"/>
                <a:cs typeface="Calibri"/>
                <a:sym typeface="Calibri"/>
              </a:rPr>
              <a:t>. &amp; Uchino, B.N. (2013). Social Support and Health. In </a:t>
            </a:r>
            <a:r>
              <a:rPr i="1" lang="en" sz="1400">
                <a:solidFill>
                  <a:schemeClr val="dk1"/>
                </a:solidFill>
                <a:latin typeface="Calibri"/>
                <a:ea typeface="Calibri"/>
                <a:cs typeface="Calibri"/>
                <a:sym typeface="Calibri"/>
              </a:rPr>
              <a:t>Health Behavior: Theory, Research and Practice (5th Edition)</a:t>
            </a:r>
            <a:r>
              <a:rPr lang="en" sz="1400">
                <a:solidFill>
                  <a:schemeClr val="dk1"/>
                </a:solidFill>
                <a:latin typeface="Calibri"/>
                <a:ea typeface="Calibri"/>
                <a:cs typeface="Calibri"/>
                <a:sym typeface="Calibri"/>
              </a:rPr>
              <a:t>. Jossey-Bass Publishers, a Company of John Wiley &amp; Sons, Inc.</a:t>
            </a:r>
            <a:endParaRPr sz="1100"/>
          </a:p>
          <a:p>
            <a:pPr indent="-215900" lvl="0" marL="215900" marR="0" rtl="0" algn="l">
              <a:spcBef>
                <a:spcPts val="0"/>
              </a:spcBef>
              <a:spcAft>
                <a:spcPts val="0"/>
              </a:spcAft>
              <a:buClr>
                <a:schemeClr val="dk1"/>
              </a:buClr>
              <a:buSzPts val="1400"/>
              <a:buFont typeface="Arial"/>
              <a:buChar char="•"/>
            </a:pPr>
            <a:r>
              <a:rPr b="1" lang="en" sz="1400">
                <a:solidFill>
                  <a:schemeClr val="dk1"/>
                </a:solidFill>
                <a:latin typeface="Calibri"/>
                <a:ea typeface="Calibri"/>
                <a:cs typeface="Calibri"/>
                <a:sym typeface="Calibri"/>
              </a:rPr>
              <a:t>Holt-Lunstad, J</a:t>
            </a:r>
            <a:r>
              <a:rPr lang="en" sz="1400">
                <a:solidFill>
                  <a:schemeClr val="dk1"/>
                </a:solidFill>
                <a:latin typeface="Calibri"/>
                <a:ea typeface="Calibri"/>
                <a:cs typeface="Calibri"/>
                <a:sym typeface="Calibri"/>
              </a:rPr>
              <a:t>. (2012). Social Support and Longevity: A Review. Social and Personality COMPASS, 6, 41–53, DOI: 10.1111/j.1751-9004.2011.00406.x</a:t>
            </a:r>
            <a:endParaRPr sz="1100"/>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  </a:t>
            </a:r>
            <a:endParaRPr b="0" i="0" sz="38500" u="none" cap="none" strike="noStrike">
              <a:solidFill>
                <a:schemeClr val="dk1"/>
              </a:solidFill>
              <a:latin typeface="Arial"/>
              <a:ea typeface="Arial"/>
              <a:cs typeface="Arial"/>
              <a:sym typeface="Arial"/>
            </a:endParaRPr>
          </a:p>
        </p:txBody>
      </p:sp>
      <p:pic>
        <p:nvPicPr>
          <p:cNvPr id="564" name="Google Shape;564;p81"/>
          <p:cNvPicPr preferRelativeResize="0"/>
          <p:nvPr/>
        </p:nvPicPr>
        <p:blipFill rotWithShape="1">
          <a:blip r:embed="rId3">
            <a:alphaModFix/>
          </a:blip>
          <a:srcRect b="0" l="0" r="0" t="0"/>
          <a:stretch/>
        </p:blipFill>
        <p:spPr>
          <a:xfrm>
            <a:off x="2367380" y="4444798"/>
            <a:ext cx="4714875" cy="6381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2"/>
          <p:cNvSpPr txBox="1"/>
          <p:nvPr/>
        </p:nvSpPr>
        <p:spPr>
          <a:xfrm>
            <a:off x="1044000" y="220613"/>
            <a:ext cx="6867600" cy="917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dk1"/>
              </a:buClr>
              <a:buSzPts val="3000"/>
              <a:buFont typeface="Calibri"/>
              <a:buNone/>
            </a:pPr>
            <a:r>
              <a:rPr b="1" lang="en" sz="3000">
                <a:solidFill>
                  <a:srgbClr val="1C4587"/>
                </a:solidFill>
                <a:latin typeface="Calibri"/>
                <a:ea typeface="Calibri"/>
                <a:cs typeface="Calibri"/>
                <a:sym typeface="Calibri"/>
              </a:rPr>
              <a:t>Relationships are in constant state of mismatch…</a:t>
            </a:r>
            <a:r>
              <a:rPr b="1" lang="en" sz="3000">
                <a:solidFill>
                  <a:srgbClr val="E3760B"/>
                </a:solidFill>
                <a:latin typeface="Calibri"/>
                <a:ea typeface="Calibri"/>
                <a:cs typeface="Calibri"/>
                <a:sym typeface="Calibri"/>
              </a:rPr>
              <a:t>it's the repair that matters…</a:t>
            </a:r>
            <a:endParaRPr b="1" sz="30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3000"/>
              <a:buFont typeface="Calibri"/>
              <a:buNone/>
            </a:pPr>
            <a:r>
              <a:rPr b="1" lang="en" sz="3000">
                <a:solidFill>
                  <a:srgbClr val="E3760B"/>
                </a:solidFill>
                <a:latin typeface="Calibri"/>
                <a:ea typeface="Calibri"/>
                <a:cs typeface="Calibri"/>
                <a:sym typeface="Calibri"/>
              </a:rPr>
              <a:t>coming back to </a:t>
            </a:r>
            <a:r>
              <a:rPr b="1" i="1" lang="en" sz="3000">
                <a:solidFill>
                  <a:srgbClr val="E3760B"/>
                </a:solidFill>
                <a:latin typeface="Calibri"/>
                <a:ea typeface="Calibri"/>
                <a:cs typeface="Calibri"/>
                <a:sym typeface="Calibri"/>
              </a:rPr>
              <a:t>co-regulation</a:t>
            </a:r>
            <a:endParaRPr b="1" i="1" sz="3000">
              <a:solidFill>
                <a:srgbClr val="E3760B"/>
              </a:solidFill>
              <a:latin typeface="Calibri"/>
              <a:ea typeface="Calibri"/>
              <a:cs typeface="Calibri"/>
              <a:sym typeface="Calibri"/>
            </a:endParaRPr>
          </a:p>
        </p:txBody>
      </p:sp>
      <p:sp>
        <p:nvSpPr>
          <p:cNvPr id="571" name="Google Shape;571;p82"/>
          <p:cNvSpPr txBox="1"/>
          <p:nvPr/>
        </p:nvSpPr>
        <p:spPr>
          <a:xfrm>
            <a:off x="660900" y="1473769"/>
            <a:ext cx="7633800" cy="1123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"Even in healthy, securely attached relationships, caregivers and babies are in sync only 30% of the time. The other 70%, they’re mismatched, out of synch, or making repairs and coming back together. Cheeringly, even babies work toward repairs with their gazes, smiles, gestures, protests, and calls."</a:t>
            </a:r>
            <a:endParaRPr sz="1500"/>
          </a:p>
        </p:txBody>
      </p:sp>
      <p:sp>
        <p:nvSpPr>
          <p:cNvPr id="572" name="Google Shape;572;p82"/>
          <p:cNvSpPr txBox="1"/>
          <p:nvPr/>
        </p:nvSpPr>
        <p:spPr>
          <a:xfrm>
            <a:off x="4681875" y="4027369"/>
            <a:ext cx="3612900" cy="8313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500">
                <a:solidFill>
                  <a:schemeClr val="dk1"/>
                </a:solidFill>
                <a:highlight>
                  <a:srgbClr val="FFFFFF"/>
                </a:highlight>
              </a:rPr>
              <a:t>“Relationships shrink to the size of the field of repair,” </a:t>
            </a:r>
            <a:r>
              <a:rPr lang="en" sz="1500">
                <a:solidFill>
                  <a:srgbClr val="C6341B"/>
                </a:solidFill>
                <a:highlight>
                  <a:srgbClr val="FFFFFF"/>
                </a:highlight>
                <a:uFill>
                  <a:noFill/>
                </a:uFill>
                <a:hlinkClick r:id="rId3">
                  <a:extLst>
                    <a:ext uri="{A12FA001-AC4F-418D-AE19-62706E023703}">
                      <ahyp:hlinkClr val="tx"/>
                    </a:ext>
                  </a:extLst>
                </a:hlinkClick>
              </a:rPr>
              <a:t>says Rick Hanson</a:t>
            </a:r>
            <a:r>
              <a:rPr lang="en" sz="1500">
                <a:solidFill>
                  <a:schemeClr val="dk1"/>
                </a:solidFill>
                <a:highlight>
                  <a:srgbClr val="FFFFFF"/>
                </a:highlight>
              </a:rPr>
              <a:t>, psychologist</a:t>
            </a:r>
            <a:endParaRPr sz="2100"/>
          </a:p>
        </p:txBody>
      </p:sp>
      <p:sp>
        <p:nvSpPr>
          <p:cNvPr id="573" name="Google Shape;573;p82"/>
          <p:cNvSpPr txBox="1"/>
          <p:nvPr/>
        </p:nvSpPr>
        <p:spPr>
          <a:xfrm>
            <a:off x="660900" y="4027369"/>
            <a:ext cx="3612900" cy="877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“Repairing ruptures is the most essential thing in parenting.” </a:t>
            </a:r>
            <a:endParaRPr sz="1600">
              <a:solidFill>
                <a:schemeClr val="dk1"/>
              </a:solidFill>
              <a:highlight>
                <a:srgbClr val="FFFFFF"/>
              </a:highlight>
            </a:endParaRPr>
          </a:p>
          <a:p>
            <a:pPr indent="0" lvl="0" marL="0" rtl="0" algn="ctr">
              <a:spcBef>
                <a:spcPts val="0"/>
              </a:spcBef>
              <a:spcAft>
                <a:spcPts val="0"/>
              </a:spcAft>
              <a:buNone/>
            </a:pPr>
            <a:r>
              <a:rPr lang="en" sz="1600">
                <a:solidFill>
                  <a:schemeClr val="dk1"/>
                </a:solidFill>
                <a:highlight>
                  <a:srgbClr val="FFFFFF"/>
                </a:highlight>
              </a:rPr>
              <a:t>UCLA neuropsychiatrist </a:t>
            </a:r>
            <a:r>
              <a:rPr lang="en" sz="1600">
                <a:solidFill>
                  <a:srgbClr val="C6341B"/>
                </a:solidFill>
                <a:highlight>
                  <a:srgbClr val="FFFFFF"/>
                </a:highlight>
                <a:uFill>
                  <a:noFill/>
                </a:uFill>
                <a:hlinkClick r:id="rId4">
                  <a:extLst>
                    <a:ext uri="{A12FA001-AC4F-418D-AE19-62706E023703}">
                      <ahyp:hlinkClr val="tx"/>
                    </a:ext>
                  </a:extLst>
                </a:hlinkClick>
              </a:rPr>
              <a:t>Dan Siegel</a:t>
            </a:r>
            <a:endParaRPr sz="1500"/>
          </a:p>
        </p:txBody>
      </p:sp>
      <p:sp>
        <p:nvSpPr>
          <p:cNvPr id="574" name="Google Shape;574;p82"/>
          <p:cNvSpPr txBox="1"/>
          <p:nvPr/>
        </p:nvSpPr>
        <p:spPr>
          <a:xfrm>
            <a:off x="660900" y="2750559"/>
            <a:ext cx="7633800" cy="1123500"/>
          </a:xfrm>
          <a:prstGeom prst="rect">
            <a:avLst/>
          </a:prstGeom>
          <a:noFill/>
          <a:ln cap="flat" cmpd="sng" w="952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ctr">
              <a:spcBef>
                <a:spcPts val="0"/>
              </a:spcBef>
              <a:spcAft>
                <a:spcPts val="0"/>
              </a:spcAft>
              <a:buNone/>
            </a:pPr>
            <a:r>
              <a:rPr lang="en" sz="1600">
                <a:solidFill>
                  <a:schemeClr val="dk1"/>
                </a:solidFill>
                <a:highlight>
                  <a:srgbClr val="FFFFFF"/>
                </a:highlight>
              </a:rPr>
              <a:t>"Life is a series of mismatches, miscommunications, and misattunements that are quickly repaired, says Tronick, and then again become miscoordinated and stressful, and again are repaired. This occurs thousands of times in a day, and millions of times over a year."</a:t>
            </a:r>
            <a:endParaRPr sz="1500">
              <a:solidFill>
                <a:schemeClr val="dk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3"/>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chemeClr val="dk1"/>
                </a:solidFill>
                <a:latin typeface="Calibri"/>
                <a:ea typeface="Calibri"/>
                <a:cs typeface="Calibri"/>
                <a:sym typeface="Calibri"/>
              </a:rPr>
              <a:t>For all kinds of relationships with others:</a:t>
            </a:r>
            <a:endParaRPr sz="1100"/>
          </a:p>
          <a:p>
            <a:pPr indent="0" lvl="0" marL="0" marR="0" rtl="0" algn="ctr">
              <a:lnSpc>
                <a:spcPct val="90000"/>
              </a:lnSpc>
              <a:spcBef>
                <a:spcPts val="0"/>
              </a:spcBef>
              <a:spcAft>
                <a:spcPts val="0"/>
              </a:spcAft>
              <a:buClr>
                <a:schemeClr val="dk1"/>
              </a:buClr>
              <a:buSzPts val="3300"/>
              <a:buFont typeface="Calibri"/>
              <a:buNone/>
            </a:pPr>
            <a:r>
              <a:rPr b="1" lang="en" sz="3300">
                <a:solidFill>
                  <a:schemeClr val="dk1"/>
                </a:solidFill>
                <a:latin typeface="Calibri"/>
                <a:ea typeface="Calibri"/>
                <a:cs typeface="Calibri"/>
                <a:sym typeface="Calibri"/>
              </a:rPr>
              <a:t>Digital Communication Styles vary</a:t>
            </a:r>
            <a:endParaRPr b="1" sz="3300">
              <a:solidFill>
                <a:schemeClr val="dk1"/>
              </a:solidFill>
              <a:latin typeface="Calibri"/>
              <a:ea typeface="Calibri"/>
              <a:cs typeface="Calibri"/>
              <a:sym typeface="Calibri"/>
            </a:endParaRPr>
          </a:p>
        </p:txBody>
      </p:sp>
      <p:sp>
        <p:nvSpPr>
          <p:cNvPr id="581" name="Google Shape;581;p83"/>
          <p:cNvSpPr txBox="1"/>
          <p:nvPr>
            <p:ph idx="1" type="body"/>
          </p:nvPr>
        </p:nvSpPr>
        <p:spPr>
          <a:xfrm>
            <a:off x="953180" y="979951"/>
            <a:ext cx="7228200" cy="1726800"/>
          </a:xfrm>
          <a:prstGeom prst="rect">
            <a:avLst/>
          </a:prstGeom>
          <a:solidFill>
            <a:schemeClr val="lt1"/>
          </a:solid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By generation (e.g., Digital Natives vs. Digital Adapter</a:t>
            </a:r>
            <a:endParaRPr/>
          </a:p>
          <a:p>
            <a:pPr indent="-171450" lvl="0" marL="177800" rtl="0" algn="l">
              <a:lnSpc>
                <a:spcPct val="90000"/>
              </a:lnSpc>
              <a:spcBef>
                <a:spcPts val="800"/>
              </a:spcBef>
              <a:spcAft>
                <a:spcPts val="0"/>
              </a:spcAft>
              <a:buClr>
                <a:schemeClr val="dk1"/>
              </a:buClr>
              <a:buSzPts val="2100"/>
              <a:buChar char="•"/>
            </a:pPr>
            <a:r>
              <a:rPr lang="en"/>
              <a:t>Masculine vs Feminine (not gender but communication style)</a:t>
            </a:r>
            <a:endParaRPr/>
          </a:p>
          <a:p>
            <a:pPr indent="-171450" lvl="0" marL="177800" rtl="0" algn="l">
              <a:lnSpc>
                <a:spcPct val="90000"/>
              </a:lnSpc>
              <a:spcBef>
                <a:spcPts val="800"/>
              </a:spcBef>
              <a:spcAft>
                <a:spcPts val="0"/>
              </a:spcAft>
              <a:buClr>
                <a:schemeClr val="dk1"/>
              </a:buClr>
              <a:buSzPts val="2100"/>
              <a:buChar char="•"/>
            </a:pPr>
            <a:r>
              <a:rPr lang="en"/>
              <a:t>By culture (e.g., Eastern/Western)</a:t>
            </a:r>
            <a:endParaRPr/>
          </a:p>
          <a:p>
            <a:pPr indent="-171450" lvl="0" marL="177800" rtl="0" algn="l">
              <a:lnSpc>
                <a:spcPct val="90000"/>
              </a:lnSpc>
              <a:spcBef>
                <a:spcPts val="800"/>
              </a:spcBef>
              <a:spcAft>
                <a:spcPts val="0"/>
              </a:spcAft>
              <a:buClr>
                <a:schemeClr val="dk1"/>
              </a:buClr>
              <a:buSzPts val="2100"/>
              <a:buChar char="•"/>
            </a:pPr>
            <a:r>
              <a:rPr lang="en"/>
              <a:t>By personality (e.g., Introvert/Extrovert)</a:t>
            </a:r>
            <a:endParaRPr>
              <a:solidFill>
                <a:srgbClr val="AEABAB"/>
              </a:solidFill>
            </a:endParaRPr>
          </a:p>
        </p:txBody>
      </p:sp>
      <p:sp>
        <p:nvSpPr>
          <p:cNvPr id="582" name="Google Shape;582;p83"/>
          <p:cNvSpPr txBox="1"/>
          <p:nvPr/>
        </p:nvSpPr>
        <p:spPr>
          <a:xfrm>
            <a:off x="157549" y="4862638"/>
            <a:ext cx="8526300" cy="238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Erica Dawahn: How to Read Digital Body Language: https://summit.digitalwellnessday.com/talks/how-to-read-digital-body-language/</a:t>
            </a:r>
            <a:endParaRPr sz="1100"/>
          </a:p>
        </p:txBody>
      </p:sp>
      <p:pic>
        <p:nvPicPr>
          <p:cNvPr id="583" name="Google Shape;583;p83"/>
          <p:cNvPicPr preferRelativeResize="0"/>
          <p:nvPr/>
        </p:nvPicPr>
        <p:blipFill rotWithShape="1">
          <a:blip r:embed="rId3">
            <a:alphaModFix/>
          </a:blip>
          <a:srcRect b="0" l="0" r="0" t="0"/>
          <a:stretch/>
        </p:blipFill>
        <p:spPr>
          <a:xfrm>
            <a:off x="20921" y="2573330"/>
            <a:ext cx="2850117" cy="1602280"/>
          </a:xfrm>
          <a:prstGeom prst="rect">
            <a:avLst/>
          </a:prstGeom>
          <a:noFill/>
          <a:ln>
            <a:noFill/>
          </a:ln>
        </p:spPr>
      </p:pic>
      <p:pic>
        <p:nvPicPr>
          <p:cNvPr id="584" name="Google Shape;584;p83"/>
          <p:cNvPicPr preferRelativeResize="0"/>
          <p:nvPr/>
        </p:nvPicPr>
        <p:blipFill rotWithShape="1">
          <a:blip r:embed="rId4">
            <a:alphaModFix/>
          </a:blip>
          <a:srcRect b="0" l="0" r="0" t="0"/>
          <a:stretch/>
        </p:blipFill>
        <p:spPr>
          <a:xfrm>
            <a:off x="5962972" y="3336812"/>
            <a:ext cx="2720739" cy="1400589"/>
          </a:xfrm>
          <a:prstGeom prst="rect">
            <a:avLst/>
          </a:prstGeom>
          <a:noFill/>
          <a:ln>
            <a:noFill/>
          </a:ln>
        </p:spPr>
      </p:pic>
      <p:pic>
        <p:nvPicPr>
          <p:cNvPr id="585" name="Google Shape;585;p83"/>
          <p:cNvPicPr preferRelativeResize="0"/>
          <p:nvPr/>
        </p:nvPicPr>
        <p:blipFill rotWithShape="1">
          <a:blip r:embed="rId5">
            <a:alphaModFix/>
          </a:blip>
          <a:srcRect b="0" l="0" r="0" t="0"/>
          <a:stretch/>
        </p:blipFill>
        <p:spPr>
          <a:xfrm>
            <a:off x="5794611" y="1653932"/>
            <a:ext cx="2805692" cy="1557643"/>
          </a:xfrm>
          <a:prstGeom prst="rect">
            <a:avLst/>
          </a:prstGeom>
          <a:noFill/>
          <a:ln>
            <a:noFill/>
          </a:ln>
        </p:spPr>
      </p:pic>
      <p:pic>
        <p:nvPicPr>
          <p:cNvPr id="586" name="Google Shape;586;p83"/>
          <p:cNvPicPr preferRelativeResize="0"/>
          <p:nvPr/>
        </p:nvPicPr>
        <p:blipFill rotWithShape="1">
          <a:blip r:embed="rId6">
            <a:alphaModFix/>
          </a:blip>
          <a:srcRect b="0" l="0" r="0" t="0"/>
          <a:stretch/>
        </p:blipFill>
        <p:spPr>
          <a:xfrm>
            <a:off x="2659148" y="3160911"/>
            <a:ext cx="3135464" cy="157649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4"/>
          <p:cNvSpPr txBox="1"/>
          <p:nvPr/>
        </p:nvSpPr>
        <p:spPr>
          <a:xfrm>
            <a:off x="2460038" y="740963"/>
            <a:ext cx="4224000" cy="2100900"/>
          </a:xfrm>
          <a:prstGeom prst="rect">
            <a:avLst/>
          </a:prstGeom>
          <a:noFill/>
          <a:ln cap="flat" cmpd="sng" w="9525">
            <a:solidFill>
              <a:srgbClr val="000000"/>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lang="en" sz="2200">
                <a:solidFill>
                  <a:srgbClr val="181818"/>
                </a:solidFill>
                <a:highlight>
                  <a:srgbClr val="FFFFFF"/>
                </a:highlight>
                <a:latin typeface="Calibri"/>
                <a:ea typeface="Calibri"/>
                <a:cs typeface="Calibri"/>
                <a:sym typeface="Calibri"/>
              </a:rPr>
              <a:t>"It is the role of culture to cultivate connections between the dependent [children] and the dependable [parents/caring adults] and to prevent attachment voids from occurring." </a:t>
            </a:r>
            <a:endParaRPr i="1" sz="7100" u="none" cap="none" strike="noStrike">
              <a:solidFill>
                <a:srgbClr val="1C4587"/>
              </a:solidFill>
              <a:latin typeface="Calibri"/>
              <a:ea typeface="Calibri"/>
              <a:cs typeface="Calibri"/>
              <a:sym typeface="Calibri"/>
            </a:endParaRPr>
          </a:p>
        </p:txBody>
      </p:sp>
      <p:sp>
        <p:nvSpPr>
          <p:cNvPr id="593" name="Google Shape;593;p84"/>
          <p:cNvSpPr txBox="1"/>
          <p:nvPr/>
        </p:nvSpPr>
        <p:spPr>
          <a:xfrm>
            <a:off x="3671531" y="4804425"/>
            <a:ext cx="1583400" cy="669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t/>
            </a:r>
            <a:endParaRPr i="1" sz="3900" u="none" cap="none" strike="noStrike">
              <a:solidFill>
                <a:srgbClr val="1C4587"/>
              </a:solidFill>
              <a:latin typeface="Calibri"/>
              <a:ea typeface="Calibri"/>
              <a:cs typeface="Calibri"/>
              <a:sym typeface="Calibri"/>
            </a:endParaRPr>
          </a:p>
        </p:txBody>
      </p:sp>
      <p:pic>
        <p:nvPicPr>
          <p:cNvPr id="594" name="Google Shape;594;p84"/>
          <p:cNvPicPr preferRelativeResize="0"/>
          <p:nvPr/>
        </p:nvPicPr>
        <p:blipFill>
          <a:blip r:embed="rId3">
            <a:alphaModFix/>
          </a:blip>
          <a:stretch>
            <a:fillRect/>
          </a:stretch>
        </p:blipFill>
        <p:spPr>
          <a:xfrm>
            <a:off x="5139506" y="3262163"/>
            <a:ext cx="2122088" cy="1644618"/>
          </a:xfrm>
          <a:prstGeom prst="rect">
            <a:avLst/>
          </a:prstGeom>
          <a:noFill/>
          <a:ln>
            <a:noFill/>
          </a:ln>
        </p:spPr>
      </p:pic>
      <p:pic>
        <p:nvPicPr>
          <p:cNvPr id="595" name="Google Shape;595;p84"/>
          <p:cNvPicPr preferRelativeResize="0"/>
          <p:nvPr/>
        </p:nvPicPr>
        <p:blipFill>
          <a:blip r:embed="rId4">
            <a:alphaModFix/>
          </a:blip>
          <a:stretch>
            <a:fillRect/>
          </a:stretch>
        </p:blipFill>
        <p:spPr>
          <a:xfrm>
            <a:off x="189882" y="1054398"/>
            <a:ext cx="1917993" cy="1400962"/>
          </a:xfrm>
          <a:prstGeom prst="rect">
            <a:avLst/>
          </a:prstGeom>
          <a:noFill/>
          <a:ln>
            <a:noFill/>
          </a:ln>
        </p:spPr>
      </p:pic>
      <p:pic>
        <p:nvPicPr>
          <p:cNvPr id="596" name="Google Shape;596;p84"/>
          <p:cNvPicPr preferRelativeResize="0"/>
          <p:nvPr/>
        </p:nvPicPr>
        <p:blipFill>
          <a:blip r:embed="rId5">
            <a:alphaModFix/>
          </a:blip>
          <a:stretch>
            <a:fillRect/>
          </a:stretch>
        </p:blipFill>
        <p:spPr>
          <a:xfrm>
            <a:off x="7320019" y="800100"/>
            <a:ext cx="1538232" cy="2262545"/>
          </a:xfrm>
          <a:prstGeom prst="rect">
            <a:avLst/>
          </a:prstGeom>
          <a:noFill/>
          <a:ln>
            <a:noFill/>
          </a:ln>
        </p:spPr>
      </p:pic>
      <p:pic>
        <p:nvPicPr>
          <p:cNvPr id="597" name="Google Shape;597;p84"/>
          <p:cNvPicPr preferRelativeResize="0"/>
          <p:nvPr/>
        </p:nvPicPr>
        <p:blipFill>
          <a:blip r:embed="rId6">
            <a:alphaModFix/>
          </a:blip>
          <a:stretch>
            <a:fillRect/>
          </a:stretch>
        </p:blipFill>
        <p:spPr>
          <a:xfrm>
            <a:off x="1475723" y="3249900"/>
            <a:ext cx="2265746" cy="1669144"/>
          </a:xfrm>
          <a:prstGeom prst="rect">
            <a:avLst/>
          </a:prstGeom>
          <a:noFill/>
          <a:ln>
            <a:noFill/>
          </a:ln>
        </p:spPr>
      </p:pic>
      <p:sp>
        <p:nvSpPr>
          <p:cNvPr id="598" name="Google Shape;598;p84"/>
          <p:cNvSpPr txBox="1"/>
          <p:nvPr/>
        </p:nvSpPr>
        <p:spPr>
          <a:xfrm>
            <a:off x="847556" y="99338"/>
            <a:ext cx="7231500" cy="5958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None/>
            </a:pPr>
            <a:r>
              <a:rPr b="1" lang="en" sz="3300">
                <a:solidFill>
                  <a:srgbClr val="1C4587"/>
                </a:solidFill>
                <a:latin typeface="Calibri"/>
                <a:ea typeface="Calibri"/>
                <a:cs typeface="Calibri"/>
                <a:sym typeface="Calibri"/>
              </a:rPr>
              <a:t>Gabor Maté: </a:t>
            </a:r>
            <a:r>
              <a:rPr b="1" i="1" lang="en" sz="3300">
                <a:solidFill>
                  <a:srgbClr val="1C4587"/>
                </a:solidFill>
                <a:latin typeface="Calibri"/>
                <a:ea typeface="Calibri"/>
                <a:cs typeface="Calibri"/>
                <a:sym typeface="Calibri"/>
              </a:rPr>
              <a:t>Hold Onto Your Kids</a:t>
            </a:r>
            <a:endParaRPr i="1" sz="1100">
              <a:solidFill>
                <a:srgbClr val="E3760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85"/>
          <p:cNvPicPr preferRelativeResize="0"/>
          <p:nvPr/>
        </p:nvPicPr>
        <p:blipFill rotWithShape="1">
          <a:blip r:embed="rId3">
            <a:alphaModFix/>
          </a:blip>
          <a:srcRect b="26448" l="0" r="0" t="0"/>
          <a:stretch/>
        </p:blipFill>
        <p:spPr>
          <a:xfrm>
            <a:off x="5253116" y="2782127"/>
            <a:ext cx="1622320" cy="974362"/>
          </a:xfrm>
          <a:prstGeom prst="rect">
            <a:avLst/>
          </a:prstGeom>
          <a:noFill/>
          <a:ln>
            <a:noFill/>
          </a:ln>
        </p:spPr>
      </p:pic>
      <p:sp>
        <p:nvSpPr>
          <p:cNvPr id="605" name="Google Shape;605;p85"/>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The power of conversation</a:t>
            </a:r>
            <a:endParaRPr b="1" sz="3300">
              <a:solidFill>
                <a:srgbClr val="1C4587"/>
              </a:solidFill>
              <a:latin typeface="Calibri"/>
              <a:ea typeface="Calibri"/>
              <a:cs typeface="Calibri"/>
              <a:sym typeface="Calibri"/>
            </a:endParaRPr>
          </a:p>
        </p:txBody>
      </p:sp>
      <p:sp>
        <p:nvSpPr>
          <p:cNvPr id="606" name="Google Shape;606;p85"/>
          <p:cNvSpPr txBox="1"/>
          <p:nvPr>
            <p:ph idx="1" type="body"/>
          </p:nvPr>
        </p:nvSpPr>
        <p:spPr>
          <a:xfrm>
            <a:off x="953180" y="922801"/>
            <a:ext cx="7228200" cy="16395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34275" lIns="68575" spcFirstLastPara="1" rIns="68575" wrap="square" tIns="34275">
            <a:normAutofit lnSpcReduction="10000"/>
          </a:bodyPr>
          <a:lstStyle/>
          <a:p>
            <a:pPr indent="-171450" lvl="0" marL="177800" rtl="0" algn="l">
              <a:lnSpc>
                <a:spcPct val="90000"/>
              </a:lnSpc>
              <a:spcBef>
                <a:spcPts val="0"/>
              </a:spcBef>
              <a:spcAft>
                <a:spcPts val="0"/>
              </a:spcAft>
              <a:buClr>
                <a:srgbClr val="1C4587"/>
              </a:buClr>
              <a:buSzPts val="2100"/>
              <a:buChar char="•"/>
            </a:pPr>
            <a:r>
              <a:rPr lang="en">
                <a:solidFill>
                  <a:srgbClr val="1C4587"/>
                </a:solidFill>
              </a:rPr>
              <a:t>“[W]e use conversations with each other to learn how to have conversations with ourselves. So a flight from conversation [retreat into technology or surface connection] can really matter because it can compromise our capacity for self-reflection. For kids growing up, that skill is the bedrock of development.” [And adults need the skill, too!] –Sherry Turkle</a:t>
            </a:r>
            <a:endParaRPr>
              <a:solidFill>
                <a:srgbClr val="1C4587"/>
              </a:solidFill>
            </a:endParaRPr>
          </a:p>
        </p:txBody>
      </p:sp>
      <p:pic>
        <p:nvPicPr>
          <p:cNvPr id="607" name="Google Shape;607;p85"/>
          <p:cNvPicPr preferRelativeResize="0"/>
          <p:nvPr/>
        </p:nvPicPr>
        <p:blipFill rotWithShape="1">
          <a:blip r:embed="rId4">
            <a:alphaModFix/>
          </a:blip>
          <a:srcRect b="0" l="0" r="0" t="0"/>
          <a:stretch/>
        </p:blipFill>
        <p:spPr>
          <a:xfrm>
            <a:off x="42524" y="2628802"/>
            <a:ext cx="2091124" cy="1392263"/>
          </a:xfrm>
          <a:prstGeom prst="rect">
            <a:avLst/>
          </a:prstGeom>
          <a:noFill/>
          <a:ln>
            <a:noFill/>
          </a:ln>
        </p:spPr>
      </p:pic>
      <p:pic>
        <p:nvPicPr>
          <p:cNvPr id="608" name="Google Shape;608;p85"/>
          <p:cNvPicPr preferRelativeResize="0"/>
          <p:nvPr/>
        </p:nvPicPr>
        <p:blipFill rotWithShape="1">
          <a:blip r:embed="rId5">
            <a:alphaModFix/>
          </a:blip>
          <a:srcRect b="0" l="0" r="0" t="0"/>
          <a:stretch/>
        </p:blipFill>
        <p:spPr>
          <a:xfrm>
            <a:off x="2124040" y="2628802"/>
            <a:ext cx="1410034" cy="1748736"/>
          </a:xfrm>
          <a:prstGeom prst="rect">
            <a:avLst/>
          </a:prstGeom>
          <a:noFill/>
          <a:ln>
            <a:noFill/>
          </a:ln>
        </p:spPr>
      </p:pic>
      <p:pic>
        <p:nvPicPr>
          <p:cNvPr id="609" name="Google Shape;609;p85"/>
          <p:cNvPicPr preferRelativeResize="0"/>
          <p:nvPr/>
        </p:nvPicPr>
        <p:blipFill rotWithShape="1">
          <a:blip r:embed="rId6">
            <a:alphaModFix/>
          </a:blip>
          <a:srcRect b="0" l="0" r="0" t="0"/>
          <a:stretch/>
        </p:blipFill>
        <p:spPr>
          <a:xfrm>
            <a:off x="3571860" y="2663730"/>
            <a:ext cx="1729547" cy="1145602"/>
          </a:xfrm>
          <a:prstGeom prst="rect">
            <a:avLst/>
          </a:prstGeom>
          <a:noFill/>
          <a:ln>
            <a:noFill/>
          </a:ln>
        </p:spPr>
      </p:pic>
      <p:pic>
        <p:nvPicPr>
          <p:cNvPr id="610" name="Google Shape;610;p85"/>
          <p:cNvPicPr preferRelativeResize="0"/>
          <p:nvPr/>
        </p:nvPicPr>
        <p:blipFill rotWithShape="1">
          <a:blip r:embed="rId7">
            <a:alphaModFix/>
          </a:blip>
          <a:srcRect b="0" l="0" r="0" t="0"/>
          <a:stretch/>
        </p:blipFill>
        <p:spPr>
          <a:xfrm>
            <a:off x="6816722" y="3862255"/>
            <a:ext cx="1401039" cy="1167533"/>
          </a:xfrm>
          <a:prstGeom prst="rect">
            <a:avLst/>
          </a:prstGeom>
          <a:noFill/>
          <a:ln>
            <a:noFill/>
          </a:ln>
        </p:spPr>
      </p:pic>
      <p:pic>
        <p:nvPicPr>
          <p:cNvPr id="611" name="Google Shape;611;p85"/>
          <p:cNvPicPr preferRelativeResize="0"/>
          <p:nvPr/>
        </p:nvPicPr>
        <p:blipFill rotWithShape="1">
          <a:blip r:embed="rId8">
            <a:alphaModFix/>
          </a:blip>
          <a:srcRect b="0" l="0" r="0" t="0"/>
          <a:stretch/>
        </p:blipFill>
        <p:spPr>
          <a:xfrm>
            <a:off x="4881601" y="3756490"/>
            <a:ext cx="1946145" cy="1327644"/>
          </a:xfrm>
          <a:prstGeom prst="rect">
            <a:avLst/>
          </a:prstGeom>
          <a:noFill/>
          <a:ln>
            <a:noFill/>
          </a:ln>
        </p:spPr>
      </p:pic>
      <p:pic>
        <p:nvPicPr>
          <p:cNvPr id="612" name="Google Shape;612;p85"/>
          <p:cNvPicPr preferRelativeResize="0"/>
          <p:nvPr/>
        </p:nvPicPr>
        <p:blipFill rotWithShape="1">
          <a:blip r:embed="rId9">
            <a:alphaModFix/>
          </a:blip>
          <a:srcRect b="0" l="0" r="0" t="0"/>
          <a:stretch/>
        </p:blipFill>
        <p:spPr>
          <a:xfrm>
            <a:off x="6714736" y="2763550"/>
            <a:ext cx="1509285" cy="1032025"/>
          </a:xfrm>
          <a:prstGeom prst="rect">
            <a:avLst/>
          </a:prstGeom>
          <a:noFill/>
          <a:ln>
            <a:noFill/>
          </a:ln>
        </p:spPr>
      </p:pic>
      <p:pic>
        <p:nvPicPr>
          <p:cNvPr id="613" name="Google Shape;613;p85"/>
          <p:cNvPicPr preferRelativeResize="0"/>
          <p:nvPr/>
        </p:nvPicPr>
        <p:blipFill rotWithShape="1">
          <a:blip r:embed="rId10">
            <a:alphaModFix/>
          </a:blip>
          <a:srcRect b="27219" l="0" r="0" t="0"/>
          <a:stretch/>
        </p:blipFill>
        <p:spPr>
          <a:xfrm>
            <a:off x="1754424" y="4124120"/>
            <a:ext cx="2086607" cy="1000435"/>
          </a:xfrm>
          <a:prstGeom prst="rect">
            <a:avLst/>
          </a:prstGeom>
          <a:noFill/>
          <a:ln>
            <a:noFill/>
          </a:ln>
        </p:spPr>
      </p:pic>
      <p:pic>
        <p:nvPicPr>
          <p:cNvPr id="614" name="Google Shape;614;p85"/>
          <p:cNvPicPr preferRelativeResize="0"/>
          <p:nvPr/>
        </p:nvPicPr>
        <p:blipFill rotWithShape="1">
          <a:blip r:embed="rId11">
            <a:alphaModFix/>
          </a:blip>
          <a:srcRect b="0" l="0" r="0" t="0"/>
          <a:stretch/>
        </p:blipFill>
        <p:spPr>
          <a:xfrm>
            <a:off x="3806066" y="3823277"/>
            <a:ext cx="1086886" cy="1261977"/>
          </a:xfrm>
          <a:prstGeom prst="rect">
            <a:avLst/>
          </a:prstGeom>
          <a:noFill/>
          <a:ln>
            <a:noFill/>
          </a:ln>
        </p:spPr>
      </p:pic>
      <p:pic>
        <p:nvPicPr>
          <p:cNvPr id="615" name="Google Shape;615;p85"/>
          <p:cNvPicPr preferRelativeResize="0"/>
          <p:nvPr/>
        </p:nvPicPr>
        <p:blipFill rotWithShape="1">
          <a:blip r:embed="rId12">
            <a:alphaModFix/>
          </a:blip>
          <a:srcRect b="0" l="0" r="0" t="0"/>
          <a:stretch/>
        </p:blipFill>
        <p:spPr>
          <a:xfrm flipH="1">
            <a:off x="8206852" y="3903088"/>
            <a:ext cx="937148" cy="1034446"/>
          </a:xfrm>
          <a:prstGeom prst="rect">
            <a:avLst/>
          </a:prstGeom>
          <a:noFill/>
          <a:ln>
            <a:noFill/>
          </a:ln>
        </p:spPr>
      </p:pic>
      <p:pic>
        <p:nvPicPr>
          <p:cNvPr id="616" name="Google Shape;616;p85"/>
          <p:cNvPicPr preferRelativeResize="0"/>
          <p:nvPr/>
        </p:nvPicPr>
        <p:blipFill rotWithShape="1">
          <a:blip r:embed="rId13">
            <a:alphaModFix/>
          </a:blip>
          <a:srcRect b="0" l="0" r="0" t="0"/>
          <a:stretch/>
        </p:blipFill>
        <p:spPr>
          <a:xfrm>
            <a:off x="75630" y="3925941"/>
            <a:ext cx="1752935" cy="1177753"/>
          </a:xfrm>
          <a:prstGeom prst="rect">
            <a:avLst/>
          </a:prstGeom>
          <a:noFill/>
          <a:ln>
            <a:noFill/>
          </a:ln>
        </p:spPr>
      </p:pic>
      <p:pic>
        <p:nvPicPr>
          <p:cNvPr id="617" name="Google Shape;617;p85"/>
          <p:cNvPicPr preferRelativeResize="0"/>
          <p:nvPr/>
        </p:nvPicPr>
        <p:blipFill rotWithShape="1">
          <a:blip r:embed="rId14">
            <a:alphaModFix/>
          </a:blip>
          <a:srcRect b="0" l="0" r="0" t="0"/>
          <a:stretch/>
        </p:blipFill>
        <p:spPr>
          <a:xfrm>
            <a:off x="7939929" y="2780270"/>
            <a:ext cx="1256912" cy="110595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86"/>
          <p:cNvSpPr txBox="1"/>
          <p:nvPr/>
        </p:nvSpPr>
        <p:spPr>
          <a:xfrm>
            <a:off x="684810" y="297378"/>
            <a:ext cx="7326000" cy="783300"/>
          </a:xfrm>
          <a:prstGeom prst="rect">
            <a:avLst/>
          </a:prstGeom>
          <a:solidFill>
            <a:schemeClr val="lt1"/>
          </a:solid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rgbClr val="222A35"/>
              </a:buClr>
              <a:buSzPts val="3300"/>
              <a:buFont typeface="Calibri"/>
              <a:buNone/>
            </a:pPr>
            <a:r>
              <a:rPr b="1" lang="en" sz="3300">
                <a:solidFill>
                  <a:srgbClr val="1C4587"/>
                </a:solidFill>
                <a:latin typeface="Calibri"/>
                <a:ea typeface="Calibri"/>
                <a:cs typeface="Calibri"/>
                <a:sym typeface="Calibri"/>
              </a:rPr>
              <a:t>One last thought from Dr. Turkle</a:t>
            </a:r>
            <a:endParaRPr sz="1100">
              <a:solidFill>
                <a:srgbClr val="1C4587"/>
              </a:solidFill>
            </a:endParaRPr>
          </a:p>
        </p:txBody>
      </p:sp>
      <p:sp>
        <p:nvSpPr>
          <p:cNvPr id="624" name="Google Shape;624;p86"/>
          <p:cNvSpPr txBox="1"/>
          <p:nvPr/>
        </p:nvSpPr>
        <p:spPr>
          <a:xfrm>
            <a:off x="772885" y="1230240"/>
            <a:ext cx="7848600" cy="3070800"/>
          </a:xfrm>
          <a:prstGeom prst="rect">
            <a:avLst/>
          </a:prstGeom>
          <a:noFill/>
          <a:ln cap="flat" cmpd="sng" w="9525">
            <a:solidFill>
              <a:srgbClr val="E3760B"/>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i="1" lang="en" sz="1400">
                <a:solidFill>
                  <a:srgbClr val="1C4587"/>
                </a:solidFill>
                <a:latin typeface="Calibri"/>
                <a:ea typeface="Calibri"/>
                <a:cs typeface="Calibri"/>
                <a:sym typeface="Calibri"/>
              </a:rPr>
              <a:t>As COVID started to impact our relationship with technology even more, Dr. Turkle said the following:</a:t>
            </a:r>
            <a:endParaRPr i="1" sz="1400">
              <a:solidFill>
                <a:srgbClr val="1C4587"/>
              </a:solidFill>
              <a:latin typeface="Calibri"/>
              <a:ea typeface="Calibri"/>
              <a:cs typeface="Calibri"/>
              <a:sym typeface="Calibri"/>
            </a:endParaRPr>
          </a:p>
          <a:p>
            <a:pPr indent="0" lvl="0" marL="0" marR="0" rtl="0" algn="ctr">
              <a:spcBef>
                <a:spcPts val="0"/>
              </a:spcBef>
              <a:spcAft>
                <a:spcPts val="0"/>
              </a:spcAft>
              <a:buNone/>
            </a:pPr>
            <a:r>
              <a:rPr lang="en" sz="2300">
                <a:solidFill>
                  <a:srgbClr val="1C4587"/>
                </a:solidFill>
                <a:latin typeface="Calibri"/>
                <a:ea typeface="Calibri"/>
                <a:cs typeface="Calibri"/>
                <a:sym typeface="Calibri"/>
              </a:rPr>
              <a:t>This is “a liminal time. It's like a time out of time. It's a time betwixt and between where you get a chance - the rules are broken and you get a chance to reassess what you really need. And I think that's what we have now. We have a chance to come back and not be wowed by technology and reassess the virtue of the human and relationships and to act more deliberately in our relationship with them.” </a:t>
            </a:r>
            <a:endParaRPr sz="2300">
              <a:solidFill>
                <a:srgbClr val="1C4587"/>
              </a:solidFill>
              <a:latin typeface="Calibri"/>
              <a:ea typeface="Calibri"/>
              <a:cs typeface="Calibri"/>
              <a:sym typeface="Calibri"/>
            </a:endParaRPr>
          </a:p>
          <a:p>
            <a:pPr indent="0" lvl="0" marL="0" marR="0" rtl="0" algn="ctr">
              <a:spcBef>
                <a:spcPts val="0"/>
              </a:spcBef>
              <a:spcAft>
                <a:spcPts val="0"/>
              </a:spcAft>
              <a:buNone/>
            </a:pPr>
            <a:r>
              <a:rPr lang="en" sz="2000">
                <a:solidFill>
                  <a:srgbClr val="1C4587"/>
                </a:solidFill>
                <a:latin typeface="Calibri"/>
                <a:ea typeface="Calibri"/>
                <a:cs typeface="Calibri"/>
                <a:sym typeface="Calibri"/>
              </a:rPr>
              <a:t>–Dr. Sherry Turkle</a:t>
            </a:r>
            <a:endParaRPr sz="2300">
              <a:solidFill>
                <a:srgbClr val="1C4587"/>
              </a:solidFill>
              <a:latin typeface="Calibri"/>
              <a:ea typeface="Calibri"/>
              <a:cs typeface="Calibri"/>
              <a:sym typeface="Calibri"/>
            </a:endParaRPr>
          </a:p>
        </p:txBody>
      </p:sp>
      <p:pic>
        <p:nvPicPr>
          <p:cNvPr id="625" name="Google Shape;625;p86"/>
          <p:cNvPicPr preferRelativeResize="0"/>
          <p:nvPr/>
        </p:nvPicPr>
        <p:blipFill rotWithShape="1">
          <a:blip r:embed="rId3">
            <a:alphaModFix/>
          </a:blip>
          <a:srcRect b="9188" l="11948" r="15723" t="15002"/>
          <a:stretch/>
        </p:blipFill>
        <p:spPr>
          <a:xfrm>
            <a:off x="7689273" y="110340"/>
            <a:ext cx="1194954" cy="1053441"/>
          </a:xfrm>
          <a:prstGeom prst="rect">
            <a:avLst/>
          </a:prstGeom>
          <a:noFill/>
          <a:ln>
            <a:noFill/>
          </a:ln>
        </p:spPr>
      </p:pic>
      <p:sp>
        <p:nvSpPr>
          <p:cNvPr id="626" name="Google Shape;626;p86"/>
          <p:cNvSpPr txBox="1"/>
          <p:nvPr/>
        </p:nvSpPr>
        <p:spPr>
          <a:xfrm>
            <a:off x="1549238" y="4581300"/>
            <a:ext cx="6045600" cy="4155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dk1"/>
                </a:solidFill>
                <a:latin typeface="Calibri"/>
                <a:ea typeface="Calibri"/>
                <a:cs typeface="Calibri"/>
                <a:sym typeface="Calibri"/>
              </a:rPr>
              <a:t>You can also learn a little more about Dr. Turkle's life in this interview: https://www.npr.org/2021/03/10/975607758/in-the-empathy-diaries-sherry-turkle-considers-the-burden-of-family-secrets</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33"/>
          <p:cNvPicPr preferRelativeResize="0"/>
          <p:nvPr/>
        </p:nvPicPr>
        <p:blipFill rotWithShape="1">
          <a:blip r:embed="rId3">
            <a:alphaModFix/>
          </a:blip>
          <a:srcRect b="0" l="1409" r="0" t="0"/>
          <a:stretch/>
        </p:blipFill>
        <p:spPr>
          <a:xfrm>
            <a:off x="2558625" y="240775"/>
            <a:ext cx="3706152" cy="2832151"/>
          </a:xfrm>
          <a:prstGeom prst="rect">
            <a:avLst/>
          </a:prstGeom>
          <a:noFill/>
          <a:ln>
            <a:noFill/>
          </a:ln>
        </p:spPr>
      </p:pic>
      <p:sp>
        <p:nvSpPr>
          <p:cNvPr id="188" name="Google Shape;188;p33"/>
          <p:cNvSpPr txBox="1"/>
          <p:nvPr/>
        </p:nvSpPr>
        <p:spPr>
          <a:xfrm>
            <a:off x="1218050" y="3259538"/>
            <a:ext cx="6387300" cy="1362300"/>
          </a:xfrm>
          <a:prstGeom prst="rect">
            <a:avLst/>
          </a:prstGeom>
          <a:noFill/>
          <a:ln cap="flat" cmpd="sng" w="9525">
            <a:solidFill>
              <a:srgbClr val="E3760B"/>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2800">
                <a:solidFill>
                  <a:srgbClr val="1C4587"/>
                </a:solidFill>
                <a:latin typeface="Calibri"/>
                <a:ea typeface="Calibri"/>
                <a:cs typeface="Calibri"/>
                <a:sym typeface="Calibri"/>
              </a:rPr>
              <a:t>“Everybody feels they are different…from everybody else, when really in at least some ways we are all the same.”</a:t>
            </a:r>
            <a:endParaRPr sz="2800">
              <a:solidFill>
                <a:srgbClr val="1C4587"/>
              </a:solidFill>
              <a:latin typeface="Calibri"/>
              <a:ea typeface="Calibri"/>
              <a:cs typeface="Calibri"/>
              <a:sym typeface="Calibri"/>
            </a:endParaRPr>
          </a:p>
        </p:txBody>
      </p:sp>
      <p:sp>
        <p:nvSpPr>
          <p:cNvPr id="189" name="Google Shape;189;p33"/>
          <p:cNvSpPr txBox="1"/>
          <p:nvPr/>
        </p:nvSpPr>
        <p:spPr>
          <a:xfrm>
            <a:off x="925100" y="4808475"/>
            <a:ext cx="6973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https://news.stanford.edu/pr/2011/pr-improve-minority-grades-031711.html</a:t>
            </a:r>
            <a:endParaRPr sz="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87"/>
          <p:cNvSpPr txBox="1"/>
          <p:nvPr/>
        </p:nvSpPr>
        <p:spPr>
          <a:xfrm>
            <a:off x="0" y="16498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Juggling, dancing in the tensions</a:t>
            </a:r>
            <a:endParaRPr b="1" sz="3300">
              <a:solidFill>
                <a:srgbClr val="1C4587"/>
              </a:solidFill>
              <a:latin typeface="Calibri"/>
              <a:ea typeface="Calibri"/>
              <a:cs typeface="Calibri"/>
              <a:sym typeface="Calibri"/>
            </a:endParaRPr>
          </a:p>
        </p:txBody>
      </p:sp>
      <p:pic>
        <p:nvPicPr>
          <p:cNvPr id="633" name="Google Shape;633;p87"/>
          <p:cNvPicPr preferRelativeResize="0"/>
          <p:nvPr/>
        </p:nvPicPr>
        <p:blipFill>
          <a:blip r:embed="rId3">
            <a:alphaModFix/>
          </a:blip>
          <a:stretch>
            <a:fillRect/>
          </a:stretch>
        </p:blipFill>
        <p:spPr>
          <a:xfrm>
            <a:off x="1629621" y="1330712"/>
            <a:ext cx="2447020" cy="2045740"/>
          </a:xfrm>
          <a:prstGeom prst="rect">
            <a:avLst/>
          </a:prstGeom>
          <a:noFill/>
          <a:ln>
            <a:noFill/>
          </a:ln>
        </p:spPr>
      </p:pic>
      <p:pic>
        <p:nvPicPr>
          <p:cNvPr id="634" name="Google Shape;634;p87"/>
          <p:cNvPicPr preferRelativeResize="0"/>
          <p:nvPr/>
        </p:nvPicPr>
        <p:blipFill>
          <a:blip r:embed="rId4">
            <a:alphaModFix/>
          </a:blip>
          <a:stretch>
            <a:fillRect/>
          </a:stretch>
        </p:blipFill>
        <p:spPr>
          <a:xfrm>
            <a:off x="4819587" y="1330712"/>
            <a:ext cx="2511946" cy="2045740"/>
          </a:xfrm>
          <a:prstGeom prst="rect">
            <a:avLst/>
          </a:prstGeom>
          <a:noFill/>
          <a:ln>
            <a:noFill/>
          </a:ln>
        </p:spPr>
      </p:pic>
      <p:sp>
        <p:nvSpPr>
          <p:cNvPr id="635" name="Google Shape;635;p87"/>
          <p:cNvSpPr txBox="1"/>
          <p:nvPr/>
        </p:nvSpPr>
        <p:spPr>
          <a:xfrm>
            <a:off x="493698" y="3662190"/>
            <a:ext cx="7848600" cy="1131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300">
                <a:solidFill>
                  <a:srgbClr val="1C4587"/>
                </a:solidFill>
                <a:latin typeface="Calibri"/>
                <a:ea typeface="Calibri"/>
                <a:cs typeface="Calibri"/>
                <a:sym typeface="Calibri"/>
              </a:rPr>
              <a:t>As with most things in life, it's a balancing act to nurture our relationships with ourselves, with those we care most about (Bonding relationships) and with Bridging relationships. </a:t>
            </a:r>
            <a:endParaRPr sz="2300">
              <a:solidFill>
                <a:srgbClr val="1C4587"/>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8"/>
          <p:cNvSpPr txBox="1"/>
          <p:nvPr>
            <p:ph idx="1" type="body"/>
          </p:nvPr>
        </p:nvSpPr>
        <p:spPr>
          <a:xfrm>
            <a:off x="535950" y="1493000"/>
            <a:ext cx="8072100" cy="23730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1018"/>
              <a:buNone/>
            </a:pPr>
            <a:r>
              <a:rPr lang="en" sz="2242">
                <a:solidFill>
                  <a:srgbClr val="1C4587"/>
                </a:solidFill>
              </a:rPr>
              <a:t>See also Barbara Sher’s TEDx talk (When it comes to problem-solving and reaching your goals, there is a tension with solitude, because problems are meant to be solved via connection and collaboration and mutually helping each other) </a:t>
            </a:r>
            <a:r>
              <a:rPr lang="en" sz="2150" u="sng">
                <a:solidFill>
                  <a:srgbClr val="1C4587"/>
                </a:solidFill>
                <a:hlinkClick r:id="rId3">
                  <a:extLst>
                    <a:ext uri="{A12FA001-AC4F-418D-AE19-62706E023703}">
                      <ahyp:hlinkClr val="tx"/>
                    </a:ext>
                  </a:extLst>
                </a:hlinkClick>
              </a:rPr>
              <a:t>https://www.tedxprague.cz/en/videa/isolation-is-the-dream-killer-not-your-attitude-barbara-sher</a:t>
            </a:r>
            <a:endParaRPr sz="2150">
              <a:solidFill>
                <a:srgbClr val="1C4587"/>
              </a:solidFill>
            </a:endParaRPr>
          </a:p>
          <a:p>
            <a:pPr indent="-207803" lvl="1" marL="520700" rtl="0" algn="l">
              <a:lnSpc>
                <a:spcPct val="70000"/>
              </a:lnSpc>
              <a:spcBef>
                <a:spcPts val="400"/>
              </a:spcBef>
              <a:spcAft>
                <a:spcPts val="0"/>
              </a:spcAft>
              <a:buClr>
                <a:srgbClr val="1C4587"/>
              </a:buClr>
              <a:buSzPts val="1873"/>
              <a:buChar char="•"/>
            </a:pPr>
            <a:r>
              <a:rPr lang="en" sz="1872">
                <a:solidFill>
                  <a:srgbClr val="1C4587"/>
                </a:solidFill>
              </a:rPr>
              <a:t>Barbara’s work also reinforces building small networks of support for reaching your goals (where bridging social capital can even become more like bonding social capital)</a:t>
            </a:r>
            <a:endParaRPr sz="1965">
              <a:solidFill>
                <a:srgbClr val="1C4587"/>
              </a:solidFill>
            </a:endParaRPr>
          </a:p>
        </p:txBody>
      </p:sp>
      <p:sp>
        <p:nvSpPr>
          <p:cNvPr id="642" name="Google Shape;642;p88"/>
          <p:cNvSpPr txBox="1"/>
          <p:nvPr/>
        </p:nvSpPr>
        <p:spPr>
          <a:xfrm>
            <a:off x="0" y="164987"/>
            <a:ext cx="91440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lang="en" sz="3300">
                <a:solidFill>
                  <a:srgbClr val="1C4587"/>
                </a:solidFill>
                <a:latin typeface="Calibri"/>
                <a:ea typeface="Calibri"/>
                <a:cs typeface="Calibri"/>
                <a:sym typeface="Calibri"/>
              </a:rPr>
              <a:t>Dancing in the Tensions</a:t>
            </a:r>
            <a:endParaRPr b="1" sz="3300">
              <a:solidFill>
                <a:srgbClr val="1C4587"/>
              </a:solidFill>
              <a:latin typeface="Calibri"/>
              <a:ea typeface="Calibri"/>
              <a:cs typeface="Calibri"/>
              <a:sym typeface="Calibri"/>
            </a:endParaRPr>
          </a:p>
        </p:txBody>
      </p:sp>
      <p:pic>
        <p:nvPicPr>
          <p:cNvPr id="643" name="Google Shape;643;p88"/>
          <p:cNvPicPr preferRelativeResize="0"/>
          <p:nvPr/>
        </p:nvPicPr>
        <p:blipFill>
          <a:blip r:embed="rId4">
            <a:alphaModFix/>
          </a:blip>
          <a:stretch>
            <a:fillRect/>
          </a:stretch>
        </p:blipFill>
        <p:spPr>
          <a:xfrm>
            <a:off x="197101" y="83779"/>
            <a:ext cx="1189311" cy="994275"/>
          </a:xfrm>
          <a:prstGeom prst="rect">
            <a:avLst/>
          </a:prstGeom>
          <a:noFill/>
          <a:ln>
            <a:noFill/>
          </a:ln>
        </p:spPr>
      </p:pic>
      <p:pic>
        <p:nvPicPr>
          <p:cNvPr id="644" name="Google Shape;644;p88"/>
          <p:cNvPicPr preferRelativeResize="0"/>
          <p:nvPr/>
        </p:nvPicPr>
        <p:blipFill>
          <a:blip r:embed="rId5">
            <a:alphaModFix/>
          </a:blip>
          <a:stretch>
            <a:fillRect/>
          </a:stretch>
        </p:blipFill>
        <p:spPr>
          <a:xfrm>
            <a:off x="7626601" y="122113"/>
            <a:ext cx="1126724" cy="91760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9"/>
          <p:cNvSpPr txBox="1"/>
          <p:nvPr/>
        </p:nvSpPr>
        <p:spPr>
          <a:xfrm>
            <a:off x="304799" y="0"/>
            <a:ext cx="85236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600"/>
              <a:buFont typeface="Calibri"/>
              <a:buNone/>
            </a:pPr>
            <a:r>
              <a:rPr b="1" lang="en" sz="3600">
                <a:solidFill>
                  <a:srgbClr val="1C4587"/>
                </a:solidFill>
                <a:latin typeface="Calibri"/>
                <a:ea typeface="Calibri"/>
                <a:cs typeface="Calibri"/>
                <a:sym typeface="Calibri"/>
              </a:rPr>
              <a:t>“You not Them” principle</a:t>
            </a:r>
            <a:endParaRPr sz="1100">
              <a:solidFill>
                <a:srgbClr val="1C4587"/>
              </a:solidFill>
            </a:endParaRPr>
          </a:p>
          <a:p>
            <a:pPr indent="0" lvl="0" marL="0" marR="0" rtl="0" algn="ctr">
              <a:lnSpc>
                <a:spcPct val="90000"/>
              </a:lnSpc>
              <a:spcBef>
                <a:spcPts val="0"/>
              </a:spcBef>
              <a:spcAft>
                <a:spcPts val="0"/>
              </a:spcAft>
              <a:buClr>
                <a:schemeClr val="dk1"/>
              </a:buClr>
              <a:buSzPts val="2700"/>
              <a:buFont typeface="Calibri"/>
              <a:buNone/>
            </a:pPr>
            <a:r>
              <a:rPr b="1" lang="en" sz="2700">
                <a:solidFill>
                  <a:srgbClr val="1C4587"/>
                </a:solidFill>
                <a:latin typeface="Calibri"/>
                <a:ea typeface="Calibri"/>
                <a:cs typeface="Calibri"/>
                <a:sym typeface="Calibri"/>
              </a:rPr>
              <a:t>Back to center, again</a:t>
            </a:r>
            <a:r>
              <a:rPr b="1" lang="en" sz="2700">
                <a:solidFill>
                  <a:schemeClr val="dk1"/>
                </a:solidFill>
                <a:latin typeface="Calibri"/>
                <a:ea typeface="Calibri"/>
                <a:cs typeface="Calibri"/>
                <a:sym typeface="Calibri"/>
              </a:rPr>
              <a:t> ☺</a:t>
            </a:r>
            <a:endParaRPr b="1" sz="2700">
              <a:solidFill>
                <a:schemeClr val="dk1"/>
              </a:solidFill>
              <a:latin typeface="Calibri"/>
              <a:ea typeface="Calibri"/>
              <a:cs typeface="Calibri"/>
              <a:sym typeface="Calibri"/>
            </a:endParaRPr>
          </a:p>
        </p:txBody>
      </p:sp>
      <p:sp>
        <p:nvSpPr>
          <p:cNvPr id="651" name="Google Shape;651;p89"/>
          <p:cNvSpPr/>
          <p:nvPr/>
        </p:nvSpPr>
        <p:spPr>
          <a:xfrm>
            <a:off x="2548581" y="1018291"/>
            <a:ext cx="3438300" cy="2354400"/>
          </a:xfrm>
          <a:prstGeom prst="rect">
            <a:avLst/>
          </a:prstGeom>
          <a:noFill/>
          <a:ln cap="flat" cmpd="sng" w="9525">
            <a:solidFill>
              <a:srgbClr val="E3760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800" u="none" cap="none" strike="noStrike">
                <a:solidFill>
                  <a:srgbClr val="1C4587"/>
                </a:solidFill>
                <a:latin typeface="Arial"/>
                <a:ea typeface="Arial"/>
                <a:cs typeface="Arial"/>
                <a:sym typeface="Arial"/>
              </a:rPr>
              <a:t>“We can avoid authoritarian</a:t>
            </a:r>
            <a:r>
              <a:rPr b="0" i="0" lang="en" sz="1800" u="none" cap="none" strike="noStrike">
                <a:solidFill>
                  <a:srgbClr val="1C4587"/>
                </a:solidFill>
                <a:latin typeface="Arial"/>
                <a:ea typeface="Arial"/>
                <a:cs typeface="Arial"/>
                <a:sym typeface="Arial"/>
              </a:rPr>
              <a:t> interactions with children [and others] by focusing on our own values and actions; we can’t draw from empty </a:t>
            </a:r>
            <a:r>
              <a:rPr lang="en" sz="1800">
                <a:solidFill>
                  <a:srgbClr val="1C4587"/>
                </a:solidFill>
                <a:latin typeface="Arial"/>
                <a:ea typeface="Arial"/>
                <a:cs typeface="Arial"/>
                <a:sym typeface="Arial"/>
              </a:rPr>
              <a:t>wells.”</a:t>
            </a:r>
            <a:endParaRPr sz="1100">
              <a:solidFill>
                <a:srgbClr val="1C4587"/>
              </a:solidFill>
            </a:endParaRPr>
          </a:p>
          <a:p>
            <a:pPr indent="0" lvl="0" marL="0" marR="0" rtl="0" algn="ctr">
              <a:spcBef>
                <a:spcPts val="0"/>
              </a:spcBef>
              <a:spcAft>
                <a:spcPts val="0"/>
              </a:spcAft>
              <a:buNone/>
            </a:pPr>
            <a:r>
              <a:t/>
            </a:r>
            <a:endParaRPr sz="1400">
              <a:solidFill>
                <a:srgbClr val="1C4587"/>
              </a:solidFill>
              <a:latin typeface="Arial"/>
              <a:ea typeface="Arial"/>
              <a:cs typeface="Arial"/>
              <a:sym typeface="Arial"/>
            </a:endParaRPr>
          </a:p>
          <a:p>
            <a:pPr indent="0" lvl="0" marL="0" marR="0" rtl="0" algn="ctr">
              <a:spcBef>
                <a:spcPts val="0"/>
              </a:spcBef>
              <a:spcAft>
                <a:spcPts val="0"/>
              </a:spcAft>
              <a:buNone/>
            </a:pPr>
            <a:r>
              <a:rPr lang="en" sz="1100">
                <a:solidFill>
                  <a:srgbClr val="1C4587"/>
                </a:solidFill>
                <a:latin typeface="Arial"/>
                <a:ea typeface="Arial"/>
                <a:cs typeface="Arial"/>
                <a:sym typeface="Arial"/>
              </a:rPr>
              <a:t>~Jodi Chaffee, of the Family Culture Movement https://familyculture-movement.captivate.fm/</a:t>
            </a:r>
            <a:endParaRPr b="0" i="0" sz="1100" u="none" cap="none" strike="noStrike">
              <a:solidFill>
                <a:srgbClr val="1C4587"/>
              </a:solidFill>
              <a:latin typeface="Arial"/>
              <a:ea typeface="Arial"/>
              <a:cs typeface="Arial"/>
              <a:sym typeface="Arial"/>
            </a:endParaRPr>
          </a:p>
          <a:p>
            <a:pPr indent="0" lvl="0" marL="0" marR="0" rtl="0" algn="ctr">
              <a:spcBef>
                <a:spcPts val="0"/>
              </a:spcBef>
              <a:spcAft>
                <a:spcPts val="0"/>
              </a:spcAft>
              <a:buNone/>
            </a:pPr>
            <a:r>
              <a:rPr lang="en" sz="1100" u="sng">
                <a:solidFill>
                  <a:srgbClr val="1C4587"/>
                </a:solidFill>
                <a:latin typeface="Arial"/>
                <a:ea typeface="Arial"/>
                <a:cs typeface="Arial"/>
                <a:sym typeface="Arial"/>
                <a:hlinkClick r:id="rId3">
                  <a:extLst>
                    <a:ext uri="{A12FA001-AC4F-418D-AE19-62706E023703}">
                      <ahyp:hlinkClr val="tx"/>
                    </a:ext>
                  </a:extLst>
                </a:hlinkClick>
              </a:rPr>
              <a:t>https://www.youtube.com/watch?v=wJSzi9ypOCo</a:t>
            </a:r>
            <a:endParaRPr sz="1100">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400"/>
              <a:buFont typeface="Arial"/>
              <a:buNone/>
            </a:pPr>
            <a:r>
              <a:rPr b="0" i="0" lang="en" sz="1400" u="none" cap="none" strike="noStrike">
                <a:solidFill>
                  <a:schemeClr val="dk1"/>
                </a:solidFill>
                <a:latin typeface="Arial"/>
                <a:ea typeface="Arial"/>
                <a:cs typeface="Arial"/>
                <a:sym typeface="Arial"/>
              </a:rPr>
              <a:t>  </a:t>
            </a:r>
            <a:endParaRPr b="0" i="0" sz="38500" u="none" cap="none" strike="noStrike">
              <a:solidFill>
                <a:schemeClr val="dk1"/>
              </a:solidFill>
              <a:latin typeface="Arial"/>
              <a:ea typeface="Arial"/>
              <a:cs typeface="Arial"/>
              <a:sym typeface="Arial"/>
            </a:endParaRPr>
          </a:p>
        </p:txBody>
      </p:sp>
      <p:sp>
        <p:nvSpPr>
          <p:cNvPr id="652" name="Google Shape;652;p89"/>
          <p:cNvSpPr txBox="1"/>
          <p:nvPr/>
        </p:nvSpPr>
        <p:spPr>
          <a:xfrm>
            <a:off x="2353961" y="3651418"/>
            <a:ext cx="3790500" cy="1362300"/>
          </a:xfrm>
          <a:prstGeom prst="rect">
            <a:avLst/>
          </a:prstGeom>
          <a:noFill/>
          <a:ln cap="flat" cmpd="sng" w="9525">
            <a:solidFill>
              <a:srgbClr val="E3760B"/>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lang="en" sz="1500">
                <a:solidFill>
                  <a:srgbClr val="1C4587"/>
                </a:solidFill>
                <a:latin typeface="Calibri"/>
                <a:ea typeface="Calibri"/>
                <a:cs typeface="Calibri"/>
                <a:sym typeface="Calibri"/>
              </a:rPr>
              <a:t>“A leader needs to have presence, to show up to the moment grounded in one’s self, as centered as one can be, ready to hear, to listen, to discern.”</a:t>
            </a:r>
            <a:br>
              <a:rPr lang="en" sz="1400">
                <a:solidFill>
                  <a:srgbClr val="1C4587"/>
                </a:solidFill>
                <a:latin typeface="Calibri"/>
                <a:ea typeface="Calibri"/>
                <a:cs typeface="Calibri"/>
                <a:sym typeface="Calibri"/>
              </a:rPr>
            </a:br>
            <a:r>
              <a:rPr lang="en" sz="1200">
                <a:solidFill>
                  <a:srgbClr val="1C4587"/>
                </a:solidFill>
                <a:latin typeface="Calibri"/>
                <a:ea typeface="Calibri"/>
                <a:cs typeface="Calibri"/>
                <a:sym typeface="Calibri"/>
              </a:rPr>
              <a:t>― Raymond M. Kethledge, </a:t>
            </a:r>
            <a:r>
              <a:rPr lang="en" sz="1200" u="sng">
                <a:solidFill>
                  <a:srgbClr val="1C4587"/>
                </a:solidFill>
                <a:latin typeface="Calibri"/>
                <a:ea typeface="Calibri"/>
                <a:cs typeface="Calibri"/>
                <a:sym typeface="Calibri"/>
                <a:hlinkClick r:id="rId4">
                  <a:extLst>
                    <a:ext uri="{A12FA001-AC4F-418D-AE19-62706E023703}">
                      <ahyp:hlinkClr val="tx"/>
                    </a:ext>
                  </a:extLst>
                </a:hlinkClick>
              </a:rPr>
              <a:t>Lead Yourself First: Inspiring Leadership Through Solitude</a:t>
            </a:r>
            <a:endParaRPr sz="1200">
              <a:solidFill>
                <a:srgbClr val="1C4587"/>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4"/>
          <p:cNvSpPr txBox="1"/>
          <p:nvPr/>
        </p:nvSpPr>
        <p:spPr>
          <a:xfrm>
            <a:off x="1123300" y="995200"/>
            <a:ext cx="6375300" cy="13392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500">
                <a:solidFill>
                  <a:srgbClr val="1C4587"/>
                </a:solidFill>
              </a:rPr>
              <a:t>“Belonging uncertainty” = the state of mind in which one suffers from doubts about whether one …[could be] accepted."</a:t>
            </a:r>
            <a:endParaRPr sz="2500">
              <a:solidFill>
                <a:srgbClr val="1C4587"/>
              </a:solidFill>
            </a:endParaRPr>
          </a:p>
        </p:txBody>
      </p:sp>
      <p:sp>
        <p:nvSpPr>
          <p:cNvPr id="196" name="Google Shape;196;p34"/>
          <p:cNvSpPr txBox="1"/>
          <p:nvPr/>
        </p:nvSpPr>
        <p:spPr>
          <a:xfrm>
            <a:off x="0" y="53527"/>
            <a:ext cx="9144000" cy="6855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rPr b="1" i="1" lang="en" sz="3300">
                <a:solidFill>
                  <a:srgbClr val="1C4587"/>
                </a:solidFill>
                <a:latin typeface="Calibri"/>
                <a:ea typeface="Calibri"/>
                <a:cs typeface="Calibri"/>
                <a:sym typeface="Calibri"/>
              </a:rPr>
              <a:t>We're in this together</a:t>
            </a:r>
            <a:endParaRPr b="1" i="1" sz="3300">
              <a:solidFill>
                <a:srgbClr val="1C4587"/>
              </a:solidFill>
              <a:latin typeface="Calibri"/>
              <a:ea typeface="Calibri"/>
              <a:cs typeface="Calibri"/>
              <a:sym typeface="Calibri"/>
            </a:endParaRPr>
          </a:p>
        </p:txBody>
      </p:sp>
      <p:pic>
        <p:nvPicPr>
          <p:cNvPr id="197" name="Google Shape;197;p34"/>
          <p:cNvPicPr preferRelativeResize="0"/>
          <p:nvPr/>
        </p:nvPicPr>
        <p:blipFill rotWithShape="1">
          <a:blip r:embed="rId3">
            <a:alphaModFix/>
          </a:blip>
          <a:srcRect b="0" l="1409" r="0" t="0"/>
          <a:stretch/>
        </p:blipFill>
        <p:spPr>
          <a:xfrm>
            <a:off x="2930113" y="2854150"/>
            <a:ext cx="2761674" cy="211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sp>
        <p:nvSpPr>
          <p:cNvPr id="204" name="Google Shape;204;p35"/>
          <p:cNvSpPr txBox="1"/>
          <p:nvPr/>
        </p:nvSpPr>
        <p:spPr>
          <a:xfrm>
            <a:off x="1546275" y="4123388"/>
            <a:ext cx="5573100" cy="939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600">
                <a:solidFill>
                  <a:schemeClr val="lt1"/>
                </a:solidFill>
                <a:latin typeface="Calibri"/>
                <a:ea typeface="Calibri"/>
                <a:cs typeface="Calibri"/>
                <a:sym typeface="Calibri"/>
              </a:rPr>
              <a:t> This video no longer appears on UMass's website. See next slide</a:t>
            </a:r>
            <a:endParaRPr sz="2600">
              <a:solidFill>
                <a:schemeClr val="lt1"/>
              </a:solidFill>
              <a:latin typeface="Calibri"/>
              <a:ea typeface="Calibri"/>
              <a:cs typeface="Calibri"/>
              <a:sym typeface="Calibri"/>
            </a:endParaRPr>
          </a:p>
        </p:txBody>
      </p:sp>
      <p:pic>
        <p:nvPicPr>
          <p:cNvPr id="205" name="Google Shape;205;p35" title="John Linford professional magician discusses grace and connection in Digital Wellness">
            <a:hlinkClick r:id="rId3"/>
          </p:cNvPr>
          <p:cNvPicPr preferRelativeResize="0"/>
          <p:nvPr/>
        </p:nvPicPr>
        <p:blipFill>
          <a:blip r:embed="rId4">
            <a:alphaModFix/>
          </a:blip>
          <a:stretch>
            <a:fillRect/>
          </a:stretch>
        </p:blipFill>
        <p:spPr>
          <a:xfrm>
            <a:off x="1769013" y="648886"/>
            <a:ext cx="5127625" cy="384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6"/>
          <p:cNvSpPr txBox="1"/>
          <p:nvPr/>
        </p:nvSpPr>
        <p:spPr>
          <a:xfrm>
            <a:off x="628650" y="16704"/>
            <a:ext cx="7886700" cy="994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3300"/>
              <a:buFont typeface="Calibri"/>
              <a:buNone/>
            </a:pPr>
            <a:r>
              <a:t/>
            </a:r>
            <a:endParaRPr sz="1100"/>
          </a:p>
        </p:txBody>
      </p:sp>
      <p:sp>
        <p:nvSpPr>
          <p:cNvPr id="212" name="Google Shape;212;p36"/>
          <p:cNvSpPr txBox="1"/>
          <p:nvPr/>
        </p:nvSpPr>
        <p:spPr>
          <a:xfrm>
            <a:off x="1546275" y="4123388"/>
            <a:ext cx="5573100" cy="9390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en" sz="2600">
                <a:solidFill>
                  <a:schemeClr val="lt1"/>
                </a:solidFill>
                <a:latin typeface="Calibri"/>
                <a:ea typeface="Calibri"/>
                <a:cs typeface="Calibri"/>
                <a:sym typeface="Calibri"/>
              </a:rPr>
              <a:t> This video no longer appears on UMass's website. See next slide</a:t>
            </a:r>
            <a:endParaRPr sz="2600">
              <a:solidFill>
                <a:schemeClr val="lt1"/>
              </a:solidFill>
              <a:latin typeface="Calibri"/>
              <a:ea typeface="Calibri"/>
              <a:cs typeface="Calibri"/>
              <a:sym typeface="Calibri"/>
            </a:endParaRPr>
          </a:p>
        </p:txBody>
      </p:sp>
      <p:sp>
        <p:nvSpPr>
          <p:cNvPr id="213" name="Google Shape;213;p36"/>
          <p:cNvSpPr txBox="1"/>
          <p:nvPr/>
        </p:nvSpPr>
        <p:spPr>
          <a:xfrm>
            <a:off x="293150" y="0"/>
            <a:ext cx="8697000" cy="641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300">
                <a:solidFill>
                  <a:srgbClr val="1C4587"/>
                </a:solidFill>
                <a:latin typeface="Calibri"/>
                <a:ea typeface="Calibri"/>
                <a:cs typeface="Calibri"/>
                <a:sym typeface="Calibri"/>
              </a:rPr>
              <a:t>*Bonus: Magic Tricks &amp; Explanations</a:t>
            </a:r>
            <a:endParaRPr b="1" sz="3300">
              <a:solidFill>
                <a:srgbClr val="1C4587"/>
              </a:solidFill>
              <a:latin typeface="Calibri"/>
              <a:ea typeface="Calibri"/>
              <a:cs typeface="Calibri"/>
              <a:sym typeface="Calibri"/>
            </a:endParaRPr>
          </a:p>
        </p:txBody>
      </p:sp>
      <p:pic>
        <p:nvPicPr>
          <p:cNvPr descr="Selective attention or inattentional blindness is something to which all humans are susceptible. This is why technology and other attention-grabbers (hooks) work. It's also why magic works. Here, professional magician John Linford demonstrates a magic trick (it's better live, as you can imagine) and explains how he leverages inattentional blindness (human distractibility) to do magic. Here, the impact of distraction can be fun. With technology, it can be costly. Still, the same mechanisms are at play, and magic can be a fun way to teach about this principle, this reality of how human brains work." id="214" name="Google Shape;214;p36" title="John Linford magician using magic to teach parents about inattentional blindness">
            <a:hlinkClick r:id="rId3"/>
          </p:cNvPr>
          <p:cNvPicPr preferRelativeResize="0"/>
          <p:nvPr/>
        </p:nvPicPr>
        <p:blipFill>
          <a:blip r:embed="rId4">
            <a:alphaModFix/>
          </a:blip>
          <a:stretch>
            <a:fillRect/>
          </a:stretch>
        </p:blipFill>
        <p:spPr>
          <a:xfrm>
            <a:off x="1617875" y="641699"/>
            <a:ext cx="5908225" cy="443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