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Roboto"/>
      <p:regular r:id="rId42"/>
      <p:bold r:id="rId43"/>
      <p:italic r:id="rId44"/>
      <p:boldItalic r:id="rId45"/>
    </p:embeddedFont>
    <p:embeddedFont>
      <p:font typeface="Roboto Medium"/>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font" Target="fonts/Roboto-regular.fntdata"/><Relationship Id="rId41" Type="http://schemas.openxmlformats.org/officeDocument/2006/relationships/slide" Target="slides/slide37.xml"/><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RobotoMedium-regular.fntdata"/><Relationship Id="rId45"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obotoMedium-italic.fntdata"/><Relationship Id="rId47" Type="http://schemas.openxmlformats.org/officeDocument/2006/relationships/font" Target="fonts/RobotoMedium-bold.fntdata"/><Relationship Id="rId49" Type="http://schemas.openxmlformats.org/officeDocument/2006/relationships/font" Target="fonts/RobotoMedium-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michelle@epik.or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common-values/" TargetMode="External"/><Relationship Id="rId3" Type="http://schemas.openxmlformats.org/officeDocument/2006/relationships/hyperlink" Target="https://forge.medium.com/you-dont-know-your-values-here-s-why-that-s-hurting-you-52b02a43e869" TargetMode="External"/><Relationship Id="rId4" Type="http://schemas.openxmlformats.org/officeDocument/2006/relationships/hyperlink" Target="https://forge.medium.com/tis-the-season-for-reexamining-your-values-aea9aad5e46"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105cc4e094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g1105cc4e094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a:t>
            </a:r>
            <a:endParaRPr sz="1100">
              <a:latin typeface="Arial"/>
              <a:ea typeface="Arial"/>
              <a:cs typeface="Arial"/>
              <a:sym typeface="Arial"/>
            </a:endParaRPr>
          </a:p>
          <a:p>
            <a:pPr indent="0" lvl="0" marL="0" rtl="0" algn="l">
              <a:lnSpc>
                <a:spcPct val="115000"/>
              </a:lnSpc>
              <a:spcBef>
                <a:spcPts val="0"/>
              </a:spcBef>
              <a:spcAft>
                <a:spcPts val="0"/>
              </a:spcAft>
              <a:buSzPts val="1100"/>
              <a:buNone/>
            </a:pPr>
            <a:r>
              <a:rPr lang="en-US" sz="1100">
                <a:latin typeface="Arial"/>
                <a:ea typeface="Arial"/>
                <a:cs typeface="Arial"/>
                <a:sym typeface="Arial"/>
              </a:rPr>
              <a:t> NOTE: Portions of this work first appeared in or are derived or adapted from the Digital Wellness Certificate Program. Those portions are Copyright © 2021, Digital Wellness Institute.</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74" name="Google Shape;74;g1105cc4e094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542ac4e15c_1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1542ac4e15c_1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 little housekeeping: If you didn't receive my welcome email, aren't receiving reminder emails, or haven't had a chance to share your three synonyms of Digital Wellness, please email me at </a:t>
            </a:r>
            <a:r>
              <a:rPr lang="en-US" sz="1100" u="sng">
                <a:solidFill>
                  <a:schemeClr val="hlink"/>
                </a:solidFill>
                <a:latin typeface="Arial"/>
                <a:ea typeface="Arial"/>
                <a:cs typeface="Arial"/>
                <a:sym typeface="Arial"/>
                <a:hlinkClick r:id="rId2"/>
              </a:rPr>
              <a:t>michelle@epik.org</a:t>
            </a:r>
            <a:r>
              <a:rPr lang="en-US" sz="1100">
                <a:latin typeface="Arial"/>
                <a:ea typeface="Arial"/>
                <a:cs typeface="Arial"/>
                <a:sym typeface="Arial"/>
              </a:rPr>
              <a:t>. </a:t>
            </a:r>
            <a:endParaRPr i="1" sz="1100">
              <a:latin typeface="Arial"/>
              <a:ea typeface="Arial"/>
              <a:cs typeface="Arial"/>
              <a:sym typeface="Arial"/>
            </a:endParaRPr>
          </a:p>
        </p:txBody>
      </p:sp>
      <p:sp>
        <p:nvSpPr>
          <p:cNvPr id="152" name="Google Shape;152;g1542ac4e15c_1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542ac4e15c_1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1542ac4e15c_1_4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For our purposes, some of the "multifaceted" elements we will cover during this series are summed up in this slide. The model includes 8 topics (media literacy actually shows up a few times), and we have a bonus module on Social Development Strategy. Since that is related to relationships, we decided to cover that topic the week after talking about relationships. All of the topics marked with an asterisk connect to a Digital Wellness Institute self-assessment that you can find here: https://survey.alchemer.com/s3/5504604/b153c792d361</a:t>
            </a:r>
            <a:endParaRPr>
              <a:latin typeface="Arial"/>
              <a:ea typeface="Arial"/>
              <a:cs typeface="Arial"/>
              <a:sym typeface="Arial"/>
            </a:endParaRPr>
          </a:p>
        </p:txBody>
      </p:sp>
      <p:sp>
        <p:nvSpPr>
          <p:cNvPr id="160" name="Google Shape;160;g1542ac4e15c_1_4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587f2066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1587f20660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Another way to think about Digital Wellness is as a journey. None of us will ever "arrive" at a place where we don't have to practice self-awareness and self-exploration that is involved in engaging well in a digital world. Our world is constantly changing, and each day is its own journey. Digital Wellness is an ongoing experience, which is great because it means we can always be learning, growing, improving, and expanding our understanding through experience. </a:t>
            </a:r>
            <a:endParaRPr i="1" sz="1100">
              <a:latin typeface="Arial"/>
              <a:ea typeface="Arial"/>
              <a:cs typeface="Arial"/>
              <a:sym typeface="Arial"/>
            </a:endParaRPr>
          </a:p>
        </p:txBody>
      </p:sp>
      <p:sp>
        <p:nvSpPr>
          <p:cNvPr id="168" name="Google Shape;168;g1587f20660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587f20660b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1587f20660b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2100"/>
              <a:buFont typeface="Arial"/>
              <a:buNone/>
            </a:pPr>
            <a:r>
              <a:rPr lang="en-US" sz="1000">
                <a:latin typeface="Arial"/>
                <a:ea typeface="Arial"/>
                <a:cs typeface="Arial"/>
                <a:sym typeface="Arial"/>
              </a:rPr>
              <a:t>Brian Solis, a guru in the tech industry, had his own personal breaking point with what he talks about above. He'd realized that he'd become fragmented and had lost touch with his center and his creative energy. So he speaks from experience as he reflects on what Digital Wellness is to him. </a:t>
            </a:r>
            <a:r>
              <a:rPr lang="en-US" sz="1000">
                <a:latin typeface="Arial"/>
                <a:ea typeface="Arial"/>
                <a:cs typeface="Arial"/>
                <a:sym typeface="Arial"/>
              </a:rPr>
              <a:t>As you look through this quote, what are the warnings, concerns, negatives (etc.) mentioned? What are the words or phrases that show the positive possibilities we might discover as we learn about and practice Digital Wellness principles? </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2100"/>
              <a:buFont typeface="Arial"/>
              <a:buNone/>
            </a:pPr>
            <a:r>
              <a:rPr lang="en-US" sz="1000">
                <a:latin typeface="Arial"/>
                <a:ea typeface="Arial"/>
                <a:cs typeface="Arial"/>
                <a:sym typeface="Arial"/>
              </a:rPr>
              <a:t>Transcript created from Brian Solis, https://www.youtube.com/watch?v=Kbcilw2WJVw  </a:t>
            </a:r>
            <a:endParaRPr sz="100"/>
          </a:p>
        </p:txBody>
      </p:sp>
      <p:sp>
        <p:nvSpPr>
          <p:cNvPr id="176" name="Google Shape;176;g1587f20660b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587f20660b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1587f20660b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We were invited often enough in the DWI course to "make decisions based on your values" but that wasn't represented in their model. So our model starts there.</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p:txBody>
      </p:sp>
      <p:sp>
        <p:nvSpPr>
          <p:cNvPr id="186" name="Google Shape;186;g1587f20660b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587f20660b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1587f20660b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So what do we mean when we say, "Start with Your Center?" We'll explore that </a:t>
            </a:r>
            <a:r>
              <a:rPr lang="en-US"/>
              <a:t>through</a:t>
            </a:r>
            <a:r>
              <a:rPr lang="en-US"/>
              <a:t> the following activities around identifying centering values. </a:t>
            </a:r>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p:txBody>
      </p:sp>
      <p:sp>
        <p:nvSpPr>
          <p:cNvPr id="195" name="Google Shape;195;g1587f20660b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587f20660b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1587f20660b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 activity comes in two parts – an </a:t>
            </a:r>
            <a:r>
              <a:rPr lang="en-US" sz="1100">
                <a:latin typeface="Arial"/>
                <a:ea typeface="Arial"/>
                <a:cs typeface="Arial"/>
                <a:sym typeface="Arial"/>
              </a:rPr>
              <a:t>introspection</a:t>
            </a:r>
            <a:r>
              <a:rPr lang="en-US" sz="1100">
                <a:latin typeface="Arial"/>
                <a:ea typeface="Arial"/>
                <a:cs typeface="Arial"/>
                <a:sym typeface="Arial"/>
              </a:rPr>
              <a:t> and writing portion (Think and Write) and a breakout group discussion. </a:t>
            </a:r>
            <a:endParaRPr i="1" sz="1100">
              <a:latin typeface="Arial"/>
              <a:ea typeface="Arial"/>
              <a:cs typeface="Arial"/>
              <a:sym typeface="Arial"/>
            </a:endParaRPr>
          </a:p>
        </p:txBody>
      </p:sp>
      <p:sp>
        <p:nvSpPr>
          <p:cNvPr id="202" name="Google Shape;202;g1587f20660b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587f20660b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1587f20660b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For more on the difference between values as attributes and values as "things that matter to me" see the following by Nir Eyal, behavioral designer and author of </a:t>
            </a:r>
            <a:r>
              <a:rPr i="1" lang="en-US" sz="1100">
                <a:latin typeface="Arial"/>
                <a:ea typeface="Arial"/>
                <a:cs typeface="Arial"/>
                <a:sym typeface="Arial"/>
              </a:rPr>
              <a:t>Hooked</a:t>
            </a:r>
            <a:r>
              <a:rPr lang="en-US" sz="1100">
                <a:latin typeface="Arial"/>
                <a:ea typeface="Arial"/>
                <a:cs typeface="Arial"/>
                <a:sym typeface="Arial"/>
              </a:rPr>
              <a:t> and </a:t>
            </a:r>
            <a:r>
              <a:rPr i="1" lang="en-US" sz="1100">
                <a:latin typeface="Arial"/>
                <a:ea typeface="Arial"/>
                <a:cs typeface="Arial"/>
                <a:sym typeface="Arial"/>
              </a:rPr>
              <a:t>Indistractable</a:t>
            </a:r>
            <a:r>
              <a:rPr lang="en-US"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0"/>
              </a:spcBef>
              <a:spcAft>
                <a:spcPts val="0"/>
              </a:spcAft>
              <a:buSzPts val="1100"/>
              <a:buNone/>
            </a:pPr>
            <a:r>
              <a:rPr lang="en-US" sz="1100" u="sng">
                <a:solidFill>
                  <a:schemeClr val="hlink"/>
                </a:solidFill>
                <a:latin typeface="Arial"/>
                <a:ea typeface="Arial"/>
                <a:cs typeface="Arial"/>
                <a:sym typeface="Arial"/>
                <a:hlinkClick r:id="rId2"/>
              </a:rPr>
              <a:t>https://www.nirandfar.com/common-values/</a:t>
            </a:r>
            <a:endParaRPr sz="1100">
              <a:latin typeface="Arial"/>
              <a:ea typeface="Arial"/>
              <a:cs typeface="Arial"/>
              <a:sym typeface="Arial"/>
            </a:endParaRPr>
          </a:p>
          <a:p>
            <a:pPr indent="0" lvl="0" marL="0" rtl="0" algn="l">
              <a:lnSpc>
                <a:spcPct val="115000"/>
              </a:lnSpc>
              <a:spcBef>
                <a:spcPts val="0"/>
              </a:spcBef>
              <a:spcAft>
                <a:spcPts val="0"/>
              </a:spcAft>
              <a:buSzPts val="1100"/>
              <a:buNone/>
            </a:pPr>
            <a:r>
              <a:rPr lang="en-US" sz="1100" u="sng">
                <a:solidFill>
                  <a:schemeClr val="hlink"/>
                </a:solidFill>
                <a:latin typeface="Arial"/>
                <a:ea typeface="Arial"/>
                <a:cs typeface="Arial"/>
                <a:sym typeface="Arial"/>
                <a:hlinkClick r:id="rId3"/>
              </a:rPr>
              <a:t>https://forge.medium.com/you-dont-know-your-values-here-s-why-that-s-hurting-you-52b02a43e869</a:t>
            </a:r>
            <a:endParaRPr sz="1100">
              <a:latin typeface="Arial"/>
              <a:ea typeface="Arial"/>
              <a:cs typeface="Arial"/>
              <a:sym typeface="Arial"/>
            </a:endParaRPr>
          </a:p>
          <a:p>
            <a:pPr indent="0" lvl="0" marL="0" rtl="0" algn="l">
              <a:lnSpc>
                <a:spcPct val="115000"/>
              </a:lnSpc>
              <a:spcBef>
                <a:spcPts val="0"/>
              </a:spcBef>
              <a:spcAft>
                <a:spcPts val="0"/>
              </a:spcAft>
              <a:buSzPts val="1100"/>
              <a:buNone/>
            </a:pPr>
            <a:r>
              <a:rPr lang="en-US" sz="1100" u="sng">
                <a:solidFill>
                  <a:schemeClr val="hlink"/>
                </a:solidFill>
                <a:latin typeface="Arial"/>
                <a:ea typeface="Arial"/>
                <a:cs typeface="Arial"/>
                <a:sym typeface="Arial"/>
                <a:hlinkClick r:id="rId4"/>
              </a:rPr>
              <a:t>https://forge.medium.com/tis-the-season-for-reexamining-your-values-aea9aad5e46</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10" name="Google Shape;210;g1587f20660b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587f20660b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1587f20660b_0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20" name="Google Shape;220;g1587f20660b_0_2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587f20660b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1587f20660b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When I've engaged in this activity in other settings, sometimes having some additional prompts helps people think </a:t>
            </a:r>
            <a:r>
              <a:rPr lang="en-US" sz="1100">
                <a:latin typeface="Arial"/>
                <a:ea typeface="Arial"/>
                <a:cs typeface="Arial"/>
                <a:sym typeface="Arial"/>
              </a:rPr>
              <a:t>through</a:t>
            </a:r>
            <a:r>
              <a:rPr lang="en-US" sz="1100">
                <a:latin typeface="Arial"/>
                <a:ea typeface="Arial"/>
                <a:cs typeface="Arial"/>
                <a:sym typeface="Arial"/>
              </a:rPr>
              <a:t> what values they want to focus on. </a:t>
            </a:r>
            <a:endParaRPr i="1" sz="1100">
              <a:latin typeface="Arial"/>
              <a:ea typeface="Arial"/>
              <a:cs typeface="Arial"/>
              <a:sym typeface="Arial"/>
            </a:endParaRPr>
          </a:p>
        </p:txBody>
      </p:sp>
      <p:sp>
        <p:nvSpPr>
          <p:cNvPr id="228" name="Google Shape;228;g1587f20660b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442e899755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1442e899755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 had a chance to get to know each other a bit by sharing our names and three different "hats" we wear coming to this series. We know you wear many, and we honor all the many ways you make a difference in your world. We'll explore more about the "hats" we wear – different roles and responsibilities we have in our lives – in module 5 on Honoring Time.</a:t>
            </a:r>
            <a:endParaRPr sz="1100">
              <a:latin typeface="Arial"/>
              <a:ea typeface="Arial"/>
              <a:cs typeface="Arial"/>
              <a:sym typeface="Arial"/>
            </a:endParaRPr>
          </a:p>
        </p:txBody>
      </p:sp>
      <p:sp>
        <p:nvSpPr>
          <p:cNvPr id="81" name="Google Shape;81;g1442e899755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587f20660b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1587f20660b_0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Core/Touchstone/Compass Media are books, art, music, etc. that you return to over and over again, media that help you re-center, reflect, recommit to the kind of person you want to be. We'll talk more about core media next week.</a:t>
            </a:r>
            <a:endParaRPr i="1" sz="1100">
              <a:latin typeface="Arial"/>
              <a:ea typeface="Arial"/>
              <a:cs typeface="Arial"/>
              <a:sym typeface="Arial"/>
            </a:endParaRPr>
          </a:p>
        </p:txBody>
      </p:sp>
      <p:sp>
        <p:nvSpPr>
          <p:cNvPr id="236" name="Google Shape;236;g1587f20660b_0_2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587f20660b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1587f20660b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Perhaps there is a person or people who admire you. As you reflect on why you admire them, what character traits do you admire in them? What about them fosters admiration? (For me, for one of our </a:t>
            </a:r>
            <a:r>
              <a:rPr lang="en-US" sz="1100">
                <a:latin typeface="Arial"/>
                <a:ea typeface="Arial"/>
                <a:cs typeface="Arial"/>
                <a:sym typeface="Arial"/>
              </a:rPr>
              <a:t>series</a:t>
            </a:r>
            <a:r>
              <a:rPr lang="en-US" sz="1100">
                <a:latin typeface="Arial"/>
                <a:ea typeface="Arial"/>
                <a:cs typeface="Arial"/>
                <a:sym typeface="Arial"/>
              </a:rPr>
              <a:t>, this is how I identified the </a:t>
            </a:r>
            <a:r>
              <a:rPr lang="en-US" sz="1100">
                <a:latin typeface="Arial"/>
                <a:ea typeface="Arial"/>
                <a:cs typeface="Arial"/>
                <a:sym typeface="Arial"/>
              </a:rPr>
              <a:t>trait I wanted to focus on: equanimity.)</a:t>
            </a:r>
            <a:endParaRPr i="1" sz="1100">
              <a:latin typeface="Arial"/>
              <a:ea typeface="Arial"/>
              <a:cs typeface="Arial"/>
              <a:sym typeface="Arial"/>
            </a:endParaRPr>
          </a:p>
        </p:txBody>
      </p:sp>
      <p:sp>
        <p:nvSpPr>
          <p:cNvPr id="246" name="Google Shape;246;g1587f20660b_0_4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587f20660b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1587f20660b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You may have someone in your family history or a person from our more shared/general history who inspires you. Again, what trait or traits in this person inspire you to want to be better? How?</a:t>
            </a:r>
            <a:endParaRPr i="1" sz="1100">
              <a:latin typeface="Arial"/>
              <a:ea typeface="Arial"/>
              <a:cs typeface="Arial"/>
              <a:sym typeface="Arial"/>
            </a:endParaRPr>
          </a:p>
        </p:txBody>
      </p:sp>
      <p:sp>
        <p:nvSpPr>
          <p:cNvPr id="253" name="Google Shape;253;g1587f20660b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587f20660b_0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1587f20660b_0_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For some, looking at a list helps them connect to their inner compass. This list includes ideas from many other lists that people have created to try to spark reflection on values. Again, however, we'd adapted the values so that they are attributes or characteristics. </a:t>
            </a:r>
            <a:endParaRPr i="1" sz="1100">
              <a:latin typeface="Arial"/>
              <a:ea typeface="Arial"/>
              <a:cs typeface="Arial"/>
              <a:sym typeface="Arial"/>
            </a:endParaRPr>
          </a:p>
        </p:txBody>
      </p:sp>
      <p:sp>
        <p:nvSpPr>
          <p:cNvPr id="261" name="Google Shape;261;g1587f20660b_0_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587f20660b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1587f20660b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Everyone was given 1 minute to write three values that have come to mind. These could be values you want to work on right now, values you are already working on, values you want to have in mind during this series…whatever works for you. This is an exercise that you can do at home if you weren't able to join us.</a:t>
            </a:r>
            <a:endParaRPr i="1" sz="1100">
              <a:latin typeface="Arial"/>
              <a:ea typeface="Arial"/>
              <a:cs typeface="Arial"/>
              <a:sym typeface="Arial"/>
            </a:endParaRPr>
          </a:p>
        </p:txBody>
      </p:sp>
      <p:sp>
        <p:nvSpPr>
          <p:cNvPr id="267" name="Google Shape;267;g1587f20660b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5882aa24f4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15882aa24f4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(We put the list on the screen during the Think and Write portion – or better said, someone asked that we would, and that reminded me to advance to this screen. :) </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77" name="Google Shape;277;g15882aa24f4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587f20660b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1587f20660b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Breakout</a:t>
            </a:r>
            <a:r>
              <a:rPr lang="en-US" sz="1100">
                <a:latin typeface="Arial"/>
                <a:ea typeface="Arial"/>
                <a:cs typeface="Arial"/>
                <a:sym typeface="Arial"/>
              </a:rPr>
              <a:t> rooms gave everyone an opportunity to take one minute to read their list of three values, and then to expand on one of them – talking about why they chose </a:t>
            </a:r>
            <a:r>
              <a:rPr lang="en-US" sz="1100">
                <a:latin typeface="Arial"/>
                <a:ea typeface="Arial"/>
                <a:cs typeface="Arial"/>
                <a:sym typeface="Arial"/>
              </a:rPr>
              <a:t>that attribute to focus on. </a:t>
            </a:r>
            <a:endParaRPr i="1" sz="1100">
              <a:latin typeface="Arial"/>
              <a:ea typeface="Arial"/>
              <a:cs typeface="Arial"/>
              <a:sym typeface="Arial"/>
            </a:endParaRPr>
          </a:p>
        </p:txBody>
      </p:sp>
      <p:sp>
        <p:nvSpPr>
          <p:cNvPr id="283" name="Google Shape;283;g1587f20660b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587f20660b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1587f20660b_0_4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g1587f20660b_0_4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587f20660b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1587f20660b_0_4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301" name="Google Shape;301;g1587f20660b_0_4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587f20660b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1587f20660b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If we were to sum up our simple definition of Digital Wellness, it would be this, and you will see us coming back throughout the series to invite you to continue to reflect on your centering values as you consider different facets of Digital Wellness. </a:t>
            </a:r>
            <a:r>
              <a:rPr lang="en-US" sz="1100">
                <a:latin typeface="Arial"/>
                <a:ea typeface="Arial"/>
                <a:cs typeface="Arial"/>
                <a:sym typeface="Arial"/>
              </a:rPr>
              <a:t>This is why we call our model a Digital </a:t>
            </a:r>
            <a:r>
              <a:rPr i="1" lang="en-US" sz="1100">
                <a:latin typeface="Arial"/>
                <a:ea typeface="Arial"/>
                <a:cs typeface="Arial"/>
                <a:sym typeface="Arial"/>
              </a:rPr>
              <a:t>Centeredness</a:t>
            </a:r>
            <a:r>
              <a:rPr lang="en-US" sz="1100">
                <a:latin typeface="Arial"/>
                <a:ea typeface="Arial"/>
                <a:cs typeface="Arial"/>
                <a:sym typeface="Arial"/>
              </a:rPr>
              <a:t> model.</a:t>
            </a:r>
            <a:endParaRPr i="1" sz="1100">
              <a:latin typeface="Arial"/>
              <a:ea typeface="Arial"/>
              <a:cs typeface="Arial"/>
              <a:sym typeface="Arial"/>
            </a:endParaRPr>
          </a:p>
        </p:txBody>
      </p:sp>
      <p:sp>
        <p:nvSpPr>
          <p:cNvPr id="307" name="Google Shape;307;g1587f20660b_0_1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51e33a60b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For today's gathering, please have a paper and writing utensil (or a digital equivalent), a browser open to Menti.com.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From its beginnings, EPIK has deliberately designed gatherings to be interactive, participatory, and action-oriented. We'll start every week with something that can help us check in (and build our sense of shared humanity, community, and group safety), explore some content (we'll not be able to cover it all, so we provide a repository of resources for you), and a challenge/invitation to take home and practice and/or share with your family/friends/coworkers.</a:t>
            </a:r>
            <a:endParaRPr/>
          </a:p>
        </p:txBody>
      </p:sp>
      <p:sp>
        <p:nvSpPr>
          <p:cNvPr id="89" name="Google Shape;89;g151e33a60b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587f20660b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1587f20660b_0_4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powerful concept or tool that we can use to practice centeredness. I first came upon this idea in grad school or before (30 or so years ago) when learning about Stephen Covey's work, although I don't think he was the creator of this concept. If you search on these ideas, you can find many resources that explore them, each with their own lens and application. In the literature on mental wellness, parenting, and other spheres, sometimes these concepts are connected to an internal or external "locus of control."</a:t>
            </a:r>
            <a:endParaRPr/>
          </a:p>
        </p:txBody>
      </p:sp>
      <p:sp>
        <p:nvSpPr>
          <p:cNvPr id="314" name="Google Shape;314;g1587f20660b_0_4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56e644c55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156e644c55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focused on the two conceptual endpoints of this model to introduce it. The circle of control and the circle of concern are polar opposites. The circle of control is what I can do something about with no reliance on anyone or anything else. The circle of concern is everything we have no control over. It is very common as humans to get into the circle of concern – to focus on things we have no control over. To be in the circle of concern is to risk losing energy, focus, and hope. To be in the circle of control is to find growth, clarity, and progress. I can practice naming the things I can't change/control; I can claim the things I can; and I can practice the discernment to know the difference. </a:t>
            </a:r>
            <a:endParaRPr/>
          </a:p>
          <a:p>
            <a:pPr indent="0" lvl="0" marL="0" rtl="0" algn="l">
              <a:lnSpc>
                <a:spcPct val="100000"/>
              </a:lnSpc>
              <a:spcBef>
                <a:spcPts val="0"/>
              </a:spcBef>
              <a:spcAft>
                <a:spcPts val="0"/>
              </a:spcAft>
              <a:buSzPts val="1400"/>
              <a:buNone/>
            </a:pPr>
            <a:r>
              <a:t/>
            </a:r>
            <a:endParaRPr/>
          </a:p>
        </p:txBody>
      </p:sp>
      <p:sp>
        <p:nvSpPr>
          <p:cNvPr id="326" name="Google Shape;326;g156e644c55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587f20660b_0_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1587f20660b_0_4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modules loosely map to this tool</a:t>
            </a:r>
            <a:endParaRPr/>
          </a:p>
        </p:txBody>
      </p:sp>
      <p:sp>
        <p:nvSpPr>
          <p:cNvPr id="338" name="Google Shape;338;g1587f20660b_0_4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587f20660b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1587f20660b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more grounded we are, the better leaders and influencers we can be. </a:t>
            </a:r>
            <a:endParaRPr/>
          </a:p>
        </p:txBody>
      </p:sp>
      <p:sp>
        <p:nvSpPr>
          <p:cNvPr id="353" name="Google Shape;353;g1587f20660b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587f20660b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1587f20660b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If you are familiar with the saying attributed to Ghandi that says, "Be the change you want to see in the world," this is the actual quote! (There's a little media literacy example, with a hat tip to next week's topic.) AND ALAS – we hadn't gotten to the full bottom of the attributions. There is no original source for this quote either. Apparently a version of the quote appeared in an article in 1913 about…snakes! </a:t>
            </a:r>
            <a:r>
              <a:rPr lang="en-US" sz="1450">
                <a:solidFill>
                  <a:srgbClr val="333333"/>
                </a:solidFill>
                <a:highlight>
                  <a:srgbClr val="FFFFFF"/>
                </a:highlight>
                <a:latin typeface="Times New Roman"/>
                <a:ea typeface="Times New Roman"/>
                <a:cs typeface="Times New Roman"/>
                <a:sym typeface="Times New Roman"/>
              </a:rPr>
              <a:t>http://www.gandhiashramsevagram.org/gandhi-literature/mahatma-gandhi-collected-works-volume-13.pdf</a:t>
            </a:r>
            <a:endParaRPr/>
          </a:p>
        </p:txBody>
      </p:sp>
      <p:sp>
        <p:nvSpPr>
          <p:cNvPr id="362" name="Google Shape;362;g1587f20660b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587f20660b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1587f20660b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 came across this research from James Fowler and Nicholas Christakis last year we were piloting our Digital Centeredness model. This concept is one that has left a mark for us. The simple idea is that regardless of whether we intentionally seek to influence others or not, simply by nature of how human networks work, we do influence each other, three degrees out. That means that the decisions we make, for good or ill, impact our world, including people we don't even know. See the above presentation here https://www.youtube.com/watch?v=zkmsjFisW_A  -- See also https://www.youtube.com/watch?v=8dO6Wwh_tiU</a:t>
            </a:r>
            <a:endParaRPr/>
          </a:p>
          <a:p>
            <a:pPr indent="0" lvl="0" marL="0" rtl="0" algn="l">
              <a:lnSpc>
                <a:spcPct val="100000"/>
              </a:lnSpc>
              <a:spcBef>
                <a:spcPts val="0"/>
              </a:spcBef>
              <a:spcAft>
                <a:spcPts val="0"/>
              </a:spcAft>
              <a:buSzPts val="1400"/>
              <a:buNone/>
            </a:pPr>
            <a:r>
              <a:t/>
            </a:r>
            <a:endParaRPr/>
          </a:p>
        </p:txBody>
      </p:sp>
      <p:sp>
        <p:nvSpPr>
          <p:cNvPr id="370" name="Google Shape;370;g1587f20660b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fedab344b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 you again for taking and making the time to be with us today! Here's the link to the feedback and reflection form: https://forms.gle/rrEz9ScEcSy2J2GY7</a:t>
            </a:r>
            <a:endParaRPr/>
          </a:p>
          <a:p>
            <a:pPr indent="0" lvl="0" marL="0" rtl="0" algn="l">
              <a:lnSpc>
                <a:spcPct val="100000"/>
              </a:lnSpc>
              <a:spcBef>
                <a:spcPts val="0"/>
              </a:spcBef>
              <a:spcAft>
                <a:spcPts val="0"/>
              </a:spcAft>
              <a:buSzPts val="1400"/>
              <a:buNone/>
            </a:pPr>
            <a:r>
              <a:t/>
            </a:r>
            <a:endParaRPr/>
          </a:p>
        </p:txBody>
      </p:sp>
      <p:sp>
        <p:nvSpPr>
          <p:cNvPr id="378" name="Google Shape;378;gfedab344b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 you again for taking and making the time to be with us today! </a:t>
            </a:r>
            <a:endParaRPr/>
          </a:p>
        </p:txBody>
      </p:sp>
      <p:sp>
        <p:nvSpPr>
          <p:cNvPr id="384" name="Google Shape;38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542ac4e15c_1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With all the different roles and responsibilities you have, we imagine you likely have various reasons you want to participate in this series. When we took the Digital Wellness Institute's certification course, they invited us to engage in the material and activities starting first with our own individual wellness in mind. This was difficult for me; I love sharing and talking about things that are helpful and interesting to me. But this advise was wise, and we will extend the same invitation to you - to start first by "putting on your own oxygen mask." Especially during the first several modules, we invite you to think about and practice the principles with your own wellness in mind. The more we practice as individuals, the more able we are to share from experience, not just theory or concept.</a:t>
            </a:r>
            <a:endParaRPr/>
          </a:p>
          <a:p>
            <a:pPr indent="0" lvl="0" marL="0" rtl="0" algn="l">
              <a:lnSpc>
                <a:spcPct val="100000"/>
              </a:lnSpc>
              <a:spcBef>
                <a:spcPts val="0"/>
              </a:spcBef>
              <a:spcAft>
                <a:spcPts val="0"/>
              </a:spcAft>
              <a:buSzPts val="1400"/>
              <a:buNone/>
            </a:pPr>
            <a:r>
              <a:t/>
            </a:r>
            <a:endParaRPr/>
          </a:p>
        </p:txBody>
      </p:sp>
      <p:sp>
        <p:nvSpPr>
          <p:cNvPr id="106" name="Google Shape;106;g1542ac4e15c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4a421bb3c9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14a421bb3c9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 first introspection activity for today is simply to reflect on why you are here, on why you chose to participate in this series. Do you have questions or concerns that are weighing on your mind? Do you have people in your life you are concerned about? Are you working on your own personal growth? Does a particular role or responsibility bring you here? This exercise is sometimes called "setting your intention." Practicing being plugged into our purpose, our intentions, is good for Digital Wellness.</a:t>
            </a:r>
            <a:endParaRPr i="1" sz="1100">
              <a:latin typeface="Arial"/>
              <a:ea typeface="Arial"/>
              <a:cs typeface="Arial"/>
              <a:sym typeface="Arial"/>
            </a:endParaRPr>
          </a:p>
        </p:txBody>
      </p:sp>
      <p:sp>
        <p:nvSpPr>
          <p:cNvPr id="113" name="Google Shape;113;g14a421bb3c9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542ac4e15c_1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1542ac4e15c_1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 also invite you to keep your favorite writing tool handy, because you never know what kinds of unexpected ideas or insights may flow as you engage. Being part of a learning community means that there is more than just content. The conversations that ensue and even just taking and making the time to gather with others creates a different kind of learning environment than learning alone. Sometimes insights that aren't even related to the topic at hand may come. We encourage to you write them down if and when they do!</a:t>
            </a:r>
            <a:endParaRPr i="1" sz="1100">
              <a:latin typeface="Arial"/>
              <a:ea typeface="Arial"/>
              <a:cs typeface="Arial"/>
              <a:sym typeface="Arial"/>
            </a:endParaRPr>
          </a:p>
        </p:txBody>
      </p:sp>
      <p:sp>
        <p:nvSpPr>
          <p:cNvPr id="122" name="Google Shape;122;g1542ac4e15c_1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542ac4e15c_1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1542ac4e15c_1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It makes sense to start with the question: "What is Digital Wellness?" We will share some thoughts on this question today, but the reality is there is no one right answer to this question, especially because…</a:t>
            </a:r>
            <a:endParaRPr i="1" sz="1100">
              <a:latin typeface="Arial"/>
              <a:ea typeface="Arial"/>
              <a:cs typeface="Arial"/>
              <a:sym typeface="Arial"/>
            </a:endParaRPr>
          </a:p>
        </p:txBody>
      </p:sp>
      <p:sp>
        <p:nvSpPr>
          <p:cNvPr id="130" name="Google Shape;130;g1542ac4e15c_1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542ac4e15c_1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1542ac4e15c_1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Digital Wellness is a multifaceted concept, in fact, you have helped illustrate this point by participating in the pre-work invitation to share three synonyms of Digital Wellness. </a:t>
            </a:r>
            <a:endParaRPr i="1" sz="1100">
              <a:latin typeface="Arial"/>
              <a:ea typeface="Arial"/>
              <a:cs typeface="Arial"/>
              <a:sym typeface="Arial"/>
            </a:endParaRPr>
          </a:p>
        </p:txBody>
      </p:sp>
      <p:sp>
        <p:nvSpPr>
          <p:cNvPr id="137" name="Google Shape;137;g1542ac4e15c_1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542ac4e15c_1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1542ac4e15c_1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the moment (as of Tuesday night around 11 p.m.) this is our group word cloud. If you responded after that time, or have not yet had a chance to respond, this word cloud will be updated for next week, and will be the watermark for our slide deck. The larger words in the word cloud reflect patterns in the responses of the group, meaning more than one person shared that concept as well.) So we see both patterns and also the wide variety of thoughts you have on Digital Wellness. All of the things shared have relevance; there are no "wrong" answers around what Digital Wellness means. We hope, too, that by the end of this series you might have an expanded view on what Digital Wellness can include. If we do another word cloud activity at the end of the series, perhaps we might find even more variety in the responses…and perhaps see more patterns. We'll see!</a:t>
            </a:r>
            <a:endParaRPr i="1" sz="1100">
              <a:latin typeface="Arial"/>
              <a:ea typeface="Arial"/>
              <a:cs typeface="Arial"/>
              <a:sym typeface="Arial"/>
            </a:endParaRPr>
          </a:p>
        </p:txBody>
      </p:sp>
      <p:sp>
        <p:nvSpPr>
          <p:cNvPr id="145" name="Google Shape;145;g1542ac4e15c_1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3"/>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 type="body"/>
          </p:nvPr>
        </p:nvSpPr>
        <p:spPr>
          <a:xfrm>
            <a:off x="838200" y="1825625"/>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 name="Shape 45"/>
        <p:cNvGrpSpPr/>
        <p:nvPr/>
      </p:nvGrpSpPr>
      <p:grpSpPr>
        <a:xfrm>
          <a:off x="0" y="0"/>
          <a:ext cx="0" cy="0"/>
          <a:chOff x="0" y="0"/>
          <a:chExt cx="0" cy="0"/>
        </a:xfrm>
      </p:grpSpPr>
      <p:sp>
        <p:nvSpPr>
          <p:cNvPr id="46" name="Google Shape;46;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8" name="Google Shape;48;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 name="Google Shape;49;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 name="Shape 52"/>
        <p:cNvGrpSpPr/>
        <p:nvPr/>
      </p:nvGrpSpPr>
      <p:grpSpPr>
        <a:xfrm>
          <a:off x="0" y="0"/>
          <a:ext cx="0" cy="0"/>
          <a:chOff x="0" y="0"/>
          <a:chExt cx="0" cy="0"/>
        </a:xfrm>
      </p:grpSpPr>
      <p:sp>
        <p:nvSpPr>
          <p:cNvPr id="53" name="Google Shape;53;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7"/>
          <p:cNvSpPr/>
          <p:nvPr>
            <p:ph idx="2" type="pic"/>
          </p:nvPr>
        </p:nvSpPr>
        <p:spPr>
          <a:xfrm>
            <a:off x="5183188" y="987425"/>
            <a:ext cx="6172200" cy="4873625"/>
          </a:xfrm>
          <a:prstGeom prst="rect">
            <a:avLst/>
          </a:prstGeom>
          <a:noFill/>
          <a:ln>
            <a:noFill/>
          </a:ln>
        </p:spPr>
      </p:sp>
      <p:sp>
        <p:nvSpPr>
          <p:cNvPr id="55" name="Google Shape;55;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 name="Shape 59"/>
        <p:cNvGrpSpPr/>
        <p:nvPr/>
      </p:nvGrpSpPr>
      <p:grpSpPr>
        <a:xfrm>
          <a:off x="0" y="0"/>
          <a:ext cx="0" cy="0"/>
          <a:chOff x="0" y="0"/>
          <a:chExt cx="0" cy="0"/>
        </a:xfrm>
      </p:grpSpPr>
      <p:sp>
        <p:nvSpPr>
          <p:cNvPr id="60" name="Google Shape;6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5" name="Shape 65"/>
        <p:cNvGrpSpPr/>
        <p:nvPr/>
      </p:nvGrpSpPr>
      <p:grpSpPr>
        <a:xfrm>
          <a:off x="0" y="0"/>
          <a:ext cx="0" cy="0"/>
          <a:chOff x="0" y="0"/>
          <a:chExt cx="0" cy="0"/>
        </a:xfrm>
      </p:grpSpPr>
      <p:sp>
        <p:nvSpPr>
          <p:cNvPr id="66" name="Google Shape;66;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2.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blip>
          <a:srcRect b="0" l="0" r="0" t="0"/>
          <a:stretch/>
        </p:blipFill>
        <p:spPr>
          <a:xfrm>
            <a:off x="11376300" y="6197200"/>
            <a:ext cx="813200" cy="813200"/>
          </a:xfrm>
          <a:prstGeom prst="rect">
            <a:avLst/>
          </a:prstGeom>
          <a:noFill/>
          <a:ln>
            <a:noFill/>
          </a:ln>
        </p:spPr>
      </p:pic>
      <p:pic>
        <p:nvPicPr>
          <p:cNvPr id="16" name="Google Shape;16;p1"/>
          <p:cNvPicPr preferRelativeResize="0"/>
          <p:nvPr/>
        </p:nvPicPr>
        <p:blipFill rotWithShape="1">
          <a:blip r:embed="rId2">
            <a:alphaModFix amt="2000"/>
          </a:blip>
          <a:srcRect b="15171" l="12524" r="15497" t="14232"/>
          <a:stretch/>
        </p:blipFill>
        <p:spPr>
          <a:xfrm>
            <a:off x="-119200" y="50325"/>
            <a:ext cx="12192000" cy="630602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hyperlink" Target="mailto:michelle@epik.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www.goodreads.com/work/quotes/52153967" TargetMode="External"/><Relationship Id="rId4" Type="http://schemas.openxmlformats.org/officeDocument/2006/relationships/image" Target="../media/image22.png"/><Relationship Id="rId5"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forms.gle/rrEz9ScEcSy2J2GY7"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0"/>
          <p:cNvPicPr preferRelativeResize="0"/>
          <p:nvPr/>
        </p:nvPicPr>
        <p:blipFill rotWithShape="1">
          <a:blip r:embed="rId3">
            <a:alphaModFix/>
          </a:blip>
          <a:srcRect b="0" l="861" r="0" t="0"/>
          <a:stretch/>
        </p:blipFill>
        <p:spPr>
          <a:xfrm>
            <a:off x="1921700" y="0"/>
            <a:ext cx="8043800" cy="6553201"/>
          </a:xfrm>
          <a:prstGeom prst="rect">
            <a:avLst/>
          </a:prstGeom>
          <a:noFill/>
          <a:ln>
            <a:noFill/>
          </a:ln>
        </p:spPr>
      </p:pic>
      <p:sp>
        <p:nvSpPr>
          <p:cNvPr id="77" name="Google Shape;77;p10"/>
          <p:cNvSpPr txBox="1"/>
          <p:nvPr/>
        </p:nvSpPr>
        <p:spPr>
          <a:xfrm>
            <a:off x="395800" y="6519300"/>
            <a:ext cx="10939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1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9"/>
          <p:cNvSpPr txBox="1"/>
          <p:nvPr/>
        </p:nvSpPr>
        <p:spPr>
          <a:xfrm>
            <a:off x="2087925" y="1286475"/>
            <a:ext cx="512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55" name="Google Shape;155;p19"/>
          <p:cNvPicPr preferRelativeResize="0"/>
          <p:nvPr/>
        </p:nvPicPr>
        <p:blipFill rotWithShape="1">
          <a:blip r:embed="rId3">
            <a:alphaModFix amt="33000"/>
          </a:blip>
          <a:srcRect b="15607" l="12831" r="15407" t="14687"/>
          <a:stretch/>
        </p:blipFill>
        <p:spPr>
          <a:xfrm>
            <a:off x="-11525" y="142500"/>
            <a:ext cx="12192000" cy="6245589"/>
          </a:xfrm>
          <a:prstGeom prst="rect">
            <a:avLst/>
          </a:prstGeom>
          <a:noFill/>
          <a:ln>
            <a:noFill/>
          </a:ln>
        </p:spPr>
      </p:pic>
      <p:sp>
        <p:nvSpPr>
          <p:cNvPr id="156" name="Google Shape;156;p19"/>
          <p:cNvSpPr txBox="1"/>
          <p:nvPr/>
        </p:nvSpPr>
        <p:spPr>
          <a:xfrm>
            <a:off x="1267000" y="1879900"/>
            <a:ext cx="9884700" cy="33708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t/>
            </a:r>
            <a:endParaRPr sz="6900">
              <a:latin typeface="Calibri"/>
              <a:ea typeface="Calibri"/>
              <a:cs typeface="Calibri"/>
              <a:sym typeface="Calibri"/>
            </a:endParaRPr>
          </a:p>
          <a:p>
            <a:pPr indent="0" lvl="0" marL="0" rtl="0" algn="ctr">
              <a:spcBef>
                <a:spcPts val="0"/>
              </a:spcBef>
              <a:spcAft>
                <a:spcPts val="0"/>
              </a:spcAft>
              <a:buNone/>
            </a:pPr>
            <a:r>
              <a:rPr lang="en-US" sz="6900" u="sng">
                <a:solidFill>
                  <a:schemeClr val="hlink"/>
                </a:solidFill>
                <a:latin typeface="Calibri"/>
                <a:ea typeface="Calibri"/>
                <a:cs typeface="Calibri"/>
                <a:sym typeface="Calibri"/>
                <a:hlinkClick r:id="rId4"/>
              </a:rPr>
              <a:t>michelle@epik.org</a:t>
            </a:r>
            <a:endParaRPr sz="6900">
              <a:latin typeface="Calibri"/>
              <a:ea typeface="Calibri"/>
              <a:cs typeface="Calibri"/>
              <a:sym typeface="Calibri"/>
            </a:endParaRPr>
          </a:p>
          <a:p>
            <a:pPr indent="0" lvl="0" marL="0" rtl="0" algn="ctr">
              <a:spcBef>
                <a:spcPts val="0"/>
              </a:spcBef>
              <a:spcAft>
                <a:spcPts val="0"/>
              </a:spcAft>
              <a:buNone/>
            </a:pPr>
            <a:r>
              <a:t/>
            </a:r>
            <a:endParaRPr sz="69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0"/>
          <p:cNvPicPr preferRelativeResize="0"/>
          <p:nvPr/>
        </p:nvPicPr>
        <p:blipFill rotWithShape="1">
          <a:blip r:embed="rId3">
            <a:alphaModFix/>
          </a:blip>
          <a:srcRect b="0" l="0" r="0" t="0"/>
          <a:stretch/>
        </p:blipFill>
        <p:spPr>
          <a:xfrm>
            <a:off x="5544025" y="178649"/>
            <a:ext cx="6636349" cy="6295051"/>
          </a:xfrm>
          <a:prstGeom prst="rect">
            <a:avLst/>
          </a:prstGeom>
          <a:noFill/>
          <a:ln>
            <a:noFill/>
          </a:ln>
        </p:spPr>
      </p:pic>
      <p:sp>
        <p:nvSpPr>
          <p:cNvPr id="163" name="Google Shape;163;p20"/>
          <p:cNvSpPr txBox="1"/>
          <p:nvPr/>
        </p:nvSpPr>
        <p:spPr>
          <a:xfrm>
            <a:off x="371700" y="241600"/>
            <a:ext cx="62913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B5394"/>
                </a:solidFill>
                <a:latin typeface="Calibri"/>
                <a:ea typeface="Calibri"/>
                <a:cs typeface="Calibri"/>
                <a:sym typeface="Calibri"/>
              </a:rPr>
              <a:t>Digital </a:t>
            </a:r>
            <a:r>
              <a:rPr b="1" i="0" lang="en-US" sz="4000" u="none" cap="none" strike="noStrike">
                <a:solidFill>
                  <a:schemeClr val="accent2"/>
                </a:solidFill>
                <a:latin typeface="Calibri"/>
                <a:ea typeface="Calibri"/>
                <a:cs typeface="Calibri"/>
                <a:sym typeface="Calibri"/>
              </a:rPr>
              <a:t>Centeredness</a:t>
            </a:r>
            <a:r>
              <a:rPr b="1" i="0" lang="en-US" sz="4000" u="none" cap="none" strike="noStrike">
                <a:solidFill>
                  <a:srgbClr val="0B5394"/>
                </a:solidFill>
                <a:latin typeface="Calibri"/>
                <a:ea typeface="Calibri"/>
                <a:cs typeface="Calibri"/>
                <a:sym typeface="Calibri"/>
              </a:rPr>
              <a:t> Model</a:t>
            </a:r>
            <a:endParaRPr b="1" i="0" sz="4000" u="none" cap="none" strike="noStrike">
              <a:solidFill>
                <a:srgbClr val="0B5394"/>
              </a:solidFill>
              <a:latin typeface="Calibri"/>
              <a:ea typeface="Calibri"/>
              <a:cs typeface="Calibri"/>
              <a:sym typeface="Calibri"/>
            </a:endParaRPr>
          </a:p>
        </p:txBody>
      </p:sp>
      <p:sp>
        <p:nvSpPr>
          <p:cNvPr id="164" name="Google Shape;164;p20"/>
          <p:cNvSpPr txBox="1"/>
          <p:nvPr/>
        </p:nvSpPr>
        <p:spPr>
          <a:xfrm>
            <a:off x="191125" y="1355925"/>
            <a:ext cx="5415000" cy="5048700"/>
          </a:xfrm>
          <a:prstGeom prst="rect">
            <a:avLst/>
          </a:prstGeom>
          <a:solidFill>
            <a:schemeClr val="lt1"/>
          </a:solidFill>
          <a:ln cap="flat" cmpd="sng" w="9525">
            <a:solidFill>
              <a:srgbClr val="4472C4"/>
            </a:solidFill>
            <a:prstDash val="solid"/>
            <a:round/>
            <a:headEnd len="sm" w="sm" type="none"/>
            <a:tailEnd len="sm" w="sm" type="none"/>
          </a:ln>
        </p:spPr>
        <p:txBody>
          <a:bodyPr anchorCtr="0" anchor="t" bIns="45700" lIns="91425" spcFirstLastPara="1" rIns="91425" wrap="square" tIns="45700">
            <a:spAutoFit/>
          </a:bodyPr>
          <a:lstStyle/>
          <a:p>
            <a:pPr indent="-330200" lvl="0" marL="342900" marR="0" rtl="0" algn="l">
              <a:lnSpc>
                <a:spcPct val="100000"/>
              </a:lnSpc>
              <a:spcBef>
                <a:spcPts val="0"/>
              </a:spcBef>
              <a:spcAft>
                <a:spcPts val="0"/>
              </a:spcAft>
              <a:buClr>
                <a:srgbClr val="1C4587"/>
              </a:buClr>
              <a:buSzPts val="2700"/>
              <a:buFont typeface="Arial"/>
              <a:buChar char="•"/>
            </a:pPr>
            <a:r>
              <a:rPr b="1" i="0" lang="en-US" sz="2700" u="none" cap="none" strike="noStrike">
                <a:solidFill>
                  <a:srgbClr val="1C4587"/>
                </a:solidFill>
                <a:latin typeface="Calibri"/>
                <a:ea typeface="Calibri"/>
                <a:cs typeface="Calibri"/>
                <a:sym typeface="Calibri"/>
              </a:rPr>
              <a:t>Start with Your Center </a:t>
            </a:r>
            <a:endParaRPr b="1" i="0" sz="2700" u="none" cap="none" strike="noStrike">
              <a:solidFill>
                <a:srgbClr val="1C4587"/>
              </a:solidFill>
              <a:latin typeface="Calibri"/>
              <a:ea typeface="Calibri"/>
              <a:cs typeface="Calibri"/>
              <a:sym typeface="Calibri"/>
            </a:endParaRPr>
          </a:p>
          <a:p>
            <a:pPr indent="-330200" lvl="0" marL="342900" marR="0" rtl="0" algn="l">
              <a:lnSpc>
                <a:spcPct val="100000"/>
              </a:lnSpc>
              <a:spcBef>
                <a:spcPts val="0"/>
              </a:spcBef>
              <a:spcAft>
                <a:spcPts val="0"/>
              </a:spcAft>
              <a:buClr>
                <a:srgbClr val="1C4587"/>
              </a:buClr>
              <a:buSzPts val="2700"/>
              <a:buFont typeface="Arial"/>
              <a:buChar char="•"/>
            </a:pPr>
            <a:r>
              <a:rPr b="1" i="0" lang="en-US" sz="2700" u="none" cap="none" strike="noStrike">
                <a:solidFill>
                  <a:srgbClr val="1C4587"/>
                </a:solidFill>
                <a:latin typeface="Calibri"/>
                <a:ea typeface="Calibri"/>
                <a:cs typeface="Calibri"/>
                <a:sym typeface="Calibri"/>
              </a:rPr>
              <a:t>Media Literacy/Critical Thinking</a:t>
            </a:r>
            <a:endParaRPr b="0" i="0" sz="2700" u="none" cap="none" strike="noStrike">
              <a:solidFill>
                <a:srgbClr val="1C4587"/>
              </a:solidFill>
              <a:latin typeface="Arial"/>
              <a:ea typeface="Arial"/>
              <a:cs typeface="Arial"/>
              <a:sym typeface="Arial"/>
            </a:endParaRPr>
          </a:p>
          <a:p>
            <a:pPr indent="-330200" lvl="0" marL="342900" marR="0" rtl="0" algn="l">
              <a:lnSpc>
                <a:spcPct val="100000"/>
              </a:lnSpc>
              <a:spcBef>
                <a:spcPts val="0"/>
              </a:spcBef>
              <a:spcAft>
                <a:spcPts val="0"/>
              </a:spcAft>
              <a:buClr>
                <a:srgbClr val="1C4587"/>
              </a:buClr>
              <a:buSzPts val="2700"/>
              <a:buFont typeface="Arial"/>
              <a:buChar char="•"/>
            </a:pPr>
            <a:r>
              <a:rPr b="1" i="0" lang="en-US" sz="2700" u="none" cap="none" strike="noStrike">
                <a:solidFill>
                  <a:srgbClr val="1C4587"/>
                </a:solidFill>
                <a:latin typeface="Calibri"/>
                <a:ea typeface="Calibri"/>
                <a:cs typeface="Calibri"/>
                <a:sym typeface="Calibri"/>
              </a:rPr>
              <a:t>Mental Wellness*</a:t>
            </a:r>
            <a:endParaRPr b="0" i="0" sz="2700" u="none" cap="none" strike="noStrike">
              <a:solidFill>
                <a:srgbClr val="1C4587"/>
              </a:solidFill>
              <a:latin typeface="Arial"/>
              <a:ea typeface="Arial"/>
              <a:cs typeface="Arial"/>
              <a:sym typeface="Arial"/>
            </a:endParaRPr>
          </a:p>
          <a:p>
            <a:pPr indent="-330200" lvl="0" marL="342900" marR="0" rtl="0" algn="l">
              <a:lnSpc>
                <a:spcPct val="100000"/>
              </a:lnSpc>
              <a:spcBef>
                <a:spcPts val="0"/>
              </a:spcBef>
              <a:spcAft>
                <a:spcPts val="0"/>
              </a:spcAft>
              <a:buClr>
                <a:srgbClr val="1C4587"/>
              </a:buClr>
              <a:buSzPts val="2700"/>
              <a:buFont typeface="Arial"/>
              <a:buChar char="•"/>
            </a:pPr>
            <a:r>
              <a:rPr b="1" i="0" lang="en-US" sz="2700" u="none" cap="none" strike="noStrike">
                <a:solidFill>
                  <a:srgbClr val="1C4587"/>
                </a:solidFill>
                <a:latin typeface="Calibri"/>
                <a:ea typeface="Calibri"/>
                <a:cs typeface="Calibri"/>
                <a:sym typeface="Calibri"/>
              </a:rPr>
              <a:t>Physical Wellness*</a:t>
            </a:r>
            <a:endParaRPr b="0" i="0" sz="2700" u="none" cap="none" strike="noStrike">
              <a:solidFill>
                <a:srgbClr val="1C4587"/>
              </a:solidFill>
              <a:latin typeface="Arial"/>
              <a:ea typeface="Arial"/>
              <a:cs typeface="Arial"/>
              <a:sym typeface="Arial"/>
            </a:endParaRPr>
          </a:p>
          <a:p>
            <a:pPr indent="-330200" lvl="0" marL="342900" marR="0" rtl="0" algn="l">
              <a:lnSpc>
                <a:spcPct val="100000"/>
              </a:lnSpc>
              <a:spcBef>
                <a:spcPts val="0"/>
              </a:spcBef>
              <a:spcAft>
                <a:spcPts val="0"/>
              </a:spcAft>
              <a:buClr>
                <a:srgbClr val="1C4587"/>
              </a:buClr>
              <a:buSzPts val="2700"/>
              <a:buFont typeface="Arial"/>
              <a:buChar char="•"/>
            </a:pPr>
            <a:r>
              <a:rPr b="1" i="0" lang="en-US" sz="2700" u="none" cap="none" strike="noStrike">
                <a:solidFill>
                  <a:srgbClr val="1C4587"/>
                </a:solidFill>
                <a:latin typeface="Calibri"/>
                <a:ea typeface="Calibri"/>
                <a:cs typeface="Calibri"/>
                <a:sym typeface="Calibri"/>
              </a:rPr>
              <a:t>Productivity (Honoring time)*</a:t>
            </a:r>
            <a:endParaRPr b="0" i="0" sz="2700" u="none" cap="none" strike="noStrike">
              <a:solidFill>
                <a:srgbClr val="1C4587"/>
              </a:solidFill>
              <a:latin typeface="Arial"/>
              <a:ea typeface="Arial"/>
              <a:cs typeface="Arial"/>
              <a:sym typeface="Arial"/>
            </a:endParaRPr>
          </a:p>
          <a:p>
            <a:pPr indent="-330200" lvl="0" marL="342900" marR="0" rtl="0" algn="l">
              <a:lnSpc>
                <a:spcPct val="100000"/>
              </a:lnSpc>
              <a:spcBef>
                <a:spcPts val="0"/>
              </a:spcBef>
              <a:spcAft>
                <a:spcPts val="0"/>
              </a:spcAft>
              <a:buClr>
                <a:srgbClr val="1C4587"/>
              </a:buClr>
              <a:buSzPts val="2700"/>
              <a:buFont typeface="Arial"/>
              <a:buChar char="•"/>
            </a:pPr>
            <a:r>
              <a:rPr b="1" i="0" lang="en-US" sz="2700" u="none" cap="none" strike="noStrike">
                <a:solidFill>
                  <a:srgbClr val="1C4587"/>
                </a:solidFill>
                <a:latin typeface="Calibri"/>
                <a:ea typeface="Calibri"/>
                <a:cs typeface="Calibri"/>
                <a:sym typeface="Calibri"/>
              </a:rPr>
              <a:t>Relationships*</a:t>
            </a:r>
            <a:r>
              <a:rPr b="0" i="0" lang="en-US" sz="2700" u="none" cap="none" strike="noStrike">
                <a:solidFill>
                  <a:srgbClr val="1C4587"/>
                </a:solidFill>
                <a:latin typeface="Calibri"/>
                <a:ea typeface="Calibri"/>
                <a:cs typeface="Calibri"/>
                <a:sym typeface="Calibri"/>
              </a:rPr>
              <a:t> </a:t>
            </a:r>
            <a:endParaRPr b="0" i="0" sz="2700" u="none" cap="none" strike="noStrike">
              <a:solidFill>
                <a:srgbClr val="1C4587"/>
              </a:solidFill>
              <a:latin typeface="Calibri"/>
              <a:ea typeface="Calibri"/>
              <a:cs typeface="Calibri"/>
              <a:sym typeface="Calibri"/>
            </a:endParaRPr>
          </a:p>
          <a:p>
            <a:pPr indent="-330200" lvl="0" marL="342900" marR="0" rtl="0" algn="l">
              <a:lnSpc>
                <a:spcPct val="100000"/>
              </a:lnSpc>
              <a:spcBef>
                <a:spcPts val="0"/>
              </a:spcBef>
              <a:spcAft>
                <a:spcPts val="0"/>
              </a:spcAft>
              <a:buClr>
                <a:srgbClr val="1C4587"/>
              </a:buClr>
              <a:buSzPts val="2700"/>
              <a:buFont typeface="Calibri"/>
              <a:buChar char="•"/>
            </a:pPr>
            <a:r>
              <a:rPr lang="en-US" sz="2700">
                <a:solidFill>
                  <a:srgbClr val="1C4587"/>
                </a:solidFill>
                <a:latin typeface="Calibri"/>
                <a:ea typeface="Calibri"/>
                <a:cs typeface="Calibri"/>
                <a:sym typeface="Calibri"/>
              </a:rPr>
              <a:t>Bonus: Social Development Strategy</a:t>
            </a:r>
            <a:endParaRPr sz="2700">
              <a:solidFill>
                <a:srgbClr val="1C4587"/>
              </a:solidFill>
              <a:latin typeface="Calibri"/>
              <a:ea typeface="Calibri"/>
              <a:cs typeface="Calibri"/>
              <a:sym typeface="Calibri"/>
            </a:endParaRPr>
          </a:p>
          <a:p>
            <a:pPr indent="-330200" lvl="0" marL="342900" marR="0" rtl="0" algn="l">
              <a:lnSpc>
                <a:spcPct val="100000"/>
              </a:lnSpc>
              <a:spcBef>
                <a:spcPts val="0"/>
              </a:spcBef>
              <a:spcAft>
                <a:spcPts val="0"/>
              </a:spcAft>
              <a:buClr>
                <a:srgbClr val="1C4587"/>
              </a:buClr>
              <a:buSzPts val="2700"/>
              <a:buFont typeface="Arial"/>
              <a:buChar char="•"/>
            </a:pPr>
            <a:r>
              <a:rPr b="1" i="0" lang="en-US" sz="2700" u="none" cap="none" strike="noStrike">
                <a:solidFill>
                  <a:srgbClr val="1C4587"/>
                </a:solidFill>
                <a:latin typeface="Calibri"/>
                <a:ea typeface="Calibri"/>
                <a:cs typeface="Calibri"/>
                <a:sym typeface="Calibri"/>
              </a:rPr>
              <a:t>Well-being*</a:t>
            </a:r>
            <a:endParaRPr b="0" i="0" sz="2700" u="none" cap="none" strike="noStrike">
              <a:solidFill>
                <a:srgbClr val="1C4587"/>
              </a:solidFill>
              <a:latin typeface="Calibri"/>
              <a:ea typeface="Calibri"/>
              <a:cs typeface="Calibri"/>
              <a:sym typeface="Calibri"/>
            </a:endParaRPr>
          </a:p>
          <a:p>
            <a:pPr indent="-330200" lvl="0" marL="342900" marR="0" rtl="0" algn="l">
              <a:lnSpc>
                <a:spcPct val="100000"/>
              </a:lnSpc>
              <a:spcBef>
                <a:spcPts val="0"/>
              </a:spcBef>
              <a:spcAft>
                <a:spcPts val="0"/>
              </a:spcAft>
              <a:buClr>
                <a:srgbClr val="1C4587"/>
              </a:buClr>
              <a:buSzPts val="2700"/>
              <a:buFont typeface="Arial"/>
              <a:buChar char="•"/>
            </a:pPr>
            <a:r>
              <a:rPr b="1" i="0" lang="en-US" sz="2700" u="none" cap="none" strike="noStrike">
                <a:solidFill>
                  <a:srgbClr val="1C4587"/>
                </a:solidFill>
                <a:latin typeface="Calibri"/>
                <a:ea typeface="Calibri"/>
                <a:cs typeface="Calibri"/>
                <a:sym typeface="Calibri"/>
              </a:rPr>
              <a:t>Digital Citizenship*</a:t>
            </a:r>
            <a:r>
              <a:rPr b="0" i="0" lang="en-US" sz="2700" u="none" cap="none" strike="noStrike">
                <a:solidFill>
                  <a:srgbClr val="1C4587"/>
                </a:solidFill>
                <a:latin typeface="Calibri"/>
                <a:ea typeface="Calibri"/>
                <a:cs typeface="Calibri"/>
                <a:sym typeface="Calibri"/>
              </a:rPr>
              <a:t> </a:t>
            </a:r>
            <a:r>
              <a:rPr b="1" i="0" lang="en-US" sz="2700" u="none" cap="none" strike="noStrike">
                <a:solidFill>
                  <a:srgbClr val="1C4587"/>
                </a:solidFill>
                <a:latin typeface="Calibri"/>
                <a:ea typeface="Calibri"/>
                <a:cs typeface="Calibri"/>
                <a:sym typeface="Calibri"/>
              </a:rPr>
              <a:t>&amp; Media Literacy</a:t>
            </a:r>
            <a:endParaRPr b="1" i="0" sz="2700" u="none" cap="none" strike="noStrike">
              <a:solidFill>
                <a:srgbClr val="1C4587"/>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500" u="none" cap="none" strike="noStrike">
              <a:solidFill>
                <a:schemeClr val="lt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1"/>
          <p:cNvSpPr txBox="1"/>
          <p:nvPr/>
        </p:nvSpPr>
        <p:spPr>
          <a:xfrm>
            <a:off x="2087925" y="1286475"/>
            <a:ext cx="512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71" name="Google Shape;171;p21"/>
          <p:cNvSpPr txBox="1"/>
          <p:nvPr/>
        </p:nvSpPr>
        <p:spPr>
          <a:xfrm>
            <a:off x="1212000" y="2060375"/>
            <a:ext cx="9768000" cy="1353600"/>
          </a:xfrm>
          <a:prstGeom prst="rect">
            <a:avLst/>
          </a:prstGeom>
          <a:solidFill>
            <a:srgbClr val="FFFFFF"/>
          </a:solidFill>
          <a:ln cap="flat" cmpd="sng" w="9525">
            <a:solidFill>
              <a:schemeClr val="accent2"/>
            </a:solidFill>
            <a:prstDash val="solid"/>
            <a:round/>
            <a:headEnd len="sm" w="sm" type="none"/>
            <a:tailEnd len="sm" w="sm" type="none"/>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400">
                <a:solidFill>
                  <a:srgbClr val="1C4587"/>
                </a:solidFill>
                <a:latin typeface="Calibri"/>
                <a:ea typeface="Calibri"/>
                <a:cs typeface="Calibri"/>
                <a:sym typeface="Calibri"/>
              </a:rPr>
              <a:t>Digital Wellness is </a:t>
            </a:r>
            <a:r>
              <a:rPr b="1" lang="en-US" sz="5400">
                <a:solidFill>
                  <a:srgbClr val="E3760B"/>
                </a:solidFill>
                <a:latin typeface="Calibri"/>
                <a:ea typeface="Calibri"/>
                <a:cs typeface="Calibri"/>
                <a:sym typeface="Calibri"/>
              </a:rPr>
              <a:t>a journey</a:t>
            </a:r>
            <a:endParaRPr b="1" sz="5400">
              <a:solidFill>
                <a:srgbClr val="E3760B"/>
              </a:solidFill>
              <a:latin typeface="Calibri"/>
              <a:ea typeface="Calibri"/>
              <a:cs typeface="Calibri"/>
              <a:sym typeface="Calibri"/>
            </a:endParaRPr>
          </a:p>
        </p:txBody>
      </p:sp>
      <p:pic>
        <p:nvPicPr>
          <p:cNvPr id="172" name="Google Shape;172;p21"/>
          <p:cNvPicPr preferRelativeResize="0"/>
          <p:nvPr/>
        </p:nvPicPr>
        <p:blipFill>
          <a:blip r:embed="rId3">
            <a:alphaModFix/>
          </a:blip>
          <a:stretch>
            <a:fillRect/>
          </a:stretch>
        </p:blipFill>
        <p:spPr>
          <a:xfrm>
            <a:off x="3883375" y="3764025"/>
            <a:ext cx="4425244" cy="2910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2"/>
          <p:cNvSpPr txBox="1"/>
          <p:nvPr/>
        </p:nvSpPr>
        <p:spPr>
          <a:xfrm>
            <a:off x="493725" y="1283875"/>
            <a:ext cx="11294700" cy="115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“[Digital wellness is a] deep self-exploration for understanding where we are in this life and our relationship with technology, or the relationship technology has with us…</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t/>
            </a:r>
            <a:endParaRPr b="0" i="0" sz="1500" u="none" cap="none" strike="noStrike">
              <a:solidFill>
                <a:schemeClr val="dk1"/>
              </a:solidFill>
              <a:latin typeface="Arial"/>
              <a:ea typeface="Arial"/>
              <a:cs typeface="Arial"/>
              <a:sym typeface="Arial"/>
            </a:endParaRPr>
          </a:p>
        </p:txBody>
      </p:sp>
      <p:sp>
        <p:nvSpPr>
          <p:cNvPr id="179" name="Google Shape;179;p22"/>
          <p:cNvSpPr txBox="1"/>
          <p:nvPr/>
        </p:nvSpPr>
        <p:spPr>
          <a:xfrm>
            <a:off x="838200" y="153224"/>
            <a:ext cx="10515600" cy="935700"/>
          </a:xfrm>
          <a:prstGeom prst="rect">
            <a:avLst/>
          </a:prstGeom>
          <a:noFill/>
          <a:ln cap="flat" cmpd="sng" w="9525">
            <a:solidFill>
              <a:schemeClr val="accent2"/>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400"/>
              <a:buFont typeface="Calibri"/>
              <a:buNone/>
            </a:pPr>
            <a:r>
              <a:rPr b="1" lang="en-US" sz="4200">
                <a:solidFill>
                  <a:srgbClr val="31538F"/>
                </a:solidFill>
                <a:latin typeface="Calibri"/>
                <a:ea typeface="Calibri"/>
                <a:cs typeface="Calibri"/>
                <a:sym typeface="Calibri"/>
              </a:rPr>
              <a:t>Brian Solis</a:t>
            </a:r>
            <a:endParaRPr b="1" i="0" sz="4200" u="none" cap="none" strike="noStrike">
              <a:solidFill>
                <a:srgbClr val="31538F"/>
              </a:solidFill>
              <a:latin typeface="Calibri"/>
              <a:ea typeface="Calibri"/>
              <a:cs typeface="Calibri"/>
              <a:sym typeface="Calibri"/>
            </a:endParaRPr>
          </a:p>
        </p:txBody>
      </p:sp>
      <p:sp>
        <p:nvSpPr>
          <p:cNvPr id="180" name="Google Shape;180;p22"/>
          <p:cNvSpPr txBox="1"/>
          <p:nvPr/>
        </p:nvSpPr>
        <p:spPr>
          <a:xfrm>
            <a:off x="493725" y="2266525"/>
            <a:ext cx="11294700" cy="1623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"…recognizing that as many things as we juggle at once…as many ways and as many different platforms we [use to] communicate...they all take their toll. Little by little but inevitably...they take their toll. [A]nd that impacts [us] in ways that -- unfortunately when it counts – are going to reveal themselves….</a:t>
            </a:r>
            <a:endParaRPr b="0" i="0" sz="1500" u="none" cap="none" strike="noStrike">
              <a:solidFill>
                <a:schemeClr val="dk1"/>
              </a:solidFill>
              <a:latin typeface="Arial"/>
              <a:ea typeface="Arial"/>
              <a:cs typeface="Arial"/>
              <a:sym typeface="Arial"/>
            </a:endParaRPr>
          </a:p>
        </p:txBody>
      </p:sp>
      <p:sp>
        <p:nvSpPr>
          <p:cNvPr id="181" name="Google Shape;181;p22"/>
          <p:cNvSpPr txBox="1"/>
          <p:nvPr/>
        </p:nvSpPr>
        <p:spPr>
          <a:xfrm>
            <a:off x="493725" y="3996425"/>
            <a:ext cx="11294700" cy="1251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"[S]o this is about going on a journey, not necessarily to take control of technology …[but to] realize that there's…a bigger opportunity for…[how we approach] management of day-to-day life and how [we] use technology in that life…."</a:t>
            </a:r>
            <a:endParaRPr b="0" i="0" sz="1500" u="none" cap="none" strike="noStrike">
              <a:solidFill>
                <a:schemeClr val="dk1"/>
              </a:solidFill>
              <a:latin typeface="Arial"/>
              <a:ea typeface="Arial"/>
              <a:cs typeface="Arial"/>
              <a:sym typeface="Arial"/>
            </a:endParaRPr>
          </a:p>
        </p:txBody>
      </p:sp>
      <p:sp>
        <p:nvSpPr>
          <p:cNvPr id="182" name="Google Shape;182;p22"/>
          <p:cNvSpPr txBox="1"/>
          <p:nvPr/>
        </p:nvSpPr>
        <p:spPr>
          <a:xfrm>
            <a:off x="493725" y="5354625"/>
            <a:ext cx="11294700" cy="879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“[The goal is to]...get in front of distractions, to get in front of all the potential that we might be missing today.”</a:t>
            </a:r>
            <a:endParaRPr b="0" i="0" sz="15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3"/>
          <p:cNvPicPr preferRelativeResize="0"/>
          <p:nvPr/>
        </p:nvPicPr>
        <p:blipFill rotWithShape="1">
          <a:blip r:embed="rId3">
            <a:alphaModFix/>
          </a:blip>
          <a:srcRect b="0" l="0" r="0" t="0"/>
          <a:stretch/>
        </p:blipFill>
        <p:spPr>
          <a:xfrm>
            <a:off x="5544025" y="178649"/>
            <a:ext cx="6636349" cy="6295051"/>
          </a:xfrm>
          <a:prstGeom prst="rect">
            <a:avLst/>
          </a:prstGeom>
          <a:noFill/>
          <a:ln>
            <a:noFill/>
          </a:ln>
        </p:spPr>
      </p:pic>
      <p:sp>
        <p:nvSpPr>
          <p:cNvPr id="189" name="Google Shape;189;p23"/>
          <p:cNvSpPr txBox="1"/>
          <p:nvPr/>
        </p:nvSpPr>
        <p:spPr>
          <a:xfrm>
            <a:off x="371700" y="241600"/>
            <a:ext cx="62913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B5394"/>
                </a:solidFill>
                <a:latin typeface="Calibri"/>
                <a:ea typeface="Calibri"/>
                <a:cs typeface="Calibri"/>
                <a:sym typeface="Calibri"/>
              </a:rPr>
              <a:t>Digital Centeredness Model</a:t>
            </a:r>
            <a:endParaRPr b="1" i="0" sz="4000" u="none" cap="none" strike="noStrike">
              <a:solidFill>
                <a:srgbClr val="0B5394"/>
              </a:solidFill>
              <a:latin typeface="Calibri"/>
              <a:ea typeface="Calibri"/>
              <a:cs typeface="Calibri"/>
              <a:sym typeface="Calibri"/>
            </a:endParaRPr>
          </a:p>
        </p:txBody>
      </p:sp>
      <p:sp>
        <p:nvSpPr>
          <p:cNvPr id="190" name="Google Shape;190;p23"/>
          <p:cNvSpPr/>
          <p:nvPr/>
        </p:nvSpPr>
        <p:spPr>
          <a:xfrm>
            <a:off x="7529025" y="2024575"/>
            <a:ext cx="2690400" cy="2688900"/>
          </a:xfrm>
          <a:prstGeom prst="ellipse">
            <a:avLst/>
          </a:prstGeom>
          <a:noFill/>
          <a:ln cap="flat" cmpd="sng" w="1143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1" name="Google Shape;191;p23"/>
          <p:cNvSpPr txBox="1"/>
          <p:nvPr/>
        </p:nvSpPr>
        <p:spPr>
          <a:xfrm>
            <a:off x="191125" y="1355925"/>
            <a:ext cx="5415000" cy="3940500"/>
          </a:xfrm>
          <a:prstGeom prst="rect">
            <a:avLst/>
          </a:prstGeom>
          <a:solidFill>
            <a:schemeClr val="lt1"/>
          </a:solidFill>
          <a:ln cap="flat" cmpd="sng" w="9525">
            <a:solidFill>
              <a:srgbClr val="4472C4"/>
            </a:solidFill>
            <a:prstDash val="solid"/>
            <a:round/>
            <a:headEnd len="sm" w="sm" type="none"/>
            <a:tailEnd len="sm" w="sm" type="none"/>
          </a:ln>
        </p:spPr>
        <p:txBody>
          <a:bodyPr anchorCtr="0" anchor="t" bIns="45700" lIns="91425" spcFirstLastPara="1" rIns="91425" wrap="square" tIns="45700">
            <a:spAutoFit/>
          </a:bodyPr>
          <a:lstStyle/>
          <a:p>
            <a:pPr indent="-317500" lvl="0" marL="342900" marR="0" rtl="0" algn="l">
              <a:lnSpc>
                <a:spcPct val="100000"/>
              </a:lnSpc>
              <a:spcBef>
                <a:spcPts val="0"/>
              </a:spcBef>
              <a:spcAft>
                <a:spcPts val="0"/>
              </a:spcAft>
              <a:buClr>
                <a:srgbClr val="E69138"/>
              </a:buClr>
              <a:buSzPts val="2500"/>
              <a:buFont typeface="Arial"/>
              <a:buChar char="•"/>
            </a:pPr>
            <a:r>
              <a:rPr b="1" i="0" lang="en-US" sz="2500" u="none" cap="none" strike="noStrike">
                <a:solidFill>
                  <a:srgbClr val="E69138"/>
                </a:solidFill>
                <a:latin typeface="Calibri"/>
                <a:ea typeface="Calibri"/>
                <a:cs typeface="Calibri"/>
                <a:sym typeface="Calibri"/>
              </a:rPr>
              <a:t>Start with Your Center </a:t>
            </a:r>
            <a:endParaRPr b="1" i="0" sz="2500" u="none" cap="none" strike="noStrike">
              <a:solidFill>
                <a:srgbClr val="E69138"/>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Media Literacy/Critical Thinking</a:t>
            </a:r>
            <a:endParaRPr b="0"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Mental Wellness*</a:t>
            </a:r>
            <a:endParaRPr b="0"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Physical Wellness*</a:t>
            </a:r>
            <a:endParaRPr b="0"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Productivity (Honoring time)*</a:t>
            </a:r>
            <a:endParaRPr b="0"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Relationships*</a:t>
            </a:r>
            <a:r>
              <a:rPr b="0" i="0" lang="en-US" sz="2500" u="none" cap="none" strike="noStrike">
                <a:solidFill>
                  <a:schemeClr val="lt2"/>
                </a:solidFill>
                <a:latin typeface="Calibri"/>
                <a:ea typeface="Calibri"/>
                <a:cs typeface="Calibri"/>
                <a:sym typeface="Calibri"/>
              </a:rPr>
              <a:t> </a:t>
            </a:r>
            <a:endParaRPr b="0" i="0" sz="2500" u="none" cap="none" strike="noStrike">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Calibri"/>
              <a:buChar char="•"/>
            </a:pPr>
            <a:r>
              <a:rPr lang="en-US" sz="2500">
                <a:solidFill>
                  <a:schemeClr val="lt2"/>
                </a:solidFill>
                <a:latin typeface="Calibri"/>
                <a:ea typeface="Calibri"/>
                <a:cs typeface="Calibri"/>
                <a:sym typeface="Calibri"/>
              </a:rPr>
              <a:t>Bonus: Social Development Strategy</a:t>
            </a:r>
            <a:endParaRPr sz="2500">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Well-being*</a:t>
            </a:r>
            <a:endParaRPr b="0" i="0" sz="2500" u="none" cap="none" strike="noStrike">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Digital Citizenship*</a:t>
            </a:r>
            <a:r>
              <a:rPr b="0" i="0" lang="en-US" sz="2500" u="none" cap="none" strike="noStrike">
                <a:solidFill>
                  <a:schemeClr val="lt2"/>
                </a:solidFill>
                <a:latin typeface="Calibri"/>
                <a:ea typeface="Calibri"/>
                <a:cs typeface="Calibri"/>
                <a:sym typeface="Calibri"/>
              </a:rPr>
              <a:t> </a:t>
            </a:r>
            <a:r>
              <a:rPr b="1" i="0" lang="en-US" sz="2500" u="none" cap="none" strike="noStrike">
                <a:solidFill>
                  <a:schemeClr val="lt2"/>
                </a:solidFill>
                <a:latin typeface="Calibri"/>
                <a:ea typeface="Calibri"/>
                <a:cs typeface="Calibri"/>
                <a:sym typeface="Calibri"/>
              </a:rPr>
              <a:t>&amp; Media Literacy</a:t>
            </a:r>
            <a:endParaRPr b="1" i="0" sz="2500" u="none" cap="none" strike="noStrike">
              <a:solidFill>
                <a:schemeClr val="lt2"/>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500" u="none" cap="none" strike="noStrike">
              <a:solidFill>
                <a:schemeClr val="lt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4"/>
          <p:cNvPicPr preferRelativeResize="0"/>
          <p:nvPr/>
        </p:nvPicPr>
        <p:blipFill>
          <a:blip r:embed="rId3">
            <a:alphaModFix/>
          </a:blip>
          <a:stretch>
            <a:fillRect/>
          </a:stretch>
        </p:blipFill>
        <p:spPr>
          <a:xfrm>
            <a:off x="4165950" y="990475"/>
            <a:ext cx="3860100" cy="3754924"/>
          </a:xfrm>
          <a:prstGeom prst="rect">
            <a:avLst/>
          </a:prstGeom>
          <a:noFill/>
          <a:ln cap="flat" cmpd="sng" w="9525">
            <a:solidFill>
              <a:schemeClr val="dk1"/>
            </a:solidFill>
            <a:prstDash val="solid"/>
            <a:round/>
            <a:headEnd len="sm" w="sm" type="none"/>
            <a:tailEnd len="sm" w="sm" type="none"/>
          </a:ln>
        </p:spPr>
      </p:pic>
      <p:sp>
        <p:nvSpPr>
          <p:cNvPr id="198" name="Google Shape;198;p24"/>
          <p:cNvSpPr txBox="1"/>
          <p:nvPr/>
        </p:nvSpPr>
        <p:spPr>
          <a:xfrm>
            <a:off x="1212000" y="5050199"/>
            <a:ext cx="9768000" cy="1238400"/>
          </a:xfrm>
          <a:prstGeom prst="rect">
            <a:avLst/>
          </a:prstGeom>
          <a:solidFill>
            <a:srgbClr val="FFFFFF"/>
          </a:solidFill>
          <a:ln cap="flat" cmpd="sng" w="9525">
            <a:solidFill>
              <a:srgbClr val="B69426"/>
            </a:solidFill>
            <a:prstDash val="solid"/>
            <a:round/>
            <a:headEnd len="sm" w="sm" type="none"/>
            <a:tailEnd len="sm" w="sm" type="none"/>
          </a:ln>
        </p:spPr>
        <p:txBody>
          <a:bodyPr anchorCtr="0" anchor="b"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rgbClr val="222A35"/>
              </a:buClr>
              <a:buSzPct val="100000"/>
              <a:buFont typeface="Calibri"/>
              <a:buNone/>
            </a:pPr>
            <a:r>
              <a:rPr b="1" lang="en-US" sz="5400">
                <a:solidFill>
                  <a:srgbClr val="1C4587"/>
                </a:solidFill>
                <a:latin typeface="Calibri"/>
                <a:ea typeface="Calibri"/>
                <a:cs typeface="Calibri"/>
                <a:sym typeface="Calibri"/>
              </a:rPr>
              <a:t>Breakout </a:t>
            </a:r>
            <a:r>
              <a:rPr b="1" lang="en-US" sz="5400">
                <a:solidFill>
                  <a:srgbClr val="1C4587"/>
                </a:solidFill>
                <a:latin typeface="Calibri"/>
                <a:ea typeface="Calibri"/>
                <a:cs typeface="Calibri"/>
                <a:sym typeface="Calibri"/>
              </a:rPr>
              <a:t>Activity:</a:t>
            </a:r>
            <a:endParaRPr b="1" sz="5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222A35"/>
              </a:buClr>
              <a:buSzPct val="100000"/>
              <a:buFont typeface="Calibri"/>
              <a:buNone/>
            </a:pPr>
            <a:r>
              <a:rPr b="1" lang="en-US" sz="5400">
                <a:solidFill>
                  <a:srgbClr val="E3760B"/>
                </a:solidFill>
                <a:latin typeface="Calibri"/>
                <a:ea typeface="Calibri"/>
                <a:cs typeface="Calibri"/>
                <a:sym typeface="Calibri"/>
              </a:rPr>
              <a:t>Identify</a:t>
            </a:r>
            <a:r>
              <a:rPr b="1" lang="en-US" sz="5400">
                <a:solidFill>
                  <a:srgbClr val="E3760B"/>
                </a:solidFill>
                <a:latin typeface="Calibri"/>
                <a:ea typeface="Calibri"/>
                <a:cs typeface="Calibri"/>
                <a:sym typeface="Calibri"/>
              </a:rPr>
              <a:t> Centering Values</a:t>
            </a:r>
            <a:endParaRPr b="1" sz="5400">
              <a:solidFill>
                <a:srgbClr val="E3760B"/>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5"/>
          <p:cNvSpPr txBox="1"/>
          <p:nvPr/>
        </p:nvSpPr>
        <p:spPr>
          <a:xfrm>
            <a:off x="545757" y="-76427"/>
            <a:ext cx="109278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i="1" lang="en-US" sz="4800" u="none" cap="none" strike="noStrike">
                <a:solidFill>
                  <a:srgbClr val="E3760B"/>
                </a:solidFill>
                <a:latin typeface="Calibri"/>
                <a:ea typeface="Calibri"/>
                <a:cs typeface="Calibri"/>
                <a:sym typeface="Calibri"/>
              </a:rPr>
              <a:t>Think, Write, Share</a:t>
            </a:r>
            <a:r>
              <a:rPr b="1" i="0" lang="en-US" sz="4800" u="none" cap="none" strike="noStrike">
                <a:solidFill>
                  <a:srgbClr val="31538F"/>
                </a:solidFill>
                <a:latin typeface="Calibri"/>
                <a:ea typeface="Calibri"/>
                <a:cs typeface="Calibri"/>
                <a:sym typeface="Calibri"/>
              </a:rPr>
              <a:t> Activity</a:t>
            </a:r>
            <a:endParaRPr b="0" i="0" sz="1400" u="none" cap="none" strike="noStrike">
              <a:solidFill>
                <a:srgbClr val="31538F"/>
              </a:solidFill>
              <a:latin typeface="Arial"/>
              <a:ea typeface="Arial"/>
              <a:cs typeface="Arial"/>
              <a:sym typeface="Arial"/>
            </a:endParaRPr>
          </a:p>
        </p:txBody>
      </p:sp>
      <p:sp>
        <p:nvSpPr>
          <p:cNvPr id="205" name="Google Shape;205;p25"/>
          <p:cNvSpPr txBox="1"/>
          <p:nvPr/>
        </p:nvSpPr>
        <p:spPr>
          <a:xfrm>
            <a:off x="830625" y="1248600"/>
            <a:ext cx="10225200" cy="4914000"/>
          </a:xfrm>
          <a:prstGeom prst="rect">
            <a:avLst/>
          </a:prstGeom>
          <a:noFill/>
          <a:ln>
            <a:noFill/>
          </a:ln>
        </p:spPr>
        <p:txBody>
          <a:bodyPr anchorCtr="0" anchor="t" bIns="91425" lIns="91425" spcFirstLastPara="1" rIns="91425" wrap="square" tIns="91425">
            <a:spAutoFit/>
          </a:bodyPr>
          <a:lstStyle/>
          <a:p>
            <a:pPr indent="-527050" lvl="0" marL="457200" marR="0" rtl="0" algn="l">
              <a:lnSpc>
                <a:spcPct val="115000"/>
              </a:lnSpc>
              <a:spcBef>
                <a:spcPts val="0"/>
              </a:spcBef>
              <a:spcAft>
                <a:spcPts val="0"/>
              </a:spcAft>
              <a:buClr>
                <a:srgbClr val="1C4587"/>
              </a:buClr>
              <a:buSzPts val="4700"/>
              <a:buChar char="●"/>
            </a:pPr>
            <a:r>
              <a:rPr lang="en-US" sz="4700">
                <a:solidFill>
                  <a:srgbClr val="1C4587"/>
                </a:solidFill>
              </a:rPr>
              <a:t>Identify three core values</a:t>
            </a:r>
            <a:endParaRPr sz="4700">
              <a:solidFill>
                <a:srgbClr val="1C4587"/>
              </a:solidFill>
            </a:endParaRPr>
          </a:p>
          <a:p>
            <a:pPr indent="-527050" lvl="0" marL="457200" marR="0" rtl="0" algn="l">
              <a:lnSpc>
                <a:spcPct val="115000"/>
              </a:lnSpc>
              <a:spcBef>
                <a:spcPts val="0"/>
              </a:spcBef>
              <a:spcAft>
                <a:spcPts val="0"/>
              </a:spcAft>
              <a:buClr>
                <a:srgbClr val="1C4587"/>
              </a:buClr>
              <a:buSzPts val="4700"/>
              <a:buChar char="●"/>
            </a:pPr>
            <a:r>
              <a:rPr lang="en-US" sz="4700">
                <a:solidFill>
                  <a:srgbClr val="1C4587"/>
                </a:solidFill>
              </a:rPr>
              <a:t>Share the list with your group; talk about (expand upon) one of your values</a:t>
            </a:r>
            <a:endParaRPr sz="4700">
              <a:solidFill>
                <a:srgbClr val="1C4587"/>
              </a:solidFill>
            </a:endParaRPr>
          </a:p>
          <a:p>
            <a:pPr indent="0" lvl="0" marL="0" marR="0" rtl="0" algn="l">
              <a:lnSpc>
                <a:spcPct val="115000"/>
              </a:lnSpc>
              <a:spcBef>
                <a:spcPts val="0"/>
              </a:spcBef>
              <a:spcAft>
                <a:spcPts val="0"/>
              </a:spcAft>
              <a:buNone/>
            </a:pPr>
            <a:r>
              <a:t/>
            </a:r>
            <a:endParaRPr sz="1000">
              <a:solidFill>
                <a:srgbClr val="1C4587"/>
              </a:solidFill>
            </a:endParaRPr>
          </a:p>
          <a:p>
            <a:pPr indent="0" lvl="0" marL="0" marR="0" rtl="0" algn="l">
              <a:lnSpc>
                <a:spcPct val="115000"/>
              </a:lnSpc>
              <a:spcBef>
                <a:spcPts val="0"/>
              </a:spcBef>
              <a:spcAft>
                <a:spcPts val="0"/>
              </a:spcAft>
              <a:buNone/>
            </a:pPr>
            <a:r>
              <a:rPr i="1" lang="en-US" sz="3700">
                <a:solidFill>
                  <a:srgbClr val="1C4587"/>
                </a:solidFill>
              </a:rPr>
              <a:t>This week's invitation: Write for </a:t>
            </a:r>
            <a:endParaRPr i="1" sz="3700">
              <a:solidFill>
                <a:srgbClr val="1C4587"/>
              </a:solidFill>
            </a:endParaRPr>
          </a:p>
          <a:p>
            <a:pPr indent="0" lvl="0" marL="0" marR="0" rtl="0" algn="l">
              <a:lnSpc>
                <a:spcPct val="115000"/>
              </a:lnSpc>
              <a:spcBef>
                <a:spcPts val="0"/>
              </a:spcBef>
              <a:spcAft>
                <a:spcPts val="0"/>
              </a:spcAft>
              <a:buNone/>
            </a:pPr>
            <a:r>
              <a:rPr i="1" lang="en-US" sz="3700">
                <a:solidFill>
                  <a:srgbClr val="1C4587"/>
                </a:solidFill>
              </a:rPr>
              <a:t>10 minutes about one of your values</a:t>
            </a:r>
            <a:endParaRPr b="0" i="1" sz="3100" u="none" cap="none" strike="noStrike">
              <a:solidFill>
                <a:srgbClr val="000000"/>
              </a:solidFill>
              <a:latin typeface="Arial"/>
              <a:ea typeface="Arial"/>
              <a:cs typeface="Arial"/>
              <a:sym typeface="Arial"/>
            </a:endParaRPr>
          </a:p>
        </p:txBody>
      </p:sp>
      <p:pic>
        <p:nvPicPr>
          <p:cNvPr id="206" name="Google Shape;206;p25"/>
          <p:cNvPicPr preferRelativeResize="0"/>
          <p:nvPr/>
        </p:nvPicPr>
        <p:blipFill rotWithShape="1">
          <a:blip r:embed="rId3">
            <a:alphaModFix/>
          </a:blip>
          <a:srcRect b="0" l="0" r="0" t="0"/>
          <a:stretch/>
        </p:blipFill>
        <p:spPr>
          <a:xfrm>
            <a:off x="9566825" y="4583650"/>
            <a:ext cx="2514175" cy="2124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6"/>
          <p:cNvSpPr txBox="1"/>
          <p:nvPr/>
        </p:nvSpPr>
        <p:spPr>
          <a:xfrm>
            <a:off x="545757" y="-76427"/>
            <a:ext cx="109278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lang="en-US" sz="4800">
                <a:solidFill>
                  <a:srgbClr val="1C4587"/>
                </a:solidFill>
                <a:latin typeface="Calibri"/>
                <a:ea typeface="Calibri"/>
                <a:cs typeface="Calibri"/>
                <a:sym typeface="Calibri"/>
              </a:rPr>
              <a:t>What do we mean by values?</a:t>
            </a:r>
            <a:endParaRPr b="0" sz="1400" u="none" cap="none" strike="noStrike">
              <a:solidFill>
                <a:srgbClr val="1C4587"/>
              </a:solidFill>
              <a:latin typeface="Arial"/>
              <a:ea typeface="Arial"/>
              <a:cs typeface="Arial"/>
              <a:sym typeface="Arial"/>
            </a:endParaRPr>
          </a:p>
        </p:txBody>
      </p:sp>
      <p:sp>
        <p:nvSpPr>
          <p:cNvPr id="213" name="Google Shape;213;p26"/>
          <p:cNvSpPr txBox="1"/>
          <p:nvPr/>
        </p:nvSpPr>
        <p:spPr>
          <a:xfrm>
            <a:off x="830625" y="1172400"/>
            <a:ext cx="10642800" cy="1169700"/>
          </a:xfrm>
          <a:prstGeom prst="rect">
            <a:avLst/>
          </a:prstGeom>
          <a:noFill/>
          <a:ln>
            <a:noFill/>
          </a:ln>
        </p:spPr>
        <p:txBody>
          <a:bodyPr anchorCtr="0" anchor="t" bIns="91425" lIns="91425" spcFirstLastPara="1" rIns="91425" wrap="square" tIns="91425">
            <a:spAutoFit/>
          </a:bodyPr>
          <a:lstStyle/>
          <a:p>
            <a:pPr indent="-431800" lvl="0" marL="457200" rtl="0" algn="l">
              <a:lnSpc>
                <a:spcPct val="100000"/>
              </a:lnSpc>
              <a:spcBef>
                <a:spcPts val="0"/>
              </a:spcBef>
              <a:spcAft>
                <a:spcPts val="0"/>
              </a:spcAft>
              <a:buClr>
                <a:srgbClr val="2C2E2F"/>
              </a:buClr>
              <a:buSzPts val="3200"/>
              <a:buChar char="-"/>
            </a:pPr>
            <a:r>
              <a:rPr lang="en-US" sz="3200">
                <a:solidFill>
                  <a:srgbClr val="2C2E2F"/>
                </a:solidFill>
                <a:highlight>
                  <a:srgbClr val="FFFFFF"/>
                </a:highlight>
              </a:rPr>
              <a:t>They are </a:t>
            </a:r>
            <a:r>
              <a:rPr lang="en-US" sz="3200">
                <a:solidFill>
                  <a:schemeClr val="accent2"/>
                </a:solidFill>
                <a:highlight>
                  <a:srgbClr val="FFFFFF"/>
                </a:highlight>
              </a:rPr>
              <a:t>attributes</a:t>
            </a:r>
            <a:r>
              <a:rPr lang="en-US" sz="3200">
                <a:solidFill>
                  <a:srgbClr val="2C2E2F"/>
                </a:solidFill>
                <a:highlight>
                  <a:srgbClr val="FFFFFF"/>
                </a:highlight>
              </a:rPr>
              <a:t> or </a:t>
            </a:r>
            <a:r>
              <a:rPr lang="en-US" sz="3200">
                <a:solidFill>
                  <a:schemeClr val="accent2"/>
                </a:solidFill>
                <a:highlight>
                  <a:srgbClr val="FFFFFF"/>
                </a:highlight>
              </a:rPr>
              <a:t>character traits</a:t>
            </a:r>
            <a:r>
              <a:rPr lang="en-US" sz="3200">
                <a:solidFill>
                  <a:srgbClr val="2C2E2F"/>
                </a:solidFill>
                <a:highlight>
                  <a:srgbClr val="FFFFFF"/>
                </a:highlight>
              </a:rPr>
              <a:t> (vs "things that matter to me")</a:t>
            </a:r>
            <a:endParaRPr b="0" i="1" sz="3200" u="none" cap="none" strike="noStrike">
              <a:solidFill>
                <a:srgbClr val="000000"/>
              </a:solidFill>
              <a:latin typeface="Arial"/>
              <a:ea typeface="Arial"/>
              <a:cs typeface="Arial"/>
              <a:sym typeface="Arial"/>
            </a:endParaRPr>
          </a:p>
        </p:txBody>
      </p:sp>
      <p:sp>
        <p:nvSpPr>
          <p:cNvPr id="214" name="Google Shape;214;p26"/>
          <p:cNvSpPr txBox="1"/>
          <p:nvPr/>
        </p:nvSpPr>
        <p:spPr>
          <a:xfrm>
            <a:off x="830625" y="2251175"/>
            <a:ext cx="10225200" cy="11697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rgbClr val="2C2E2F"/>
              </a:buClr>
              <a:buSzPts val="3200"/>
              <a:buChar char="-"/>
            </a:pPr>
            <a:r>
              <a:rPr lang="en-US" sz="3200">
                <a:solidFill>
                  <a:srgbClr val="2C2E2F"/>
                </a:solidFill>
                <a:highlight>
                  <a:schemeClr val="lt1"/>
                </a:highlight>
              </a:rPr>
              <a:t>They are </a:t>
            </a:r>
            <a:r>
              <a:rPr lang="en-US" sz="3200">
                <a:solidFill>
                  <a:schemeClr val="accent2"/>
                </a:solidFill>
                <a:highlight>
                  <a:schemeClr val="lt1"/>
                </a:highlight>
              </a:rPr>
              <a:t>relevant </a:t>
            </a:r>
            <a:r>
              <a:rPr lang="en-US" sz="3200">
                <a:solidFill>
                  <a:schemeClr val="accent2"/>
                </a:solidFill>
                <a:highlight>
                  <a:schemeClr val="lt1"/>
                </a:highlight>
              </a:rPr>
              <a:t>in all roles &amp; responsibilities, all spheres &amp; settings</a:t>
            </a:r>
            <a:endParaRPr sz="3200">
              <a:solidFill>
                <a:schemeClr val="accent2"/>
              </a:solidFill>
              <a:highlight>
                <a:srgbClr val="FFFFFF"/>
              </a:highlight>
            </a:endParaRPr>
          </a:p>
        </p:txBody>
      </p:sp>
      <p:sp>
        <p:nvSpPr>
          <p:cNvPr id="215" name="Google Shape;215;p26"/>
          <p:cNvSpPr txBox="1"/>
          <p:nvPr/>
        </p:nvSpPr>
        <p:spPr>
          <a:xfrm>
            <a:off x="830625" y="3367050"/>
            <a:ext cx="10225200" cy="11697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rgbClr val="2C2E2F"/>
              </a:buClr>
              <a:buSzPts val="3200"/>
              <a:buChar char="-"/>
            </a:pPr>
            <a:r>
              <a:rPr lang="en-US" sz="3200">
                <a:solidFill>
                  <a:srgbClr val="2C2E2F"/>
                </a:solidFill>
                <a:highlight>
                  <a:schemeClr val="lt1"/>
                </a:highlight>
              </a:rPr>
              <a:t>They are </a:t>
            </a:r>
            <a:r>
              <a:rPr lang="en-US" sz="3200">
                <a:solidFill>
                  <a:srgbClr val="E3760B"/>
                </a:solidFill>
                <a:highlight>
                  <a:schemeClr val="lt1"/>
                </a:highlight>
              </a:rPr>
              <a:t>a</a:t>
            </a:r>
            <a:r>
              <a:rPr lang="en-US" sz="3200">
                <a:solidFill>
                  <a:srgbClr val="E3760B"/>
                </a:solidFill>
                <a:highlight>
                  <a:schemeClr val="lt1"/>
                </a:highlight>
              </a:rPr>
              <a:t>ctionable, practice-able</a:t>
            </a:r>
            <a:r>
              <a:rPr lang="en-US" sz="3200">
                <a:solidFill>
                  <a:srgbClr val="2C2E2F"/>
                </a:solidFill>
                <a:highlight>
                  <a:schemeClr val="lt1"/>
                </a:highlight>
              </a:rPr>
              <a:t>: "I want to be a _________ person in all areas of my life" </a:t>
            </a:r>
            <a:endParaRPr sz="3200">
              <a:solidFill>
                <a:srgbClr val="2C2E2F"/>
              </a:solidFill>
              <a:highlight>
                <a:schemeClr val="lt1"/>
              </a:highlight>
            </a:endParaRPr>
          </a:p>
        </p:txBody>
      </p:sp>
      <p:sp>
        <p:nvSpPr>
          <p:cNvPr id="216" name="Google Shape;216;p26"/>
          <p:cNvSpPr txBox="1"/>
          <p:nvPr/>
        </p:nvSpPr>
        <p:spPr>
          <a:xfrm>
            <a:off x="830625" y="4703850"/>
            <a:ext cx="10225200" cy="11697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rgbClr val="2C2E2F"/>
              </a:buClr>
              <a:buSzPts val="3200"/>
              <a:buChar char="-"/>
            </a:pPr>
            <a:r>
              <a:rPr lang="en-US" sz="3200">
                <a:solidFill>
                  <a:schemeClr val="accent2"/>
                </a:solidFill>
                <a:highlight>
                  <a:schemeClr val="lt1"/>
                </a:highlight>
              </a:rPr>
              <a:t>"If someone can take it away from you, then it's not one of your values"</a:t>
            </a:r>
            <a:r>
              <a:rPr lang="en-US" sz="3200">
                <a:solidFill>
                  <a:srgbClr val="2C2E2F"/>
                </a:solidFill>
                <a:highlight>
                  <a:schemeClr val="lt1"/>
                </a:highlight>
              </a:rPr>
              <a:t> - Nir Eyal</a:t>
            </a:r>
            <a:endParaRPr sz="3200">
              <a:solidFill>
                <a:srgbClr val="2C2E2F"/>
              </a:solidFill>
              <a:highlight>
                <a:schemeClr val="lt1"/>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7"/>
          <p:cNvSpPr txBox="1"/>
          <p:nvPr/>
        </p:nvSpPr>
        <p:spPr>
          <a:xfrm>
            <a:off x="545757" y="75973"/>
            <a:ext cx="109278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i="1" lang="en-US" sz="4800">
                <a:solidFill>
                  <a:srgbClr val="E3760B"/>
                </a:solidFill>
                <a:latin typeface="Calibri"/>
                <a:ea typeface="Calibri"/>
                <a:cs typeface="Calibri"/>
                <a:sym typeface="Calibri"/>
              </a:rPr>
              <a:t>Think, Write, Share</a:t>
            </a:r>
            <a:r>
              <a:rPr b="1" i="0" lang="en-US" sz="4800" u="none" cap="none" strike="noStrike">
                <a:solidFill>
                  <a:srgbClr val="E3760B"/>
                </a:solidFill>
                <a:latin typeface="Calibri"/>
                <a:ea typeface="Calibri"/>
                <a:cs typeface="Calibri"/>
                <a:sym typeface="Calibri"/>
              </a:rPr>
              <a:t> </a:t>
            </a:r>
            <a:r>
              <a:rPr b="1" i="0" lang="en-US" sz="4800" u="none" cap="none" strike="noStrike">
                <a:solidFill>
                  <a:srgbClr val="31538F"/>
                </a:solidFill>
                <a:latin typeface="Calibri"/>
                <a:ea typeface="Calibri"/>
                <a:cs typeface="Calibri"/>
                <a:sym typeface="Calibri"/>
              </a:rPr>
              <a:t>Activity</a:t>
            </a:r>
            <a:endParaRPr b="0" i="0" sz="1400" u="none" cap="none" strike="noStrike">
              <a:solidFill>
                <a:srgbClr val="31538F"/>
              </a:solidFill>
              <a:latin typeface="Arial"/>
              <a:ea typeface="Arial"/>
              <a:cs typeface="Arial"/>
              <a:sym typeface="Arial"/>
            </a:endParaRPr>
          </a:p>
        </p:txBody>
      </p:sp>
      <p:sp>
        <p:nvSpPr>
          <p:cNvPr id="223" name="Google Shape;223;p27"/>
          <p:cNvSpPr txBox="1"/>
          <p:nvPr/>
        </p:nvSpPr>
        <p:spPr>
          <a:xfrm>
            <a:off x="897050" y="1558050"/>
            <a:ext cx="10225200" cy="4533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900"/>
              <a:buFont typeface="Arial"/>
              <a:buNone/>
            </a:pPr>
            <a:r>
              <a:rPr b="1" lang="en-US" sz="3100">
                <a:solidFill>
                  <a:srgbClr val="222222"/>
                </a:solidFill>
              </a:rPr>
              <a:t>Questions to consider:</a:t>
            </a:r>
            <a:endParaRPr b="1" i="0" sz="3100" u="none" cap="none" strike="noStrike">
              <a:solidFill>
                <a:srgbClr val="222222"/>
              </a:solidFill>
            </a:endParaRPr>
          </a:p>
          <a:p>
            <a:pPr indent="-425450" lvl="0" marL="457200" marR="0" rtl="0" algn="l">
              <a:lnSpc>
                <a:spcPct val="115000"/>
              </a:lnSpc>
              <a:spcBef>
                <a:spcPts val="0"/>
              </a:spcBef>
              <a:spcAft>
                <a:spcPts val="0"/>
              </a:spcAft>
              <a:buClr>
                <a:srgbClr val="222222"/>
              </a:buClr>
              <a:buSzPts val="3100"/>
              <a:buFont typeface="Arial"/>
              <a:buChar char="●"/>
            </a:pPr>
            <a:r>
              <a:rPr b="0" i="1" lang="en-US" sz="3100" u="none" cap="none" strike="noStrike">
                <a:solidFill>
                  <a:srgbClr val="222222"/>
                </a:solidFill>
                <a:latin typeface="Arial"/>
                <a:ea typeface="Arial"/>
                <a:cs typeface="Arial"/>
                <a:sym typeface="Arial"/>
              </a:rPr>
              <a:t>Who</a:t>
            </a:r>
            <a:r>
              <a:rPr b="0" i="0" lang="en-US" sz="3100" u="none" cap="none" strike="noStrike">
                <a:solidFill>
                  <a:srgbClr val="222222"/>
                </a:solidFill>
                <a:latin typeface="Arial"/>
                <a:ea typeface="Arial"/>
                <a:cs typeface="Arial"/>
                <a:sym typeface="Arial"/>
              </a:rPr>
              <a:t> do you want to be?</a:t>
            </a:r>
            <a:endParaRPr b="0" i="0" sz="3100" u="none" cap="none" strike="noStrike">
              <a:solidFill>
                <a:srgbClr val="222222"/>
              </a:solidFill>
              <a:latin typeface="Arial"/>
              <a:ea typeface="Arial"/>
              <a:cs typeface="Arial"/>
              <a:sym typeface="Arial"/>
            </a:endParaRPr>
          </a:p>
          <a:p>
            <a:pPr indent="-425450" lvl="0" marL="457200" marR="0" rtl="0" algn="l">
              <a:lnSpc>
                <a:spcPct val="115000"/>
              </a:lnSpc>
              <a:spcBef>
                <a:spcPts val="0"/>
              </a:spcBef>
              <a:spcAft>
                <a:spcPts val="0"/>
              </a:spcAft>
              <a:buClr>
                <a:srgbClr val="222222"/>
              </a:buClr>
              <a:buSzPts val="3100"/>
              <a:buFont typeface="Arial"/>
              <a:buChar char="●"/>
            </a:pPr>
            <a:r>
              <a:rPr b="0" i="1" lang="en-US" sz="3100" u="none" cap="none" strike="noStrike">
                <a:solidFill>
                  <a:srgbClr val="222222"/>
                </a:solidFill>
                <a:latin typeface="Arial"/>
                <a:ea typeface="Arial"/>
                <a:cs typeface="Arial"/>
                <a:sym typeface="Arial"/>
              </a:rPr>
              <a:t>What</a:t>
            </a:r>
            <a:r>
              <a:rPr b="0" i="0" lang="en-US" sz="3100" u="none" cap="none" strike="noStrike">
                <a:solidFill>
                  <a:srgbClr val="222222"/>
                </a:solidFill>
                <a:latin typeface="Arial"/>
                <a:ea typeface="Arial"/>
                <a:cs typeface="Arial"/>
                <a:sym typeface="Arial"/>
              </a:rPr>
              <a:t> character traits do you want to nurture or develop?</a:t>
            </a:r>
            <a:endParaRPr b="0" i="0" sz="3100" u="none" cap="none" strike="noStrike">
              <a:solidFill>
                <a:srgbClr val="222222"/>
              </a:solidFill>
              <a:latin typeface="Arial"/>
              <a:ea typeface="Arial"/>
              <a:cs typeface="Arial"/>
              <a:sym typeface="Arial"/>
            </a:endParaRPr>
          </a:p>
          <a:p>
            <a:pPr indent="-425450" lvl="0" marL="457200" marR="0" rtl="0" algn="l">
              <a:lnSpc>
                <a:spcPct val="115000"/>
              </a:lnSpc>
              <a:spcBef>
                <a:spcPts val="0"/>
              </a:spcBef>
              <a:spcAft>
                <a:spcPts val="0"/>
              </a:spcAft>
              <a:buClr>
                <a:srgbClr val="222222"/>
              </a:buClr>
              <a:buSzPts val="3100"/>
              <a:buFont typeface="Arial"/>
              <a:buChar char="●"/>
            </a:pPr>
            <a:r>
              <a:rPr b="0" i="1" lang="en-US" sz="3100" u="none" cap="none" strike="noStrike">
                <a:solidFill>
                  <a:srgbClr val="222222"/>
                </a:solidFill>
                <a:latin typeface="Arial"/>
                <a:ea typeface="Arial"/>
                <a:cs typeface="Arial"/>
                <a:sym typeface="Arial"/>
              </a:rPr>
              <a:t>How</a:t>
            </a:r>
            <a:r>
              <a:rPr b="0" i="0" lang="en-US" sz="3100" u="none" cap="none" strike="noStrike">
                <a:solidFill>
                  <a:srgbClr val="222222"/>
                </a:solidFill>
                <a:latin typeface="Arial"/>
                <a:ea typeface="Arial"/>
                <a:cs typeface="Arial"/>
                <a:sym typeface="Arial"/>
              </a:rPr>
              <a:t> do you want to show up in your life, your relationships, your roles, and in the world?</a:t>
            </a:r>
            <a:endParaRPr b="0" i="0" sz="3100" u="none" cap="none" strike="noStrike">
              <a:solidFill>
                <a:srgbClr val="222222"/>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2900"/>
              <a:buFont typeface="Arial"/>
              <a:buNone/>
            </a:pPr>
            <a:r>
              <a:t/>
            </a:r>
            <a:endParaRPr b="0" i="0" sz="3100" u="none" cap="none" strike="noStrike">
              <a:solidFill>
                <a:srgbClr val="22222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900"/>
              <a:buFont typeface="Arial"/>
              <a:buNone/>
            </a:pPr>
            <a:r>
              <a:t/>
            </a:r>
            <a:endParaRPr b="0" i="1" sz="3300" u="none" cap="none" strike="noStrike">
              <a:solidFill>
                <a:srgbClr val="000000"/>
              </a:solidFill>
              <a:latin typeface="Arial"/>
              <a:ea typeface="Arial"/>
              <a:cs typeface="Arial"/>
              <a:sym typeface="Arial"/>
            </a:endParaRPr>
          </a:p>
        </p:txBody>
      </p:sp>
      <p:pic>
        <p:nvPicPr>
          <p:cNvPr id="224" name="Google Shape;224;p27"/>
          <p:cNvPicPr preferRelativeResize="0"/>
          <p:nvPr/>
        </p:nvPicPr>
        <p:blipFill>
          <a:blip r:embed="rId3">
            <a:alphaModFix/>
          </a:blip>
          <a:stretch>
            <a:fillRect/>
          </a:stretch>
        </p:blipFill>
        <p:spPr>
          <a:xfrm>
            <a:off x="9186425" y="4726250"/>
            <a:ext cx="2287126" cy="17186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8"/>
          <p:cNvSpPr txBox="1"/>
          <p:nvPr/>
        </p:nvSpPr>
        <p:spPr>
          <a:xfrm>
            <a:off x="545757" y="-227"/>
            <a:ext cx="109278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Calibri"/>
              <a:buNone/>
            </a:pPr>
            <a:r>
              <a:rPr b="1" i="1" lang="en-US" sz="4800">
                <a:solidFill>
                  <a:srgbClr val="31538F"/>
                </a:solidFill>
                <a:latin typeface="Calibri"/>
                <a:ea typeface="Calibri"/>
                <a:cs typeface="Calibri"/>
                <a:sym typeface="Calibri"/>
              </a:rPr>
              <a:t>Think, Write, Share</a:t>
            </a:r>
            <a:r>
              <a:rPr b="1" lang="en-US" sz="4800">
                <a:solidFill>
                  <a:srgbClr val="31538F"/>
                </a:solidFill>
                <a:latin typeface="Calibri"/>
                <a:ea typeface="Calibri"/>
                <a:cs typeface="Calibri"/>
                <a:sym typeface="Calibri"/>
              </a:rPr>
              <a:t> Activity</a:t>
            </a:r>
            <a:endParaRPr b="1" i="1" sz="4400">
              <a:solidFill>
                <a:srgbClr val="B69426"/>
              </a:solidFill>
              <a:latin typeface="Calibri"/>
              <a:ea typeface="Calibri"/>
              <a:cs typeface="Calibri"/>
              <a:sym typeface="Calibri"/>
            </a:endParaRPr>
          </a:p>
        </p:txBody>
      </p:sp>
      <p:sp>
        <p:nvSpPr>
          <p:cNvPr id="231" name="Google Shape;231;p28"/>
          <p:cNvSpPr txBox="1"/>
          <p:nvPr/>
        </p:nvSpPr>
        <p:spPr>
          <a:xfrm>
            <a:off x="1688750" y="1428900"/>
            <a:ext cx="8226600" cy="3201600"/>
          </a:xfrm>
          <a:prstGeom prst="rect">
            <a:avLst/>
          </a:prstGeom>
          <a:noFill/>
          <a:ln cap="flat" cmpd="sng" w="9525">
            <a:solidFill>
              <a:srgbClr val="B6942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900"/>
              <a:buFont typeface="Arial"/>
              <a:buNone/>
            </a:pPr>
            <a:r>
              <a:rPr b="1" i="0" lang="en-US" sz="3500" u="none" cap="none" strike="noStrike">
                <a:solidFill>
                  <a:srgbClr val="222222"/>
                </a:solidFill>
              </a:rPr>
              <a:t>Possible prompt</a:t>
            </a:r>
            <a:r>
              <a:rPr b="1" lang="en-US" sz="3500">
                <a:solidFill>
                  <a:srgbClr val="222222"/>
                </a:solidFill>
              </a:rPr>
              <a:t> ideas</a:t>
            </a:r>
            <a:r>
              <a:rPr b="1" i="0" lang="en-US" sz="3500" u="none" cap="none" strike="noStrike">
                <a:solidFill>
                  <a:srgbClr val="222222"/>
                </a:solidFill>
              </a:rPr>
              <a:t> </a:t>
            </a:r>
            <a:endParaRPr b="1" i="0" sz="3500" u="none" cap="none" strike="noStrike">
              <a:solidFill>
                <a:srgbClr val="222222"/>
              </a:solidFill>
            </a:endParaRPr>
          </a:p>
          <a:p>
            <a:pPr indent="-450850" lvl="0" marL="457200" marR="0" rtl="0" algn="l">
              <a:lnSpc>
                <a:spcPct val="115000"/>
              </a:lnSpc>
              <a:spcBef>
                <a:spcPts val="0"/>
              </a:spcBef>
              <a:spcAft>
                <a:spcPts val="0"/>
              </a:spcAft>
              <a:buClr>
                <a:srgbClr val="222222"/>
              </a:buClr>
              <a:buSzPts val="3500"/>
              <a:buFont typeface="Arial"/>
              <a:buChar char="●"/>
            </a:pPr>
            <a:r>
              <a:rPr lang="en-US" sz="3500">
                <a:solidFill>
                  <a:srgbClr val="222222"/>
                </a:solidFill>
              </a:rPr>
              <a:t>Core Media / Touchstones</a:t>
            </a:r>
            <a:endParaRPr sz="3500">
              <a:solidFill>
                <a:srgbClr val="222222"/>
              </a:solidFill>
            </a:endParaRPr>
          </a:p>
          <a:p>
            <a:pPr indent="-450850" lvl="0" marL="457200" marR="0" rtl="0" algn="l">
              <a:lnSpc>
                <a:spcPct val="115000"/>
              </a:lnSpc>
              <a:spcBef>
                <a:spcPts val="0"/>
              </a:spcBef>
              <a:spcAft>
                <a:spcPts val="0"/>
              </a:spcAft>
              <a:buClr>
                <a:srgbClr val="222222"/>
              </a:buClr>
              <a:buSzPts val="3500"/>
              <a:buChar char="●"/>
            </a:pPr>
            <a:r>
              <a:rPr lang="en-US" sz="3500">
                <a:solidFill>
                  <a:srgbClr val="222222"/>
                </a:solidFill>
              </a:rPr>
              <a:t>A person y</a:t>
            </a:r>
            <a:r>
              <a:rPr lang="en-US" sz="3500">
                <a:solidFill>
                  <a:srgbClr val="222222"/>
                </a:solidFill>
              </a:rPr>
              <a:t>ou </a:t>
            </a:r>
            <a:r>
              <a:rPr lang="en-US" sz="3500">
                <a:solidFill>
                  <a:srgbClr val="222222"/>
                </a:solidFill>
              </a:rPr>
              <a:t>admire</a:t>
            </a:r>
            <a:endParaRPr sz="3500">
              <a:solidFill>
                <a:srgbClr val="222222"/>
              </a:solidFill>
            </a:endParaRPr>
          </a:p>
          <a:p>
            <a:pPr indent="-450850" lvl="0" marL="457200" marR="0" rtl="0" algn="l">
              <a:lnSpc>
                <a:spcPct val="115000"/>
              </a:lnSpc>
              <a:spcBef>
                <a:spcPts val="0"/>
              </a:spcBef>
              <a:spcAft>
                <a:spcPts val="0"/>
              </a:spcAft>
              <a:buClr>
                <a:srgbClr val="222222"/>
              </a:buClr>
              <a:buSzPts val="3500"/>
              <a:buChar char="●"/>
            </a:pPr>
            <a:r>
              <a:rPr lang="en-US" sz="3500">
                <a:solidFill>
                  <a:srgbClr val="222222"/>
                </a:solidFill>
              </a:rPr>
              <a:t>Someone from history/family history</a:t>
            </a:r>
            <a:endParaRPr sz="3500">
              <a:solidFill>
                <a:srgbClr val="222222"/>
              </a:solidFill>
            </a:endParaRPr>
          </a:p>
          <a:p>
            <a:pPr indent="-450850" lvl="0" marL="457200" marR="0" rtl="0" algn="l">
              <a:lnSpc>
                <a:spcPct val="115000"/>
              </a:lnSpc>
              <a:spcBef>
                <a:spcPts val="0"/>
              </a:spcBef>
              <a:spcAft>
                <a:spcPts val="0"/>
              </a:spcAft>
              <a:buClr>
                <a:srgbClr val="222222"/>
              </a:buClr>
              <a:buSzPts val="3500"/>
              <a:buChar char="●"/>
            </a:pPr>
            <a:r>
              <a:rPr lang="en-US" sz="3500">
                <a:solidFill>
                  <a:srgbClr val="222222"/>
                </a:solidFill>
              </a:rPr>
              <a:t>Brainstorming from a values list</a:t>
            </a:r>
            <a:endParaRPr b="0" i="1" sz="2700" u="none" cap="none" strike="noStrike">
              <a:solidFill>
                <a:srgbClr val="000000"/>
              </a:solidFill>
              <a:latin typeface="Arial"/>
              <a:ea typeface="Arial"/>
              <a:cs typeface="Arial"/>
              <a:sym typeface="Arial"/>
            </a:endParaRPr>
          </a:p>
        </p:txBody>
      </p:sp>
      <p:pic>
        <p:nvPicPr>
          <p:cNvPr id="232" name="Google Shape;232;p28"/>
          <p:cNvPicPr preferRelativeResize="0"/>
          <p:nvPr/>
        </p:nvPicPr>
        <p:blipFill>
          <a:blip r:embed="rId3">
            <a:alphaModFix/>
          </a:blip>
          <a:stretch>
            <a:fillRect/>
          </a:stretch>
        </p:blipFill>
        <p:spPr>
          <a:xfrm>
            <a:off x="9186425" y="4726250"/>
            <a:ext cx="2287126" cy="1718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1"/>
          <p:cNvSpPr txBox="1"/>
          <p:nvPr/>
        </p:nvSpPr>
        <p:spPr>
          <a:xfrm>
            <a:off x="1212000" y="159175"/>
            <a:ext cx="9768000" cy="990900"/>
          </a:xfrm>
          <a:prstGeom prst="rect">
            <a:avLst/>
          </a:prstGeom>
          <a:solidFill>
            <a:srgbClr val="FFFFFF"/>
          </a:solidFill>
          <a:ln cap="flat" cmpd="sng" w="9525">
            <a:solidFill>
              <a:schemeClr val="accent2"/>
            </a:solidFill>
            <a:prstDash val="solid"/>
            <a:round/>
            <a:headEnd len="sm" w="sm" type="none"/>
            <a:tailEnd len="sm" w="sm" type="none"/>
          </a:ln>
        </p:spPr>
        <p:txBody>
          <a:bodyPr anchorCtr="0" anchor="b" bIns="45700" lIns="91425" spcFirstLastPara="1" rIns="91425" wrap="square" tIns="45700">
            <a:normAutofit/>
          </a:bodyPr>
          <a:lstStyle/>
          <a:p>
            <a:pPr indent="0" lvl="0" marL="0" marR="0" rtl="0" algn="ctr">
              <a:lnSpc>
                <a:spcPct val="100000"/>
              </a:lnSpc>
              <a:spcBef>
                <a:spcPts val="0"/>
              </a:spcBef>
              <a:spcAft>
                <a:spcPts val="0"/>
              </a:spcAft>
              <a:buClr>
                <a:srgbClr val="222A35"/>
              </a:buClr>
              <a:buSzPts val="5400"/>
              <a:buFont typeface="Calibri"/>
              <a:buNone/>
            </a:pPr>
            <a:r>
              <a:rPr b="1" lang="en-US" sz="5400">
                <a:solidFill>
                  <a:schemeClr val="accent2"/>
                </a:solidFill>
                <a:latin typeface="Calibri"/>
                <a:ea typeface="Calibri"/>
                <a:cs typeface="Calibri"/>
                <a:sym typeface="Calibri"/>
              </a:rPr>
              <a:t>I</a:t>
            </a:r>
            <a:r>
              <a:rPr b="1" lang="en-US" sz="5400">
                <a:solidFill>
                  <a:schemeClr val="accent2"/>
                </a:solidFill>
                <a:latin typeface="Calibri"/>
                <a:ea typeface="Calibri"/>
                <a:cs typeface="Calibri"/>
                <a:sym typeface="Calibri"/>
              </a:rPr>
              <a:t>ntroductions</a:t>
            </a:r>
            <a:endParaRPr b="1" sz="5400">
              <a:solidFill>
                <a:schemeClr val="accent2"/>
              </a:solidFill>
              <a:latin typeface="Calibri"/>
              <a:ea typeface="Calibri"/>
              <a:cs typeface="Calibri"/>
              <a:sym typeface="Calibri"/>
            </a:endParaRPr>
          </a:p>
        </p:txBody>
      </p:sp>
      <p:pic>
        <p:nvPicPr>
          <p:cNvPr id="84" name="Google Shape;84;p11"/>
          <p:cNvPicPr preferRelativeResize="0"/>
          <p:nvPr/>
        </p:nvPicPr>
        <p:blipFill>
          <a:blip r:embed="rId3">
            <a:alphaModFix/>
          </a:blip>
          <a:stretch>
            <a:fillRect/>
          </a:stretch>
        </p:blipFill>
        <p:spPr>
          <a:xfrm>
            <a:off x="1756850" y="1826350"/>
            <a:ext cx="3846088" cy="2680349"/>
          </a:xfrm>
          <a:prstGeom prst="rect">
            <a:avLst/>
          </a:prstGeom>
          <a:noFill/>
          <a:ln>
            <a:noFill/>
          </a:ln>
        </p:spPr>
      </p:pic>
      <p:pic>
        <p:nvPicPr>
          <p:cNvPr id="85" name="Google Shape;85;p11"/>
          <p:cNvPicPr preferRelativeResize="0"/>
          <p:nvPr/>
        </p:nvPicPr>
        <p:blipFill>
          <a:blip r:embed="rId4">
            <a:alphaModFix/>
          </a:blip>
          <a:stretch>
            <a:fillRect/>
          </a:stretch>
        </p:blipFill>
        <p:spPr>
          <a:xfrm>
            <a:off x="6534513" y="1672149"/>
            <a:ext cx="3948103" cy="2988751"/>
          </a:xfrm>
          <a:prstGeom prst="rect">
            <a:avLst/>
          </a:prstGeom>
          <a:noFill/>
          <a:ln>
            <a:noFill/>
          </a:ln>
        </p:spPr>
      </p:pic>
      <p:sp>
        <p:nvSpPr>
          <p:cNvPr id="86" name="Google Shape;86;p11"/>
          <p:cNvSpPr txBox="1"/>
          <p:nvPr/>
        </p:nvSpPr>
        <p:spPr>
          <a:xfrm>
            <a:off x="593200" y="5124750"/>
            <a:ext cx="113325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latin typeface="Calibri"/>
                <a:ea typeface="Calibri"/>
                <a:cs typeface="Calibri"/>
                <a:sym typeface="Calibri"/>
              </a:rPr>
              <a:t>Hello, my name is __________________</a:t>
            </a:r>
            <a:endParaRPr sz="3700">
              <a:latin typeface="Calibri"/>
              <a:ea typeface="Calibri"/>
              <a:cs typeface="Calibri"/>
              <a:sym typeface="Calibri"/>
            </a:endParaRPr>
          </a:p>
          <a:p>
            <a:pPr indent="0" lvl="0" marL="0" rtl="0" algn="l">
              <a:spcBef>
                <a:spcPts val="0"/>
              </a:spcBef>
              <a:spcAft>
                <a:spcPts val="0"/>
              </a:spcAft>
              <a:buNone/>
            </a:pPr>
            <a:r>
              <a:rPr lang="en-US" sz="3700">
                <a:latin typeface="Calibri"/>
                <a:ea typeface="Calibri"/>
                <a:cs typeface="Calibri"/>
                <a:sym typeface="Calibri"/>
              </a:rPr>
              <a:t>and hats I wear include ________________________</a:t>
            </a:r>
            <a:endParaRPr sz="3700" u="sng">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9"/>
          <p:cNvSpPr txBox="1"/>
          <p:nvPr/>
        </p:nvSpPr>
        <p:spPr>
          <a:xfrm>
            <a:off x="232228" y="234497"/>
            <a:ext cx="11756700" cy="1608900"/>
          </a:xfrm>
          <a:prstGeom prst="rect">
            <a:avLst/>
          </a:prstGeom>
          <a:solidFill>
            <a:schemeClr val="lt1"/>
          </a:solidFill>
          <a:ln>
            <a:noFill/>
          </a:ln>
        </p:spPr>
        <p:txBody>
          <a:bodyPr anchorCtr="0" anchor="ctr" bIns="45700" lIns="91425" spcFirstLastPara="1" rIns="91425" wrap="square" tIns="45700">
            <a:normAutofit fontScale="47500"/>
          </a:bodyPr>
          <a:lstStyle/>
          <a:p>
            <a:pPr indent="0" lvl="0" marL="0" marR="0" rtl="0" algn="ctr">
              <a:lnSpc>
                <a:spcPct val="90000"/>
              </a:lnSpc>
              <a:spcBef>
                <a:spcPts val="0"/>
              </a:spcBef>
              <a:spcAft>
                <a:spcPts val="0"/>
              </a:spcAft>
              <a:buClr>
                <a:schemeClr val="dk1"/>
              </a:buClr>
              <a:buSzPct val="89657"/>
              <a:buFont typeface="Calibri"/>
              <a:buNone/>
            </a:pPr>
            <a:r>
              <a:rPr b="1" i="0" lang="en-US" sz="8142" u="none" cap="none" strike="noStrike">
                <a:solidFill>
                  <a:srgbClr val="31538F"/>
                </a:solidFill>
                <a:latin typeface="Calibri"/>
                <a:ea typeface="Calibri"/>
                <a:cs typeface="Calibri"/>
                <a:sym typeface="Calibri"/>
              </a:rPr>
              <a:t>Core/Touchstone/Compass Media</a:t>
            </a:r>
            <a:endParaRPr b="0" i="0" sz="2242" u="none" cap="none" strike="noStrike">
              <a:solidFill>
                <a:srgbClr val="31538F"/>
              </a:solidFill>
              <a:latin typeface="Arial"/>
              <a:ea typeface="Arial"/>
              <a:cs typeface="Arial"/>
              <a:sym typeface="Arial"/>
            </a:endParaRPr>
          </a:p>
          <a:p>
            <a:pPr indent="0" lvl="0" marL="0" marR="0" rtl="0" algn="ctr">
              <a:lnSpc>
                <a:spcPct val="120000"/>
              </a:lnSpc>
              <a:spcBef>
                <a:spcPts val="600"/>
              </a:spcBef>
              <a:spcAft>
                <a:spcPts val="0"/>
              </a:spcAft>
              <a:buClr>
                <a:schemeClr val="dk1"/>
              </a:buClr>
              <a:buSzPct val="100000"/>
              <a:buFont typeface="Calibri"/>
              <a:buNone/>
            </a:pPr>
            <a:r>
              <a:rPr b="0" i="0" lang="en-US" sz="4400" u="none" cap="none" strike="noStrike">
                <a:solidFill>
                  <a:schemeClr val="dk1"/>
                </a:solidFill>
                <a:latin typeface="Arial"/>
                <a:ea typeface="Arial"/>
                <a:cs typeface="Arial"/>
                <a:sym typeface="Arial"/>
              </a:rPr>
              <a:t>Classical texts, pieces of art or music, or other forms of media that have helped shape you as an individual, and that help you define and stay focused on your center.</a:t>
            </a:r>
            <a:endParaRPr b="1" i="0" sz="4400" u="none" cap="none" strike="noStrike">
              <a:solidFill>
                <a:schemeClr val="dk1"/>
              </a:solidFill>
              <a:latin typeface="Calibri"/>
              <a:ea typeface="Calibri"/>
              <a:cs typeface="Calibri"/>
              <a:sym typeface="Calibri"/>
            </a:endParaRPr>
          </a:p>
        </p:txBody>
      </p:sp>
      <p:pic>
        <p:nvPicPr>
          <p:cNvPr id="239" name="Google Shape;239;p29"/>
          <p:cNvPicPr preferRelativeResize="0"/>
          <p:nvPr/>
        </p:nvPicPr>
        <p:blipFill rotWithShape="1">
          <a:blip r:embed="rId3">
            <a:alphaModFix/>
          </a:blip>
          <a:srcRect b="0" l="0" r="0" t="0"/>
          <a:stretch/>
        </p:blipFill>
        <p:spPr>
          <a:xfrm>
            <a:off x="8324851" y="2337402"/>
            <a:ext cx="2839357" cy="3513982"/>
          </a:xfrm>
          <a:prstGeom prst="rect">
            <a:avLst/>
          </a:prstGeom>
          <a:noFill/>
          <a:ln>
            <a:noFill/>
          </a:ln>
        </p:spPr>
      </p:pic>
      <p:pic>
        <p:nvPicPr>
          <p:cNvPr id="240" name="Google Shape;240;p29"/>
          <p:cNvPicPr preferRelativeResize="0"/>
          <p:nvPr/>
        </p:nvPicPr>
        <p:blipFill rotWithShape="1">
          <a:blip r:embed="rId4">
            <a:alphaModFix/>
          </a:blip>
          <a:srcRect b="0" l="0" r="0" t="0"/>
          <a:stretch/>
        </p:blipFill>
        <p:spPr>
          <a:xfrm>
            <a:off x="5201785" y="4606997"/>
            <a:ext cx="3123067" cy="2112910"/>
          </a:xfrm>
          <a:prstGeom prst="rect">
            <a:avLst/>
          </a:prstGeom>
          <a:noFill/>
          <a:ln>
            <a:noFill/>
          </a:ln>
        </p:spPr>
      </p:pic>
      <p:pic>
        <p:nvPicPr>
          <p:cNvPr id="241" name="Google Shape;241;p29"/>
          <p:cNvPicPr preferRelativeResize="0"/>
          <p:nvPr/>
        </p:nvPicPr>
        <p:blipFill rotWithShape="1">
          <a:blip r:embed="rId5">
            <a:alphaModFix/>
          </a:blip>
          <a:srcRect b="0" l="0" r="0" t="0"/>
          <a:stretch/>
        </p:blipFill>
        <p:spPr>
          <a:xfrm>
            <a:off x="221118" y="4218529"/>
            <a:ext cx="3886199" cy="2447608"/>
          </a:xfrm>
          <a:prstGeom prst="rect">
            <a:avLst/>
          </a:prstGeom>
          <a:noFill/>
          <a:ln>
            <a:noFill/>
          </a:ln>
        </p:spPr>
      </p:pic>
      <p:pic>
        <p:nvPicPr>
          <p:cNvPr id="242" name="Google Shape;242;p29"/>
          <p:cNvPicPr preferRelativeResize="0"/>
          <p:nvPr/>
        </p:nvPicPr>
        <p:blipFill rotWithShape="1">
          <a:blip r:embed="rId6">
            <a:alphaModFix/>
          </a:blip>
          <a:srcRect b="0" l="0" r="0" t="0"/>
          <a:stretch/>
        </p:blipFill>
        <p:spPr>
          <a:xfrm>
            <a:off x="3255965" y="1896605"/>
            <a:ext cx="3145743" cy="27587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0"/>
          <p:cNvSpPr txBox="1"/>
          <p:nvPr/>
        </p:nvSpPr>
        <p:spPr>
          <a:xfrm>
            <a:off x="232228" y="234497"/>
            <a:ext cx="11756700" cy="1608900"/>
          </a:xfrm>
          <a:prstGeom prst="rect">
            <a:avLst/>
          </a:prstGeom>
          <a:solidFill>
            <a:srgbClr val="FFFFFF"/>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5658"/>
              <a:buFont typeface="Calibri"/>
              <a:buNone/>
            </a:pPr>
            <a:r>
              <a:rPr b="1" lang="en-US" sz="4657">
                <a:solidFill>
                  <a:srgbClr val="1C4587"/>
                </a:solidFill>
                <a:latin typeface="Calibri"/>
                <a:ea typeface="Calibri"/>
                <a:cs typeface="Calibri"/>
                <a:sym typeface="Calibri"/>
              </a:rPr>
              <a:t>Who is someone who inspires you? </a:t>
            </a:r>
            <a:endParaRPr b="1" sz="4657">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5658"/>
              <a:buFont typeface="Calibri"/>
              <a:buNone/>
            </a:pPr>
            <a:r>
              <a:rPr b="1" lang="en-US" sz="4657">
                <a:solidFill>
                  <a:srgbClr val="1C4587"/>
                </a:solidFill>
                <a:latin typeface="Calibri"/>
                <a:ea typeface="Calibri"/>
                <a:cs typeface="Calibri"/>
                <a:sym typeface="Calibri"/>
              </a:rPr>
              <a:t>What character traits do they exhibit?</a:t>
            </a:r>
            <a:endParaRPr b="1" i="0" sz="2410" u="none" cap="none" strike="noStrike">
              <a:solidFill>
                <a:srgbClr val="1C4587"/>
              </a:solidFill>
              <a:latin typeface="Calibri"/>
              <a:ea typeface="Calibri"/>
              <a:cs typeface="Calibri"/>
              <a:sym typeface="Calibri"/>
            </a:endParaRPr>
          </a:p>
        </p:txBody>
      </p:sp>
      <p:pic>
        <p:nvPicPr>
          <p:cNvPr id="249" name="Google Shape;249;p30"/>
          <p:cNvPicPr preferRelativeResize="0"/>
          <p:nvPr/>
        </p:nvPicPr>
        <p:blipFill>
          <a:blip r:embed="rId3">
            <a:alphaModFix/>
          </a:blip>
          <a:stretch>
            <a:fillRect/>
          </a:stretch>
        </p:blipFill>
        <p:spPr>
          <a:xfrm>
            <a:off x="990600" y="2237422"/>
            <a:ext cx="10210800" cy="2914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1"/>
          <p:cNvSpPr txBox="1"/>
          <p:nvPr/>
        </p:nvSpPr>
        <p:spPr>
          <a:xfrm>
            <a:off x="0" y="141575"/>
            <a:ext cx="12099000" cy="1516200"/>
          </a:xfrm>
          <a:prstGeom prst="rect">
            <a:avLst/>
          </a:prstGeom>
          <a:solidFill>
            <a:srgbClr val="FFFFFF"/>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5658"/>
              <a:buFont typeface="Calibri"/>
              <a:buNone/>
            </a:pPr>
            <a:r>
              <a:rPr b="1" lang="en-US" sz="4657">
                <a:solidFill>
                  <a:srgbClr val="1C4587"/>
                </a:solidFill>
                <a:latin typeface="Calibri"/>
                <a:ea typeface="Calibri"/>
                <a:cs typeface="Calibri"/>
                <a:sym typeface="Calibri"/>
              </a:rPr>
              <a:t>Consider traits you admire in someone </a:t>
            </a:r>
            <a:endParaRPr b="1" sz="4657">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5658"/>
              <a:buFont typeface="Calibri"/>
              <a:buNone/>
            </a:pPr>
            <a:r>
              <a:rPr b="1" lang="en-US" sz="4657">
                <a:solidFill>
                  <a:srgbClr val="1C4587"/>
                </a:solidFill>
                <a:latin typeface="Calibri"/>
                <a:ea typeface="Calibri"/>
                <a:cs typeface="Calibri"/>
                <a:sym typeface="Calibri"/>
              </a:rPr>
              <a:t>from your family history or general history </a:t>
            </a:r>
            <a:endParaRPr b="1" i="0" sz="2410" u="none" cap="none" strike="noStrike">
              <a:solidFill>
                <a:srgbClr val="1C4587"/>
              </a:solidFill>
              <a:latin typeface="Calibri"/>
              <a:ea typeface="Calibri"/>
              <a:cs typeface="Calibri"/>
              <a:sym typeface="Calibri"/>
            </a:endParaRPr>
          </a:p>
        </p:txBody>
      </p:sp>
      <p:pic>
        <p:nvPicPr>
          <p:cNvPr id="256" name="Google Shape;256;p31"/>
          <p:cNvPicPr preferRelativeResize="0"/>
          <p:nvPr/>
        </p:nvPicPr>
        <p:blipFill>
          <a:blip r:embed="rId3">
            <a:alphaModFix/>
          </a:blip>
          <a:stretch>
            <a:fillRect/>
          </a:stretch>
        </p:blipFill>
        <p:spPr>
          <a:xfrm>
            <a:off x="76200" y="1992275"/>
            <a:ext cx="6092274" cy="4218625"/>
          </a:xfrm>
          <a:prstGeom prst="rect">
            <a:avLst/>
          </a:prstGeom>
          <a:noFill/>
          <a:ln>
            <a:noFill/>
          </a:ln>
        </p:spPr>
      </p:pic>
      <p:pic>
        <p:nvPicPr>
          <p:cNvPr id="257" name="Google Shape;257;p31"/>
          <p:cNvPicPr preferRelativeResize="0"/>
          <p:nvPr/>
        </p:nvPicPr>
        <p:blipFill>
          <a:blip r:embed="rId4">
            <a:alphaModFix/>
          </a:blip>
          <a:stretch>
            <a:fillRect/>
          </a:stretch>
        </p:blipFill>
        <p:spPr>
          <a:xfrm>
            <a:off x="6320875" y="2175500"/>
            <a:ext cx="5794926" cy="385218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32"/>
          <p:cNvPicPr preferRelativeResize="0"/>
          <p:nvPr/>
        </p:nvPicPr>
        <p:blipFill rotWithShape="1">
          <a:blip r:embed="rId3">
            <a:alphaModFix/>
          </a:blip>
          <a:srcRect b="0" l="0" r="0" t="0"/>
          <a:stretch/>
        </p:blipFill>
        <p:spPr>
          <a:xfrm>
            <a:off x="2580875" y="152400"/>
            <a:ext cx="6877854" cy="6553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3"/>
          <p:cNvSpPr txBox="1"/>
          <p:nvPr/>
        </p:nvSpPr>
        <p:spPr>
          <a:xfrm>
            <a:off x="545757" y="-76427"/>
            <a:ext cx="109278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i="1" lang="en-US" sz="4800" u="none" cap="none" strike="noStrike">
                <a:solidFill>
                  <a:srgbClr val="31538F"/>
                </a:solidFill>
                <a:latin typeface="Calibri"/>
                <a:ea typeface="Calibri"/>
                <a:cs typeface="Calibri"/>
                <a:sym typeface="Calibri"/>
              </a:rPr>
              <a:t>Think, Write, Share</a:t>
            </a:r>
            <a:r>
              <a:rPr b="1" i="0" lang="en-US" sz="4800" u="none" cap="none" strike="noStrike">
                <a:solidFill>
                  <a:srgbClr val="31538F"/>
                </a:solidFill>
                <a:latin typeface="Calibri"/>
                <a:ea typeface="Calibri"/>
                <a:cs typeface="Calibri"/>
                <a:sym typeface="Calibri"/>
              </a:rPr>
              <a:t> Activity, part 1</a:t>
            </a:r>
            <a:endParaRPr b="0" i="0" sz="1400" u="none" cap="none" strike="noStrike">
              <a:solidFill>
                <a:srgbClr val="31538F"/>
              </a:solidFill>
              <a:latin typeface="Arial"/>
              <a:ea typeface="Arial"/>
              <a:cs typeface="Arial"/>
              <a:sym typeface="Arial"/>
            </a:endParaRPr>
          </a:p>
        </p:txBody>
      </p:sp>
      <p:sp>
        <p:nvSpPr>
          <p:cNvPr id="270" name="Google Shape;270;p33"/>
          <p:cNvSpPr txBox="1"/>
          <p:nvPr/>
        </p:nvSpPr>
        <p:spPr>
          <a:xfrm>
            <a:off x="830625" y="2086800"/>
            <a:ext cx="10225200" cy="371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900"/>
              <a:buFont typeface="Arial"/>
              <a:buNone/>
            </a:pPr>
            <a:r>
              <a:rPr lang="en-US" sz="2900">
                <a:solidFill>
                  <a:srgbClr val="222222"/>
                </a:solidFill>
              </a:rPr>
              <a:t>Again, questions to answer:</a:t>
            </a:r>
            <a:endParaRPr b="0" i="0" sz="2900" u="none" cap="none" strike="noStrike">
              <a:solidFill>
                <a:srgbClr val="222222"/>
              </a:solidFill>
              <a:latin typeface="Arial"/>
              <a:ea typeface="Arial"/>
              <a:cs typeface="Arial"/>
              <a:sym typeface="Arial"/>
            </a:endParaRPr>
          </a:p>
          <a:p>
            <a:pPr indent="-412750" lvl="0" marL="457200" marR="0" rtl="0" algn="l">
              <a:lnSpc>
                <a:spcPct val="115000"/>
              </a:lnSpc>
              <a:spcBef>
                <a:spcPts val="0"/>
              </a:spcBef>
              <a:spcAft>
                <a:spcPts val="0"/>
              </a:spcAft>
              <a:buClr>
                <a:srgbClr val="222222"/>
              </a:buClr>
              <a:buSzPts val="2900"/>
              <a:buFont typeface="Arial"/>
              <a:buChar char="●"/>
            </a:pPr>
            <a:r>
              <a:rPr b="0" i="1" lang="en-US" sz="2900" u="none" cap="none" strike="noStrike">
                <a:solidFill>
                  <a:srgbClr val="222222"/>
                </a:solidFill>
                <a:latin typeface="Arial"/>
                <a:ea typeface="Arial"/>
                <a:cs typeface="Arial"/>
                <a:sym typeface="Arial"/>
              </a:rPr>
              <a:t>Who</a:t>
            </a:r>
            <a:r>
              <a:rPr b="0" i="0" lang="en-US" sz="2900" u="none" cap="none" strike="noStrike">
                <a:solidFill>
                  <a:srgbClr val="222222"/>
                </a:solidFill>
                <a:latin typeface="Arial"/>
                <a:ea typeface="Arial"/>
                <a:cs typeface="Arial"/>
                <a:sym typeface="Arial"/>
              </a:rPr>
              <a:t> do you want to be?</a:t>
            </a:r>
            <a:endParaRPr b="0" i="0" sz="2900" u="none" cap="none" strike="noStrike">
              <a:solidFill>
                <a:srgbClr val="222222"/>
              </a:solidFill>
              <a:latin typeface="Arial"/>
              <a:ea typeface="Arial"/>
              <a:cs typeface="Arial"/>
              <a:sym typeface="Arial"/>
            </a:endParaRPr>
          </a:p>
          <a:p>
            <a:pPr indent="-412750" lvl="0" marL="457200" marR="0" rtl="0" algn="l">
              <a:lnSpc>
                <a:spcPct val="115000"/>
              </a:lnSpc>
              <a:spcBef>
                <a:spcPts val="0"/>
              </a:spcBef>
              <a:spcAft>
                <a:spcPts val="0"/>
              </a:spcAft>
              <a:buClr>
                <a:srgbClr val="222222"/>
              </a:buClr>
              <a:buSzPts val="2900"/>
              <a:buFont typeface="Arial"/>
              <a:buChar char="●"/>
            </a:pPr>
            <a:r>
              <a:rPr b="0" i="1" lang="en-US" sz="2900" u="none" cap="none" strike="noStrike">
                <a:solidFill>
                  <a:srgbClr val="222222"/>
                </a:solidFill>
                <a:latin typeface="Arial"/>
                <a:ea typeface="Arial"/>
                <a:cs typeface="Arial"/>
                <a:sym typeface="Arial"/>
              </a:rPr>
              <a:t>What</a:t>
            </a:r>
            <a:r>
              <a:rPr b="0" i="0" lang="en-US" sz="2900" u="none" cap="none" strike="noStrike">
                <a:solidFill>
                  <a:srgbClr val="222222"/>
                </a:solidFill>
                <a:latin typeface="Arial"/>
                <a:ea typeface="Arial"/>
                <a:cs typeface="Arial"/>
                <a:sym typeface="Arial"/>
              </a:rPr>
              <a:t> character traits do you want to nurture or develop?</a:t>
            </a:r>
            <a:endParaRPr b="0" i="0" sz="2900" u="none" cap="none" strike="noStrike">
              <a:solidFill>
                <a:srgbClr val="222222"/>
              </a:solidFill>
              <a:latin typeface="Arial"/>
              <a:ea typeface="Arial"/>
              <a:cs typeface="Arial"/>
              <a:sym typeface="Arial"/>
            </a:endParaRPr>
          </a:p>
          <a:p>
            <a:pPr indent="-412750" lvl="0" marL="457200" marR="0" rtl="0" algn="l">
              <a:lnSpc>
                <a:spcPct val="115000"/>
              </a:lnSpc>
              <a:spcBef>
                <a:spcPts val="0"/>
              </a:spcBef>
              <a:spcAft>
                <a:spcPts val="0"/>
              </a:spcAft>
              <a:buClr>
                <a:srgbClr val="222222"/>
              </a:buClr>
              <a:buSzPts val="2900"/>
              <a:buFont typeface="Arial"/>
              <a:buChar char="●"/>
            </a:pPr>
            <a:r>
              <a:rPr b="0" i="1" lang="en-US" sz="2900" u="none" cap="none" strike="noStrike">
                <a:solidFill>
                  <a:srgbClr val="222222"/>
                </a:solidFill>
                <a:latin typeface="Arial"/>
                <a:ea typeface="Arial"/>
                <a:cs typeface="Arial"/>
                <a:sym typeface="Arial"/>
              </a:rPr>
              <a:t>How</a:t>
            </a:r>
            <a:r>
              <a:rPr b="0" i="0" lang="en-US" sz="2900" u="none" cap="none" strike="noStrike">
                <a:solidFill>
                  <a:srgbClr val="222222"/>
                </a:solidFill>
                <a:latin typeface="Arial"/>
                <a:ea typeface="Arial"/>
                <a:cs typeface="Arial"/>
                <a:sym typeface="Arial"/>
              </a:rPr>
              <a:t> do you want to show up in your life, your relationships, your roles, and in the world?</a:t>
            </a:r>
            <a:endParaRPr b="0" i="0" sz="2900" u="none" cap="none" strike="noStrike">
              <a:solidFill>
                <a:srgbClr val="222222"/>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2900"/>
              <a:buFont typeface="Arial"/>
              <a:buNone/>
            </a:pPr>
            <a:r>
              <a:t/>
            </a:r>
            <a:endParaRPr b="0" i="0" sz="2900" u="none" cap="none" strike="noStrike">
              <a:solidFill>
                <a:srgbClr val="22222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900"/>
              <a:buFont typeface="Arial"/>
              <a:buNone/>
            </a:pPr>
            <a:r>
              <a:rPr b="0" i="1" lang="en-US" sz="2900" u="none" cap="none" strike="noStrike">
                <a:solidFill>
                  <a:srgbClr val="222222"/>
                </a:solidFill>
                <a:latin typeface="Arial"/>
                <a:ea typeface="Arial"/>
                <a:cs typeface="Arial"/>
                <a:sym typeface="Arial"/>
              </a:rPr>
              <a:t>Thank you for muting your mic during this activity. </a:t>
            </a:r>
            <a:endParaRPr b="0" i="1" sz="3100" u="none" cap="none" strike="noStrike">
              <a:solidFill>
                <a:srgbClr val="000000"/>
              </a:solidFill>
              <a:latin typeface="Arial"/>
              <a:ea typeface="Arial"/>
              <a:cs typeface="Arial"/>
              <a:sym typeface="Arial"/>
            </a:endParaRPr>
          </a:p>
        </p:txBody>
      </p:sp>
      <p:sp>
        <p:nvSpPr>
          <p:cNvPr id="271" name="Google Shape;271;p33"/>
          <p:cNvSpPr txBox="1"/>
          <p:nvPr/>
        </p:nvSpPr>
        <p:spPr>
          <a:xfrm>
            <a:off x="830625" y="1249275"/>
            <a:ext cx="79599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i="1" lang="en-US" sz="3500" u="none" cap="none" strike="noStrike">
                <a:solidFill>
                  <a:schemeClr val="accent2"/>
                </a:solidFill>
                <a:latin typeface="Calibri"/>
                <a:ea typeface="Calibri"/>
                <a:cs typeface="Calibri"/>
                <a:sym typeface="Calibri"/>
              </a:rPr>
              <a:t>Think &amp; Write:</a:t>
            </a:r>
            <a:r>
              <a:rPr b="1" i="0" lang="en-US" sz="3500" u="none" cap="none" strike="noStrike">
                <a:solidFill>
                  <a:schemeClr val="accent2"/>
                </a:solidFill>
                <a:latin typeface="Calibri"/>
                <a:ea typeface="Calibri"/>
                <a:cs typeface="Calibri"/>
                <a:sym typeface="Calibri"/>
              </a:rPr>
              <a:t> List 3 values (1 minute) </a:t>
            </a:r>
            <a:endParaRPr b="1" i="0" sz="3500" u="none" cap="none" strike="noStrike">
              <a:solidFill>
                <a:schemeClr val="accent2"/>
              </a:solidFill>
              <a:latin typeface="Calibri"/>
              <a:ea typeface="Calibri"/>
              <a:cs typeface="Calibri"/>
              <a:sym typeface="Calibri"/>
            </a:endParaRPr>
          </a:p>
        </p:txBody>
      </p:sp>
      <p:pic>
        <p:nvPicPr>
          <p:cNvPr id="272" name="Google Shape;272;p33"/>
          <p:cNvPicPr preferRelativeResize="0"/>
          <p:nvPr/>
        </p:nvPicPr>
        <p:blipFill rotWithShape="1">
          <a:blip r:embed="rId3">
            <a:alphaModFix/>
          </a:blip>
          <a:srcRect b="0" l="0" r="0" t="0"/>
          <a:stretch/>
        </p:blipFill>
        <p:spPr>
          <a:xfrm>
            <a:off x="11360825" y="6271875"/>
            <a:ext cx="831375" cy="586853"/>
          </a:xfrm>
          <a:prstGeom prst="rect">
            <a:avLst/>
          </a:prstGeom>
          <a:noFill/>
          <a:ln>
            <a:noFill/>
          </a:ln>
        </p:spPr>
      </p:pic>
      <p:pic>
        <p:nvPicPr>
          <p:cNvPr id="273" name="Google Shape;273;p33"/>
          <p:cNvPicPr preferRelativeResize="0"/>
          <p:nvPr/>
        </p:nvPicPr>
        <p:blipFill>
          <a:blip r:embed="rId4">
            <a:alphaModFix/>
          </a:blip>
          <a:stretch>
            <a:fillRect/>
          </a:stretch>
        </p:blipFill>
        <p:spPr>
          <a:xfrm>
            <a:off x="9338825" y="4650050"/>
            <a:ext cx="2287126" cy="17186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34"/>
          <p:cNvPicPr preferRelativeResize="0"/>
          <p:nvPr/>
        </p:nvPicPr>
        <p:blipFill rotWithShape="1">
          <a:blip r:embed="rId3">
            <a:alphaModFix/>
          </a:blip>
          <a:srcRect b="0" l="0" r="0" t="0"/>
          <a:stretch/>
        </p:blipFill>
        <p:spPr>
          <a:xfrm>
            <a:off x="2580875" y="152400"/>
            <a:ext cx="6877854" cy="6553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5"/>
          <p:cNvSpPr txBox="1"/>
          <p:nvPr/>
        </p:nvSpPr>
        <p:spPr>
          <a:xfrm>
            <a:off x="545757" y="-76427"/>
            <a:ext cx="109278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i="1" lang="en-US" sz="4800" u="none" cap="none" strike="noStrike">
                <a:solidFill>
                  <a:srgbClr val="31538F"/>
                </a:solidFill>
                <a:latin typeface="Calibri"/>
                <a:ea typeface="Calibri"/>
                <a:cs typeface="Calibri"/>
                <a:sym typeface="Calibri"/>
              </a:rPr>
              <a:t>Think, Write, Share</a:t>
            </a:r>
            <a:r>
              <a:rPr b="1" i="0" lang="en-US" sz="4800" u="none" cap="none" strike="noStrike">
                <a:solidFill>
                  <a:srgbClr val="31538F"/>
                </a:solidFill>
                <a:latin typeface="Calibri"/>
                <a:ea typeface="Calibri"/>
                <a:cs typeface="Calibri"/>
                <a:sym typeface="Calibri"/>
              </a:rPr>
              <a:t> Activity, part 2</a:t>
            </a:r>
            <a:endParaRPr b="1" sz="4800">
              <a:solidFill>
                <a:srgbClr val="31538F"/>
              </a:solidFill>
              <a:latin typeface="Calibri"/>
              <a:ea typeface="Calibri"/>
              <a:cs typeface="Calibri"/>
              <a:sym typeface="Calibri"/>
            </a:endParaRPr>
          </a:p>
        </p:txBody>
      </p:sp>
      <p:sp>
        <p:nvSpPr>
          <p:cNvPr id="286" name="Google Shape;286;p35"/>
          <p:cNvSpPr txBox="1"/>
          <p:nvPr/>
        </p:nvSpPr>
        <p:spPr>
          <a:xfrm>
            <a:off x="830625" y="1934400"/>
            <a:ext cx="10225200" cy="4631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900"/>
              <a:buFont typeface="Arial"/>
              <a:buNone/>
            </a:pPr>
            <a:r>
              <a:rPr b="0" i="0" lang="en-US" sz="2900" u="none" cap="none" strike="noStrike">
                <a:solidFill>
                  <a:srgbClr val="222222"/>
                </a:solidFill>
                <a:latin typeface="Arial"/>
                <a:ea typeface="Arial"/>
                <a:cs typeface="Arial"/>
                <a:sym typeface="Arial"/>
              </a:rPr>
              <a:t>In breakout rooms (groups of </a:t>
            </a:r>
            <a:r>
              <a:rPr lang="en-US" sz="2900">
                <a:solidFill>
                  <a:srgbClr val="222222"/>
                </a:solidFill>
              </a:rPr>
              <a:t>3 or 4</a:t>
            </a:r>
            <a:r>
              <a:rPr b="0" i="0" lang="en-US" sz="2900" u="none" cap="none" strike="noStrike">
                <a:solidFill>
                  <a:srgbClr val="222222"/>
                </a:solidFill>
                <a:latin typeface="Arial"/>
                <a:ea typeface="Arial"/>
                <a:cs typeface="Arial"/>
                <a:sym typeface="Arial"/>
              </a:rPr>
              <a:t>):</a:t>
            </a:r>
            <a:endParaRPr b="0" i="0" sz="2900" u="none" cap="none" strike="noStrike">
              <a:solidFill>
                <a:srgbClr val="222222"/>
              </a:solidFill>
              <a:latin typeface="Arial"/>
              <a:ea typeface="Arial"/>
              <a:cs typeface="Arial"/>
              <a:sym typeface="Arial"/>
            </a:endParaRPr>
          </a:p>
          <a:p>
            <a:pPr indent="-412750" lvl="0" marL="457200" marR="0" rtl="0" algn="l">
              <a:lnSpc>
                <a:spcPct val="115000"/>
              </a:lnSpc>
              <a:spcBef>
                <a:spcPts val="0"/>
              </a:spcBef>
              <a:spcAft>
                <a:spcPts val="0"/>
              </a:spcAft>
              <a:buClr>
                <a:srgbClr val="222222"/>
              </a:buClr>
              <a:buSzPts val="2900"/>
              <a:buFont typeface="Arial"/>
              <a:buChar char="●"/>
            </a:pPr>
            <a:r>
              <a:rPr b="0" i="0" lang="en-US" sz="2900" u="none" cap="none" strike="noStrike">
                <a:solidFill>
                  <a:srgbClr val="222222"/>
                </a:solidFill>
                <a:latin typeface="Arial"/>
                <a:ea typeface="Arial"/>
                <a:cs typeface="Arial"/>
                <a:sym typeface="Arial"/>
              </a:rPr>
              <a:t>Each person gets </a:t>
            </a:r>
            <a:r>
              <a:rPr b="0" i="1" lang="en-US" sz="2900" u="none" cap="none" strike="noStrike">
                <a:solidFill>
                  <a:srgbClr val="222222"/>
                </a:solidFill>
                <a:latin typeface="Arial"/>
                <a:ea typeface="Arial"/>
                <a:cs typeface="Arial"/>
                <a:sym typeface="Arial"/>
              </a:rPr>
              <a:t>one</a:t>
            </a:r>
            <a:r>
              <a:rPr b="0" i="0" lang="en-US" sz="2900" u="none" cap="none" strike="noStrike">
                <a:solidFill>
                  <a:srgbClr val="222222"/>
                </a:solidFill>
                <a:latin typeface="Arial"/>
                <a:ea typeface="Arial"/>
                <a:cs typeface="Arial"/>
                <a:sym typeface="Arial"/>
              </a:rPr>
              <a:t> minute to read their list and then  share about </a:t>
            </a:r>
            <a:r>
              <a:rPr b="0" i="1" lang="en-US" sz="2900" u="none" cap="none" strike="noStrike">
                <a:solidFill>
                  <a:srgbClr val="222222"/>
                </a:solidFill>
                <a:latin typeface="Arial"/>
                <a:ea typeface="Arial"/>
                <a:cs typeface="Arial"/>
                <a:sym typeface="Arial"/>
              </a:rPr>
              <a:t>one</a:t>
            </a:r>
            <a:r>
              <a:rPr b="0" i="0" lang="en-US" sz="2900" u="none" cap="none" strike="noStrike">
                <a:solidFill>
                  <a:srgbClr val="222222"/>
                </a:solidFill>
                <a:latin typeface="Arial"/>
                <a:ea typeface="Arial"/>
                <a:cs typeface="Arial"/>
                <a:sym typeface="Arial"/>
              </a:rPr>
              <a:t> of the values they listed</a:t>
            </a:r>
            <a:endParaRPr b="0" i="0" sz="2900" u="none" cap="none" strike="noStrike">
              <a:solidFill>
                <a:srgbClr val="222222"/>
              </a:solidFill>
              <a:latin typeface="Arial"/>
              <a:ea typeface="Arial"/>
              <a:cs typeface="Arial"/>
              <a:sym typeface="Arial"/>
            </a:endParaRPr>
          </a:p>
          <a:p>
            <a:pPr indent="-412750" lvl="0" marL="457200" marR="0" rtl="0" algn="l">
              <a:lnSpc>
                <a:spcPct val="115000"/>
              </a:lnSpc>
              <a:spcBef>
                <a:spcPts val="0"/>
              </a:spcBef>
              <a:spcAft>
                <a:spcPts val="0"/>
              </a:spcAft>
              <a:buClr>
                <a:srgbClr val="222222"/>
              </a:buClr>
              <a:buSzPts val="2900"/>
              <a:buFont typeface="Arial"/>
              <a:buChar char="●"/>
            </a:pPr>
            <a:r>
              <a:rPr b="0" i="0" lang="en-US" sz="2900" u="none" cap="none" strike="noStrike">
                <a:solidFill>
                  <a:srgbClr val="222222"/>
                </a:solidFill>
                <a:latin typeface="Arial"/>
                <a:ea typeface="Arial"/>
                <a:cs typeface="Arial"/>
                <a:sym typeface="Arial"/>
              </a:rPr>
              <a:t>Each person self-times, and when your timer rings, simply say, "Thanks, I pass to the next person" (even if you are in the middle of a sentence). </a:t>
            </a:r>
            <a:endParaRPr b="0" i="0" sz="2900" u="none" cap="none" strike="noStrike">
              <a:solidFill>
                <a:srgbClr val="222222"/>
              </a:solidFill>
              <a:latin typeface="Arial"/>
              <a:ea typeface="Arial"/>
              <a:cs typeface="Arial"/>
              <a:sym typeface="Arial"/>
            </a:endParaRPr>
          </a:p>
          <a:p>
            <a:pPr indent="-393700" lvl="1" marL="914400" marR="0" rtl="0" algn="l">
              <a:lnSpc>
                <a:spcPct val="115000"/>
              </a:lnSpc>
              <a:spcBef>
                <a:spcPts val="0"/>
              </a:spcBef>
              <a:spcAft>
                <a:spcPts val="0"/>
              </a:spcAft>
              <a:buClr>
                <a:srgbClr val="222222"/>
              </a:buClr>
              <a:buSzPts val="2600"/>
              <a:buFont typeface="Arial"/>
              <a:buChar char="○"/>
            </a:pPr>
            <a:r>
              <a:rPr b="0" i="0" lang="en-US" sz="2600" u="none" cap="none" strike="noStrike">
                <a:solidFill>
                  <a:srgbClr val="222222"/>
                </a:solidFill>
                <a:latin typeface="Arial"/>
                <a:ea typeface="Arial"/>
                <a:cs typeface="Arial"/>
                <a:sym typeface="Arial"/>
              </a:rPr>
              <a:t>Please honor the time limit, </a:t>
            </a:r>
            <a:r>
              <a:rPr b="0" i="1" lang="en-US" sz="2600" u="none" cap="none" strike="noStrike">
                <a:solidFill>
                  <a:srgbClr val="222222"/>
                </a:solidFill>
                <a:latin typeface="Arial"/>
                <a:ea typeface="Arial"/>
                <a:cs typeface="Arial"/>
                <a:sym typeface="Arial"/>
              </a:rPr>
              <a:t>and</a:t>
            </a:r>
            <a:r>
              <a:rPr b="0" i="0" lang="en-US" sz="2600" u="none" cap="none" strike="noStrike">
                <a:solidFill>
                  <a:srgbClr val="222222"/>
                </a:solidFill>
                <a:latin typeface="Arial"/>
                <a:ea typeface="Arial"/>
                <a:cs typeface="Arial"/>
                <a:sym typeface="Arial"/>
              </a:rPr>
              <a:t> please also use your full time. </a:t>
            </a:r>
            <a:endParaRPr b="0" i="0" sz="2600" u="none" cap="none" strike="noStrike">
              <a:solidFill>
                <a:srgbClr val="222222"/>
              </a:solidFill>
              <a:latin typeface="Arial"/>
              <a:ea typeface="Arial"/>
              <a:cs typeface="Arial"/>
              <a:sym typeface="Arial"/>
            </a:endParaRPr>
          </a:p>
          <a:p>
            <a:pPr indent="-393700" lvl="1" marL="914400" marR="0" rtl="0" algn="l">
              <a:lnSpc>
                <a:spcPct val="115000"/>
              </a:lnSpc>
              <a:spcBef>
                <a:spcPts val="0"/>
              </a:spcBef>
              <a:spcAft>
                <a:spcPts val="0"/>
              </a:spcAft>
              <a:buClr>
                <a:srgbClr val="222222"/>
              </a:buClr>
              <a:buSzPts val="2600"/>
              <a:buFont typeface="Arial"/>
              <a:buChar char="○"/>
            </a:pPr>
            <a:r>
              <a:rPr b="0" i="0" lang="en-US" sz="2600" u="none" cap="none" strike="noStrike">
                <a:solidFill>
                  <a:srgbClr val="222222"/>
                </a:solidFill>
                <a:latin typeface="Arial"/>
                <a:ea typeface="Arial"/>
                <a:cs typeface="Arial"/>
                <a:sym typeface="Arial"/>
              </a:rPr>
              <a:t>Everyone has an equal voice in these activities</a:t>
            </a:r>
            <a:endParaRPr b="0" i="0" sz="2600" u="none" cap="none" strike="noStrike">
              <a:solidFill>
                <a:srgbClr val="222222"/>
              </a:solidFill>
              <a:latin typeface="Arial"/>
              <a:ea typeface="Arial"/>
              <a:cs typeface="Arial"/>
              <a:sym typeface="Arial"/>
            </a:endParaRPr>
          </a:p>
          <a:p>
            <a:pPr indent="-412750" lvl="0" marL="457200" marR="0" rtl="0" algn="l">
              <a:lnSpc>
                <a:spcPct val="115000"/>
              </a:lnSpc>
              <a:spcBef>
                <a:spcPts val="0"/>
              </a:spcBef>
              <a:spcAft>
                <a:spcPts val="0"/>
              </a:spcAft>
              <a:buClr>
                <a:srgbClr val="222222"/>
              </a:buClr>
              <a:buSzPts val="2900"/>
              <a:buFont typeface="Arial"/>
              <a:buChar char="●"/>
            </a:pPr>
            <a:r>
              <a:rPr b="0" i="0" lang="en-US" sz="2900" u="none" cap="none" strike="noStrike">
                <a:solidFill>
                  <a:srgbClr val="222222"/>
                </a:solidFill>
                <a:latin typeface="Arial"/>
                <a:ea typeface="Arial"/>
                <a:cs typeface="Arial"/>
                <a:sym typeface="Arial"/>
              </a:rPr>
              <a:t>Go in alphabetical order of first name for ease of flow</a:t>
            </a:r>
            <a:endParaRPr b="0" i="0" sz="2900" u="none" cap="none" strike="noStrike">
              <a:solidFill>
                <a:srgbClr val="222222"/>
              </a:solidFill>
              <a:latin typeface="Arial"/>
              <a:ea typeface="Arial"/>
              <a:cs typeface="Arial"/>
              <a:sym typeface="Arial"/>
            </a:endParaRPr>
          </a:p>
        </p:txBody>
      </p:sp>
      <p:pic>
        <p:nvPicPr>
          <p:cNvPr id="287" name="Google Shape;287;p35"/>
          <p:cNvPicPr preferRelativeResize="0"/>
          <p:nvPr/>
        </p:nvPicPr>
        <p:blipFill rotWithShape="1">
          <a:blip r:embed="rId3">
            <a:alphaModFix/>
          </a:blip>
          <a:srcRect b="0" l="0" r="0" t="0"/>
          <a:stretch/>
        </p:blipFill>
        <p:spPr>
          <a:xfrm>
            <a:off x="10333545" y="1020675"/>
            <a:ext cx="1676130" cy="1416375"/>
          </a:xfrm>
          <a:prstGeom prst="rect">
            <a:avLst/>
          </a:prstGeom>
          <a:noFill/>
          <a:ln>
            <a:noFill/>
          </a:ln>
        </p:spPr>
      </p:pic>
      <p:sp>
        <p:nvSpPr>
          <p:cNvPr id="288" name="Google Shape;288;p35"/>
          <p:cNvSpPr txBox="1"/>
          <p:nvPr/>
        </p:nvSpPr>
        <p:spPr>
          <a:xfrm>
            <a:off x="830625" y="1096875"/>
            <a:ext cx="79599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i="1" lang="en-US" sz="3500" u="none" cap="none" strike="noStrike">
                <a:solidFill>
                  <a:schemeClr val="accent2"/>
                </a:solidFill>
                <a:latin typeface="Calibri"/>
                <a:ea typeface="Calibri"/>
                <a:cs typeface="Calibri"/>
                <a:sym typeface="Calibri"/>
              </a:rPr>
              <a:t>Share</a:t>
            </a:r>
            <a:r>
              <a:rPr b="1" i="0" lang="en-US" sz="3500" u="none" cap="none" strike="noStrike">
                <a:solidFill>
                  <a:schemeClr val="accent2"/>
                </a:solidFill>
                <a:latin typeface="Calibri"/>
                <a:ea typeface="Calibri"/>
                <a:cs typeface="Calibri"/>
                <a:sym typeface="Calibri"/>
              </a:rPr>
              <a:t>: Breakout room activity</a:t>
            </a:r>
            <a:endParaRPr b="1" i="0" sz="3500" u="none" cap="none" strike="noStrike">
              <a:solidFill>
                <a:schemeClr val="accent2"/>
              </a:solidFill>
              <a:latin typeface="Calibri"/>
              <a:ea typeface="Calibri"/>
              <a:cs typeface="Calibri"/>
              <a:sym typeface="Calibri"/>
            </a:endParaRPr>
          </a:p>
        </p:txBody>
      </p:sp>
      <p:pic>
        <p:nvPicPr>
          <p:cNvPr id="289" name="Google Shape;289;p35"/>
          <p:cNvPicPr preferRelativeResize="0"/>
          <p:nvPr/>
        </p:nvPicPr>
        <p:blipFill rotWithShape="1">
          <a:blip r:embed="rId4">
            <a:alphaModFix/>
          </a:blip>
          <a:srcRect b="0" l="0" r="0" t="0"/>
          <a:stretch/>
        </p:blipFill>
        <p:spPr>
          <a:xfrm>
            <a:off x="11360825" y="6271875"/>
            <a:ext cx="831375" cy="5868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6"/>
          <p:cNvSpPr txBox="1"/>
          <p:nvPr/>
        </p:nvSpPr>
        <p:spPr>
          <a:xfrm>
            <a:off x="551725" y="142800"/>
            <a:ext cx="9150000" cy="1071900"/>
          </a:xfrm>
          <a:prstGeom prst="rect">
            <a:avLst/>
          </a:prstGeom>
          <a:solidFill>
            <a:schemeClr val="lt1"/>
          </a:solidFill>
          <a:ln>
            <a:noFill/>
          </a:ln>
        </p:spPr>
        <p:txBody>
          <a:bodyPr anchorCtr="0" anchor="ctr" bIns="45700" lIns="91425" spcFirstLastPara="1" rIns="91425" wrap="square" tIns="45700">
            <a:normAutofit fontScale="85000"/>
          </a:bodyPr>
          <a:lstStyle/>
          <a:p>
            <a:pPr indent="0" lvl="0" marL="0" marR="0" rtl="0" algn="ctr">
              <a:lnSpc>
                <a:spcPct val="90000"/>
              </a:lnSpc>
              <a:spcBef>
                <a:spcPts val="0"/>
              </a:spcBef>
              <a:spcAft>
                <a:spcPts val="0"/>
              </a:spcAft>
              <a:buClr>
                <a:schemeClr val="dk1"/>
              </a:buClr>
              <a:buSzPct val="97738"/>
              <a:buFont typeface="Calibri"/>
              <a:buNone/>
            </a:pPr>
            <a:r>
              <a:rPr b="1" i="0" lang="en-US" sz="4501" u="none" cap="none" strike="noStrike">
                <a:solidFill>
                  <a:srgbClr val="31538F"/>
                </a:solidFill>
                <a:latin typeface="Calibri"/>
                <a:ea typeface="Calibri"/>
                <a:cs typeface="Calibri"/>
                <a:sym typeface="Calibri"/>
              </a:rPr>
              <a:t>Invitation: Write for 10 minutes</a:t>
            </a:r>
            <a:endParaRPr b="1" i="0" sz="4501" u="none" cap="none" strike="noStrike">
              <a:solidFill>
                <a:srgbClr val="31538F"/>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29350"/>
              <a:buFont typeface="Calibri"/>
              <a:buNone/>
            </a:pPr>
            <a:r>
              <a:rPr b="1" i="0" lang="en-US" sz="3400" u="none" cap="none" strike="noStrike">
                <a:solidFill>
                  <a:srgbClr val="31538F"/>
                </a:solidFill>
                <a:latin typeface="Calibri"/>
                <a:ea typeface="Calibri"/>
                <a:cs typeface="Calibri"/>
                <a:sym typeface="Calibri"/>
              </a:rPr>
              <a:t>Bonus: Write for </a:t>
            </a:r>
            <a:r>
              <a:rPr b="1" lang="en-US" sz="3400">
                <a:solidFill>
                  <a:srgbClr val="31538F"/>
                </a:solidFill>
                <a:latin typeface="Calibri"/>
                <a:ea typeface="Calibri"/>
                <a:cs typeface="Calibri"/>
                <a:sym typeface="Calibri"/>
              </a:rPr>
              <a:t>a few</a:t>
            </a:r>
            <a:r>
              <a:rPr b="1" i="0" lang="en-US" sz="3400" u="none" cap="none" strike="noStrike">
                <a:solidFill>
                  <a:srgbClr val="31538F"/>
                </a:solidFill>
                <a:latin typeface="Calibri"/>
                <a:ea typeface="Calibri"/>
                <a:cs typeface="Calibri"/>
                <a:sym typeface="Calibri"/>
              </a:rPr>
              <a:t> minutes </a:t>
            </a:r>
            <a:r>
              <a:rPr b="1" lang="en-US" sz="3400">
                <a:solidFill>
                  <a:srgbClr val="31538F"/>
                </a:solidFill>
                <a:latin typeface="Calibri"/>
                <a:ea typeface="Calibri"/>
                <a:cs typeface="Calibri"/>
                <a:sym typeface="Calibri"/>
              </a:rPr>
              <a:t>each</a:t>
            </a:r>
            <a:r>
              <a:rPr b="1" i="0" lang="en-US" sz="3400" u="none" cap="none" strike="noStrike">
                <a:solidFill>
                  <a:srgbClr val="31538F"/>
                </a:solidFill>
                <a:latin typeface="Calibri"/>
                <a:ea typeface="Calibri"/>
                <a:cs typeface="Calibri"/>
                <a:sym typeface="Calibri"/>
              </a:rPr>
              <a:t> day about your value</a:t>
            </a:r>
            <a:endParaRPr b="1" i="0" sz="3400" u="none" cap="none" strike="noStrike">
              <a:solidFill>
                <a:srgbClr val="31538F"/>
              </a:solidFill>
              <a:latin typeface="Calibri"/>
              <a:ea typeface="Calibri"/>
              <a:cs typeface="Calibri"/>
              <a:sym typeface="Calibri"/>
            </a:endParaRPr>
          </a:p>
        </p:txBody>
      </p:sp>
      <p:sp>
        <p:nvSpPr>
          <p:cNvPr id="296" name="Google Shape;296;p36"/>
          <p:cNvSpPr txBox="1"/>
          <p:nvPr/>
        </p:nvSpPr>
        <p:spPr>
          <a:xfrm>
            <a:off x="551725" y="1502375"/>
            <a:ext cx="10547100" cy="45288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1000"/>
              </a:spcBef>
              <a:spcAft>
                <a:spcPts val="0"/>
              </a:spcAft>
              <a:buClr>
                <a:schemeClr val="dk1"/>
              </a:buClr>
              <a:buSzPts val="1100"/>
              <a:buFont typeface="Arial"/>
              <a:buNone/>
            </a:pPr>
            <a:r>
              <a:rPr b="0" i="0" lang="en-US" sz="2600" u="none" cap="none" strike="noStrike">
                <a:solidFill>
                  <a:schemeClr val="dk1"/>
                </a:solidFill>
                <a:latin typeface="Calibri"/>
                <a:ea typeface="Calibri"/>
                <a:cs typeface="Calibri"/>
                <a:sym typeface="Calibri"/>
              </a:rPr>
              <a:t>“In the short term, writing about personal values makes people feel more powerful, in control, proud, and strong. It also makes them feel more loving, connected, and empathetic toward others. It increases pain tolerance, enhances self-control, and reduces unhelpful rumination after a stressful experience. In the long term, writing about values has been shown to boost GPAs, reduce doctor visits, improve mental health, and help with everything from weight loss to quitting smoking and reducing drinking. It helps people persevere in the face of discrimination and reduces self-handicapping. In many cases, these benefits are a result of a one-time mindset intervention. People who write about their values once, for ten minutes, show benefits months or even years later.”</a:t>
            </a:r>
            <a:endParaRPr b="0" i="0" sz="26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100"/>
              <a:buFont typeface="Arial"/>
              <a:buNone/>
            </a:pPr>
            <a:r>
              <a:rPr b="0" i="0" lang="en-US" sz="2500" u="none" cap="none" strike="noStrike">
                <a:solidFill>
                  <a:schemeClr val="dk1"/>
                </a:solidFill>
                <a:latin typeface="Calibri"/>
                <a:ea typeface="Calibri"/>
                <a:cs typeface="Calibri"/>
                <a:sym typeface="Calibri"/>
              </a:rPr>
              <a:t>-Kelly McGonigal, Stanford professor and psychologist, </a:t>
            </a:r>
            <a:r>
              <a:rPr b="0" i="1" lang="en-US" sz="2500" u="none" cap="none" strike="noStrike">
                <a:solidFill>
                  <a:schemeClr val="dk1"/>
                </a:solidFill>
                <a:latin typeface="Calibri"/>
                <a:ea typeface="Calibri"/>
                <a:cs typeface="Calibri"/>
                <a:sym typeface="Calibri"/>
              </a:rPr>
              <a:t>The Upside of Stress</a:t>
            </a:r>
            <a:endParaRPr b="0" i="1" sz="1300" u="none" cap="none" strike="noStrike">
              <a:solidFill>
                <a:srgbClr val="000000"/>
              </a:solidFill>
              <a:latin typeface="Arial"/>
              <a:ea typeface="Arial"/>
              <a:cs typeface="Arial"/>
              <a:sym typeface="Arial"/>
            </a:endParaRPr>
          </a:p>
        </p:txBody>
      </p:sp>
      <p:pic>
        <p:nvPicPr>
          <p:cNvPr id="297" name="Google Shape;297;p36"/>
          <p:cNvPicPr preferRelativeResize="0"/>
          <p:nvPr/>
        </p:nvPicPr>
        <p:blipFill rotWithShape="1">
          <a:blip r:embed="rId3">
            <a:alphaModFix/>
          </a:blip>
          <a:srcRect b="0" l="0" r="0" t="0"/>
          <a:stretch/>
        </p:blipFill>
        <p:spPr>
          <a:xfrm>
            <a:off x="10120777" y="142800"/>
            <a:ext cx="1642248" cy="1265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7"/>
          <p:cNvSpPr txBox="1"/>
          <p:nvPr/>
        </p:nvSpPr>
        <p:spPr>
          <a:xfrm>
            <a:off x="1212000" y="2288975"/>
            <a:ext cx="9768000" cy="1353600"/>
          </a:xfrm>
          <a:prstGeom prst="rect">
            <a:avLst/>
          </a:prstGeom>
          <a:solidFill>
            <a:srgbClr val="FFFFFF"/>
          </a:solidFill>
          <a:ln cap="flat" cmpd="sng" w="9525">
            <a:solidFill>
              <a:schemeClr val="accent2"/>
            </a:solidFill>
            <a:prstDash val="solid"/>
            <a:round/>
            <a:headEnd len="sm" w="sm" type="none"/>
            <a:tailEnd len="sm" w="sm" type="none"/>
          </a:ln>
        </p:spPr>
        <p:txBody>
          <a:bodyPr anchorCtr="0" anchor="b" bIns="45700" lIns="91425" spcFirstLastPara="1" rIns="91425" wrap="square" tIns="45700">
            <a:normAutofit lnSpcReduction="20000"/>
          </a:bodyPr>
          <a:lstStyle/>
          <a:p>
            <a:pPr indent="0" lvl="0" marL="0" marR="0" rtl="0" algn="ctr">
              <a:lnSpc>
                <a:spcPct val="90000"/>
              </a:lnSpc>
              <a:spcBef>
                <a:spcPts val="0"/>
              </a:spcBef>
              <a:spcAft>
                <a:spcPts val="0"/>
              </a:spcAft>
              <a:buClr>
                <a:srgbClr val="222A35"/>
              </a:buClr>
              <a:buSzPts val="5400"/>
              <a:buFont typeface="Calibri"/>
              <a:buNone/>
            </a:pPr>
            <a:r>
              <a:rPr b="1" lang="en-US" sz="5400">
                <a:solidFill>
                  <a:srgbClr val="1C4587"/>
                </a:solidFill>
                <a:latin typeface="Calibri"/>
                <a:ea typeface="Calibri"/>
                <a:cs typeface="Calibri"/>
                <a:sym typeface="Calibri"/>
              </a:rPr>
              <a:t>Digital Wellness is about </a:t>
            </a:r>
            <a:r>
              <a:rPr b="1" lang="en-US" sz="5400">
                <a:solidFill>
                  <a:srgbClr val="E3760B"/>
                </a:solidFill>
                <a:latin typeface="Calibri"/>
                <a:ea typeface="Calibri"/>
                <a:cs typeface="Calibri"/>
                <a:sym typeface="Calibri"/>
              </a:rPr>
              <a:t>practicing centeredness</a:t>
            </a:r>
            <a:endParaRPr b="1" sz="5400">
              <a:solidFill>
                <a:srgbClr val="E3760B"/>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8"/>
          <p:cNvSpPr txBox="1"/>
          <p:nvPr/>
        </p:nvSpPr>
        <p:spPr>
          <a:xfrm>
            <a:off x="2184750" y="443850"/>
            <a:ext cx="7822500" cy="33456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3200"/>
              <a:buFont typeface="Arial"/>
              <a:buNone/>
            </a:pPr>
            <a:r>
              <a:rPr b="1" i="0" lang="en-US" sz="3100" u="none" cap="none" strike="noStrike">
                <a:solidFill>
                  <a:srgbClr val="31538F"/>
                </a:solidFill>
                <a:latin typeface="Arial"/>
                <a:ea typeface="Arial"/>
                <a:cs typeface="Arial"/>
                <a:sym typeface="Arial"/>
              </a:rPr>
              <a:t>Digital Wellness is less about </a:t>
            </a:r>
            <a:endParaRPr b="1" i="0" sz="3100" u="none" cap="none" strike="noStrike">
              <a:solidFill>
                <a:srgbClr val="31538F"/>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3200"/>
              <a:buFont typeface="Arial"/>
              <a:buNone/>
            </a:pPr>
            <a:r>
              <a:rPr b="1" i="1" lang="en-US" sz="3100" u="none" cap="none" strike="noStrike">
                <a:solidFill>
                  <a:srgbClr val="31538F"/>
                </a:solidFill>
                <a:latin typeface="Arial"/>
                <a:ea typeface="Arial"/>
                <a:cs typeface="Arial"/>
                <a:sym typeface="Arial"/>
              </a:rPr>
              <a:t>managing</a:t>
            </a:r>
            <a:r>
              <a:rPr b="1" i="0" lang="en-US" sz="3100" u="none" cap="none" strike="noStrike">
                <a:solidFill>
                  <a:srgbClr val="31538F"/>
                </a:solidFill>
                <a:latin typeface="Arial"/>
                <a:ea typeface="Arial"/>
                <a:cs typeface="Arial"/>
                <a:sym typeface="Arial"/>
              </a:rPr>
              <a:t> technology, but more about the journey and p</a:t>
            </a:r>
            <a:r>
              <a:rPr b="1" lang="en-US" sz="3100">
                <a:solidFill>
                  <a:srgbClr val="31538F"/>
                </a:solidFill>
              </a:rPr>
              <a:t>ractice </a:t>
            </a:r>
            <a:r>
              <a:rPr b="1" i="0" lang="en-US" sz="3100" u="none" cap="none" strike="noStrike">
                <a:solidFill>
                  <a:srgbClr val="31538F"/>
                </a:solidFill>
                <a:latin typeface="Arial"/>
                <a:ea typeface="Arial"/>
                <a:cs typeface="Arial"/>
                <a:sym typeface="Arial"/>
              </a:rPr>
              <a:t>of</a:t>
            </a:r>
            <a:endParaRPr b="1" i="0" sz="3100" u="none" cap="none" strike="noStrike">
              <a:solidFill>
                <a:srgbClr val="31538F"/>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3200"/>
              <a:buFont typeface="Arial"/>
              <a:buNone/>
            </a:pPr>
            <a:r>
              <a:rPr b="0" i="0" lang="en-US" sz="1600" u="none" cap="none" strike="noStrike">
                <a:solidFill>
                  <a:srgbClr val="222222"/>
                </a:solidFill>
                <a:latin typeface="Arial"/>
                <a:ea typeface="Arial"/>
                <a:cs typeface="Arial"/>
                <a:sym typeface="Arial"/>
              </a:rPr>
              <a:t> </a:t>
            </a:r>
            <a:endParaRPr b="0" i="0" sz="3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1" i="1" lang="en-US" sz="4300" u="none" cap="none" strike="noStrike">
                <a:solidFill>
                  <a:schemeClr val="accent2"/>
                </a:solidFill>
                <a:latin typeface="Arial"/>
                <a:ea typeface="Arial"/>
                <a:cs typeface="Arial"/>
                <a:sym typeface="Arial"/>
              </a:rPr>
              <a:t>aligning technology use </a:t>
            </a:r>
            <a:endParaRPr b="1" i="1" sz="4300" u="none" cap="none" strike="noStrike">
              <a:solidFill>
                <a:schemeClr val="accent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1" i="1" lang="en-US" sz="4300" u="none" cap="none" strike="noStrike">
                <a:solidFill>
                  <a:schemeClr val="accent2"/>
                </a:solidFill>
                <a:latin typeface="Arial"/>
                <a:ea typeface="Arial"/>
                <a:cs typeface="Arial"/>
                <a:sym typeface="Arial"/>
              </a:rPr>
              <a:t>with values and goals</a:t>
            </a:r>
            <a:r>
              <a:rPr b="1" i="0" lang="en-US" sz="4300" u="none" cap="none" strike="noStrike">
                <a:solidFill>
                  <a:schemeClr val="accent2"/>
                </a:solidFill>
                <a:latin typeface="Arial"/>
                <a:ea typeface="Arial"/>
                <a:cs typeface="Arial"/>
                <a:sym typeface="Arial"/>
              </a:rPr>
              <a:t>.</a:t>
            </a:r>
            <a:endParaRPr b="0" i="1" sz="4300" u="none" cap="none" strike="noStrike">
              <a:solidFill>
                <a:schemeClr val="dk1"/>
              </a:solidFill>
              <a:latin typeface="Calibri"/>
              <a:ea typeface="Calibri"/>
              <a:cs typeface="Calibri"/>
              <a:sym typeface="Calibri"/>
            </a:endParaRPr>
          </a:p>
        </p:txBody>
      </p:sp>
      <p:sp>
        <p:nvSpPr>
          <p:cNvPr id="310" name="Google Shape;310;p38"/>
          <p:cNvSpPr txBox="1"/>
          <p:nvPr/>
        </p:nvSpPr>
        <p:spPr>
          <a:xfrm>
            <a:off x="2184750" y="3871600"/>
            <a:ext cx="7822500" cy="25596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3200"/>
              <a:buFont typeface="Arial"/>
              <a:buNone/>
            </a:pPr>
            <a:r>
              <a:t/>
            </a:r>
            <a:endParaRPr b="0" i="0" sz="1200" u="none" cap="none" strike="noStrike">
              <a:solidFill>
                <a:srgbClr val="22222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3200"/>
              <a:buFont typeface="Arial"/>
              <a:buNone/>
            </a:pPr>
            <a:r>
              <a:rPr b="1" i="0" lang="en-US" sz="3100" u="none" cap="none" strike="noStrike">
                <a:solidFill>
                  <a:srgbClr val="0B5394"/>
                </a:solidFill>
                <a:latin typeface="Arial"/>
                <a:ea typeface="Arial"/>
                <a:cs typeface="Arial"/>
                <a:sym typeface="Arial"/>
              </a:rPr>
              <a:t>It's about using technology in ways that</a:t>
            </a:r>
            <a:endParaRPr b="1" i="0" sz="3100" u="none" cap="none" strike="noStrike">
              <a:solidFill>
                <a:srgbClr val="0B5394"/>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3200"/>
              <a:buFont typeface="Arial"/>
              <a:buNone/>
            </a:pPr>
            <a:r>
              <a:rPr b="0" i="0" lang="en-US" sz="1600" u="none" cap="none" strike="noStrike">
                <a:solidFill>
                  <a:srgbClr val="222222"/>
                </a:solidFill>
                <a:latin typeface="Arial"/>
                <a:ea typeface="Arial"/>
                <a:cs typeface="Arial"/>
                <a:sym typeface="Arial"/>
              </a:rPr>
              <a:t> </a:t>
            </a:r>
            <a:endParaRPr b="0" i="0" sz="1600" u="none" cap="none" strike="noStrike">
              <a:solidFill>
                <a:srgbClr val="22222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3200"/>
              <a:buFont typeface="Arial"/>
              <a:buNone/>
            </a:pPr>
            <a:r>
              <a:rPr b="1" i="1" lang="en-US" sz="4300" u="none" cap="none" strike="noStrike">
                <a:solidFill>
                  <a:schemeClr val="accent2"/>
                </a:solidFill>
                <a:latin typeface="Arial"/>
                <a:ea typeface="Arial"/>
                <a:cs typeface="Arial"/>
                <a:sym typeface="Arial"/>
              </a:rPr>
              <a:t>magnify the kind of person </a:t>
            </a:r>
            <a:endParaRPr b="1" i="1" sz="4300" u="none" cap="none" strike="noStrike">
              <a:solidFill>
                <a:schemeClr val="accent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3200"/>
              <a:buFont typeface="Arial"/>
              <a:buNone/>
            </a:pPr>
            <a:r>
              <a:rPr b="1" i="1" lang="en-US" sz="4300" u="none" cap="none" strike="noStrike">
                <a:solidFill>
                  <a:schemeClr val="accent2"/>
                </a:solidFill>
                <a:latin typeface="Arial"/>
                <a:ea typeface="Arial"/>
                <a:cs typeface="Arial"/>
                <a:sym typeface="Arial"/>
              </a:rPr>
              <a:t>you want to be.</a:t>
            </a:r>
            <a:r>
              <a:rPr b="0" i="0" lang="en-US" sz="4300" u="none" cap="none" strike="noStrike">
                <a:solidFill>
                  <a:srgbClr val="222222"/>
                </a:solidFill>
                <a:latin typeface="Arial"/>
                <a:ea typeface="Arial"/>
                <a:cs typeface="Arial"/>
                <a:sym typeface="Arial"/>
              </a:rPr>
              <a:t> </a:t>
            </a:r>
            <a:endParaRPr b="0" i="1" sz="43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2"/>
          <p:cNvSpPr/>
          <p:nvPr/>
        </p:nvSpPr>
        <p:spPr>
          <a:xfrm rot="-2700000">
            <a:off x="4574926" y="1948157"/>
            <a:ext cx="2947472" cy="2947472"/>
          </a:xfrm>
          <a:prstGeom prst="rect">
            <a:avLst/>
          </a:prstGeom>
          <a:solidFill>
            <a:srgbClr val="F9CB9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 name="Google Shape;92;p12"/>
          <p:cNvSpPr txBox="1"/>
          <p:nvPr/>
        </p:nvSpPr>
        <p:spPr>
          <a:xfrm rot="2697644">
            <a:off x="6578709" y="1854813"/>
            <a:ext cx="1857429" cy="476873"/>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b="1" lang="en-US" sz="2400">
                <a:solidFill>
                  <a:srgbClr val="1C4587"/>
                </a:solidFill>
                <a:latin typeface="Roboto"/>
                <a:ea typeface="Roboto"/>
                <a:cs typeface="Roboto"/>
                <a:sym typeface="Roboto"/>
              </a:rPr>
              <a:t>Content</a:t>
            </a:r>
            <a:endParaRPr b="1" sz="2400">
              <a:solidFill>
                <a:srgbClr val="1C4587"/>
              </a:solidFill>
            </a:endParaRPr>
          </a:p>
        </p:txBody>
      </p:sp>
      <p:sp>
        <p:nvSpPr>
          <p:cNvPr id="93" name="Google Shape;93;p12"/>
          <p:cNvSpPr/>
          <p:nvPr/>
        </p:nvSpPr>
        <p:spPr>
          <a:xfrm rot="2693772">
            <a:off x="6346314" y="2218794"/>
            <a:ext cx="1873553" cy="203647"/>
          </a:xfrm>
          <a:prstGeom prst="rightArrow">
            <a:avLst>
              <a:gd fmla="val 25514" name="adj1"/>
              <a:gd fmla="val 64322" name="adj2"/>
            </a:avLst>
          </a:prstGeom>
          <a:solidFill>
            <a:srgbClr val="1C458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 name="Google Shape;94;p12"/>
          <p:cNvSpPr/>
          <p:nvPr/>
        </p:nvSpPr>
        <p:spPr>
          <a:xfrm rot="-2700000">
            <a:off x="5658779" y="961241"/>
            <a:ext cx="753574" cy="753974"/>
          </a:xfrm>
          <a:prstGeom prst="ellipse">
            <a:avLst/>
          </a:prstGeom>
          <a:solidFill>
            <a:srgbClr val="073763"/>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600">
              <a:solidFill>
                <a:srgbClr val="FFFFFF"/>
              </a:solidFill>
              <a:latin typeface="Roboto Medium"/>
              <a:ea typeface="Roboto Medium"/>
              <a:cs typeface="Roboto Medium"/>
              <a:sym typeface="Roboto Medium"/>
            </a:endParaRPr>
          </a:p>
        </p:txBody>
      </p:sp>
      <p:sp>
        <p:nvSpPr>
          <p:cNvPr id="95" name="Google Shape;95;p12"/>
          <p:cNvSpPr txBox="1"/>
          <p:nvPr/>
        </p:nvSpPr>
        <p:spPr>
          <a:xfrm rot="-2702740">
            <a:off x="6432525" y="4433067"/>
            <a:ext cx="1862732" cy="476873"/>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b="1" lang="en-US" sz="2400">
                <a:solidFill>
                  <a:srgbClr val="1C4587"/>
                </a:solidFill>
                <a:latin typeface="Roboto"/>
                <a:ea typeface="Roboto"/>
                <a:cs typeface="Roboto"/>
                <a:sym typeface="Roboto"/>
              </a:rPr>
              <a:t>Action</a:t>
            </a:r>
            <a:endParaRPr b="1" sz="2400">
              <a:solidFill>
                <a:srgbClr val="1C4587"/>
              </a:solidFill>
            </a:endParaRPr>
          </a:p>
        </p:txBody>
      </p:sp>
      <p:sp>
        <p:nvSpPr>
          <p:cNvPr id="96" name="Google Shape;96;p12"/>
          <p:cNvSpPr/>
          <p:nvPr/>
        </p:nvSpPr>
        <p:spPr>
          <a:xfrm flipH="1" rot="-2693772">
            <a:off x="6310059" y="4460933"/>
            <a:ext cx="1873553" cy="203647"/>
          </a:xfrm>
          <a:prstGeom prst="rightArrow">
            <a:avLst>
              <a:gd fmla="val 25514" name="adj1"/>
              <a:gd fmla="val 64322" name="adj2"/>
            </a:avLst>
          </a:prstGeom>
          <a:solidFill>
            <a:srgbClr val="1C458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 name="Google Shape;97;p12"/>
          <p:cNvSpPr/>
          <p:nvPr/>
        </p:nvSpPr>
        <p:spPr>
          <a:xfrm rot="-2700000">
            <a:off x="7742457" y="3044918"/>
            <a:ext cx="753574" cy="753974"/>
          </a:xfrm>
          <a:prstGeom prst="ellipse">
            <a:avLst/>
          </a:prstGeom>
          <a:solidFill>
            <a:srgbClr val="073763"/>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600">
              <a:solidFill>
                <a:srgbClr val="FFFFFF"/>
              </a:solidFill>
              <a:latin typeface="Roboto Medium"/>
              <a:ea typeface="Roboto Medium"/>
              <a:cs typeface="Roboto Medium"/>
              <a:sym typeface="Roboto Medium"/>
            </a:endParaRPr>
          </a:p>
        </p:txBody>
      </p:sp>
      <p:sp>
        <p:nvSpPr>
          <p:cNvPr id="98" name="Google Shape;98;p12"/>
          <p:cNvSpPr txBox="1"/>
          <p:nvPr/>
        </p:nvSpPr>
        <p:spPr>
          <a:xfrm rot="2696946">
            <a:off x="3708808" y="4496314"/>
            <a:ext cx="2149110" cy="476873"/>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b="1" lang="en-US" sz="2400">
                <a:solidFill>
                  <a:srgbClr val="1C4587"/>
                </a:solidFill>
                <a:latin typeface="Roboto"/>
                <a:ea typeface="Roboto"/>
                <a:cs typeface="Roboto"/>
                <a:sym typeface="Roboto"/>
              </a:rPr>
              <a:t>Introspection</a:t>
            </a:r>
            <a:endParaRPr b="1" sz="2400">
              <a:solidFill>
                <a:srgbClr val="1C4587"/>
              </a:solidFill>
            </a:endParaRPr>
          </a:p>
        </p:txBody>
      </p:sp>
      <p:sp>
        <p:nvSpPr>
          <p:cNvPr id="99" name="Google Shape;99;p12"/>
          <p:cNvSpPr/>
          <p:nvPr/>
        </p:nvSpPr>
        <p:spPr>
          <a:xfrm flipH="1" rot="2706228">
            <a:off x="3930288" y="4496486"/>
            <a:ext cx="1873553" cy="203647"/>
          </a:xfrm>
          <a:prstGeom prst="rightArrow">
            <a:avLst>
              <a:gd fmla="val 25514" name="adj1"/>
              <a:gd fmla="val 64322" name="adj2"/>
            </a:avLst>
          </a:prstGeom>
          <a:solidFill>
            <a:srgbClr val="1C458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 name="Google Shape;100;p12"/>
          <p:cNvSpPr/>
          <p:nvPr/>
        </p:nvSpPr>
        <p:spPr>
          <a:xfrm rot="-2700000">
            <a:off x="5653005" y="5134370"/>
            <a:ext cx="753574" cy="753974"/>
          </a:xfrm>
          <a:prstGeom prst="ellipse">
            <a:avLst/>
          </a:prstGeom>
          <a:solidFill>
            <a:srgbClr val="073763"/>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600">
              <a:solidFill>
                <a:srgbClr val="FFFFFF"/>
              </a:solidFill>
              <a:latin typeface="Roboto Medium"/>
              <a:ea typeface="Roboto Medium"/>
              <a:cs typeface="Roboto Medium"/>
              <a:sym typeface="Roboto Medium"/>
            </a:endParaRPr>
          </a:p>
        </p:txBody>
      </p:sp>
      <p:sp>
        <p:nvSpPr>
          <p:cNvPr id="101" name="Google Shape;101;p12"/>
          <p:cNvSpPr txBox="1"/>
          <p:nvPr/>
        </p:nvSpPr>
        <p:spPr>
          <a:xfrm rot="-2699210">
            <a:off x="3682056" y="1818457"/>
            <a:ext cx="1845973" cy="476873"/>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b="1" lang="en-US" sz="2400">
                <a:solidFill>
                  <a:srgbClr val="1C4587"/>
                </a:solidFill>
                <a:latin typeface="Roboto"/>
                <a:ea typeface="Roboto"/>
                <a:cs typeface="Roboto"/>
                <a:sym typeface="Roboto"/>
              </a:rPr>
              <a:t>Connection</a:t>
            </a:r>
            <a:endParaRPr b="1" sz="2400">
              <a:solidFill>
                <a:srgbClr val="1C4587"/>
              </a:solidFill>
            </a:endParaRPr>
          </a:p>
        </p:txBody>
      </p:sp>
      <p:sp>
        <p:nvSpPr>
          <p:cNvPr id="102" name="Google Shape;102;p12"/>
          <p:cNvSpPr/>
          <p:nvPr/>
        </p:nvSpPr>
        <p:spPr>
          <a:xfrm rot="-2706228">
            <a:off x="3931154" y="2146744"/>
            <a:ext cx="1873553" cy="203647"/>
          </a:xfrm>
          <a:prstGeom prst="rightArrow">
            <a:avLst>
              <a:gd fmla="val 25514" name="adj1"/>
              <a:gd fmla="val 64322" name="adj2"/>
            </a:avLst>
          </a:prstGeom>
          <a:solidFill>
            <a:srgbClr val="1C458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 name="Google Shape;103;p12"/>
          <p:cNvSpPr/>
          <p:nvPr/>
        </p:nvSpPr>
        <p:spPr>
          <a:xfrm rot="-2700000">
            <a:off x="3569327" y="3050693"/>
            <a:ext cx="753574" cy="753974"/>
          </a:xfrm>
          <a:prstGeom prst="ellipse">
            <a:avLst/>
          </a:prstGeom>
          <a:solidFill>
            <a:srgbClr val="073763"/>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600">
              <a:solidFill>
                <a:srgbClr val="FFFFFF"/>
              </a:solidFill>
              <a:latin typeface="Roboto Medium"/>
              <a:ea typeface="Roboto Medium"/>
              <a:cs typeface="Roboto Medium"/>
              <a:sym typeface="Roboto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9"/>
          <p:cNvSpPr/>
          <p:nvPr/>
        </p:nvSpPr>
        <p:spPr>
          <a:xfrm>
            <a:off x="2660850" y="36750"/>
            <a:ext cx="6870300" cy="6784500"/>
          </a:xfrm>
          <a:prstGeom prst="ellipse">
            <a:avLst/>
          </a:prstGeom>
          <a:solidFill>
            <a:schemeClr val="lt1"/>
          </a:solidFill>
          <a:ln cap="flat" cmpd="sng" w="1905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17" name="Google Shape;317;p39"/>
          <p:cNvSpPr/>
          <p:nvPr/>
        </p:nvSpPr>
        <p:spPr>
          <a:xfrm>
            <a:off x="3973575" y="1318200"/>
            <a:ext cx="4269300" cy="4355400"/>
          </a:xfrm>
          <a:prstGeom prst="ellipse">
            <a:avLst/>
          </a:prstGeom>
          <a:solidFill>
            <a:schemeClr val="lt1"/>
          </a:solidFill>
          <a:ln cap="flat" cmpd="sng" w="1905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18" name="Google Shape;318;p39"/>
          <p:cNvSpPr txBox="1"/>
          <p:nvPr/>
        </p:nvSpPr>
        <p:spPr>
          <a:xfrm>
            <a:off x="803100" y="-125"/>
            <a:ext cx="10585800" cy="8892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Circles of control, influence, concern</a:t>
            </a:r>
            <a:endParaRPr b="1" i="0" sz="4400" u="none" cap="none" strike="noStrike">
              <a:solidFill>
                <a:schemeClr val="dk1"/>
              </a:solidFill>
              <a:latin typeface="Calibri"/>
              <a:ea typeface="Calibri"/>
              <a:cs typeface="Calibri"/>
              <a:sym typeface="Calibri"/>
            </a:endParaRPr>
          </a:p>
        </p:txBody>
      </p:sp>
      <p:sp>
        <p:nvSpPr>
          <p:cNvPr id="319" name="Google Shape;319;p39"/>
          <p:cNvSpPr/>
          <p:nvPr/>
        </p:nvSpPr>
        <p:spPr>
          <a:xfrm>
            <a:off x="4912387" y="2276432"/>
            <a:ext cx="2391600" cy="2439000"/>
          </a:xfrm>
          <a:prstGeom prst="ellipse">
            <a:avLst/>
          </a:prstGeom>
          <a:solidFill>
            <a:schemeClr val="lt1"/>
          </a:solidFill>
          <a:ln cap="flat" cmpd="sng" w="1905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0" name="Google Shape;320;p39"/>
          <p:cNvSpPr txBox="1"/>
          <p:nvPr/>
        </p:nvSpPr>
        <p:spPr>
          <a:xfrm>
            <a:off x="5212975" y="5887175"/>
            <a:ext cx="17172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latin typeface="Calibri"/>
                <a:ea typeface="Calibri"/>
                <a:cs typeface="Calibri"/>
                <a:sym typeface="Calibri"/>
              </a:rPr>
              <a:t>concern</a:t>
            </a:r>
            <a:endParaRPr sz="3100">
              <a:latin typeface="Calibri"/>
              <a:ea typeface="Calibri"/>
              <a:cs typeface="Calibri"/>
              <a:sym typeface="Calibri"/>
            </a:endParaRPr>
          </a:p>
        </p:txBody>
      </p:sp>
      <p:sp>
        <p:nvSpPr>
          <p:cNvPr id="321" name="Google Shape;321;p39"/>
          <p:cNvSpPr txBox="1"/>
          <p:nvPr/>
        </p:nvSpPr>
        <p:spPr>
          <a:xfrm>
            <a:off x="5276725" y="3098775"/>
            <a:ext cx="15897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latin typeface="Calibri"/>
                <a:ea typeface="Calibri"/>
                <a:cs typeface="Calibri"/>
                <a:sym typeface="Calibri"/>
              </a:rPr>
              <a:t>control</a:t>
            </a:r>
            <a:endParaRPr sz="3100">
              <a:latin typeface="Calibri"/>
              <a:ea typeface="Calibri"/>
              <a:cs typeface="Calibri"/>
              <a:sym typeface="Calibri"/>
            </a:endParaRPr>
          </a:p>
        </p:txBody>
      </p:sp>
      <p:sp>
        <p:nvSpPr>
          <p:cNvPr id="322" name="Google Shape;322;p39"/>
          <p:cNvSpPr txBox="1"/>
          <p:nvPr/>
        </p:nvSpPr>
        <p:spPr>
          <a:xfrm>
            <a:off x="5237400" y="4834550"/>
            <a:ext cx="17172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latin typeface="Calibri"/>
                <a:ea typeface="Calibri"/>
                <a:cs typeface="Calibri"/>
                <a:sym typeface="Calibri"/>
              </a:rPr>
              <a:t>influence</a:t>
            </a:r>
            <a:endParaRPr sz="31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0"/>
          <p:cNvSpPr/>
          <p:nvPr/>
        </p:nvSpPr>
        <p:spPr>
          <a:xfrm>
            <a:off x="2660850" y="36750"/>
            <a:ext cx="6870300" cy="6784500"/>
          </a:xfrm>
          <a:prstGeom prst="ellipse">
            <a:avLst/>
          </a:prstGeom>
          <a:solidFill>
            <a:schemeClr val="lt1"/>
          </a:solidFill>
          <a:ln cap="flat" cmpd="sng" w="3810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9" name="Google Shape;329;p40"/>
          <p:cNvSpPr/>
          <p:nvPr/>
        </p:nvSpPr>
        <p:spPr>
          <a:xfrm>
            <a:off x="3973575" y="1318200"/>
            <a:ext cx="4269300" cy="4355400"/>
          </a:xfrm>
          <a:prstGeom prst="ellipse">
            <a:avLst/>
          </a:prstGeom>
          <a:solidFill>
            <a:schemeClr val="lt1"/>
          </a:solidFill>
          <a:ln cap="flat" cmpd="sng" w="19050">
            <a:solidFill>
              <a:schemeClr val="lt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30" name="Google Shape;330;p40"/>
          <p:cNvSpPr txBox="1"/>
          <p:nvPr/>
        </p:nvSpPr>
        <p:spPr>
          <a:xfrm>
            <a:off x="803100" y="-125"/>
            <a:ext cx="10585800" cy="8892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Circles of control, influence, concern</a:t>
            </a:r>
            <a:endParaRPr b="1" i="0" sz="4400" u="none" cap="none" strike="noStrike">
              <a:solidFill>
                <a:schemeClr val="dk1"/>
              </a:solidFill>
              <a:latin typeface="Calibri"/>
              <a:ea typeface="Calibri"/>
              <a:cs typeface="Calibri"/>
              <a:sym typeface="Calibri"/>
            </a:endParaRPr>
          </a:p>
        </p:txBody>
      </p:sp>
      <p:sp>
        <p:nvSpPr>
          <p:cNvPr id="331" name="Google Shape;331;p40"/>
          <p:cNvSpPr/>
          <p:nvPr/>
        </p:nvSpPr>
        <p:spPr>
          <a:xfrm>
            <a:off x="4912387" y="2276432"/>
            <a:ext cx="2391600" cy="2439000"/>
          </a:xfrm>
          <a:prstGeom prst="ellipse">
            <a:avLst/>
          </a:prstGeom>
          <a:solidFill>
            <a:schemeClr val="lt1"/>
          </a:solidFill>
          <a:ln cap="flat" cmpd="sng" w="3810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32" name="Google Shape;332;p40"/>
          <p:cNvSpPr txBox="1"/>
          <p:nvPr/>
        </p:nvSpPr>
        <p:spPr>
          <a:xfrm>
            <a:off x="5212975" y="5887175"/>
            <a:ext cx="17172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latin typeface="Calibri"/>
                <a:ea typeface="Calibri"/>
                <a:cs typeface="Calibri"/>
                <a:sym typeface="Calibri"/>
              </a:rPr>
              <a:t>concern</a:t>
            </a:r>
            <a:endParaRPr sz="3100">
              <a:latin typeface="Calibri"/>
              <a:ea typeface="Calibri"/>
              <a:cs typeface="Calibri"/>
              <a:sym typeface="Calibri"/>
            </a:endParaRPr>
          </a:p>
        </p:txBody>
      </p:sp>
      <p:sp>
        <p:nvSpPr>
          <p:cNvPr id="333" name="Google Shape;333;p40"/>
          <p:cNvSpPr txBox="1"/>
          <p:nvPr/>
        </p:nvSpPr>
        <p:spPr>
          <a:xfrm>
            <a:off x="5276725" y="3098775"/>
            <a:ext cx="15897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latin typeface="Calibri"/>
                <a:ea typeface="Calibri"/>
                <a:cs typeface="Calibri"/>
                <a:sym typeface="Calibri"/>
              </a:rPr>
              <a:t>control</a:t>
            </a:r>
            <a:endParaRPr sz="3100">
              <a:latin typeface="Calibri"/>
              <a:ea typeface="Calibri"/>
              <a:cs typeface="Calibri"/>
              <a:sym typeface="Calibri"/>
            </a:endParaRPr>
          </a:p>
        </p:txBody>
      </p:sp>
      <p:sp>
        <p:nvSpPr>
          <p:cNvPr id="334" name="Google Shape;334;p40"/>
          <p:cNvSpPr txBox="1"/>
          <p:nvPr/>
        </p:nvSpPr>
        <p:spPr>
          <a:xfrm>
            <a:off x="5237400" y="4834550"/>
            <a:ext cx="17172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solidFill>
                  <a:srgbClr val="D9D9D9"/>
                </a:solidFill>
                <a:latin typeface="Calibri"/>
                <a:ea typeface="Calibri"/>
                <a:cs typeface="Calibri"/>
                <a:sym typeface="Calibri"/>
              </a:rPr>
              <a:t>influence</a:t>
            </a:r>
            <a:endParaRPr sz="3100">
              <a:solidFill>
                <a:srgbClr val="D9D9D9"/>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1"/>
          <p:cNvSpPr/>
          <p:nvPr/>
        </p:nvSpPr>
        <p:spPr>
          <a:xfrm>
            <a:off x="2660850" y="36750"/>
            <a:ext cx="6870300" cy="6784500"/>
          </a:xfrm>
          <a:prstGeom prst="ellipse">
            <a:avLst/>
          </a:prstGeom>
          <a:solidFill>
            <a:schemeClr val="lt1"/>
          </a:solidFill>
          <a:ln cap="flat" cmpd="sng" w="1905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41" name="Google Shape;341;p41"/>
          <p:cNvSpPr/>
          <p:nvPr/>
        </p:nvSpPr>
        <p:spPr>
          <a:xfrm>
            <a:off x="3973575" y="1318200"/>
            <a:ext cx="4269300" cy="4355400"/>
          </a:xfrm>
          <a:prstGeom prst="ellipse">
            <a:avLst/>
          </a:prstGeom>
          <a:solidFill>
            <a:schemeClr val="lt1"/>
          </a:solidFill>
          <a:ln cap="flat" cmpd="sng" w="1905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42" name="Google Shape;342;p41"/>
          <p:cNvSpPr txBox="1"/>
          <p:nvPr/>
        </p:nvSpPr>
        <p:spPr>
          <a:xfrm>
            <a:off x="803100" y="-125"/>
            <a:ext cx="10585800" cy="8892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Circles of control, influence, concern</a:t>
            </a:r>
            <a:endParaRPr b="1" i="0" sz="4400" u="none" cap="none" strike="noStrike">
              <a:solidFill>
                <a:schemeClr val="dk1"/>
              </a:solidFill>
              <a:latin typeface="Calibri"/>
              <a:ea typeface="Calibri"/>
              <a:cs typeface="Calibri"/>
              <a:sym typeface="Calibri"/>
            </a:endParaRPr>
          </a:p>
        </p:txBody>
      </p:sp>
      <p:sp>
        <p:nvSpPr>
          <p:cNvPr id="343" name="Google Shape;343;p41"/>
          <p:cNvSpPr/>
          <p:nvPr/>
        </p:nvSpPr>
        <p:spPr>
          <a:xfrm>
            <a:off x="4912387" y="2276432"/>
            <a:ext cx="2391600" cy="2439000"/>
          </a:xfrm>
          <a:prstGeom prst="ellipse">
            <a:avLst/>
          </a:prstGeom>
          <a:solidFill>
            <a:schemeClr val="lt1"/>
          </a:solidFill>
          <a:ln cap="flat" cmpd="sng" w="1905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44" name="Google Shape;344;p41"/>
          <p:cNvSpPr txBox="1"/>
          <p:nvPr/>
        </p:nvSpPr>
        <p:spPr>
          <a:xfrm>
            <a:off x="5212975" y="5658575"/>
            <a:ext cx="17172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latin typeface="Calibri"/>
                <a:ea typeface="Calibri"/>
                <a:cs typeface="Calibri"/>
                <a:sym typeface="Calibri"/>
              </a:rPr>
              <a:t>concern</a:t>
            </a:r>
            <a:endParaRPr sz="3100">
              <a:latin typeface="Calibri"/>
              <a:ea typeface="Calibri"/>
              <a:cs typeface="Calibri"/>
              <a:sym typeface="Calibri"/>
            </a:endParaRPr>
          </a:p>
        </p:txBody>
      </p:sp>
      <p:sp>
        <p:nvSpPr>
          <p:cNvPr id="345" name="Google Shape;345;p41"/>
          <p:cNvSpPr txBox="1"/>
          <p:nvPr/>
        </p:nvSpPr>
        <p:spPr>
          <a:xfrm>
            <a:off x="5276725" y="3098775"/>
            <a:ext cx="15897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latin typeface="Calibri"/>
                <a:ea typeface="Calibri"/>
                <a:cs typeface="Calibri"/>
                <a:sym typeface="Calibri"/>
              </a:rPr>
              <a:t>control</a:t>
            </a:r>
            <a:endParaRPr sz="3100">
              <a:latin typeface="Calibri"/>
              <a:ea typeface="Calibri"/>
              <a:cs typeface="Calibri"/>
              <a:sym typeface="Calibri"/>
            </a:endParaRPr>
          </a:p>
        </p:txBody>
      </p:sp>
      <p:sp>
        <p:nvSpPr>
          <p:cNvPr id="346" name="Google Shape;346;p41"/>
          <p:cNvSpPr txBox="1"/>
          <p:nvPr/>
        </p:nvSpPr>
        <p:spPr>
          <a:xfrm>
            <a:off x="5237400" y="4682150"/>
            <a:ext cx="17172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latin typeface="Calibri"/>
                <a:ea typeface="Calibri"/>
                <a:cs typeface="Calibri"/>
                <a:sym typeface="Calibri"/>
              </a:rPr>
              <a:t>influence</a:t>
            </a:r>
            <a:endParaRPr sz="3100">
              <a:latin typeface="Calibri"/>
              <a:ea typeface="Calibri"/>
              <a:cs typeface="Calibri"/>
              <a:sym typeface="Calibri"/>
            </a:endParaRPr>
          </a:p>
        </p:txBody>
      </p:sp>
      <p:sp>
        <p:nvSpPr>
          <p:cNvPr id="347" name="Google Shape;347;p41"/>
          <p:cNvSpPr txBox="1"/>
          <p:nvPr/>
        </p:nvSpPr>
        <p:spPr>
          <a:xfrm>
            <a:off x="5313375" y="3668175"/>
            <a:ext cx="15897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latin typeface="Calibri"/>
                <a:ea typeface="Calibri"/>
                <a:cs typeface="Calibri"/>
                <a:sym typeface="Calibri"/>
              </a:rPr>
              <a:t>Modules 1-5, 8</a:t>
            </a:r>
            <a:endParaRPr sz="1800">
              <a:latin typeface="Calibri"/>
              <a:ea typeface="Calibri"/>
              <a:cs typeface="Calibri"/>
              <a:sym typeface="Calibri"/>
            </a:endParaRPr>
          </a:p>
        </p:txBody>
      </p:sp>
      <p:sp>
        <p:nvSpPr>
          <p:cNvPr id="348" name="Google Shape;348;p41"/>
          <p:cNvSpPr txBox="1"/>
          <p:nvPr/>
        </p:nvSpPr>
        <p:spPr>
          <a:xfrm>
            <a:off x="5313375" y="5116650"/>
            <a:ext cx="15897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latin typeface="Calibri"/>
                <a:ea typeface="Calibri"/>
                <a:cs typeface="Calibri"/>
                <a:sym typeface="Calibri"/>
              </a:rPr>
              <a:t>Modules 6, 7</a:t>
            </a:r>
            <a:endParaRPr sz="1800">
              <a:latin typeface="Calibri"/>
              <a:ea typeface="Calibri"/>
              <a:cs typeface="Calibri"/>
              <a:sym typeface="Calibri"/>
            </a:endParaRPr>
          </a:p>
        </p:txBody>
      </p:sp>
      <p:sp>
        <p:nvSpPr>
          <p:cNvPr id="349" name="Google Shape;349;p41"/>
          <p:cNvSpPr txBox="1"/>
          <p:nvPr/>
        </p:nvSpPr>
        <p:spPr>
          <a:xfrm>
            <a:off x="5276725" y="6265525"/>
            <a:ext cx="15897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latin typeface="Calibri"/>
                <a:ea typeface="Calibri"/>
                <a:cs typeface="Calibri"/>
                <a:sym typeface="Calibri"/>
              </a:rPr>
              <a:t>Module 9</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2"/>
          <p:cNvSpPr txBox="1"/>
          <p:nvPr/>
        </p:nvSpPr>
        <p:spPr>
          <a:xfrm>
            <a:off x="5947226" y="1595032"/>
            <a:ext cx="6016200" cy="4340700"/>
          </a:xfrm>
          <a:prstGeom prst="rect">
            <a:avLst/>
          </a:prstGeom>
          <a:noFill/>
          <a:ln cap="flat" cmpd="sng" w="952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3500" u="none" cap="none" strike="noStrike">
                <a:solidFill>
                  <a:schemeClr val="dk1"/>
                </a:solidFill>
                <a:latin typeface="Calibri"/>
                <a:ea typeface="Calibri"/>
                <a:cs typeface="Calibri"/>
                <a:sym typeface="Calibri"/>
              </a:rPr>
              <a:t>“A leader needs to have presence, to show up to the moment grounded in one’s self, as centered as one can be, ready to hear, to listen, to discern.”</a:t>
            </a:r>
            <a:endParaRPr b="0" i="0" sz="2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-Raymond M. Kethledge</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1"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Lead Yourself First: Inspiring Leadership Through Solitude</a:t>
            </a:r>
            <a:endParaRPr b="0" i="1" sz="1800" u="none" cap="none" strike="noStrike">
              <a:solidFill>
                <a:schemeClr val="dk1"/>
              </a:solidFill>
              <a:latin typeface="Calibri"/>
              <a:ea typeface="Calibri"/>
              <a:cs typeface="Calibri"/>
              <a:sym typeface="Calibri"/>
            </a:endParaRPr>
          </a:p>
        </p:txBody>
      </p:sp>
      <p:sp>
        <p:nvSpPr>
          <p:cNvPr id="356" name="Google Shape;356;p42"/>
          <p:cNvSpPr txBox="1"/>
          <p:nvPr/>
        </p:nvSpPr>
        <p:spPr>
          <a:xfrm>
            <a:off x="-100" y="32875"/>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accent2"/>
                </a:solidFill>
                <a:latin typeface="Calibri"/>
                <a:ea typeface="Calibri"/>
                <a:cs typeface="Calibri"/>
                <a:sym typeface="Calibri"/>
              </a:rPr>
              <a:t>Centeredness</a:t>
            </a:r>
            <a:r>
              <a:rPr b="1" i="0" lang="en-US" sz="4400" u="none" cap="none" strike="noStrike">
                <a:solidFill>
                  <a:srgbClr val="0B5394"/>
                </a:solidFill>
                <a:latin typeface="Calibri"/>
                <a:ea typeface="Calibri"/>
                <a:cs typeface="Calibri"/>
                <a:sym typeface="Calibri"/>
              </a:rPr>
              <a:t>: </a:t>
            </a:r>
            <a:r>
              <a:rPr b="1" lang="en-US" sz="4400">
                <a:solidFill>
                  <a:srgbClr val="0B5394"/>
                </a:solidFill>
                <a:latin typeface="Calibri"/>
                <a:ea typeface="Calibri"/>
                <a:cs typeface="Calibri"/>
                <a:sym typeface="Calibri"/>
              </a:rPr>
              <a:t>Essential for leadership &amp; influence</a:t>
            </a:r>
            <a:r>
              <a:rPr b="1" i="0" lang="en-US" sz="4400" u="none" cap="none" strike="noStrike">
                <a:solidFill>
                  <a:srgbClr val="0B5394"/>
                </a:solidFill>
                <a:latin typeface="Calibri"/>
                <a:ea typeface="Calibri"/>
                <a:cs typeface="Calibri"/>
                <a:sym typeface="Calibri"/>
              </a:rPr>
              <a:t> </a:t>
            </a:r>
            <a:endParaRPr b="1" i="0" sz="4400" u="none" cap="none" strike="noStrike">
              <a:solidFill>
                <a:srgbClr val="0B5394"/>
              </a:solidFill>
              <a:latin typeface="Calibri"/>
              <a:ea typeface="Calibri"/>
              <a:cs typeface="Calibri"/>
              <a:sym typeface="Calibri"/>
            </a:endParaRPr>
          </a:p>
        </p:txBody>
      </p:sp>
      <p:pic>
        <p:nvPicPr>
          <p:cNvPr id="357" name="Google Shape;357;p42"/>
          <p:cNvPicPr preferRelativeResize="0"/>
          <p:nvPr/>
        </p:nvPicPr>
        <p:blipFill rotWithShape="1">
          <a:blip r:embed="rId4">
            <a:alphaModFix/>
          </a:blip>
          <a:srcRect b="0" l="0" r="0" t="0"/>
          <a:stretch/>
        </p:blipFill>
        <p:spPr>
          <a:xfrm>
            <a:off x="304524" y="1657926"/>
            <a:ext cx="5453275" cy="4179525"/>
          </a:xfrm>
          <a:prstGeom prst="rect">
            <a:avLst/>
          </a:prstGeom>
          <a:noFill/>
          <a:ln>
            <a:noFill/>
          </a:ln>
        </p:spPr>
      </p:pic>
      <p:pic>
        <p:nvPicPr>
          <p:cNvPr id="358" name="Google Shape;358;p42"/>
          <p:cNvPicPr preferRelativeResize="0"/>
          <p:nvPr/>
        </p:nvPicPr>
        <p:blipFill rotWithShape="1">
          <a:blip r:embed="rId5">
            <a:alphaModFix/>
          </a:blip>
          <a:srcRect b="0" l="0" r="0" t="0"/>
          <a:stretch/>
        </p:blipFill>
        <p:spPr>
          <a:xfrm>
            <a:off x="2369189" y="1871200"/>
            <a:ext cx="1219724" cy="116343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3"/>
          <p:cNvSpPr/>
          <p:nvPr/>
        </p:nvSpPr>
        <p:spPr>
          <a:xfrm>
            <a:off x="8185248" y="6585855"/>
            <a:ext cx="35631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365" name="Google Shape;365;p43"/>
          <p:cNvSpPr/>
          <p:nvPr/>
        </p:nvSpPr>
        <p:spPr>
          <a:xfrm>
            <a:off x="1956535" y="3020536"/>
            <a:ext cx="7910400" cy="310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3200" u="none" cap="none" strike="noStrike">
                <a:solidFill>
                  <a:srgbClr val="31538F"/>
                </a:solidFill>
                <a:latin typeface="Calibri"/>
                <a:ea typeface="Calibri"/>
                <a:cs typeface="Calibri"/>
                <a:sym typeface="Calibri"/>
              </a:rPr>
              <a:t>"We but mirror the world. All the tendencies present in the outer world are to be found in the world of our body. If we could change ourselves, the tendencies in the world would also change. … We need not wait to see what others do.”</a:t>
            </a:r>
            <a:endParaRPr b="0" i="0" sz="1800" u="none" cap="none" strike="noStrike">
              <a:solidFill>
                <a:srgbClr val="31538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0" i="0" lang="en-US" sz="2500" u="none" cap="none" strike="noStrike">
                <a:solidFill>
                  <a:schemeClr val="dk1"/>
                </a:solidFill>
                <a:latin typeface="Calibri"/>
                <a:ea typeface="Calibri"/>
                <a:cs typeface="Calibri"/>
                <a:sym typeface="Calibri"/>
              </a:rPr>
              <a:t>~ Mahatma Gandhi </a:t>
            </a:r>
            <a:endParaRPr b="0" i="0" sz="1100" u="none" cap="none" strike="noStrike">
              <a:solidFill>
                <a:srgbClr val="000000"/>
              </a:solidFill>
              <a:latin typeface="Arial"/>
              <a:ea typeface="Arial"/>
              <a:cs typeface="Arial"/>
              <a:sym typeface="Arial"/>
            </a:endParaRPr>
          </a:p>
        </p:txBody>
      </p:sp>
      <p:pic>
        <p:nvPicPr>
          <p:cNvPr id="366" name="Google Shape;366;p43"/>
          <p:cNvPicPr preferRelativeResize="0"/>
          <p:nvPr/>
        </p:nvPicPr>
        <p:blipFill rotWithShape="1">
          <a:blip r:embed="rId3">
            <a:alphaModFix/>
          </a:blip>
          <a:srcRect b="0" l="0" r="0" t="0"/>
          <a:stretch/>
        </p:blipFill>
        <p:spPr>
          <a:xfrm>
            <a:off x="4521197" y="714704"/>
            <a:ext cx="3149601" cy="210539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4"/>
          <p:cNvSpPr txBox="1"/>
          <p:nvPr/>
        </p:nvSpPr>
        <p:spPr>
          <a:xfrm>
            <a:off x="101600" y="32876"/>
            <a:ext cx="12090300" cy="13611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James Fowler - Three Degrees of Influence</a:t>
            </a:r>
            <a:endParaRPr b="1" i="0" sz="4400" u="none" cap="none" strike="noStrike">
              <a:solidFill>
                <a:srgbClr val="1C4587"/>
              </a:solidFill>
              <a:latin typeface="Calibri"/>
              <a:ea typeface="Calibri"/>
              <a:cs typeface="Calibri"/>
              <a:sym typeface="Calibri"/>
            </a:endParaRPr>
          </a:p>
        </p:txBody>
      </p:sp>
      <p:sp>
        <p:nvSpPr>
          <p:cNvPr id="373" name="Google Shape;373;p44"/>
          <p:cNvSpPr txBox="1"/>
          <p:nvPr/>
        </p:nvSpPr>
        <p:spPr>
          <a:xfrm>
            <a:off x="605304" y="6204516"/>
            <a:ext cx="10836900" cy="276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https://www.youtube.com/watch?v=zkmsjFisW_A  -- See also https://www.youtube.com/watch?v=8dO6Wwh_tiU</a:t>
            </a:r>
            <a:endParaRPr sz="2000">
              <a:solidFill>
                <a:srgbClr val="000000"/>
              </a:solidFill>
              <a:latin typeface="Calibri"/>
              <a:ea typeface="Calibri"/>
              <a:cs typeface="Calibri"/>
              <a:sym typeface="Calibri"/>
            </a:endParaRPr>
          </a:p>
        </p:txBody>
      </p:sp>
      <p:sp>
        <p:nvSpPr>
          <p:cNvPr id="374" name="Google Shape;374;p44"/>
          <p:cNvSpPr txBox="1"/>
          <p:nvPr/>
        </p:nvSpPr>
        <p:spPr>
          <a:xfrm>
            <a:off x="6267900" y="1543850"/>
            <a:ext cx="5315400" cy="4217400"/>
          </a:xfrm>
          <a:prstGeom prst="rect">
            <a:avLst/>
          </a:prstGeom>
          <a:noFill/>
          <a:ln cap="flat" cmpd="sng" w="9525">
            <a:solidFill>
              <a:srgbClr val="B69426"/>
            </a:solidFill>
            <a:prstDash val="solid"/>
            <a:round/>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3100">
                <a:solidFill>
                  <a:schemeClr val="dk1"/>
                </a:solidFill>
                <a:latin typeface="Calibri"/>
                <a:ea typeface="Calibri"/>
                <a:cs typeface="Calibri"/>
                <a:sym typeface="Calibri"/>
              </a:rPr>
              <a:t>“I’m not just changing my own outcome. I’m potentially changing my son’s life. And my son’s friend’s life. And my son’s friend’s mother’s life. I’m not just taking care of myself…[but taking care of people I care about].” </a:t>
            </a:r>
            <a:endParaRPr sz="3100">
              <a:solidFill>
                <a:schemeClr val="dk1"/>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lang="en-US" sz="2000">
                <a:solidFill>
                  <a:schemeClr val="dk1"/>
                </a:solidFill>
                <a:latin typeface="Calibri"/>
                <a:ea typeface="Calibri"/>
                <a:cs typeface="Calibri"/>
                <a:sym typeface="Calibri"/>
              </a:rPr>
              <a:t>~ James Fowler (and Nicholas Christakis)</a:t>
            </a:r>
            <a:endParaRPr sz="3200">
              <a:solidFill>
                <a:schemeClr val="dk1"/>
              </a:solidFill>
              <a:latin typeface="Calibri"/>
              <a:ea typeface="Calibri"/>
              <a:cs typeface="Calibri"/>
              <a:sym typeface="Calibri"/>
            </a:endParaRPr>
          </a:p>
        </p:txBody>
      </p:sp>
      <p:pic>
        <p:nvPicPr>
          <p:cNvPr id="375" name="Google Shape;375;p44"/>
          <p:cNvPicPr preferRelativeResize="0"/>
          <p:nvPr/>
        </p:nvPicPr>
        <p:blipFill rotWithShape="1">
          <a:blip r:embed="rId3">
            <a:alphaModFix/>
          </a:blip>
          <a:srcRect b="0" l="0" r="0" t="0"/>
          <a:stretch/>
        </p:blipFill>
        <p:spPr>
          <a:xfrm>
            <a:off x="390024" y="2132076"/>
            <a:ext cx="5425351" cy="3040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5"/>
          <p:cNvSpPr txBox="1"/>
          <p:nvPr>
            <p:ph idx="1" type="body"/>
          </p:nvPr>
        </p:nvSpPr>
        <p:spPr>
          <a:xfrm>
            <a:off x="2568117" y="900830"/>
            <a:ext cx="7055700" cy="594000"/>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None/>
            </a:pPr>
            <a:r>
              <a:rPr b="1" lang="en-US" sz="4000"/>
              <a:t>Please take 2-3 minutes to fill out the </a:t>
            </a:r>
            <a:endParaRPr b="1" sz="4000"/>
          </a:p>
          <a:p>
            <a:pPr indent="0" lvl="0" marL="0" rtl="0" algn="ctr">
              <a:lnSpc>
                <a:spcPct val="90000"/>
              </a:lnSpc>
              <a:spcBef>
                <a:spcPts val="0"/>
              </a:spcBef>
              <a:spcAft>
                <a:spcPts val="0"/>
              </a:spcAft>
              <a:buClr>
                <a:schemeClr val="dk1"/>
              </a:buClr>
              <a:buSzPts val="4000"/>
              <a:buNone/>
            </a:pPr>
            <a:r>
              <a:rPr b="1" lang="en-US" sz="4000"/>
              <a:t>Reflection and Feedback form: </a:t>
            </a:r>
            <a:endParaRPr b="1" sz="4000"/>
          </a:p>
          <a:p>
            <a:pPr indent="0" lvl="0" marL="0" rtl="0" algn="ctr">
              <a:lnSpc>
                <a:spcPct val="90000"/>
              </a:lnSpc>
              <a:spcBef>
                <a:spcPts val="0"/>
              </a:spcBef>
              <a:spcAft>
                <a:spcPts val="0"/>
              </a:spcAft>
              <a:buClr>
                <a:schemeClr val="dk1"/>
              </a:buClr>
              <a:buSzPts val="4000"/>
              <a:buNone/>
            </a:pPr>
            <a:r>
              <a:rPr lang="en-US" sz="3200"/>
              <a:t>Thisis </a:t>
            </a:r>
            <a:r>
              <a:rPr lang="en-US" sz="3200"/>
              <a:t>chance to reflect on what you have learned, to give us feedback, and to identify what was most important for you personally from today's discussion </a:t>
            </a:r>
            <a:endParaRPr sz="3200"/>
          </a:p>
          <a:p>
            <a:pPr indent="0" lvl="0" marL="0" rtl="0" algn="ctr">
              <a:lnSpc>
                <a:spcPct val="90000"/>
              </a:lnSpc>
              <a:spcBef>
                <a:spcPts val="1000"/>
              </a:spcBef>
              <a:spcAft>
                <a:spcPts val="0"/>
              </a:spcAft>
              <a:buClr>
                <a:schemeClr val="dk1"/>
              </a:buClr>
              <a:buSzPts val="4000"/>
              <a:buNone/>
            </a:pPr>
            <a:r>
              <a:t/>
            </a:r>
            <a:endParaRPr sz="4000">
              <a:latin typeface="Calibri"/>
              <a:ea typeface="Calibri"/>
              <a:cs typeface="Calibri"/>
              <a:sym typeface="Calibri"/>
            </a:endParaRPr>
          </a:p>
          <a:p>
            <a:pPr indent="0" lvl="0" marL="228600" rtl="0" algn="l">
              <a:lnSpc>
                <a:spcPct val="90000"/>
              </a:lnSpc>
              <a:spcBef>
                <a:spcPts val="1000"/>
              </a:spcBef>
              <a:spcAft>
                <a:spcPts val="0"/>
              </a:spcAft>
              <a:buClr>
                <a:schemeClr val="dk1"/>
              </a:buClr>
              <a:buSzPts val="3600"/>
              <a:buNone/>
            </a:pPr>
            <a:r>
              <a:t/>
            </a:r>
            <a:endParaRPr sz="3600">
              <a:latin typeface="Calibri"/>
              <a:ea typeface="Calibri"/>
              <a:cs typeface="Calibri"/>
              <a:sym typeface="Calibri"/>
            </a:endParaRPr>
          </a:p>
        </p:txBody>
      </p:sp>
      <p:sp>
        <p:nvSpPr>
          <p:cNvPr id="381" name="Google Shape;381;p45"/>
          <p:cNvSpPr txBox="1"/>
          <p:nvPr/>
        </p:nvSpPr>
        <p:spPr>
          <a:xfrm>
            <a:off x="2946725" y="5140625"/>
            <a:ext cx="6146100" cy="461700"/>
          </a:xfrm>
          <a:prstGeom prst="rect">
            <a:avLst/>
          </a:prstGeom>
          <a:noFill/>
          <a:ln cap="flat" cmpd="sng" w="9525">
            <a:solidFill>
              <a:srgbClr val="B69426"/>
            </a:solidFill>
            <a:prstDash val="solid"/>
            <a:round/>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2400" u="sng">
                <a:solidFill>
                  <a:srgbClr val="1155CC"/>
                </a:solidFill>
                <a:hlinkClick r:id="rId3">
                  <a:extLst>
                    <a:ext uri="{A12FA001-AC4F-418D-AE19-62706E023703}">
                      <ahyp:hlinkClr val="tx"/>
                    </a:ext>
                  </a:extLst>
                </a:hlinkClick>
              </a:rPr>
              <a:t>https://forms.gle/rrEz9ScEcSy2J2GY7</a:t>
            </a:r>
            <a:endParaRPr sz="45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6"/>
          <p:cNvSpPr txBox="1"/>
          <p:nvPr>
            <p:ph idx="1" type="body"/>
          </p:nvPr>
        </p:nvSpPr>
        <p:spPr>
          <a:xfrm>
            <a:off x="2568117" y="900830"/>
            <a:ext cx="7055700" cy="594000"/>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None/>
            </a:pPr>
            <a:r>
              <a:rPr b="1" lang="en-US" sz="4000">
                <a:latin typeface="Calibri"/>
                <a:ea typeface="Calibri"/>
                <a:cs typeface="Calibri"/>
                <a:sym typeface="Calibri"/>
              </a:rPr>
              <a:t>We wish you well.</a:t>
            </a:r>
            <a:endParaRPr>
              <a:latin typeface="Calibri"/>
              <a:ea typeface="Calibri"/>
              <a:cs typeface="Calibri"/>
              <a:sym typeface="Calibri"/>
            </a:endParaRPr>
          </a:p>
          <a:p>
            <a:pPr indent="0" lvl="0" marL="0" rtl="0" algn="ctr">
              <a:lnSpc>
                <a:spcPct val="90000"/>
              </a:lnSpc>
              <a:spcBef>
                <a:spcPts val="1000"/>
              </a:spcBef>
              <a:spcAft>
                <a:spcPts val="0"/>
              </a:spcAft>
              <a:buClr>
                <a:schemeClr val="dk1"/>
              </a:buClr>
              <a:buSzPts val="4000"/>
              <a:buNone/>
            </a:pPr>
            <a:r>
              <a:t/>
            </a:r>
            <a:endParaRPr sz="4000">
              <a:latin typeface="Calibri"/>
              <a:ea typeface="Calibri"/>
              <a:cs typeface="Calibri"/>
              <a:sym typeface="Calibri"/>
            </a:endParaRPr>
          </a:p>
          <a:p>
            <a:pPr indent="0" lvl="0" marL="228600" rtl="0" algn="l">
              <a:lnSpc>
                <a:spcPct val="90000"/>
              </a:lnSpc>
              <a:spcBef>
                <a:spcPts val="1000"/>
              </a:spcBef>
              <a:spcAft>
                <a:spcPts val="0"/>
              </a:spcAft>
              <a:buClr>
                <a:schemeClr val="dk1"/>
              </a:buClr>
              <a:buSzPts val="3600"/>
              <a:buNone/>
            </a:pPr>
            <a:r>
              <a:t/>
            </a:r>
            <a:endParaRPr sz="3600">
              <a:latin typeface="Calibri"/>
              <a:ea typeface="Calibri"/>
              <a:cs typeface="Calibri"/>
              <a:sym typeface="Calibri"/>
            </a:endParaRPr>
          </a:p>
        </p:txBody>
      </p:sp>
      <p:pic>
        <p:nvPicPr>
          <p:cNvPr id="387" name="Google Shape;387;p46"/>
          <p:cNvPicPr preferRelativeResize="0"/>
          <p:nvPr/>
        </p:nvPicPr>
        <p:blipFill rotWithShape="1">
          <a:blip r:embed="rId3">
            <a:alphaModFix/>
          </a:blip>
          <a:srcRect b="0" l="0" r="0" t="0"/>
          <a:stretch/>
        </p:blipFill>
        <p:spPr>
          <a:xfrm>
            <a:off x="4521197" y="3828204"/>
            <a:ext cx="3149601" cy="21053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3"/>
          <p:cNvSpPr/>
          <p:nvPr/>
        </p:nvSpPr>
        <p:spPr>
          <a:xfrm rot="-2700000">
            <a:off x="4574903" y="1948212"/>
            <a:ext cx="2947362" cy="2947362"/>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09" name="Google Shape;109;p13"/>
          <p:cNvPicPr preferRelativeResize="0"/>
          <p:nvPr/>
        </p:nvPicPr>
        <p:blipFill>
          <a:blip r:embed="rId3">
            <a:alphaModFix/>
          </a:blip>
          <a:stretch>
            <a:fillRect/>
          </a:stretch>
        </p:blipFill>
        <p:spPr>
          <a:xfrm>
            <a:off x="3500398" y="623948"/>
            <a:ext cx="4784675" cy="53992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4"/>
          <p:cNvSpPr txBox="1"/>
          <p:nvPr/>
        </p:nvSpPr>
        <p:spPr>
          <a:xfrm>
            <a:off x="2087925" y="1286475"/>
            <a:ext cx="512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16" name="Google Shape;116;p14"/>
          <p:cNvPicPr preferRelativeResize="0"/>
          <p:nvPr/>
        </p:nvPicPr>
        <p:blipFill rotWithShape="1">
          <a:blip r:embed="rId3">
            <a:alphaModFix/>
          </a:blip>
          <a:srcRect b="16581" l="0" r="55902" t="11044"/>
          <a:stretch/>
        </p:blipFill>
        <p:spPr>
          <a:xfrm>
            <a:off x="4682275" y="1533075"/>
            <a:ext cx="2827449" cy="3648351"/>
          </a:xfrm>
          <a:prstGeom prst="rect">
            <a:avLst/>
          </a:prstGeom>
          <a:noFill/>
          <a:ln>
            <a:noFill/>
          </a:ln>
        </p:spPr>
      </p:pic>
      <p:sp>
        <p:nvSpPr>
          <p:cNvPr id="117" name="Google Shape;117;p14"/>
          <p:cNvSpPr txBox="1"/>
          <p:nvPr/>
        </p:nvSpPr>
        <p:spPr>
          <a:xfrm>
            <a:off x="2701188" y="5331663"/>
            <a:ext cx="6789600" cy="11544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6300">
                <a:solidFill>
                  <a:srgbClr val="1C4587"/>
                </a:solidFill>
                <a:latin typeface="Calibri"/>
                <a:ea typeface="Calibri"/>
                <a:cs typeface="Calibri"/>
                <a:sym typeface="Calibri"/>
              </a:rPr>
              <a:t>What's my </a:t>
            </a:r>
            <a:r>
              <a:rPr b="1" lang="en-US" sz="6300" u="sng">
                <a:solidFill>
                  <a:srgbClr val="1C4587"/>
                </a:solidFill>
                <a:latin typeface="Calibri"/>
                <a:ea typeface="Calibri"/>
                <a:cs typeface="Calibri"/>
                <a:sym typeface="Calibri"/>
              </a:rPr>
              <a:t>Why</a:t>
            </a:r>
            <a:r>
              <a:rPr b="1" lang="en-US" sz="6300">
                <a:solidFill>
                  <a:srgbClr val="1C4587"/>
                </a:solidFill>
                <a:latin typeface="Calibri"/>
                <a:ea typeface="Calibri"/>
                <a:cs typeface="Calibri"/>
                <a:sym typeface="Calibri"/>
              </a:rPr>
              <a:t>?</a:t>
            </a:r>
            <a:endParaRPr b="1" sz="6300">
              <a:solidFill>
                <a:srgbClr val="1C4587"/>
              </a:solidFill>
              <a:latin typeface="Calibri"/>
              <a:ea typeface="Calibri"/>
              <a:cs typeface="Calibri"/>
              <a:sym typeface="Calibri"/>
            </a:endParaRPr>
          </a:p>
        </p:txBody>
      </p:sp>
      <p:sp>
        <p:nvSpPr>
          <p:cNvPr id="118" name="Google Shape;118;p14"/>
          <p:cNvSpPr txBox="1"/>
          <p:nvPr/>
        </p:nvSpPr>
        <p:spPr>
          <a:xfrm>
            <a:off x="1212000" y="140124"/>
            <a:ext cx="9768000" cy="1238400"/>
          </a:xfrm>
          <a:prstGeom prst="rect">
            <a:avLst/>
          </a:prstGeom>
          <a:solidFill>
            <a:srgbClr val="FFFFFF"/>
          </a:solidFill>
          <a:ln cap="flat" cmpd="sng" w="9525">
            <a:solidFill>
              <a:schemeClr val="accent2"/>
            </a:solidFill>
            <a:prstDash val="solid"/>
            <a:round/>
            <a:headEnd len="sm" w="sm" type="none"/>
            <a:tailEnd len="sm" w="sm" type="none"/>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400">
                <a:solidFill>
                  <a:srgbClr val="1C4587"/>
                </a:solidFill>
                <a:latin typeface="Calibri"/>
                <a:ea typeface="Calibri"/>
                <a:cs typeface="Calibri"/>
                <a:sym typeface="Calibri"/>
              </a:rPr>
              <a:t>Introspection</a:t>
            </a:r>
            <a:r>
              <a:rPr b="1" lang="en-US" sz="5400">
                <a:solidFill>
                  <a:srgbClr val="31538F"/>
                </a:solidFill>
                <a:latin typeface="Calibri"/>
                <a:ea typeface="Calibri"/>
                <a:cs typeface="Calibri"/>
                <a:sym typeface="Calibri"/>
              </a:rPr>
              <a:t>: </a:t>
            </a:r>
            <a:r>
              <a:rPr b="1" lang="en-US" sz="5400">
                <a:solidFill>
                  <a:srgbClr val="E3760B"/>
                </a:solidFill>
                <a:latin typeface="Calibri"/>
                <a:ea typeface="Calibri"/>
                <a:cs typeface="Calibri"/>
                <a:sym typeface="Calibri"/>
              </a:rPr>
              <a:t>Think &amp; Write </a:t>
            </a:r>
            <a:r>
              <a:rPr b="1" lang="en-US" sz="5400">
                <a:solidFill>
                  <a:srgbClr val="31538F"/>
                </a:solidFill>
                <a:latin typeface="Calibri"/>
                <a:ea typeface="Calibri"/>
                <a:cs typeface="Calibri"/>
                <a:sym typeface="Calibri"/>
              </a:rPr>
              <a:t> </a:t>
            </a:r>
            <a:endParaRPr b="1" sz="5400">
              <a:solidFill>
                <a:schemeClr val="accent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5"/>
          <p:cNvSpPr txBox="1"/>
          <p:nvPr/>
        </p:nvSpPr>
        <p:spPr>
          <a:xfrm>
            <a:off x="2087925" y="1286475"/>
            <a:ext cx="512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25" name="Google Shape;125;p15"/>
          <p:cNvPicPr preferRelativeResize="0"/>
          <p:nvPr/>
        </p:nvPicPr>
        <p:blipFill rotWithShape="1">
          <a:blip r:embed="rId3">
            <a:alphaModFix/>
          </a:blip>
          <a:srcRect b="16581" l="0" r="55902" t="11044"/>
          <a:stretch/>
        </p:blipFill>
        <p:spPr>
          <a:xfrm>
            <a:off x="4682275" y="1533075"/>
            <a:ext cx="2827449" cy="3648351"/>
          </a:xfrm>
          <a:prstGeom prst="rect">
            <a:avLst/>
          </a:prstGeom>
          <a:noFill/>
          <a:ln>
            <a:noFill/>
          </a:ln>
        </p:spPr>
      </p:pic>
      <p:pic>
        <p:nvPicPr>
          <p:cNvPr id="126" name="Google Shape;126;p15"/>
          <p:cNvPicPr preferRelativeResize="0"/>
          <p:nvPr/>
        </p:nvPicPr>
        <p:blipFill>
          <a:blip r:embed="rId4">
            <a:alphaModFix/>
          </a:blip>
          <a:stretch>
            <a:fillRect/>
          </a:stretch>
        </p:blipFill>
        <p:spPr>
          <a:xfrm>
            <a:off x="5393580" y="1492949"/>
            <a:ext cx="1242721" cy="1238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6"/>
          <p:cNvSpPr txBox="1"/>
          <p:nvPr/>
        </p:nvSpPr>
        <p:spPr>
          <a:xfrm>
            <a:off x="2087925" y="1286475"/>
            <a:ext cx="512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3" name="Google Shape;133;p16"/>
          <p:cNvSpPr txBox="1"/>
          <p:nvPr/>
        </p:nvSpPr>
        <p:spPr>
          <a:xfrm>
            <a:off x="1212000" y="2288975"/>
            <a:ext cx="9768000" cy="1353600"/>
          </a:xfrm>
          <a:prstGeom prst="rect">
            <a:avLst/>
          </a:prstGeom>
          <a:solidFill>
            <a:srgbClr val="FFFFFF"/>
          </a:solidFill>
          <a:ln cap="flat" cmpd="sng" w="9525">
            <a:solidFill>
              <a:schemeClr val="accent2"/>
            </a:solidFill>
            <a:prstDash val="solid"/>
            <a:round/>
            <a:headEnd len="sm" w="sm" type="none"/>
            <a:tailEnd len="sm" w="sm" type="none"/>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400">
                <a:solidFill>
                  <a:srgbClr val="1C4587"/>
                </a:solidFill>
                <a:latin typeface="Calibri"/>
                <a:ea typeface="Calibri"/>
                <a:cs typeface="Calibri"/>
                <a:sym typeface="Calibri"/>
              </a:rPr>
              <a:t>What is Digital Wellness?</a:t>
            </a:r>
            <a:endParaRPr b="1" sz="5400">
              <a:solidFill>
                <a:schemeClr val="accent2"/>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7"/>
          <p:cNvSpPr txBox="1"/>
          <p:nvPr/>
        </p:nvSpPr>
        <p:spPr>
          <a:xfrm>
            <a:off x="2087925" y="1286475"/>
            <a:ext cx="512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0" name="Google Shape;140;p17"/>
          <p:cNvSpPr txBox="1"/>
          <p:nvPr/>
        </p:nvSpPr>
        <p:spPr>
          <a:xfrm>
            <a:off x="1212000" y="2288975"/>
            <a:ext cx="9768000" cy="1353600"/>
          </a:xfrm>
          <a:prstGeom prst="rect">
            <a:avLst/>
          </a:prstGeom>
          <a:solidFill>
            <a:srgbClr val="FFFFFF"/>
          </a:solidFill>
          <a:ln cap="flat" cmpd="sng" w="9525">
            <a:solidFill>
              <a:schemeClr val="accent2"/>
            </a:solidFill>
            <a:prstDash val="solid"/>
            <a:round/>
            <a:headEnd len="sm" w="sm" type="none"/>
            <a:tailEnd len="sm" w="sm" type="none"/>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400">
                <a:solidFill>
                  <a:srgbClr val="1C4587"/>
                </a:solidFill>
                <a:latin typeface="Calibri"/>
                <a:ea typeface="Calibri"/>
                <a:cs typeface="Calibri"/>
                <a:sym typeface="Calibri"/>
              </a:rPr>
              <a:t>Digital Wellness is </a:t>
            </a:r>
            <a:r>
              <a:rPr b="1" lang="en-US" sz="5400">
                <a:solidFill>
                  <a:srgbClr val="E3760B"/>
                </a:solidFill>
                <a:latin typeface="Calibri"/>
                <a:ea typeface="Calibri"/>
                <a:cs typeface="Calibri"/>
                <a:sym typeface="Calibri"/>
              </a:rPr>
              <a:t>multifaceted</a:t>
            </a:r>
            <a:endParaRPr b="1" sz="5400">
              <a:solidFill>
                <a:srgbClr val="E3760B"/>
              </a:solidFill>
              <a:latin typeface="Calibri"/>
              <a:ea typeface="Calibri"/>
              <a:cs typeface="Calibri"/>
              <a:sym typeface="Calibri"/>
            </a:endParaRPr>
          </a:p>
        </p:txBody>
      </p:sp>
      <p:pic>
        <p:nvPicPr>
          <p:cNvPr id="141" name="Google Shape;141;p17"/>
          <p:cNvPicPr preferRelativeResize="0"/>
          <p:nvPr/>
        </p:nvPicPr>
        <p:blipFill>
          <a:blip r:embed="rId3">
            <a:alphaModFix/>
          </a:blip>
          <a:stretch>
            <a:fillRect/>
          </a:stretch>
        </p:blipFill>
        <p:spPr>
          <a:xfrm>
            <a:off x="4060888" y="3772350"/>
            <a:ext cx="4070236" cy="2910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8"/>
          <p:cNvSpPr txBox="1"/>
          <p:nvPr/>
        </p:nvSpPr>
        <p:spPr>
          <a:xfrm>
            <a:off x="2087925" y="1286475"/>
            <a:ext cx="512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48" name="Google Shape;148;p18"/>
          <p:cNvPicPr preferRelativeResize="0"/>
          <p:nvPr/>
        </p:nvPicPr>
        <p:blipFill rotWithShape="1">
          <a:blip r:embed="rId3">
            <a:alphaModFix/>
          </a:blip>
          <a:srcRect b="15607" l="12831" r="15407" t="14687"/>
          <a:stretch/>
        </p:blipFill>
        <p:spPr>
          <a:xfrm>
            <a:off x="-11525" y="142500"/>
            <a:ext cx="12192000" cy="624558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