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64" r:id="rId3"/>
    <p:sldMasterId id="2147483665"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LiyaSr5aeho"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LiyaSr5aeho"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LiyaSr5aeho"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TNVlppGz0zM" TargetMode="Externa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psycnet.apa.org/record/2022-50916-001?doi=1"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i.org/10.1016/j.chb.2016.11.013" TargetMode="External"/><Relationship Id="rId3" Type="http://schemas.openxmlformats.org/officeDocument/2006/relationships/hyperlink" Target="https://pubmed.ncbi.nlm.nih.gov/26162116/" TargetMode="External"/><Relationship Id="rId4" Type="http://schemas.openxmlformats.org/officeDocument/2006/relationships/hyperlink" Target="https://pubmed.ncbi.nlm.nih.gov/31971864/" TargetMode="External"/><Relationship Id="rId5" Type="http://schemas.openxmlformats.org/officeDocument/2006/relationships/hyperlink" Target="https://pubmed.ncbi.nlm.nih.gov/26162116/" TargetMode="Externa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urvey.alchemer.com/s3/5504604/b153c792d361" TargetMode="Externa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herryturkle.mit.edu/" TargetMode="Externa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urvey.alchemer.com/s3/6226945/Digital-Flourishing-Survey-PositiveMediatedSocialInteractions" TargetMode="Externa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urvey.alchemer.com/s3/6226945/Digital-Flourishing-Survey-PositiveMediatedSocialInteractions" TargetMode="Externa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instagram.com/betterscreentime/" TargetMode="Externa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urvey.alchemer.com/s3/6226945/Digital-Flourishing-Survey-PositiveMediatedSocialInteractions" TargetMode="Externa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japantimes.co.jp/news/2008/10/21/reference/jr-gestures/" TargetMode="External"/><Relationship Id="rId3" Type="http://schemas.openxmlformats.org/officeDocument/2006/relationships/hyperlink" Target="https://www.christopherroosen.com/blog/2020/4/20/how-the-ritual-of-pointing-and-calling-shisa-kanko-embeds-us-in-the-world" TargetMode="External"/><Relationship Id="rId4" Type="http://schemas.openxmlformats.org/officeDocument/2006/relationships/hyperlink" Target="https://www.japantimes.co.jp/news/2008/10/21/reference/jr-gestures/"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114b3e06ce2_0_3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4" name="Google Shape;134;g114b3e06ce2_0_3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100"/>
              <a:buNone/>
            </a:pPr>
            <a:r>
              <a:rPr lang="en-US" sz="1100">
                <a:latin typeface="Arial"/>
                <a:ea typeface="Arial"/>
                <a:cs typeface="Arial"/>
                <a:sym typeface="Arial"/>
              </a:rPr>
              <a:t>Note: All material in this series is for educational and informational purposes only, and is not meant to be exhaustive or used as a replacement for professional health support. Also, the presentation is best viewed in slideshow format, as some of the slides are animated, but we have also included notes for many of the slides that you might want to review as well. Whatever works best for you! </a:t>
            </a:r>
            <a:endParaRPr sz="1100"/>
          </a:p>
          <a:p>
            <a:pPr indent="0" lvl="0" marL="0" rtl="0" algn="ctr">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NOTE: Portions of this work first appeared in or are derived or adapted from the Digital</a:t>
            </a:r>
            <a:endParaRPr sz="1100">
              <a:latin typeface="Arial"/>
              <a:ea typeface="Arial"/>
              <a:cs typeface="Arial"/>
              <a:sym typeface="Arial"/>
            </a:endParaRPr>
          </a:p>
          <a:p>
            <a:pPr indent="0" lvl="0" marL="0" rtl="0" algn="ctr">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Wellness Certificate Program. Those portions are Copyright © 2021, Digital Wellness Institute.</a:t>
            </a:r>
            <a:endParaRPr sz="1100">
              <a:latin typeface="Arial"/>
              <a:ea typeface="Arial"/>
              <a:cs typeface="Arial"/>
              <a:sym typeface="Arial"/>
            </a:endParaRPr>
          </a:p>
          <a:p>
            <a:pPr indent="0" lvl="0" marL="0" rtl="0" algn="ctr">
              <a:lnSpc>
                <a:spcPct val="115000"/>
              </a:lnSpc>
              <a:spcBef>
                <a:spcPts val="0"/>
              </a:spcBef>
              <a:spcAft>
                <a:spcPts val="0"/>
              </a:spcAft>
              <a:buClr>
                <a:schemeClr val="dk1"/>
              </a:buClr>
              <a:buSzPts val="1100"/>
              <a:buFont typeface="Arial"/>
              <a:buNone/>
            </a:pPr>
            <a:r>
              <a:t/>
            </a:r>
            <a:endParaRPr i="1" sz="1100">
              <a:latin typeface="Arial"/>
              <a:ea typeface="Arial"/>
              <a:cs typeface="Arial"/>
              <a:sym typeface="Arial"/>
            </a:endParaRPr>
          </a:p>
        </p:txBody>
      </p:sp>
      <p:sp>
        <p:nvSpPr>
          <p:cNvPr id="135" name="Google Shape;135;g114b3e06ce2_0_3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18892ea5ed2_0_55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It can be easy to think that we are helpless in a sea of so </a:t>
            </a:r>
            <a:r>
              <a:rPr lang="en-US"/>
              <a:t>much</a:t>
            </a:r>
            <a:r>
              <a:rPr lang="en-US"/>
              <a:t> distraction and commotion around us, in both the digital and non-digital worlds. But we always, always have the power to choose. In the tech </a:t>
            </a:r>
            <a:r>
              <a:rPr lang="en-US"/>
              <a:t>activism</a:t>
            </a:r>
            <a:r>
              <a:rPr lang="en-US"/>
              <a:t> world, they often use the word agency. We can be agents in our own lives and choices, and Digital Wellness involves claiming (or re-claiming) our agency, one moment, one hour, one time boxed section, one day at a time. </a:t>
            </a:r>
            <a:endParaRPr/>
          </a:p>
        </p:txBody>
      </p:sp>
      <p:sp>
        <p:nvSpPr>
          <p:cNvPr id="214" name="Google Shape;214;g18892ea5ed2_0_5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18892ea5ed2_0_4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1" name="Google Shape;221;g18892ea5ed2_0_4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If you haven't yet written about a core value/attribute you want to work on, we invite you to do that. There is value in writing a little bit every day or two to keep it fresh in your mind. Visual reminders of your core principles/values/attributes can also help us be more intentional about practicing them. </a:t>
            </a:r>
            <a:endParaRPr/>
          </a:p>
        </p:txBody>
      </p:sp>
      <p:sp>
        <p:nvSpPr>
          <p:cNvPr id="222" name="Google Shape;222;g18892ea5ed2_0_44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18892ea5ed2_0_4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0" name="Google Shape;230;g18892ea5ed2_0_45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350">
                <a:highlight>
                  <a:srgbClr val="FFFFFF"/>
                </a:highlight>
                <a:latin typeface="Times New Roman"/>
                <a:ea typeface="Times New Roman"/>
                <a:cs typeface="Times New Roman"/>
                <a:sym typeface="Times New Roman"/>
              </a:rPr>
              <a:t>https://www.nirandfar.com/common-values/</a:t>
            </a:r>
            <a:endParaRPr sz="1350">
              <a:highlight>
                <a:srgbClr val="FFFFFF"/>
              </a:highlight>
              <a:latin typeface="Times New Roman"/>
              <a:ea typeface="Times New Roman"/>
              <a:cs typeface="Times New Roman"/>
              <a:sym typeface="Times New Roman"/>
            </a:endParaRPr>
          </a:p>
          <a:p>
            <a:pPr indent="0" lvl="0" marL="0" rtl="0" algn="l">
              <a:spcBef>
                <a:spcPts val="0"/>
              </a:spcBef>
              <a:spcAft>
                <a:spcPts val="0"/>
              </a:spcAft>
              <a:buNone/>
            </a:pPr>
            <a:r>
              <a:t/>
            </a:r>
            <a:endParaRPr sz="1350">
              <a:highlight>
                <a:srgbClr val="FFFFFF"/>
              </a:highlight>
              <a:latin typeface="Times New Roman"/>
              <a:ea typeface="Times New Roman"/>
              <a:cs typeface="Times New Roman"/>
              <a:sym typeface="Times New Roman"/>
            </a:endParaRPr>
          </a:p>
          <a:p>
            <a:pPr indent="0" lvl="0" marL="0" rtl="0" algn="l">
              <a:spcBef>
                <a:spcPts val="0"/>
              </a:spcBef>
              <a:spcAft>
                <a:spcPts val="0"/>
              </a:spcAft>
              <a:buNone/>
            </a:pPr>
            <a:r>
              <a:t/>
            </a:r>
            <a:endParaRPr/>
          </a:p>
        </p:txBody>
      </p:sp>
      <p:sp>
        <p:nvSpPr>
          <p:cNvPr id="231" name="Google Shape;231;g18892ea5ed2_0_45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117ec789954_0_15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Two weeks ago, we quoted from Vincent Van Gogh when we talked about celebrating small wins. Here we share his thoughts about a principle-centered approach to reflection and life organization.</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Image: In the public domain from https://commons.wikimedia.org/wiki/File:Foto_van_een_zelfportret_van_Vincent_van_Gogh,_Bestanddeelnr_255-9139.jpg</a:t>
            </a:r>
            <a:endParaRPr/>
          </a:p>
          <a:p>
            <a:pPr indent="0" lvl="0" marL="0" rtl="0" algn="l">
              <a:lnSpc>
                <a:spcPct val="100000"/>
              </a:lnSpc>
              <a:spcBef>
                <a:spcPts val="0"/>
              </a:spcBef>
              <a:spcAft>
                <a:spcPts val="0"/>
              </a:spcAft>
              <a:buSzPts val="1400"/>
              <a:buNone/>
            </a:pPr>
            <a:r>
              <a:rPr lang="en-US"/>
              <a:t>quote:  https://vangoghletters.org/vg/letters/let274/letter.html - Website: Van Gogh Museum of Amsterdam: Vincent van Gogh Letters, Letter number: 274, Letter from: Vincent van Gogh, Location: The Hague, Letter to: Theo van Gogh, Date: October 22, 1882, Website description: Van Gogh</a:t>
            </a:r>
            <a:endParaRPr/>
          </a:p>
          <a:p>
            <a:pPr indent="0" lvl="0" marL="0" rtl="0" algn="l">
              <a:lnSpc>
                <a:spcPct val="100000"/>
              </a:lnSpc>
              <a:spcBef>
                <a:spcPts val="0"/>
              </a:spcBef>
              <a:spcAft>
                <a:spcPts val="0"/>
              </a:spcAft>
              <a:buSzPts val="1400"/>
              <a:buNone/>
            </a:pPr>
            <a:r>
              <a:t/>
            </a:r>
            <a:endParaRPr/>
          </a:p>
        </p:txBody>
      </p:sp>
      <p:sp>
        <p:nvSpPr>
          <p:cNvPr id="238" name="Google Shape;238;g117ec789954_0_1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18892ea5ed2_0_5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5" name="Google Shape;245;g18892ea5ed2_0_56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 concept of "core media" or touchstone media relates to content from both weeks 1 and 2. Media Literacy (week 2) is dependent first on our own literacy, and having "core media" to help us define and refine and revisit and recenter on our core values can be very helpful in such a noisy world. Touchstone media also give us something by which we can make decisions about what to do with all the other messages we encounter. We can each ask, "How does what I'm hearing/seeing/being told/etc. align with my center? Do these messages help me get traction toward who I want to be and how I want to show up in the world? Do they expand my heart and mind? Not all that is out there is out to get us – there are messages and ideas and insights and </a:t>
            </a:r>
            <a:r>
              <a:rPr lang="en-US"/>
              <a:t>perspectives</a:t>
            </a:r>
            <a:r>
              <a:rPr lang="en-US"/>
              <a:t> that can help us grow and learn and improve. We each have the </a:t>
            </a:r>
            <a:r>
              <a:rPr lang="en-US"/>
              <a:t>opportunity</a:t>
            </a:r>
            <a:r>
              <a:rPr lang="en-US"/>
              <a:t> and responsibility and power to choose what to do with the messages we receive, and having a center, and having core media and </a:t>
            </a:r>
            <a:r>
              <a:rPr lang="en-US"/>
              <a:t>principles</a:t>
            </a:r>
            <a:r>
              <a:rPr lang="en-US"/>
              <a:t> as a compass for our lives, can help us sift through all the stuff. </a:t>
            </a:r>
            <a:endParaRPr/>
          </a:p>
        </p:txBody>
      </p:sp>
      <p:sp>
        <p:nvSpPr>
          <p:cNvPr id="246" name="Google Shape;246;g18892ea5ed2_0_56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18892ea5ed2_0_4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4" name="Google Shape;254;g18892ea5ed2_0_4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Media Literacy, in its basic form, is about taking the time to ask questions about the messages we encounter, regardless of the medium through which they are communicated. See the Media Literacy slide deck for more Media Literacy resources and information https://docs.google.com/presentation/d/1Ad3dQLkJOnW-go-s5JCX76A2kCOtRE5RJVuHvPLVI18/edit?usp=sharing, and/or see the Media Literacy page of DigCitUtah.com for a variety of resources, including curricula, activities, games and more. https://digcitutah.com/media-literacy/</a:t>
            </a:r>
            <a:endParaRPr/>
          </a:p>
        </p:txBody>
      </p:sp>
      <p:sp>
        <p:nvSpPr>
          <p:cNvPr id="255" name="Google Shape;255;g18892ea5ed2_0_46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18892ea5ed2_0_4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7" name="Google Shape;267;g18892ea5ed2_0_4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I sometimes consider covering Mental Wellness before covering Media Literacy, because emotional awareness (literacy, you could call it) and Media Literacy are so intertwined. How do messages "hook" us? Usually through our emotions. The more we can "point and name" our emotions, the more aware we can be of the impact of media on our emotions. More </a:t>
            </a:r>
            <a:r>
              <a:rPr lang="en-US"/>
              <a:t>generally</a:t>
            </a:r>
            <a:r>
              <a:rPr lang="en-US"/>
              <a:t>, r</a:t>
            </a:r>
            <a:r>
              <a:rPr lang="en-US"/>
              <a:t>esearch shows that naming our emotions can help calm the nervous system (see week 3's slides [https://docs.google.com/presentation/d/15aqmRVeNQfKuWUHjQMlwMinHYdyIj0fvdZxmnLlocaE/edit?usp=sharing], or this link:https://www.scn.ucla.edu/pdf/AL(2007).pdf). We also can communicate more effectively when we are in tune with our emotions. Like I would tell my kids when they were young, "Use your words." The invitation to find words, to find names, for our feelings, can also engage the part of the brain that enables us to engage in more rational decision-making. When emotions just run under the surface, they can often unwittingly be allowed to drive our bus. </a:t>
            </a:r>
            <a:endParaRPr/>
          </a:p>
        </p:txBody>
      </p:sp>
      <p:sp>
        <p:nvSpPr>
          <p:cNvPr id="268" name="Google Shape;268;g18892ea5ed2_0_4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18892ea5ed2_0_4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9" name="Google Shape;279;g18892ea5ed2_0_48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In the world of meditation and in other spaces, the idea is shared that we are the thinker of our thoughts, not the thoughts themselves. It can be all too easy to get swept up in our thoughts, but when we take on the role of the observer of our thoughts, we can build more awareness and that can help foster more mental wellness. Emotional intelligence also helps in relationships: </a:t>
            </a:r>
            <a:r>
              <a:rPr lang="en-US" u="sng">
                <a:solidFill>
                  <a:schemeClr val="hlink"/>
                </a:solidFill>
                <a:hlinkClick r:id="rId2"/>
              </a:rPr>
              <a:t>https://www.youtube.com/watch?v=LiyaSr5aeho</a:t>
            </a:r>
            <a:r>
              <a:rPr lang="en-US"/>
              <a:t> </a:t>
            </a:r>
            <a:r>
              <a:rPr lang="en-US"/>
              <a:t>I also see it as an invitation to foster curiosity. "Hmmmm. What's going on in my thoughts right now?" When we take the role of observer of our thoughts, once again, that can take them out of the sub/unconscious driver's seat and give us an opportunity to get more of the iceberg above the surface of the water. Many times, thoughts can drive emotions, and stories in our minds can drive the drama triangle (which we will discuss next week).</a:t>
            </a:r>
            <a:endParaRPr/>
          </a:p>
        </p:txBody>
      </p:sp>
      <p:sp>
        <p:nvSpPr>
          <p:cNvPr id="280" name="Google Shape;280;g18892ea5ed2_0_48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18892ea5ed2_0_4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1" name="Google Shape;291;g18892ea5ed2_0_49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It's a powerful thing to also build body awareness and literacy. What is going on in my muscles, my organs, my nerves, my senses, my posture, my stance, my energy level, my comfort (or lack thereof) with eye contact? What body language am I using when I am communicating with others, or when I'm engaging with messages or media that others have created? What does wellness feel like in my body? </a:t>
            </a:r>
            <a:endParaRPr/>
          </a:p>
        </p:txBody>
      </p:sp>
      <p:sp>
        <p:nvSpPr>
          <p:cNvPr id="292" name="Google Shape;292;g18892ea5ed2_0_49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18892ea5ed2_0_5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3" name="Google Shape;303;g18892ea5ed2_0_57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Here's a great video about integration that fosters wellness: </a:t>
            </a:r>
            <a:r>
              <a:rPr lang="en-US" u="sng">
                <a:solidFill>
                  <a:schemeClr val="hlink"/>
                </a:solidFill>
                <a:hlinkClick r:id="rId2"/>
              </a:rPr>
              <a:t>https://www.youtube.com/watch?v=LiyaSr5aeho</a:t>
            </a:r>
            <a:endParaRPr/>
          </a:p>
          <a:p>
            <a:pPr indent="0" lvl="0" marL="0" rtl="0" algn="l">
              <a:spcBef>
                <a:spcPts val="0"/>
              </a:spcBef>
              <a:spcAft>
                <a:spcPts val="0"/>
              </a:spcAft>
              <a:buNone/>
            </a:pPr>
            <a:r>
              <a:rPr lang="en-US"/>
              <a:t>Wellness involves bringing together heart, mind, and body, and…</a:t>
            </a:r>
            <a:endParaRPr/>
          </a:p>
        </p:txBody>
      </p:sp>
      <p:sp>
        <p:nvSpPr>
          <p:cNvPr id="304" name="Google Shape;304;g18892ea5ed2_0_57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18892ea5ed2_0_6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1" name="Google Shape;141;g18892ea5ed2_0_6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We moved our reflection &amp; connection activity to midway through the discussion this week.</a:t>
            </a:r>
            <a:endParaRPr/>
          </a:p>
          <a:p>
            <a:pPr indent="0" lvl="0" marL="0" rtl="0" algn="l">
              <a:spcBef>
                <a:spcPts val="0"/>
              </a:spcBef>
              <a:spcAft>
                <a:spcPts val="0"/>
              </a:spcAft>
              <a:buNone/>
            </a:pPr>
            <a:r>
              <a:rPr lang="en-US"/>
              <a:t>In our model, the Digital Well-being module gives us a chance to reflect on all that we have learned to this point, and to go back inward again before we start to look outward and consider citizenship (engagement in the larger community). A community is only as well as the individuals in it. And civic and political engagement is impacted by the personal wellness and centeredness of the people engaging in these activities. </a:t>
            </a:r>
            <a:endParaRPr/>
          </a:p>
        </p:txBody>
      </p:sp>
      <p:sp>
        <p:nvSpPr>
          <p:cNvPr id="142" name="Google Shape;142;g18892ea5ed2_0_62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18892ea5ed2_0_5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4" name="Google Shape;314;g18892ea5ed2_0_5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Last week we talked about identifying our key priority areas in our lives so that we can build more traction (more intention, the opposite of dis-traction). When combined with our core values (the who we want to be, the how we want to show up in the world), and with awareness in other areas of our lives (mental, physical) getting clear about traction helps us with the what of our lives. What matters most? What is most worth my time? What is needed for me to do to fulfill my roles and </a:t>
            </a:r>
            <a:r>
              <a:rPr lang="en-US"/>
              <a:t>responsibilities</a:t>
            </a:r>
            <a:r>
              <a:rPr lang="en-US"/>
              <a:t>, to meet my goals, to turn ideas or hopes into action, etc.?</a:t>
            </a:r>
            <a:endParaRPr/>
          </a:p>
        </p:txBody>
      </p:sp>
      <p:sp>
        <p:nvSpPr>
          <p:cNvPr id="315" name="Google Shape;315;g18892ea5ed2_0_5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18892ea5ed2_0_5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6" name="Google Shape;326;g18892ea5ed2_0_5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We can then translate our traction items – the what of our lives – into our planning. When we schedule what matters to us, and are accountable to ourselves for how we use our time, we can be more centered, living with more integrity.</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On the other hand, if we aren't clear about budgeting our time, we can easily become overwhelmed, which can lead to stress or burnout. Likewise, if we aren't intentional about building in breaks, we could end up taking them in ways that dull our minds and spirits rather than rejuvenate them. All of these things can impact our relationships. </a:t>
            </a:r>
            <a:endParaRPr/>
          </a:p>
        </p:txBody>
      </p:sp>
      <p:sp>
        <p:nvSpPr>
          <p:cNvPr id="327" name="Google Shape;327;g18892ea5ed2_0_5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18892ea5ed2_0_5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6" name="Google Shape;336;g18892ea5ed2_0_5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 idea of "putting the bigger rocks in the jar" is a concept often used in financial management, and is also relevant for honoring time. </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Font typeface="Arial"/>
              <a:buNone/>
            </a:pPr>
            <a:r>
              <a:rPr lang="en-US"/>
              <a:t>The image about the jars and rocks is from this Personal Finance course (https://bit.ly/3Uw3bzr, p. 49), adapted from Stephen R. Covey, A. Roger Merrill, and</a:t>
            </a:r>
            <a:endParaRPr/>
          </a:p>
          <a:p>
            <a:pPr indent="0" lvl="0" marL="0" rtl="0" algn="l">
              <a:spcBef>
                <a:spcPts val="0"/>
              </a:spcBef>
              <a:spcAft>
                <a:spcPts val="0"/>
              </a:spcAft>
              <a:buClr>
                <a:schemeClr val="dk1"/>
              </a:buClr>
              <a:buFont typeface="Arial"/>
              <a:buNone/>
            </a:pPr>
            <a:r>
              <a:rPr lang="en-US"/>
              <a:t>Rebecca R. Merrill, </a:t>
            </a:r>
            <a:r>
              <a:rPr i="1" lang="en-US"/>
              <a:t>First Things First: To Live, to Love, to Learn, to Leave</a:t>
            </a:r>
            <a:endParaRPr i="1"/>
          </a:p>
          <a:p>
            <a:pPr indent="0" lvl="0" marL="0" rtl="0" algn="l">
              <a:spcBef>
                <a:spcPts val="0"/>
              </a:spcBef>
              <a:spcAft>
                <a:spcPts val="0"/>
              </a:spcAft>
              <a:buClr>
                <a:schemeClr val="dk1"/>
              </a:buClr>
              <a:buFont typeface="Arial"/>
              <a:buNone/>
            </a:pPr>
            <a:r>
              <a:rPr i="1" lang="en-US"/>
              <a:t>a Legacy</a:t>
            </a:r>
            <a:r>
              <a:rPr lang="en-US"/>
              <a:t> [1994], 88–89) </a:t>
            </a:r>
            <a:endParaRPr/>
          </a:p>
          <a:p>
            <a:pPr indent="0" lvl="0" marL="0" rtl="0" algn="l">
              <a:spcBef>
                <a:spcPts val="0"/>
              </a:spcBef>
              <a:spcAft>
                <a:spcPts val="0"/>
              </a:spcAft>
              <a:buNone/>
            </a:pPr>
            <a:r>
              <a:t/>
            </a:r>
            <a:endParaRPr/>
          </a:p>
        </p:txBody>
      </p:sp>
      <p:sp>
        <p:nvSpPr>
          <p:cNvPr id="337" name="Google Shape;337;g18892ea5ed2_0_5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18892ea5ed2_0_5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6" name="Google Shape;346;g18892ea5ed2_0_59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With all the other concepts in mind, we are more prepared to engage more intentionally in all of our relationships. Much research reiterates how importance relationships are to wellness. See the slide deck bonus resources. See also this video from Dr. Dan Siegel: </a:t>
            </a:r>
            <a:r>
              <a:rPr lang="en-US" u="sng">
                <a:solidFill>
                  <a:schemeClr val="hlink"/>
                </a:solidFill>
                <a:hlinkClick r:id="rId2"/>
              </a:rPr>
              <a:t>https://www.youtube.com/watch?v=LiyaSr5aeho</a:t>
            </a:r>
            <a:endParaRPr/>
          </a:p>
          <a:p>
            <a:pPr indent="0" lvl="0" marL="0" rtl="0" algn="l">
              <a:spcBef>
                <a:spcPts val="0"/>
              </a:spcBef>
              <a:spcAft>
                <a:spcPts val="0"/>
              </a:spcAft>
              <a:buNone/>
            </a:pPr>
            <a:r>
              <a:rPr lang="en-US"/>
              <a:t>In Week 7, we covered Social Development Strategy, which is especially relevant to building stronger bonds in relationships </a:t>
            </a:r>
            <a:r>
              <a:rPr lang="en-US"/>
              <a:t>with</a:t>
            </a:r>
            <a:r>
              <a:rPr lang="en-US"/>
              <a:t> children and youth. </a:t>
            </a:r>
            <a:endParaRPr/>
          </a:p>
        </p:txBody>
      </p:sp>
      <p:sp>
        <p:nvSpPr>
          <p:cNvPr id="347" name="Google Shape;347;g18892ea5ed2_0_59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18892ea5ed2_0_3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7" name="Google Shape;357;g18892ea5ed2_0_35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We did an around-the-Zoom share on this question.</a:t>
            </a:r>
            <a:endParaRPr/>
          </a:p>
        </p:txBody>
      </p:sp>
      <p:sp>
        <p:nvSpPr>
          <p:cNvPr id="358" name="Google Shape;358;g18892ea5ed2_0_35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18892ea5ed2_0_7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2" name="Google Shape;372;g18892ea5ed2_0_70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We've used the metaphor of gears working </a:t>
            </a:r>
            <a:r>
              <a:rPr lang="en-US"/>
              <a:t>together. Now we'll talk about a different metaphor, or a few different models that are relevant to Wellness.</a:t>
            </a:r>
            <a:endParaRPr/>
          </a:p>
        </p:txBody>
      </p:sp>
      <p:sp>
        <p:nvSpPr>
          <p:cNvPr id="373" name="Google Shape;373;g18892ea5ed2_0_70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1194d7ba977_0_1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8" name="Google Shape;378;g1194d7ba977_0_16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Another possible tool to consider the balancing act, or finding happy mediums, in digital well-being is a continuum. Most of us wouldn't be able to do what we need to do with zero technology, and there are real benefits (like this series!) that come because of technology. But, as we've all experienced, it is not hard to get overwhelmed or flooded by too many digital things going on or vying for our attention. Some of us may even struggle with using technology when we </a:t>
            </a:r>
            <a:r>
              <a:rPr lang="en-US"/>
              <a:t>really</a:t>
            </a:r>
            <a:r>
              <a:rPr lang="en-US"/>
              <a:t> don't want to – we can build bad habits or even addictive tendencies with some tools or with our devices.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We could draw more continua (continuums) for various modules.</a:t>
            </a:r>
            <a:endParaRPr/>
          </a:p>
        </p:txBody>
      </p:sp>
      <p:sp>
        <p:nvSpPr>
          <p:cNvPr id="379" name="Google Shape;379;g1194d7ba977_0_16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18892ea5ed2_0_3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9" name="Google Shape;389;g18892ea5ed2_0_3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US"/>
              <a:t>The</a:t>
            </a:r>
            <a:r>
              <a:rPr lang="en-US"/>
              <a:t> Digital Wellness Institute uses this continuum to explore the range, and to define that "sweet spot" in the middle. </a:t>
            </a:r>
            <a:endParaRPr/>
          </a:p>
          <a:p>
            <a:pPr indent="0" lvl="0" marL="0" rtl="0" algn="l">
              <a:spcBef>
                <a:spcPts val="0"/>
              </a:spcBef>
              <a:spcAft>
                <a:spcPts val="0"/>
              </a:spcAft>
              <a:buNone/>
            </a:pPr>
            <a:r>
              <a:t/>
            </a:r>
            <a:endParaRPr/>
          </a:p>
        </p:txBody>
      </p:sp>
      <p:sp>
        <p:nvSpPr>
          <p:cNvPr id="390" name="Google Shape;390;g18892ea5ed2_0_34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18892ea5ed2_0_2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7" name="Google Shape;397;g18892ea5ed2_0_2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u="sng">
                <a:solidFill>
                  <a:schemeClr val="hlink"/>
                </a:solidFill>
                <a:hlinkClick r:id="rId2"/>
              </a:rPr>
              <a:t>https://www.youtube.com/watch?v=TNVlppGz0zM</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This concept from Dan Siegel (image from Lewis Psychology video listed above) illustrates that we have a range in our capacity for stress and such. When we have a "straw that broke the camel's back" moment and we cross out of our capacity, those are times when we might get angry, be more critical, be less patient, etc (hyperaroused). Or, on the flip side, we could turn inward more, shut down, isolate, etc. (hypoarousal). Either way, when we move beyond either upper or lower limits, that impacts our degree of wellness in those moments. But it wasn't the piece of figurative straw that actually pushes us past our limits. </a:t>
            </a:r>
            <a:endParaRPr/>
          </a:p>
          <a:p>
            <a:pPr indent="0" lvl="0" marL="0" rtl="0" algn="l">
              <a:spcBef>
                <a:spcPts val="0"/>
              </a:spcBef>
              <a:spcAft>
                <a:spcPts val="0"/>
              </a:spcAft>
              <a:buNone/>
            </a:pPr>
            <a:r>
              <a:rPr lang="en-US"/>
              <a:t>You can As with the water in delicate tension on that penny, the one more drop that will send the water spilling out was not what created or broke the tension. All the water added onto the penny before created that tenuous tension.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 more aware we are of where we are all along the way can enable us to sense when we might be needing a recharge *before* we cross out of our window of tolerance. Of course, we are human and will make mistakes, but awareness is something we can practice, and our window of tolerance can even be widened through all the positive practices we have discussed throughout this series (and which we reviewed today). </a:t>
            </a:r>
            <a:endParaRPr/>
          </a:p>
        </p:txBody>
      </p:sp>
      <p:sp>
        <p:nvSpPr>
          <p:cNvPr id="398" name="Google Shape;398;g18892ea5ed2_0_25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18892ea5ed2_0_3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3" name="Google Shape;403;g18892ea5ed2_0_3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US" u="sng">
                <a:solidFill>
                  <a:schemeClr val="hlink"/>
                </a:solidFill>
                <a:hlinkClick r:id="rId2"/>
              </a:rPr>
              <a:t>https://psycnet.apa.org/record/2022-50916-001?doi=1</a:t>
            </a:r>
            <a:r>
              <a:rPr lang="en-US"/>
              <a:t> – sweet spot of tech use</a:t>
            </a:r>
            <a:endParaRPr/>
          </a:p>
          <a:p>
            <a:pPr indent="0" lvl="0" marL="0" rtl="0" algn="l">
              <a:spcBef>
                <a:spcPts val="0"/>
              </a:spcBef>
              <a:spcAft>
                <a:spcPts val="0"/>
              </a:spcAft>
              <a:buClr>
                <a:schemeClr val="dk1"/>
              </a:buClr>
              <a:buFont typeface="Arial"/>
              <a:buNone/>
            </a:pPr>
            <a:r>
              <a:rPr lang="en-US"/>
              <a:t>In Spanish, synonyms can include </a:t>
            </a:r>
            <a:r>
              <a:rPr lang="en-US"/>
              <a:t>punto justo, punto ideal, punto óptimo</a:t>
            </a:r>
            <a:endParaRPr/>
          </a:p>
          <a:p>
            <a:pPr indent="0" lvl="0" marL="0" rtl="0" algn="l">
              <a:spcBef>
                <a:spcPts val="0"/>
              </a:spcBef>
              <a:spcAft>
                <a:spcPts val="0"/>
              </a:spcAft>
              <a:buClr>
                <a:schemeClr val="dk1"/>
              </a:buClr>
              <a:buFont typeface="Arial"/>
              <a:buNone/>
            </a:pPr>
            <a:r>
              <a:rPr lang="en-US"/>
              <a:t>The "sweet spot: idea is sometimes used in tennis or baseball - connecting the ball with the part of the racket or bat that provides the most responsive and controlled and powerful hit</a:t>
            </a:r>
            <a:endParaRPr/>
          </a:p>
          <a:p>
            <a:pPr indent="0" lvl="0" marL="0" rtl="0" algn="l">
              <a:spcBef>
                <a:spcPts val="0"/>
              </a:spcBef>
              <a:spcAft>
                <a:spcPts val="0"/>
              </a:spcAft>
              <a:buClr>
                <a:schemeClr val="dk1"/>
              </a:buClr>
              <a:buFont typeface="Arial"/>
              <a:buNone/>
            </a:pPr>
            <a:r>
              <a:t/>
            </a:r>
            <a:endParaRPr/>
          </a:p>
          <a:p>
            <a:pPr indent="0" lvl="0" marL="0" rtl="0" algn="l">
              <a:spcBef>
                <a:spcPts val="0"/>
              </a:spcBef>
              <a:spcAft>
                <a:spcPts val="0"/>
              </a:spcAft>
              <a:buNone/>
            </a:pPr>
            <a:r>
              <a:t/>
            </a:r>
            <a:endParaRPr/>
          </a:p>
        </p:txBody>
      </p:sp>
      <p:sp>
        <p:nvSpPr>
          <p:cNvPr id="404" name="Google Shape;404;g18892ea5ed2_0_33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15cb9394c7e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9" name="Google Shape;149;g15cb9394c7e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This week's topic also gives us a chance to explore a wellness concept that I like to call "dancing in the tensions." The DWI self-assessment section that we explore also reinforces this notion that there aren't any easy answers when it comes to navigating life in a digital world, so we have the </a:t>
            </a:r>
            <a:r>
              <a:rPr lang="en-US"/>
              <a:t>opportunity</a:t>
            </a:r>
            <a:r>
              <a:rPr lang="en-US"/>
              <a:t> to be observant, aware, curious as we navigate what wellness looks and feels like for each one of us. The wellness journey is very personal – there is no formula, no one-size-fits-all approach that will work. </a:t>
            </a:r>
            <a:endParaRPr/>
          </a:p>
        </p:txBody>
      </p:sp>
      <p:sp>
        <p:nvSpPr>
          <p:cNvPr id="150" name="Google Shape;150;g15cb9394c7e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118b4ac375b_0_4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0" name="Google Shape;410;g118b4ac375b_0_4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Consider this abstract as a simple example about how debates around digital well-being (in this case, for teens) can be charged and polarized. https://journals.sagepub.com/doi/abs/10.1177/1363461512474623</a:t>
            </a:r>
            <a:endParaRPr/>
          </a:p>
          <a:p>
            <a:pPr indent="0" lvl="0" marL="0" rtl="0" algn="l">
              <a:spcBef>
                <a:spcPts val="0"/>
              </a:spcBef>
              <a:spcAft>
                <a:spcPts val="0"/>
              </a:spcAft>
              <a:buNone/>
            </a:pPr>
            <a:r>
              <a:t/>
            </a:r>
            <a:endParaRPr/>
          </a:p>
        </p:txBody>
      </p:sp>
      <p:sp>
        <p:nvSpPr>
          <p:cNvPr id="411" name="Google Shape;411;g118b4ac375b_0_4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g18a535de38d_0_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7" name="Google Shape;417;g18a535de38d_0_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This simple model is used in a variety of fields, and could be used for a variety of variables in Digital Wellness. Consider, for example, the tensions between isolation and social connection. Too much isolation on one end can minimize wellness, where overstimulation with too much social connection and a dearth of isolation can also have its impacts (isolation deprivation, something people struggled with, for example, during COVID shut-downs). We could also think of this in terms of digital use itself. We may not be able to do the things we need to do if we don't have *some* digital access, but its very easy to swing to the other side of a curve like this and get flooded with too many </a:t>
            </a:r>
            <a:r>
              <a:rPr lang="en-US"/>
              <a:t>too many messages/ads/opinions/lights/sounds/pings/dings. </a:t>
            </a:r>
            <a:endParaRPr/>
          </a:p>
          <a:p>
            <a:pPr indent="0" lvl="0" marL="0" rtl="0" algn="l">
              <a:spcBef>
                <a:spcPts val="0"/>
              </a:spcBef>
              <a:spcAft>
                <a:spcPts val="0"/>
              </a:spcAft>
              <a:buNone/>
            </a:pPr>
            <a:r>
              <a:rPr lang="en-US"/>
              <a:t>Or too many </a:t>
            </a:r>
            <a:r>
              <a:rPr lang="en-US"/>
              <a:t>tools [studies show that too many social media tools can decrease mental wellness, see </a:t>
            </a:r>
            <a:r>
              <a:rPr lang="en-US" sz="1100">
                <a:solidFill>
                  <a:srgbClr val="3C4043"/>
                </a:solidFill>
                <a:highlight>
                  <a:srgbClr val="FFFFFF"/>
                </a:highlight>
                <a:latin typeface="Arial"/>
                <a:ea typeface="Arial"/>
                <a:cs typeface="Arial"/>
                <a:sym typeface="Arial"/>
              </a:rPr>
              <a:t>Primack, Brian A., Ariel Shensa, César G. Escobar-Viera, Erica L. Barrett, Jaime E. Sidani, Jason B. Colditz, A. Everette James (2017). Use of multiple social media platforms and symptoms of depression and anxiety: A nationally-representative study among U.S. young adults, Computers in Human Behavior, 69, 1-9. </a:t>
            </a:r>
            <a:r>
              <a:rPr lang="en-US" sz="1100" u="sng">
                <a:solidFill>
                  <a:schemeClr val="hlink"/>
                </a:solidFill>
                <a:highlight>
                  <a:srgbClr val="FFFFFF"/>
                </a:highlight>
                <a:latin typeface="Arial"/>
                <a:ea typeface="Arial"/>
                <a:cs typeface="Arial"/>
                <a:sym typeface="Arial"/>
                <a:hlinkClick r:id="rId2"/>
              </a:rPr>
              <a:t>https://doi.org/10.1016/j.chb.2016.11.013</a:t>
            </a:r>
            <a:r>
              <a:rPr lang="en-US" sz="1100">
                <a:solidFill>
                  <a:srgbClr val="3C4043"/>
                </a:solidFill>
                <a:highlight>
                  <a:srgbClr val="FFFFFF"/>
                </a:highlight>
                <a:latin typeface="Arial"/>
                <a:ea typeface="Arial"/>
                <a:cs typeface="Arial"/>
                <a:sym typeface="Arial"/>
              </a:rPr>
              <a:t>.)</a:t>
            </a:r>
            <a:endParaRPr sz="1100">
              <a:solidFill>
                <a:srgbClr val="3C4043"/>
              </a:solidFill>
              <a:highlight>
                <a:srgbClr val="FFFFFF"/>
              </a:highlight>
              <a:latin typeface="Arial"/>
              <a:ea typeface="Arial"/>
              <a:cs typeface="Arial"/>
              <a:sym typeface="Arial"/>
            </a:endParaRPr>
          </a:p>
          <a:p>
            <a:pPr indent="0" lvl="0" marL="0" rtl="0" algn="l">
              <a:spcBef>
                <a:spcPts val="0"/>
              </a:spcBef>
              <a:spcAft>
                <a:spcPts val="0"/>
              </a:spcAft>
              <a:buNone/>
            </a:pPr>
            <a:r>
              <a:t/>
            </a:r>
            <a:endParaRPr sz="1100">
              <a:solidFill>
                <a:srgbClr val="3C4043"/>
              </a:solidFill>
              <a:highlight>
                <a:srgbClr val="FFFFFF"/>
              </a:highlight>
              <a:latin typeface="Arial"/>
              <a:ea typeface="Arial"/>
              <a:cs typeface="Arial"/>
              <a:sym typeface="Arial"/>
            </a:endParaRPr>
          </a:p>
          <a:p>
            <a:pPr indent="0" lvl="0" marL="0" rtl="0" algn="l">
              <a:spcBef>
                <a:spcPts val="0"/>
              </a:spcBef>
              <a:spcAft>
                <a:spcPts val="0"/>
              </a:spcAft>
              <a:buNone/>
            </a:pPr>
            <a:r>
              <a:rPr lang="en-US" sz="1100">
                <a:solidFill>
                  <a:srgbClr val="3C4043"/>
                </a:solidFill>
                <a:highlight>
                  <a:srgbClr val="FFFFFF"/>
                </a:highlight>
                <a:latin typeface="Arial"/>
                <a:ea typeface="Arial"/>
                <a:cs typeface="Arial"/>
                <a:sym typeface="Arial"/>
              </a:rPr>
              <a:t>If you've ever taken a personality test, you may have noticed that questions often try to measure where you land on a continuum of preferences, behaviors, attitudes, etc. They may want to measure your degree of introversion vs. extroversion, of use of logic vs. use of instinct, etc. If you are a religious person (or even in the realm of civic concepts), you could think about tensions between concepts like justice and mercy. </a:t>
            </a:r>
            <a:endParaRPr sz="1100">
              <a:solidFill>
                <a:srgbClr val="3C4043"/>
              </a:solidFill>
              <a:highlight>
                <a:srgbClr val="FFFFFF"/>
              </a:highlight>
              <a:latin typeface="Arial"/>
              <a:ea typeface="Arial"/>
              <a:cs typeface="Arial"/>
              <a:sym typeface="Arial"/>
            </a:endParaRPr>
          </a:p>
          <a:p>
            <a:pPr indent="0" lvl="0" marL="0" rtl="0" algn="l">
              <a:spcBef>
                <a:spcPts val="0"/>
              </a:spcBef>
              <a:spcAft>
                <a:spcPts val="0"/>
              </a:spcAft>
              <a:buNone/>
            </a:pPr>
            <a:r>
              <a:t/>
            </a:r>
            <a:endParaRPr sz="1100">
              <a:solidFill>
                <a:srgbClr val="3C4043"/>
              </a:solidFill>
              <a:highlight>
                <a:srgbClr val="FFFFFF"/>
              </a:highlight>
              <a:latin typeface="Arial"/>
              <a:ea typeface="Arial"/>
              <a:cs typeface="Arial"/>
              <a:sym typeface="Arial"/>
            </a:endParaRPr>
          </a:p>
          <a:p>
            <a:pPr indent="0" lvl="0" marL="0" rtl="0" algn="l">
              <a:spcBef>
                <a:spcPts val="0"/>
              </a:spcBef>
              <a:spcAft>
                <a:spcPts val="0"/>
              </a:spcAft>
              <a:buNone/>
            </a:pPr>
            <a:r>
              <a:rPr lang="en-US" sz="1100">
                <a:solidFill>
                  <a:srgbClr val="3C4043"/>
                </a:solidFill>
                <a:highlight>
                  <a:srgbClr val="FFFFFF"/>
                </a:highlight>
                <a:latin typeface="Arial"/>
                <a:ea typeface="Arial"/>
                <a:cs typeface="Arial"/>
                <a:sym typeface="Arial"/>
              </a:rPr>
              <a:t>Examples of Inverted U in writings in the realm of psychology: </a:t>
            </a:r>
            <a:r>
              <a:rPr lang="en-US" sz="1100" u="sng">
                <a:solidFill>
                  <a:srgbClr val="1155CC"/>
                </a:solidFill>
                <a:highlight>
                  <a:srgbClr val="FFFFFF"/>
                </a:highlight>
                <a:latin typeface="Arial"/>
                <a:ea typeface="Arial"/>
                <a:cs typeface="Arial"/>
                <a:sym typeface="Arial"/>
                <a:hlinkClick r:id="rId3">
                  <a:extLst>
                    <a:ext uri="{A12FA001-AC4F-418D-AE19-62706E023703}">
                      <ahyp:hlinkClr val="tx"/>
                    </a:ext>
                  </a:extLst>
                </a:hlinkClick>
              </a:rPr>
              <a:t>https://pubmed.ncbi.nlm.nih.gov/26162116/</a:t>
            </a:r>
            <a:endParaRPr sz="1100">
              <a:solidFill>
                <a:srgbClr val="222222"/>
              </a:solidFill>
              <a:highlight>
                <a:srgbClr val="FFFFFF"/>
              </a:highlight>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u="sng">
                <a:solidFill>
                  <a:srgbClr val="1155CC"/>
                </a:solidFill>
                <a:highlight>
                  <a:srgbClr val="FFFFFF"/>
                </a:highlight>
                <a:latin typeface="Arial"/>
                <a:ea typeface="Arial"/>
                <a:cs typeface="Arial"/>
                <a:sym typeface="Arial"/>
                <a:hlinkClick r:id="rId4">
                  <a:extLst>
                    <a:ext uri="{A12FA001-AC4F-418D-AE19-62706E023703}">
                      <ahyp:hlinkClr val="tx"/>
                    </a:ext>
                  </a:extLst>
                </a:hlinkClick>
              </a:rPr>
              <a:t>https://pubmed.ncbi.nlm.nih.gov/31971864/</a:t>
            </a:r>
            <a:endParaRPr sz="1100">
              <a:solidFill>
                <a:srgbClr val="222222"/>
              </a:solidFill>
              <a:highlight>
                <a:srgbClr val="FFFFFF"/>
              </a:highlight>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u="sng">
                <a:solidFill>
                  <a:srgbClr val="1155CC"/>
                </a:solidFill>
                <a:highlight>
                  <a:srgbClr val="FFFFFF"/>
                </a:highlight>
                <a:latin typeface="Arial"/>
                <a:ea typeface="Arial"/>
                <a:cs typeface="Arial"/>
                <a:sym typeface="Arial"/>
                <a:hlinkClick r:id="rId5">
                  <a:extLst>
                    <a:ext uri="{A12FA001-AC4F-418D-AE19-62706E023703}">
                      <ahyp:hlinkClr val="tx"/>
                    </a:ext>
                  </a:extLst>
                </a:hlinkClick>
              </a:rPr>
              <a:t>https://pubmed.ncbi.nlm.nih.gov/26162116/</a:t>
            </a:r>
            <a:endParaRPr sz="1100" u="sng">
              <a:solidFill>
                <a:srgbClr val="1155CC"/>
              </a:solidFill>
              <a:highlight>
                <a:srgbClr val="FFFFFF"/>
              </a:highlight>
              <a:latin typeface="Arial"/>
              <a:ea typeface="Arial"/>
              <a:cs typeface="Arial"/>
              <a:sym typeface="Arial"/>
            </a:endParaRPr>
          </a:p>
          <a:p>
            <a:pPr indent="0" lvl="0" marL="0" rtl="0" algn="l">
              <a:spcBef>
                <a:spcPts val="0"/>
              </a:spcBef>
              <a:spcAft>
                <a:spcPts val="0"/>
              </a:spcAft>
              <a:buNone/>
            </a:pPr>
            <a:r>
              <a:t/>
            </a:r>
            <a:endParaRPr sz="1100">
              <a:solidFill>
                <a:srgbClr val="3C4043"/>
              </a:solidFill>
              <a:highlight>
                <a:srgbClr val="FFFFFF"/>
              </a:highlight>
              <a:latin typeface="Arial"/>
              <a:ea typeface="Arial"/>
              <a:cs typeface="Arial"/>
              <a:sym typeface="Arial"/>
            </a:endParaRPr>
          </a:p>
        </p:txBody>
      </p:sp>
      <p:sp>
        <p:nvSpPr>
          <p:cNvPr id="418" name="Google Shape;418;g18a535de38d_0_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18892ea5ed2_0_2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4" name="Google Shape;424;g18892ea5ed2_0_26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This concept is not new at all. Aristotle had something that has been called "The Golden Mean." This concept is one I've seen used in therapeutic settings and religious settings as well.</a:t>
            </a:r>
            <a:endParaRPr/>
          </a:p>
        </p:txBody>
      </p:sp>
      <p:sp>
        <p:nvSpPr>
          <p:cNvPr id="425" name="Google Shape;425;g18892ea5ed2_0_26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g1194d7ba977_0_1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2" name="Google Shape;432;g1194d7ba977_0_1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Next week, we hope to talk a little more about the research around wise reasoning and how it relates to Digital and Civic Wellness. </a:t>
            </a:r>
            <a:endParaRPr/>
          </a:p>
        </p:txBody>
      </p:sp>
      <p:sp>
        <p:nvSpPr>
          <p:cNvPr id="433" name="Google Shape;433;g1194d7ba977_0_1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g118b4ac375b_0_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0" name="Google Shape;440;g118b4ac375b_0_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We use this section not just as a self-assessment, but as an exercise in Media Literacy, in pausing and asking questions of the questions DWI presents!</a:t>
            </a:r>
            <a:endParaRPr/>
          </a:p>
        </p:txBody>
      </p:sp>
      <p:sp>
        <p:nvSpPr>
          <p:cNvPr id="441" name="Google Shape;441;g118b4ac375b_0_8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1194d7ba977_0_1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9" name="Google Shape;449;g1194d7ba977_0_10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Before we move into reviewing the Digital Wellness Institute's Well-being section of their self-assessment, please take a few moments to write down the tools you use most. The tools we use most offer more opportunities for us to experience both the benefits and the downsides of technology. Those tools are the ones with which we most likely will have to navigate the "balancing act" we've been discussing. </a:t>
            </a:r>
            <a:endParaRPr/>
          </a:p>
        </p:txBody>
      </p:sp>
      <p:sp>
        <p:nvSpPr>
          <p:cNvPr id="450" name="Google Shape;450;g1194d7ba977_0_10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g1194d7ba977_0_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9" name="Google Shape;459;g1194d7ba977_0_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Before we go into detail with these questions, what tensions, nuances, both/and, continuums, etc. come to mind? This section of the survey is one that could produce a lot of "it depends" – and that is what we want to explore today together. </a:t>
            </a:r>
            <a:endParaRPr/>
          </a:p>
          <a:p>
            <a:pPr indent="0" lvl="0" marL="0" rtl="0" algn="l">
              <a:spcBef>
                <a:spcPts val="0"/>
              </a:spcBef>
              <a:spcAft>
                <a:spcPts val="0"/>
              </a:spcAft>
              <a:buNone/>
            </a:pPr>
            <a:r>
              <a:rPr lang="en-US" u="sng">
                <a:solidFill>
                  <a:schemeClr val="hlink"/>
                </a:solidFill>
                <a:hlinkClick r:id="rId2"/>
              </a:rPr>
              <a:t>https://survey.alchemer.com/s3/5504604/b153c792d361</a:t>
            </a:r>
            <a:endParaRPr/>
          </a:p>
          <a:p>
            <a:pPr indent="0" lvl="0" marL="0" rtl="0" algn="l">
              <a:spcBef>
                <a:spcPts val="0"/>
              </a:spcBef>
              <a:spcAft>
                <a:spcPts val="0"/>
              </a:spcAft>
              <a:buClr>
                <a:schemeClr val="dk1"/>
              </a:buClr>
              <a:buFont typeface="Arial"/>
              <a:buNone/>
            </a:pPr>
            <a:r>
              <a:rPr lang="en-US"/>
              <a:t>We hope you will listen to the recording to get others' thoughts on each of these questions.</a:t>
            </a:r>
            <a:endParaRPr/>
          </a:p>
        </p:txBody>
      </p:sp>
      <p:sp>
        <p:nvSpPr>
          <p:cNvPr id="460" name="Google Shape;460;g1194d7ba977_0_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118b4ac375b_0_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7" name="Google Shape;467;g118b4ac375b_0_9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US"/>
              <a:t>We hope you will listen to the recording to get others' thoughts on each of these questions.</a:t>
            </a:r>
            <a:endParaRPr/>
          </a:p>
        </p:txBody>
      </p:sp>
      <p:sp>
        <p:nvSpPr>
          <p:cNvPr id="468" name="Google Shape;468;g118b4ac375b_0_9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118b4ac375b_0_1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8" name="Google Shape;478;g118b4ac375b_0_10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We hope you will listen to the recording to get others' thoughts on each of these questions.</a:t>
            </a:r>
            <a:endParaRPr/>
          </a:p>
          <a:p>
            <a:pPr indent="0" lvl="0" marL="0" rtl="0" algn="l">
              <a:spcBef>
                <a:spcPts val="0"/>
              </a:spcBef>
              <a:spcAft>
                <a:spcPts val="0"/>
              </a:spcAft>
              <a:buNone/>
            </a:pPr>
            <a:r>
              <a:rPr lang="en-US"/>
              <a:t>e.g, Someone personally working in a space that includes exposure to sad or hard information may not always feel happy, but what they are doing may still be in line with their “Why” and ”Who” and “What” values – </a:t>
            </a:r>
            <a:endParaRPr/>
          </a:p>
          <a:p>
            <a:pPr indent="0" lvl="0" marL="0" rtl="0" algn="l">
              <a:spcBef>
                <a:spcPts val="0"/>
              </a:spcBef>
              <a:spcAft>
                <a:spcPts val="0"/>
              </a:spcAft>
              <a:buNone/>
            </a:pPr>
            <a:r>
              <a:rPr lang="en-US"/>
              <a:t>enough to choose to hold space for the hard. </a:t>
            </a:r>
            <a:endParaRPr/>
          </a:p>
          <a:p>
            <a:pPr indent="0" lvl="0" marL="0" rtl="0" algn="l">
              <a:spcBef>
                <a:spcPts val="0"/>
              </a:spcBef>
              <a:spcAft>
                <a:spcPts val="0"/>
              </a:spcAft>
              <a:buNone/>
            </a:pPr>
            <a:r>
              <a:rPr lang="en-US"/>
              <a:t>Values-centeredness, self-awareness, deliberateness, and self-honesty are critical to maintaining well-being in all digital situations, but all the more so in these kinds of circumstances.</a:t>
            </a:r>
            <a:endParaRPr/>
          </a:p>
          <a:p>
            <a:pPr indent="0" lvl="0" marL="0" rtl="0" algn="l">
              <a:spcBef>
                <a:spcPts val="0"/>
              </a:spcBef>
              <a:spcAft>
                <a:spcPts val="0"/>
              </a:spcAft>
              <a:buNone/>
            </a:pPr>
            <a:r>
              <a:t/>
            </a:r>
            <a:endParaRPr/>
          </a:p>
        </p:txBody>
      </p:sp>
      <p:sp>
        <p:nvSpPr>
          <p:cNvPr id="479" name="Google Shape;479;g118b4ac375b_0_10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g118b4ac375b_0_1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7" name="Google Shape;487;g118b4ac375b_0_1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US"/>
              <a:t>We hope you will listen to the recording to get others' thoughts on each of these questions.</a:t>
            </a:r>
            <a:endParaRPr/>
          </a:p>
        </p:txBody>
      </p:sp>
      <p:sp>
        <p:nvSpPr>
          <p:cNvPr id="488" name="Google Shape;488;g118b4ac375b_0_1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18892ea5ed2_0_6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7" name="Google Shape;157;g18892ea5ed2_0_6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Said another way, digital wellness is </a:t>
            </a:r>
            <a:r>
              <a:rPr lang="en-US"/>
              <a:t>not a destination, a formula, a checklist, a one-and-done kind of thing. It's a constant practice toward a more balanced way of life where technology can foster and support our intentions and goals, and where we build habits and mindsets that help us keep technology in its proper place in our lives, our days, our moments….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58" name="Google Shape;158;g18892ea5ed2_0_63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g118b4ac375b_0_1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9" name="Google Shape;499;g118b4ac375b_0_1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200"/>
              <a:t>See </a:t>
            </a:r>
            <a:r>
              <a:rPr lang="en-US"/>
              <a:t>our </a:t>
            </a:r>
            <a:r>
              <a:rPr lang="en-US" sz="1200"/>
              <a:t>discussion on relationships for more: </a:t>
            </a:r>
            <a:r>
              <a:rPr lang="en-US"/>
              <a:t>https://drive.google.com/drive/folders/1nF5jLlb4j-5jwKG-QAw-yzc4aybG5zNg?usp=sharing</a:t>
            </a:r>
            <a:endParaRPr/>
          </a:p>
          <a:p>
            <a:pPr indent="0" lvl="0" marL="0" rtl="0" algn="l">
              <a:spcBef>
                <a:spcPts val="0"/>
              </a:spcBef>
              <a:spcAft>
                <a:spcPts val="0"/>
              </a:spcAft>
              <a:buNone/>
            </a:pPr>
            <a:r>
              <a:t/>
            </a:r>
            <a:endParaRPr/>
          </a:p>
          <a:p>
            <a:pPr indent="0" lvl="0" marL="0" rtl="0" algn="l">
              <a:spcBef>
                <a:spcPts val="0"/>
              </a:spcBef>
              <a:spcAft>
                <a:spcPts val="0"/>
              </a:spcAft>
              <a:buNone/>
            </a:pPr>
            <a:r>
              <a:rPr b="0" i="0" lang="en-US" sz="1200">
                <a:solidFill>
                  <a:schemeClr val="dk1"/>
                </a:solidFill>
                <a:latin typeface="Calibri"/>
                <a:ea typeface="Calibri"/>
                <a:cs typeface="Calibri"/>
                <a:sym typeface="Calibri"/>
              </a:rPr>
              <a:t>Also, see</a:t>
            </a:r>
            <a:endParaRPr sz="1200"/>
          </a:p>
          <a:p>
            <a:pPr indent="0" lvl="0" marL="0" rtl="0" algn="l">
              <a:spcBef>
                <a:spcPts val="0"/>
              </a:spcBef>
              <a:spcAft>
                <a:spcPts val="0"/>
              </a:spcAft>
              <a:buNone/>
            </a:pPr>
            <a:r>
              <a:rPr lang="en-US" sz="1200"/>
              <a:t>https://www.ted.com/talks/sherry_turkle_connected_but_alone/transcript?language=en – start at 2:48, run until 9:36 [on 1.5 speed, this takes just a little over 5 minutes): </a:t>
            </a:r>
            <a:r>
              <a:rPr b="1" i="0" lang="en-US" sz="1200">
                <a:solidFill>
                  <a:schemeClr val="dk1"/>
                </a:solidFill>
                <a:latin typeface="Calibri"/>
                <a:ea typeface="Calibri"/>
                <a:cs typeface="Calibri"/>
                <a:sym typeface="Calibri"/>
              </a:rPr>
              <a:t>Sherry Turkle</a:t>
            </a:r>
            <a:r>
              <a:rPr b="0" i="0" lang="en-US" sz="1200">
                <a:solidFill>
                  <a:schemeClr val="dk1"/>
                </a:solidFill>
                <a:latin typeface="Calibri"/>
                <a:ea typeface="Calibri"/>
                <a:cs typeface="Calibri"/>
                <a:sym typeface="Calibri"/>
              </a:rPr>
              <a:t> is the Abby Rockefeller Mauzé Professor of the Social Studies of Science and Technology in the Program in Science, Technology, and Society at MIT, and the founding director of the MIT Initiative on Technology and Self. Professor Turkle received a joint doctorate in sociology and personality psychology from Harvard University and is a licensed clinical psychologist. </a:t>
            </a:r>
            <a:r>
              <a:rPr b="0" i="0" lang="en-US" sz="1200" u="sng">
                <a:solidFill>
                  <a:schemeClr val="hlink"/>
                </a:solidFill>
                <a:latin typeface="Calibri"/>
                <a:ea typeface="Calibri"/>
                <a:cs typeface="Calibri"/>
                <a:sym typeface="Calibri"/>
                <a:hlinkClick r:id="rId2"/>
              </a:rPr>
              <a:t>https://sherryturkle.mit.edu/</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2:41</a:t>
            </a:r>
            <a:endParaRPr/>
          </a:p>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So just to take some quick examples:</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People text or do email</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during corporate board meetings.</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They text and shop and go on Facebook</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during classes, during presentations,</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actually during all meetings.</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People talk to me about the important new skill</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of making eye contact</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while you're texting.</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(Laughter)</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People explain to me</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that it's hard, but that it can be done.</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Parents text and do email</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at breakfast and at dinner</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while their children complain</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about not having their parents' full attention.</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But then these same children</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deny each other their full attention.</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This is a recent shot</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of my daughter and her friends</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being together</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while not being together.</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And we even text at funerals.</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I study this.</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We remove ourselves</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from our grief or from our revery</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and we go into our phones.</a:t>
            </a:r>
            <a:r>
              <a:rPr b="0" i="0"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rPr b="0" i="0" lang="en-US" sz="1200">
                <a:solidFill>
                  <a:schemeClr val="dk1"/>
                </a:solidFill>
                <a:latin typeface="Calibri"/>
                <a:ea typeface="Calibri"/>
                <a:cs typeface="Calibri"/>
                <a:sym typeface="Calibri"/>
              </a:rPr>
              <a:t>03:56</a:t>
            </a:r>
            <a:endParaRPr/>
          </a:p>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Why does this matter?</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It matters to me</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because I think we're setting ourselves up for trouble --</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trouble certainly</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in how we relate to each other,</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but also trouble</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in how we relate to ourselves</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and our capacity for self-reflection.</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We're getting used to a new way</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of being alone together.</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People want to be with each other,</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but also elsewhere --</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connected to all the different places they want to be.</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People want to customize their lives.</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They want to go in and out of all the places they are</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because the thing that matters most to them</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is control over where they put their attention.</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So you want to go to that board meeting,</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but you only want to pay attention</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to the bits that interest you.</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And some people think that's a good thing.</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But you can end up</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hiding from each other,</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even as we're all constantly connected to each other.</a:t>
            </a:r>
            <a:r>
              <a:rPr b="0" i="0"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rPr b="0" i="0" lang="en-US" sz="1200">
                <a:solidFill>
                  <a:schemeClr val="dk1"/>
                </a:solidFill>
                <a:latin typeface="Calibri"/>
                <a:ea typeface="Calibri"/>
                <a:cs typeface="Calibri"/>
                <a:sym typeface="Calibri"/>
              </a:rPr>
              <a:t>04:56</a:t>
            </a:r>
            <a:endParaRPr/>
          </a:p>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A 50-year-old business man</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lamented to me</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that he feels he doesn't have colleagues anymore at work.</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When he goes to work, he doesn't stop by to talk to anybody,</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he doesn't call.</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And he says he doesn't want to interrupt his colleagues</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because, he says, "They're too busy on their email."</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But then he stops himself</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and he says, "You know, I'm not telling you the truth.</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I'm the one who doesn't want to be interrupted.</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I think I should want to,</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but actually I'd rather just do things on my Blackberry."</a:t>
            </a:r>
            <a:r>
              <a:rPr b="0" i="0"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rPr b="0" i="0" lang="en-US" sz="1200">
                <a:solidFill>
                  <a:schemeClr val="dk1"/>
                </a:solidFill>
                <a:latin typeface="Calibri"/>
                <a:ea typeface="Calibri"/>
                <a:cs typeface="Calibri"/>
                <a:sym typeface="Calibri"/>
              </a:rPr>
              <a:t>05:27</a:t>
            </a:r>
            <a:endParaRPr/>
          </a:p>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Across the generations,</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I see that people can't get enough of each other,</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if and only if</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they can have each other at a distance,</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in amounts they can control.</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I call it the Goldilocks effect:</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not too close, not too far,</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just right.</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But what might feel just right</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for that middle-aged executive</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can be a problem for an adolescent</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who needs to develop face-to-face relationships.</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An 18-year-old boy</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who uses texting for almost everything</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says to me wistfully,</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"Someday, someday,</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but certainly not now,</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I'd like to learn how to have a conversation."</a:t>
            </a:r>
            <a:r>
              <a:rPr b="0" i="0"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rPr b="0" i="0" lang="en-US" sz="1200">
                <a:solidFill>
                  <a:schemeClr val="dk1"/>
                </a:solidFill>
                <a:latin typeface="Calibri"/>
                <a:ea typeface="Calibri"/>
                <a:cs typeface="Calibri"/>
                <a:sym typeface="Calibri"/>
              </a:rPr>
              <a:t>06:14</a:t>
            </a:r>
            <a:endParaRPr/>
          </a:p>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When I ask people</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"What's wrong with having a conversation?"</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People say, "I'll tell you what's wrong with having a conversation.</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It takes place in real time</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and you can't control what you're going to say."</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So that's the bottom line.</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Texting, email, posting,</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all of these things</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let us present the self as we want to be.</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We get to edit,</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and that means we get to delete,</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and that means we get to retouch,</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the face, the voice,</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the flesh, the body --</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not too little, not too much,</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just right.</a:t>
            </a:r>
            <a:r>
              <a:rPr b="0" i="0"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rPr b="0" i="0" lang="en-US" sz="1200">
                <a:solidFill>
                  <a:schemeClr val="dk1"/>
                </a:solidFill>
                <a:latin typeface="Calibri"/>
                <a:ea typeface="Calibri"/>
                <a:cs typeface="Calibri"/>
                <a:sym typeface="Calibri"/>
              </a:rPr>
              <a:t>06:57</a:t>
            </a:r>
            <a:endParaRPr/>
          </a:p>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Human relationships</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are rich and they're messy</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and they're demanding.</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And we clean them up with technology.</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And when we do,</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one of the things that can happen</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is that we sacrifice conversation</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for mere connection.</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We short-change ourselves.</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And over time,</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we seem to forget this,</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or we seem to stop caring.</a:t>
            </a:r>
            <a:r>
              <a:rPr b="0" i="0"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rPr b="0" i="0" lang="en-US" sz="1200">
                <a:solidFill>
                  <a:schemeClr val="dk1"/>
                </a:solidFill>
                <a:latin typeface="Calibri"/>
                <a:ea typeface="Calibri"/>
                <a:cs typeface="Calibri"/>
                <a:sym typeface="Calibri"/>
              </a:rPr>
              <a:t>07:24</a:t>
            </a:r>
            <a:endParaRPr/>
          </a:p>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I was caught off guard</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when Stephen Colbert</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asked me a profound question,</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a profound question.</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He said, "Don't all those little tweets,</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don't all those little sips</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of online communication,</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add up to one big gulp</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of real conversation?"</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My answer was no,</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they don't add up.</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Connecting in sips may work</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for gathering discrete bits of information,</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they may work for saying, "I'm thinking about you,"</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or even for saying, "I love you," --</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I mean, look at how I felt</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when I got that text from my daughter --</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but they don't really work</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for learning about each other,</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for really coming to know and understand each other.</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And we use conversations with each other</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to learn how to have conversations</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with ourselves.</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So a flight from conversation</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can really matter</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because it can compromise</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our capacity for self-reflection.</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For kids growing up,</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that skill is the bedrock of development.</a:t>
            </a:r>
            <a:r>
              <a:rPr b="0" i="0"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rPr b="0" i="0" lang="en-US" sz="1200">
                <a:solidFill>
                  <a:schemeClr val="dk1"/>
                </a:solidFill>
                <a:latin typeface="Calibri"/>
                <a:ea typeface="Calibri"/>
                <a:cs typeface="Calibri"/>
                <a:sym typeface="Calibri"/>
              </a:rPr>
              <a:t>08:49</a:t>
            </a:r>
            <a:endParaRPr/>
          </a:p>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Over and over I hear,</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"I would rather text than talk."</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And what I'm seeing</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is that people get so used to being short-changed</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out of real conversation,</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so used to getting by with less,</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that they've become almost willing</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to dispense with people altogether.</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So for example,</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many people share with me this wish,</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that some day a more advanced version of Siri,</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the digital assistant on Apple's iPhone,</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will be more like a best friend,</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someone who will listen</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when others won't.</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I believe this wish</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reflects a painful truth</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that I've learned in the past 15 years.</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That feeling that no one is listening to me</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is very important</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in our relationships with technology.</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That's why it's so appealing</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to have a Facebook page</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or a Twitter feed --</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so many automatic listeners.</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And the feeling that no one is listening to me</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make us want to spend time</a:t>
            </a:r>
            <a:r>
              <a:rPr b="0" i="0" lang="en-US" sz="1200">
                <a:solidFill>
                  <a:schemeClr val="dk1"/>
                </a:solidFill>
                <a:latin typeface="Calibri"/>
                <a:ea typeface="Calibri"/>
                <a:cs typeface="Calibri"/>
                <a:sym typeface="Calibri"/>
              </a:rPr>
              <a:t> </a:t>
            </a:r>
            <a:r>
              <a:rPr b="0" i="0" lang="en-US" sz="1200" u="none" strike="noStrike">
                <a:solidFill>
                  <a:schemeClr val="dk1"/>
                </a:solidFill>
                <a:latin typeface="Calibri"/>
                <a:ea typeface="Calibri"/>
                <a:cs typeface="Calibri"/>
                <a:sym typeface="Calibri"/>
              </a:rPr>
              <a:t>with machines that seem to care about us.</a:t>
            </a:r>
            <a:r>
              <a:rPr b="0" i="0"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t/>
            </a:r>
            <a:endParaRPr/>
          </a:p>
        </p:txBody>
      </p:sp>
      <p:sp>
        <p:nvSpPr>
          <p:cNvPr id="500" name="Google Shape;500;g118b4ac375b_0_1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g118b4ac375b_0_1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6" name="Google Shape;506;g118b4ac375b_0_15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US"/>
              <a:t>We hope you will listen to the recording to get others' thoughts on each of these questions.</a:t>
            </a:r>
            <a:endParaRPr/>
          </a:p>
        </p:txBody>
      </p:sp>
      <p:sp>
        <p:nvSpPr>
          <p:cNvPr id="507" name="Google Shape;507;g118b4ac375b_0_15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g118b4ac375b_0_1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7" name="Google Shape;517;g118b4ac375b_0_16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US"/>
              <a:t>We hope you will listen to the recording to get others' thoughts on each of these questions.</a:t>
            </a:r>
            <a:endParaRPr/>
          </a:p>
          <a:p>
            <a:pPr indent="0" lvl="0" marL="0" rtl="0" algn="l">
              <a:spcBef>
                <a:spcPts val="0"/>
              </a:spcBef>
              <a:spcAft>
                <a:spcPts val="0"/>
              </a:spcAft>
              <a:buNone/>
            </a:pPr>
            <a:r>
              <a:t/>
            </a:r>
            <a:endParaRPr/>
          </a:p>
        </p:txBody>
      </p:sp>
      <p:sp>
        <p:nvSpPr>
          <p:cNvPr id="518" name="Google Shape;518;g118b4ac375b_0_16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g118b4ac375b_0_1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5" name="Google Shape;525;g118b4ac375b_0_17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US"/>
              <a:t>We hope you will listen to the recording to get others' thoughts on each of these questions.</a:t>
            </a:r>
            <a:endParaRPr/>
          </a:p>
        </p:txBody>
      </p:sp>
      <p:sp>
        <p:nvSpPr>
          <p:cNvPr id="526" name="Google Shape;526;g118b4ac375b_0_17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g118b4ac375b_0_1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2" name="Google Shape;532;g118b4ac375b_0_19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sz="1200" u="sng">
                <a:solidFill>
                  <a:schemeClr val="hlink"/>
                </a:solidFill>
                <a:hlinkClick r:id="rId2"/>
              </a:rPr>
              <a:t>https://survey.alchemer.com/s3/6226945/Digital-Flourishing-Survey-PositiveMediatedSocialInteractions</a:t>
            </a:r>
            <a:endParaRPr sz="1200"/>
          </a:p>
          <a:p>
            <a:pPr indent="0" lvl="0" marL="0" rtl="0" algn="l">
              <a:spcBef>
                <a:spcPts val="0"/>
              </a:spcBef>
              <a:spcAft>
                <a:spcPts val="0"/>
              </a:spcAft>
              <a:buNone/>
            </a:pPr>
            <a:r>
              <a:t/>
            </a:r>
            <a:endParaRPr/>
          </a:p>
        </p:txBody>
      </p:sp>
      <p:sp>
        <p:nvSpPr>
          <p:cNvPr id="533" name="Google Shape;533;g118b4ac375b_0_19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g118b4ac375b_0_2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1" name="Google Shape;541;g118b4ac375b_0_2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We reached our time limit before being able to discuss this question, but there are many tensions inherent in this question that are worth exploring. We'll be covering some of these concepts in the Digital Citizenship section as well.</a:t>
            </a:r>
            <a:endParaRPr/>
          </a:p>
          <a:p>
            <a:pPr indent="0" lvl="0" marL="0" marR="0" rtl="0" algn="l">
              <a:lnSpc>
                <a:spcPct val="100000"/>
              </a:lnSpc>
              <a:spcBef>
                <a:spcPts val="0"/>
              </a:spcBef>
              <a:spcAft>
                <a:spcPts val="0"/>
              </a:spcAft>
              <a:buClr>
                <a:schemeClr val="dk1"/>
              </a:buClr>
              <a:buSzPts val="1200"/>
              <a:buFont typeface="Calibri"/>
              <a:buNone/>
            </a:pPr>
            <a:r>
              <a:rPr lang="en-US" sz="1200" u="sng">
                <a:solidFill>
                  <a:schemeClr val="hlink"/>
                </a:solidFill>
                <a:hlinkClick r:id="rId2"/>
              </a:rPr>
              <a:t>See also https://survey.alchemer.com/s3/6226945/Digital-Flourishing-Survey-PositiveMediatedSocialInteractions</a:t>
            </a:r>
            <a:endParaRPr sz="1200"/>
          </a:p>
          <a:p>
            <a:pPr indent="0" lvl="0" marL="0" rtl="0" algn="l">
              <a:spcBef>
                <a:spcPts val="0"/>
              </a:spcBef>
              <a:spcAft>
                <a:spcPts val="0"/>
              </a:spcAft>
              <a:buNone/>
            </a:pPr>
            <a:r>
              <a:t/>
            </a:r>
            <a:endParaRPr/>
          </a:p>
        </p:txBody>
      </p:sp>
      <p:sp>
        <p:nvSpPr>
          <p:cNvPr id="542" name="Google Shape;542;g118b4ac375b_0_2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g118b4ac375b_0_22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1" name="Google Shape;551;g118b4ac375b_0_2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g18892ea5ed2_0_74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8" name="Google Shape;558;g18892ea5ed2_0_7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g1194d7ba977_0_46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4" name="Google Shape;564;g1194d7ba977_0_4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g116b43eb2fb_0_14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70" name="Google Shape;570;g116b43eb2fb_0_1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18892ea5ed2_0_6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4" name="Google Shape;164;g18892ea5ed2_0_6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It's all a dance, and includes all the many </a:t>
            </a:r>
            <a:r>
              <a:rPr lang="en-US"/>
              <a:t>facets</a:t>
            </a:r>
            <a:r>
              <a:rPr lang="en-US"/>
              <a:t> we have explored during this </a:t>
            </a:r>
            <a:r>
              <a:rPr lang="en-US"/>
              <a:t>series</a:t>
            </a:r>
            <a:r>
              <a:rPr lang="en-US"/>
              <a:t>. </a:t>
            </a:r>
            <a:r>
              <a:rPr lang="en-US"/>
              <a:t>As we have discussed, concepts in each module interrelate to other modules. Similarly, although this is a series on Digital Wellness, many concepts we explore relate to Wellness in general. We hope you have been able to benefit by the interrelated concepts in the modules to this point.  </a:t>
            </a:r>
            <a:endParaRPr/>
          </a:p>
        </p:txBody>
      </p:sp>
      <p:sp>
        <p:nvSpPr>
          <p:cNvPr id="165" name="Google Shape;165;g18892ea5ed2_0_64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g18a535de38d_0_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6" name="Google Shape;576;g18a535de38d_0_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We'll be talking more about this next week. </a:t>
            </a:r>
            <a:endParaRPr/>
          </a:p>
          <a:p>
            <a:pPr indent="0" lvl="0" marL="0" rtl="0" algn="l">
              <a:spcBef>
                <a:spcPts val="0"/>
              </a:spcBef>
              <a:spcAft>
                <a:spcPts val="0"/>
              </a:spcAft>
              <a:buNone/>
            </a:pPr>
            <a:r>
              <a:rPr lang="en-US"/>
              <a:t>https://www.sacred-texts.com/cla/ari/nico/nico019.htm</a:t>
            </a:r>
            <a:endParaRPr/>
          </a:p>
        </p:txBody>
      </p:sp>
      <p:sp>
        <p:nvSpPr>
          <p:cNvPr id="577" name="Google Shape;577;g18a535de38d_0_3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g1194d7ba977_0_1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3" name="Google Shape;583;g1194d7ba977_0_19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We'll be talking more about this next week. </a:t>
            </a:r>
            <a:endParaRPr/>
          </a:p>
          <a:p>
            <a:pPr indent="0" lvl="0" marL="0" rtl="0" algn="l">
              <a:spcBef>
                <a:spcPts val="0"/>
              </a:spcBef>
              <a:spcAft>
                <a:spcPts val="0"/>
              </a:spcAft>
              <a:buNone/>
            </a:pPr>
            <a:r>
              <a:rPr lang="en-US"/>
              <a:t>https://www.sacred-texts.com/cla/ari/nico/nico019.htm</a:t>
            </a:r>
            <a:endParaRPr/>
          </a:p>
        </p:txBody>
      </p:sp>
      <p:sp>
        <p:nvSpPr>
          <p:cNvPr id="584" name="Google Shape;584;g1194d7ba977_0_19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g1194d7ba977_0_4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1" name="Google Shape;591;g1194d7ba977_0_46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t>
            </a:r>
            <a:endParaRPr/>
          </a:p>
        </p:txBody>
      </p:sp>
      <p:sp>
        <p:nvSpPr>
          <p:cNvPr id="592" name="Google Shape;592;g1194d7ba977_0_46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g18892ea5ed2_0_4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0" name="Google Shape;600;g18892ea5ed2_0_4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US"/>
              <a:t>Created by Viraj Kothari, https://quotesaga.com/quote/2179</a:t>
            </a:r>
            <a:endParaRPr/>
          </a:p>
          <a:p>
            <a:pPr indent="0" lvl="0" marL="0" rtl="0" algn="l">
              <a:spcBef>
                <a:spcPts val="0"/>
              </a:spcBef>
              <a:spcAft>
                <a:spcPts val="0"/>
              </a:spcAft>
              <a:buNone/>
            </a:pPr>
            <a:r>
              <a:t/>
            </a:r>
            <a:endParaRPr/>
          </a:p>
        </p:txBody>
      </p:sp>
      <p:sp>
        <p:nvSpPr>
          <p:cNvPr id="601" name="Google Shape;601;g18892ea5ed2_0_4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5" name="Shape 605"/>
        <p:cNvGrpSpPr/>
        <p:nvPr/>
      </p:nvGrpSpPr>
      <p:grpSpPr>
        <a:xfrm>
          <a:off x="0" y="0"/>
          <a:ext cx="0" cy="0"/>
          <a:chOff x="0" y="0"/>
          <a:chExt cx="0" cy="0"/>
        </a:xfrm>
      </p:grpSpPr>
      <p:sp>
        <p:nvSpPr>
          <p:cNvPr id="606" name="Google Shape;606;g118b4ac375b_0_2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7" name="Google Shape;607;g118b4ac375b_0_2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t>
            </a:r>
            <a:endParaRPr/>
          </a:p>
        </p:txBody>
      </p:sp>
      <p:sp>
        <p:nvSpPr>
          <p:cNvPr id="608" name="Google Shape;608;g118b4ac375b_0_23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g118b4ac375b_0_2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1" name="Google Shape;621;g118b4ac375b_0_2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t/>
            </a:r>
            <a:endParaRPr/>
          </a:p>
        </p:txBody>
      </p:sp>
      <p:sp>
        <p:nvSpPr>
          <p:cNvPr id="622" name="Google Shape;622;g118b4ac375b_0_24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g118b4ac375b_0_2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0" name="Google Shape;630;g118b4ac375b_0_25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https://www.instagram.com/p/CU8JuQvBs-K/</a:t>
            </a:r>
            <a:endParaRPr/>
          </a:p>
        </p:txBody>
      </p:sp>
      <p:sp>
        <p:nvSpPr>
          <p:cNvPr id="631" name="Google Shape;631;g118b4ac375b_0_25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g118b4ac375b_0_2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0" name="Google Shape;640;g118b4ac375b_0_2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https://www.instagram.com/p/CU8JuQvBs-K/ @BetterScreenTime </a:t>
            </a:r>
            <a:r>
              <a:rPr lang="en-US" sz="1200" u="sng">
                <a:solidFill>
                  <a:schemeClr val="hlink"/>
                </a:solidFill>
                <a:hlinkClick r:id="rId2"/>
              </a:rPr>
              <a:t>https://www.instagram.com/betterscreentime/</a:t>
            </a:r>
            <a:endParaRPr sz="1200"/>
          </a:p>
          <a:p>
            <a:pPr indent="0" lvl="0" marL="0" marR="0" rtl="0" algn="l">
              <a:lnSpc>
                <a:spcPct val="100000"/>
              </a:lnSpc>
              <a:spcBef>
                <a:spcPts val="0"/>
              </a:spcBef>
              <a:spcAft>
                <a:spcPts val="0"/>
              </a:spcAft>
              <a:buClr>
                <a:schemeClr val="dk1"/>
              </a:buClr>
              <a:buSzPts val="1200"/>
              <a:buFont typeface="Calibri"/>
              <a:buNone/>
            </a:pPr>
            <a:r>
              <a:t/>
            </a:r>
            <a:endParaRPr/>
          </a:p>
        </p:txBody>
      </p:sp>
      <p:sp>
        <p:nvSpPr>
          <p:cNvPr id="641" name="Google Shape;641;g118b4ac375b_0_26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9" name="Shape 649"/>
        <p:cNvGrpSpPr/>
        <p:nvPr/>
      </p:nvGrpSpPr>
      <p:grpSpPr>
        <a:xfrm>
          <a:off x="0" y="0"/>
          <a:ext cx="0" cy="0"/>
          <a:chOff x="0" y="0"/>
          <a:chExt cx="0" cy="0"/>
        </a:xfrm>
      </p:grpSpPr>
      <p:sp>
        <p:nvSpPr>
          <p:cNvPr id="650" name="Google Shape;650;g118b4ac375b_0_2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1" name="Google Shape;651;g118b4ac375b_0_2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https://www.betterscreentime.com/create-a-family-technology-plan-not-a-cell-phone-contract/ and quick guide is here: </a:t>
            </a:r>
            <a:endParaRPr/>
          </a:p>
        </p:txBody>
      </p:sp>
      <p:sp>
        <p:nvSpPr>
          <p:cNvPr id="652" name="Google Shape;652;g118b4ac375b_0_27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4" name="Shape 664"/>
        <p:cNvGrpSpPr/>
        <p:nvPr/>
      </p:nvGrpSpPr>
      <p:grpSpPr>
        <a:xfrm>
          <a:off x="0" y="0"/>
          <a:ext cx="0" cy="0"/>
          <a:chOff x="0" y="0"/>
          <a:chExt cx="0" cy="0"/>
        </a:xfrm>
      </p:grpSpPr>
      <p:sp>
        <p:nvSpPr>
          <p:cNvPr id="665" name="Google Shape;665;g118b4ac375b_0_2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6" name="Google Shape;666;g118b4ac375b_0_28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7" name="Google Shape;667;g118b4ac375b_0_28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18892ea5ed2_0_6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4" name="Google Shape;184;g18892ea5ed2_0_66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This metaphor of gears can be another way to look at Wellness. </a:t>
            </a:r>
            <a:r>
              <a:rPr lang="en-US"/>
              <a:t>Wellness in a digital world is about learning to co-exist in healthy ways with that world. At any given moment in time or in any given phase of our lives, how to balance things may look different – for each person, for each situation, for each family or group. There are so many moving parts to consider in building wellness!</a:t>
            </a:r>
            <a:endParaRPr/>
          </a:p>
        </p:txBody>
      </p:sp>
      <p:sp>
        <p:nvSpPr>
          <p:cNvPr id="185" name="Google Shape;185;g18892ea5ed2_0_66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5" name="Shape 675"/>
        <p:cNvGrpSpPr/>
        <p:nvPr/>
      </p:nvGrpSpPr>
      <p:grpSpPr>
        <a:xfrm>
          <a:off x="0" y="0"/>
          <a:ext cx="0" cy="0"/>
          <a:chOff x="0" y="0"/>
          <a:chExt cx="0" cy="0"/>
        </a:xfrm>
      </p:grpSpPr>
      <p:sp>
        <p:nvSpPr>
          <p:cNvPr id="676" name="Google Shape;676;g118b4ac375b_0_2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7" name="Google Shape;677;g118b4ac375b_0_29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8" name="Google Shape;678;g118b4ac375b_0_29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8" name="Shape 688"/>
        <p:cNvGrpSpPr/>
        <p:nvPr/>
      </p:nvGrpSpPr>
      <p:grpSpPr>
        <a:xfrm>
          <a:off x="0" y="0"/>
          <a:ext cx="0" cy="0"/>
          <a:chOff x="0" y="0"/>
          <a:chExt cx="0" cy="0"/>
        </a:xfrm>
      </p:grpSpPr>
      <p:sp>
        <p:nvSpPr>
          <p:cNvPr id="689" name="Google Shape;689;g118b4ac375b_0_3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0" name="Google Shape;690;g118b4ac375b_0_30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sz="1200" u="sng">
                <a:solidFill>
                  <a:schemeClr val="hlink"/>
                </a:solidFill>
                <a:hlinkClick r:id="rId2"/>
              </a:rPr>
              <a:t>https://survey.alchemer.com/s3/6226945/Digital-Flourishing-Survey-PositiveMediatedSocialInteractions</a:t>
            </a:r>
            <a:endParaRPr sz="1200"/>
          </a:p>
          <a:p>
            <a:pPr indent="0" lvl="0" marL="0" rtl="0" algn="l">
              <a:spcBef>
                <a:spcPts val="0"/>
              </a:spcBef>
              <a:spcAft>
                <a:spcPts val="0"/>
              </a:spcAft>
              <a:buNone/>
            </a:pPr>
            <a:r>
              <a:t/>
            </a:r>
            <a:endParaRPr/>
          </a:p>
        </p:txBody>
      </p:sp>
      <p:sp>
        <p:nvSpPr>
          <p:cNvPr id="691" name="Google Shape;691;g118b4ac375b_0_30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5" name="Shape 695"/>
        <p:cNvGrpSpPr/>
        <p:nvPr/>
      </p:nvGrpSpPr>
      <p:grpSpPr>
        <a:xfrm>
          <a:off x="0" y="0"/>
          <a:ext cx="0" cy="0"/>
          <a:chOff x="0" y="0"/>
          <a:chExt cx="0" cy="0"/>
        </a:xfrm>
      </p:grpSpPr>
      <p:sp>
        <p:nvSpPr>
          <p:cNvPr id="696" name="Google Shape;696;g117d774eaf3_0_2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7" name="Google Shape;697;g117d774eaf3_0_23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We didn't review the </a:t>
            </a:r>
            <a:r>
              <a:rPr lang="en-US"/>
              <a:t>questions</a:t>
            </a:r>
            <a:r>
              <a:rPr lang="en-US"/>
              <a:t> from this assessment in this week. We might dig into them a little more in the Digital Citizenship module, but for now, we do invite you to at least skim over the assessment. I neglected to mention in our gathering that this tool has been validated for anyone 12 and up. </a:t>
            </a:r>
            <a:endParaRPr/>
          </a:p>
        </p:txBody>
      </p:sp>
      <p:sp>
        <p:nvSpPr>
          <p:cNvPr id="698" name="Google Shape;698;g117d774eaf3_0_23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4" name="Shape 704"/>
        <p:cNvGrpSpPr/>
        <p:nvPr/>
      </p:nvGrpSpPr>
      <p:grpSpPr>
        <a:xfrm>
          <a:off x="0" y="0"/>
          <a:ext cx="0" cy="0"/>
          <a:chOff x="0" y="0"/>
          <a:chExt cx="0" cy="0"/>
        </a:xfrm>
      </p:grpSpPr>
      <p:sp>
        <p:nvSpPr>
          <p:cNvPr id="705" name="Google Shape;705;g117d774eaf3_0_2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6" name="Google Shape;706;g117d774eaf3_0_27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7" name="Google Shape;707;g117d774eaf3_0_27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2" name="Shape 712"/>
        <p:cNvGrpSpPr/>
        <p:nvPr/>
      </p:nvGrpSpPr>
      <p:grpSpPr>
        <a:xfrm>
          <a:off x="0" y="0"/>
          <a:ext cx="0" cy="0"/>
          <a:chOff x="0" y="0"/>
          <a:chExt cx="0" cy="0"/>
        </a:xfrm>
      </p:grpSpPr>
      <p:sp>
        <p:nvSpPr>
          <p:cNvPr id="713" name="Google Shape;713;g117d774eaf3_0_2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4" name="Google Shape;714;g117d774eaf3_0_2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You could also think about what relationships in your life in general (not just online) help you feel more connected, less </a:t>
            </a:r>
            <a:r>
              <a:rPr lang="en-US"/>
              <a:t>lonely</a:t>
            </a:r>
            <a:r>
              <a:rPr lang="en-US"/>
              <a:t>, supported, able to trust. As always, write any other questions that may come to mind that you would like to use for self-assessment. We know ourselves best and know what we want to work on and build awareness around. </a:t>
            </a:r>
            <a:endParaRPr/>
          </a:p>
        </p:txBody>
      </p:sp>
      <p:sp>
        <p:nvSpPr>
          <p:cNvPr id="715" name="Google Shape;715;g117d774eaf3_0_23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18892ea5ed2_0_6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0" name="Google Shape;190;g18892ea5ed2_0_66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r>
              <a:rPr lang="en-US"/>
              <a:t>The "oil" that can help all the "gears" work together is </a:t>
            </a:r>
            <a:r>
              <a:rPr lang="en-US"/>
              <a:t>awareness</a:t>
            </a:r>
            <a:r>
              <a:rPr lang="en-US"/>
              <a:t> or mindfulness. Mindfulness is essential to wellness, and wellness impacts our activism. </a:t>
            </a:r>
            <a:endParaRPr/>
          </a:p>
        </p:txBody>
      </p:sp>
      <p:sp>
        <p:nvSpPr>
          <p:cNvPr id="191" name="Google Shape;191;g18892ea5ed2_0_66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18892ea5ed2_0_6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There are a few simple things we hope you can remember from this series. One is the concept of practicing the pause, and pausing and asking questions (PAQ). This concept has been woven throughout the modules of this series. </a:t>
            </a:r>
            <a:endParaRPr/>
          </a:p>
        </p:txBody>
      </p:sp>
      <p:sp>
        <p:nvSpPr>
          <p:cNvPr id="197" name="Google Shape;197;g18892ea5ed2_0_6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18892ea5ed2_0_4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6" name="Google Shape;206;g18892ea5ed2_0_4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US"/>
              <a:t>The idea of pausing and naming is a simple thread that is woven through all that we have talked about to this point. And everything that we have talked about to this point is like pre-work for good relationships. </a:t>
            </a:r>
            <a:endParaRPr/>
          </a:p>
          <a:p>
            <a:pPr indent="0" lvl="0" marL="0" rtl="0" algn="l">
              <a:spcBef>
                <a:spcPts val="0"/>
              </a:spcBef>
              <a:spcAft>
                <a:spcPts val="0"/>
              </a:spcAft>
              <a:buClr>
                <a:schemeClr val="dk1"/>
              </a:buClr>
              <a:buFont typeface="Arial"/>
              <a:buNone/>
            </a:pPr>
            <a:r>
              <a:t/>
            </a:r>
            <a:endParaRPr/>
          </a:p>
          <a:p>
            <a:pPr indent="0" lvl="0" marL="0" rtl="0" algn="l">
              <a:spcBef>
                <a:spcPts val="0"/>
              </a:spcBef>
              <a:spcAft>
                <a:spcPts val="0"/>
              </a:spcAft>
              <a:buClr>
                <a:schemeClr val="dk1"/>
              </a:buClr>
              <a:buFont typeface="Arial"/>
              <a:buNone/>
            </a:pPr>
            <a:r>
              <a:rPr lang="en-US"/>
              <a:t>This concept of "point and name" can apply in various facets of our lives. We can name the kinds of persuasion tactics being used as we practice all of the facets of Wellness. See the following slides, as well as the following ideas:</a:t>
            </a:r>
            <a:endParaRPr/>
          </a:p>
          <a:p>
            <a:pPr indent="0" lvl="0" marL="0" rtl="0" algn="l">
              <a:spcBef>
                <a:spcPts val="0"/>
              </a:spcBef>
              <a:spcAft>
                <a:spcPts val="0"/>
              </a:spcAft>
              <a:buClr>
                <a:schemeClr val="dk1"/>
              </a:buClr>
              <a:buFont typeface="Arial"/>
              <a:buNone/>
            </a:pPr>
            <a:r>
              <a:rPr lang="en-US"/>
              <a:t>As we name our centering values, the attributes we want to develop and nurture, they can stay more present in our day-to-day lives. Pointing and naming the Who, What, When, Where, Why, and How with media consumption can help us be more alert and aware with regard to messages all around us (even those that are spoken, not just shared via media sources). We can name the emotions we are feeling (research shows that this simple act can calm down the nervous system). We can look objectively at (name, identify) thoughts we have, especially when we encounter a difficult situation, but also as we look for tender mercies in our lives. We can build awareness by becoming more alert to messages our bodies are sending us, and where we are experiencing stress and other things in our bodies. And when it comes to honoring time, James Clear shares this idea in his book, </a:t>
            </a:r>
            <a:r>
              <a:rPr i="1" lang="en-US"/>
              <a:t>Atomic Habits.</a:t>
            </a:r>
            <a:r>
              <a:rPr lang="en-US"/>
              <a:t> Catch a glimpse of his writing on this here: https://jamesclear.com/habits-scorecard In his book, he calls it "pointing and calling," from a safety process (Shisa Kanko) on Japanese trains that has significantly reduced accidents. This technique can help during transition times between tasks, when it can be easy to fall into distraction. e.g., When I'm done with a chunk of work and need to go eat, I to often find myself wandering into social media land and getting lost there for a bit, when my body really needs food. When I speak out loud what I want to do next, I also feel a little more accountability to myself to follow through, and it helps my brain remember better. James Clear's wife uses this technique to help her remember where she has put her keys or other things. :) </a:t>
            </a:r>
            <a:r>
              <a:rPr lang="en-US" u="sng">
                <a:solidFill>
                  <a:schemeClr val="hlink"/>
                </a:solidFill>
                <a:hlinkClick r:id="rId2"/>
              </a:rPr>
              <a:t>https://www.japantimes.co.jp/news/2008/10/21/reference/jr-gestures/</a:t>
            </a:r>
            <a:r>
              <a:rPr lang="en-US"/>
              <a:t> or you can read this blog post about it since the original story is behind a paywall: </a:t>
            </a:r>
            <a:r>
              <a:rPr lang="en-US" u="sng">
                <a:solidFill>
                  <a:schemeClr val="hlink"/>
                </a:solidFill>
                <a:hlinkClick r:id="rId3"/>
              </a:rPr>
              <a:t>https://www.christopherroosen.com/blog/2020/4/20/how-the-ritual-of-pointing-and-calling-shisa-kanko-embeds-us-in-the-world</a:t>
            </a:r>
            <a:endParaRPr/>
          </a:p>
          <a:p>
            <a:pPr indent="0" lvl="0" marL="0" rtl="0" algn="l">
              <a:spcBef>
                <a:spcPts val="0"/>
              </a:spcBef>
              <a:spcAft>
                <a:spcPts val="0"/>
              </a:spcAft>
              <a:buClr>
                <a:schemeClr val="dk1"/>
              </a:buClr>
              <a:buFont typeface="Arial"/>
              <a:buNone/>
            </a:pPr>
            <a:r>
              <a:rPr lang="en-US"/>
              <a:t>"pointing and calling" - "Shisa Konko"</a:t>
            </a:r>
            <a:endParaRPr/>
          </a:p>
          <a:p>
            <a:pPr indent="0" lvl="0" marL="0" rtl="0" algn="l">
              <a:spcBef>
                <a:spcPts val="0"/>
              </a:spcBef>
              <a:spcAft>
                <a:spcPts val="0"/>
              </a:spcAft>
              <a:buClr>
                <a:schemeClr val="dk1"/>
              </a:buClr>
              <a:buFont typeface="Arial"/>
              <a:buNone/>
            </a:pPr>
            <a:r>
              <a:rPr lang="en-US"/>
              <a:t>*Alice Gordenker, “JR Gestures,” Japan Times</a:t>
            </a:r>
            <a:endParaRPr/>
          </a:p>
          <a:p>
            <a:pPr indent="0" lvl="0" marL="0" rtl="0" algn="l">
              <a:spcBef>
                <a:spcPts val="0"/>
              </a:spcBef>
              <a:spcAft>
                <a:spcPts val="0"/>
              </a:spcAft>
              <a:buClr>
                <a:schemeClr val="dk1"/>
              </a:buClr>
              <a:buFont typeface="Arial"/>
              <a:buNone/>
            </a:pPr>
            <a:r>
              <a:t/>
            </a:r>
            <a:endParaRPr/>
          </a:p>
          <a:p>
            <a:pPr indent="0" lvl="0" marL="0" rtl="0" algn="l">
              <a:spcBef>
                <a:spcPts val="0"/>
              </a:spcBef>
              <a:spcAft>
                <a:spcPts val="0"/>
              </a:spcAft>
              <a:buClr>
                <a:schemeClr val="dk1"/>
              </a:buClr>
              <a:buFont typeface="Arial"/>
              <a:buNone/>
            </a:pPr>
            <a:r>
              <a:rPr lang="en-US"/>
              <a:t>(Note: In all of these activities, the pointing doesn't have to be literal. :) ) </a:t>
            </a:r>
            <a:endParaRPr/>
          </a:p>
          <a:p>
            <a:pPr indent="0" lvl="0" marL="0" rtl="0" algn="l">
              <a:spcBef>
                <a:spcPts val="0"/>
              </a:spcBef>
              <a:spcAft>
                <a:spcPts val="0"/>
              </a:spcAft>
              <a:buClr>
                <a:schemeClr val="dk1"/>
              </a:buClr>
              <a:buFont typeface="Arial"/>
              <a:buNone/>
            </a:pPr>
            <a:r>
              <a:rPr lang="en-US"/>
              <a:t>On the power of pointing and naming, as it were, on improving wellness, habits, etc. see this from James Clear, an excerpt from chapter 4 of his books, </a:t>
            </a:r>
            <a:r>
              <a:rPr i="1" lang="en-US"/>
              <a:t>Atomic Habits </a:t>
            </a:r>
            <a:r>
              <a:rPr lang="en-US"/>
              <a:t>(shared on his website). In his book, he calls it "pointing and calling," from a safety process (Shisa Kanko) on Japanese trains that has significantly reduced accidents. </a:t>
            </a:r>
            <a:r>
              <a:rPr lang="en-US" u="sng">
                <a:solidFill>
                  <a:schemeClr val="hlink"/>
                </a:solidFill>
                <a:hlinkClick r:id="rId4"/>
              </a:rPr>
              <a:t>https://www.japantimes.co.jp/news/2008/10/21/reference/jr-gestures/</a:t>
            </a:r>
            <a:r>
              <a:rPr lang="en-US"/>
              <a:t> or you can read this blog post about it since the original story is behind a paywall: </a:t>
            </a:r>
            <a:endParaRPr/>
          </a:p>
          <a:p>
            <a:pPr indent="0" lvl="0" marL="0" rtl="0" algn="l">
              <a:spcBef>
                <a:spcPts val="0"/>
              </a:spcBef>
              <a:spcAft>
                <a:spcPts val="0"/>
              </a:spcAft>
              <a:buClr>
                <a:srgbClr val="000000"/>
              </a:buClr>
              <a:buFont typeface="Arial"/>
              <a:buNone/>
            </a:pPr>
            <a:r>
              <a:t/>
            </a:r>
            <a:endParaRPr/>
          </a:p>
          <a:p>
            <a:pPr indent="0" lvl="0" marL="0" rtl="0" algn="l">
              <a:spcBef>
                <a:spcPts val="0"/>
              </a:spcBef>
              <a:spcAft>
                <a:spcPts val="0"/>
              </a:spcAft>
              <a:buClr>
                <a:srgbClr val="000000"/>
              </a:buClr>
              <a:buFont typeface="Arial"/>
              <a:buNone/>
            </a:pPr>
            <a:r>
              <a:rPr lang="en-US"/>
              <a:t>Or see this from Dr. Dan Siegel, an expert in </a:t>
            </a:r>
            <a:r>
              <a:rPr lang="en-US"/>
              <a:t>integrative</a:t>
            </a:r>
            <a:r>
              <a:rPr lang="en-US"/>
              <a:t> neurobiology: Reflection, Relationships, Resilience as three keys to wellness: https://www.youtube.com/watch?v=LiyaSr5aeho</a:t>
            </a:r>
            <a:endParaRPr/>
          </a:p>
        </p:txBody>
      </p:sp>
      <p:sp>
        <p:nvSpPr>
          <p:cNvPr id="207" name="Google Shape;207;g18892ea5ed2_0_43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6" name="Shape 16"/>
        <p:cNvGrpSpPr/>
        <p:nvPr/>
      </p:nvGrpSpPr>
      <p:grpSpPr>
        <a:xfrm>
          <a:off x="0" y="0"/>
          <a:ext cx="0" cy="0"/>
          <a:chOff x="0" y="0"/>
          <a:chExt cx="0" cy="0"/>
        </a:xfrm>
      </p:grpSpPr>
      <p:sp>
        <p:nvSpPr>
          <p:cNvPr id="17" name="Google Shape;17;p2"/>
          <p:cNvSpPr txBox="1"/>
          <p:nvPr>
            <p:ph type="ctrTitle"/>
          </p:nvPr>
        </p:nvSpPr>
        <p:spPr>
          <a:xfrm>
            <a:off x="1524000" y="1122363"/>
            <a:ext cx="9144000" cy="2387600"/>
          </a:xfrm>
          <a:prstGeom prst="rect">
            <a:avLst/>
          </a:prstGeom>
          <a:solidFill>
            <a:schemeClr val="lt1"/>
          </a:solid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2"/>
          <p:cNvSpPr txBox="1"/>
          <p:nvPr>
            <p:ph idx="1" type="subTitle"/>
          </p:nvPr>
        </p:nvSpPr>
        <p:spPr>
          <a:xfrm>
            <a:off x="1524000" y="3602038"/>
            <a:ext cx="9144000" cy="1655762"/>
          </a:xfrm>
          <a:prstGeom prst="rect">
            <a:avLst/>
          </a:prstGeom>
          <a:solidFill>
            <a:schemeClr val="lt1"/>
          </a:solid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9" name="Google Shape;19;p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84" name="Shape 84"/>
        <p:cNvGrpSpPr/>
        <p:nvPr/>
      </p:nvGrpSpPr>
      <p:grpSpPr>
        <a:xfrm>
          <a:off x="0" y="0"/>
          <a:ext cx="0" cy="0"/>
          <a:chOff x="0" y="0"/>
          <a:chExt cx="0" cy="0"/>
        </a:xfrm>
      </p:grpSpPr>
      <p:sp>
        <p:nvSpPr>
          <p:cNvPr id="85" name="Google Shape;85;p12"/>
          <p:cNvSpPr txBox="1"/>
          <p:nvPr>
            <p:ph type="title"/>
          </p:nvPr>
        </p:nvSpPr>
        <p:spPr>
          <a:xfrm>
            <a:off x="838200" y="365125"/>
            <a:ext cx="10515600" cy="1325700"/>
          </a:xfrm>
          <a:prstGeom prst="rect">
            <a:avLst/>
          </a:prstGeom>
          <a:solidFill>
            <a:schemeClr val="lt1"/>
          </a:solid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6" name="Google Shape;86;p12"/>
          <p:cNvSpPr txBox="1"/>
          <p:nvPr>
            <p:ph idx="1" type="body"/>
          </p:nvPr>
        </p:nvSpPr>
        <p:spPr>
          <a:xfrm>
            <a:off x="838200" y="1825625"/>
            <a:ext cx="10515600" cy="4351200"/>
          </a:xfrm>
          <a:prstGeom prst="rect">
            <a:avLst/>
          </a:prstGeom>
          <a:solidFill>
            <a:schemeClr val="lt1"/>
          </a:solid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87" name="Google Shape;87;p1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8" name="Google Shape;88;p1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9" name="Google Shape;89;p1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90" name="Shape 90"/>
        <p:cNvGrpSpPr/>
        <p:nvPr/>
      </p:nvGrpSpPr>
      <p:grpSpPr>
        <a:xfrm>
          <a:off x="0" y="0"/>
          <a:ext cx="0" cy="0"/>
          <a:chOff x="0" y="0"/>
          <a:chExt cx="0" cy="0"/>
        </a:xfrm>
      </p:grpSpPr>
      <p:sp>
        <p:nvSpPr>
          <p:cNvPr id="91" name="Google Shape;91;p13"/>
          <p:cNvSpPr txBox="1"/>
          <p:nvPr>
            <p:ph type="title"/>
          </p:nvPr>
        </p:nvSpPr>
        <p:spPr>
          <a:xfrm>
            <a:off x="838200" y="365125"/>
            <a:ext cx="10515600" cy="1325700"/>
          </a:xfrm>
          <a:prstGeom prst="rect">
            <a:avLst/>
          </a:prstGeom>
          <a:solidFill>
            <a:schemeClr val="lt1"/>
          </a:solid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2" name="Google Shape;92;p13"/>
          <p:cNvSpPr txBox="1"/>
          <p:nvPr>
            <p:ph idx="1" type="body"/>
          </p:nvPr>
        </p:nvSpPr>
        <p:spPr>
          <a:xfrm>
            <a:off x="838200" y="1825625"/>
            <a:ext cx="5181600" cy="4351200"/>
          </a:xfrm>
          <a:prstGeom prst="rect">
            <a:avLst/>
          </a:prstGeom>
          <a:solidFill>
            <a:schemeClr val="lt1"/>
          </a:solid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93" name="Google Shape;93;p13"/>
          <p:cNvSpPr txBox="1"/>
          <p:nvPr>
            <p:ph idx="2" type="body"/>
          </p:nvPr>
        </p:nvSpPr>
        <p:spPr>
          <a:xfrm>
            <a:off x="6172200" y="1825625"/>
            <a:ext cx="5181600" cy="4351200"/>
          </a:xfrm>
          <a:prstGeom prst="rect">
            <a:avLst/>
          </a:prstGeom>
          <a:solidFill>
            <a:schemeClr val="lt1"/>
          </a:solid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94" name="Google Shape;94;p1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5" name="Google Shape;95;p1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6" name="Google Shape;96;p1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97" name="Shape 97"/>
        <p:cNvGrpSpPr/>
        <p:nvPr/>
      </p:nvGrpSpPr>
      <p:grpSpPr>
        <a:xfrm>
          <a:off x="0" y="0"/>
          <a:ext cx="0" cy="0"/>
          <a:chOff x="0" y="0"/>
          <a:chExt cx="0" cy="0"/>
        </a:xfrm>
      </p:grpSpPr>
      <p:sp>
        <p:nvSpPr>
          <p:cNvPr id="98" name="Google Shape;98;p14"/>
          <p:cNvSpPr txBox="1"/>
          <p:nvPr>
            <p:ph type="title"/>
          </p:nvPr>
        </p:nvSpPr>
        <p:spPr>
          <a:xfrm>
            <a:off x="839788"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9" name="Google Shape;99;p14"/>
          <p:cNvSpPr txBox="1"/>
          <p:nvPr>
            <p:ph idx="1" type="body"/>
          </p:nvPr>
        </p:nvSpPr>
        <p:spPr>
          <a:xfrm>
            <a:off x="839788" y="1681163"/>
            <a:ext cx="5157900" cy="823800"/>
          </a:xfrm>
          <a:prstGeom prst="rect">
            <a:avLst/>
          </a:prstGeom>
          <a:noFill/>
          <a:ln>
            <a:noFill/>
          </a:ln>
        </p:spPr>
        <p:txBody>
          <a:bodyPr anchorCtr="0" anchor="b"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2400"/>
              <a:buNone/>
              <a:defRPr b="1" sz="2400"/>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100" name="Google Shape;100;p14"/>
          <p:cNvSpPr txBox="1"/>
          <p:nvPr>
            <p:ph idx="2" type="body"/>
          </p:nvPr>
        </p:nvSpPr>
        <p:spPr>
          <a:xfrm>
            <a:off x="839788" y="2505075"/>
            <a:ext cx="5157900" cy="36846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01" name="Google Shape;101;p14"/>
          <p:cNvSpPr txBox="1"/>
          <p:nvPr>
            <p:ph idx="3" type="body"/>
          </p:nvPr>
        </p:nvSpPr>
        <p:spPr>
          <a:xfrm>
            <a:off x="6172200" y="1681163"/>
            <a:ext cx="5183100" cy="823800"/>
          </a:xfrm>
          <a:prstGeom prst="rect">
            <a:avLst/>
          </a:prstGeom>
          <a:noFill/>
          <a:ln>
            <a:noFill/>
          </a:ln>
        </p:spPr>
        <p:txBody>
          <a:bodyPr anchorCtr="0" anchor="b"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2400"/>
              <a:buNone/>
              <a:defRPr b="1" sz="2400"/>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102" name="Google Shape;102;p14"/>
          <p:cNvSpPr txBox="1"/>
          <p:nvPr>
            <p:ph idx="4" type="body"/>
          </p:nvPr>
        </p:nvSpPr>
        <p:spPr>
          <a:xfrm>
            <a:off x="6172200" y="2505075"/>
            <a:ext cx="5183100" cy="36846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03" name="Google Shape;103;p1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4" name="Google Shape;104;p1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5" name="Google Shape;105;p1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06" name="Shape 106"/>
        <p:cNvGrpSpPr/>
        <p:nvPr/>
      </p:nvGrpSpPr>
      <p:grpSpPr>
        <a:xfrm>
          <a:off x="0" y="0"/>
          <a:ext cx="0" cy="0"/>
          <a:chOff x="0" y="0"/>
          <a:chExt cx="0" cy="0"/>
        </a:xfrm>
      </p:grpSpPr>
      <p:sp>
        <p:nvSpPr>
          <p:cNvPr id="107" name="Google Shape;107;p15"/>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dk1"/>
              </a:buClr>
              <a:buSzPts val="3200"/>
              <a:buFont typeface="Calibri"/>
              <a:buNone/>
              <a:defRPr sz="32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8" name="Google Shape;108;p15"/>
          <p:cNvSpPr txBox="1"/>
          <p:nvPr>
            <p:ph idx="1" type="body"/>
          </p:nvPr>
        </p:nvSpPr>
        <p:spPr>
          <a:xfrm>
            <a:off x="5183188" y="987425"/>
            <a:ext cx="6172200" cy="4873500"/>
          </a:xfrm>
          <a:prstGeom prst="rect">
            <a:avLst/>
          </a:prstGeom>
          <a:noFill/>
          <a:ln>
            <a:noFill/>
          </a:ln>
        </p:spPr>
        <p:txBody>
          <a:bodyPr anchorCtr="0" anchor="t" bIns="45700" lIns="91425" spcFirstLastPara="1" rIns="91425" wrap="square" tIns="45700">
            <a:normAutofit/>
          </a:bodyPr>
          <a:lstStyle>
            <a:lvl1pPr indent="-431800" lvl="0" marL="457200" rtl="0" algn="l">
              <a:lnSpc>
                <a:spcPct val="90000"/>
              </a:lnSpc>
              <a:spcBef>
                <a:spcPts val="1000"/>
              </a:spcBef>
              <a:spcAft>
                <a:spcPts val="0"/>
              </a:spcAft>
              <a:buClr>
                <a:schemeClr val="dk1"/>
              </a:buClr>
              <a:buSzPts val="3200"/>
              <a:buChar char="•"/>
              <a:defRPr sz="3200"/>
            </a:lvl1pPr>
            <a:lvl2pPr indent="-406400" lvl="1" marL="914400" rtl="0" algn="l">
              <a:lnSpc>
                <a:spcPct val="90000"/>
              </a:lnSpc>
              <a:spcBef>
                <a:spcPts val="500"/>
              </a:spcBef>
              <a:spcAft>
                <a:spcPts val="0"/>
              </a:spcAft>
              <a:buClr>
                <a:schemeClr val="dk1"/>
              </a:buClr>
              <a:buSzPts val="2800"/>
              <a:buChar char="•"/>
              <a:defRPr sz="2800"/>
            </a:lvl2pPr>
            <a:lvl3pPr indent="-381000" lvl="2" marL="1371600" rtl="0" algn="l">
              <a:lnSpc>
                <a:spcPct val="90000"/>
              </a:lnSpc>
              <a:spcBef>
                <a:spcPts val="500"/>
              </a:spcBef>
              <a:spcAft>
                <a:spcPts val="0"/>
              </a:spcAft>
              <a:buClr>
                <a:schemeClr val="dk1"/>
              </a:buClr>
              <a:buSzPts val="2400"/>
              <a:buChar char="•"/>
              <a:defRPr sz="2400"/>
            </a:lvl3pPr>
            <a:lvl4pPr indent="-355600" lvl="3" marL="1828800" rtl="0" algn="l">
              <a:lnSpc>
                <a:spcPct val="90000"/>
              </a:lnSpc>
              <a:spcBef>
                <a:spcPts val="500"/>
              </a:spcBef>
              <a:spcAft>
                <a:spcPts val="0"/>
              </a:spcAft>
              <a:buClr>
                <a:schemeClr val="dk1"/>
              </a:buClr>
              <a:buSzPts val="2000"/>
              <a:buChar char="•"/>
              <a:defRPr sz="2000"/>
            </a:lvl4pPr>
            <a:lvl5pPr indent="-355600" lvl="4" marL="2286000" rtl="0" algn="l">
              <a:lnSpc>
                <a:spcPct val="90000"/>
              </a:lnSpc>
              <a:spcBef>
                <a:spcPts val="500"/>
              </a:spcBef>
              <a:spcAft>
                <a:spcPts val="0"/>
              </a:spcAft>
              <a:buClr>
                <a:schemeClr val="dk1"/>
              </a:buClr>
              <a:buSzPts val="2000"/>
              <a:buChar char="•"/>
              <a:defRPr sz="2000"/>
            </a:lvl5pPr>
            <a:lvl6pPr indent="-355600" lvl="5" marL="2743200" rtl="0" algn="l">
              <a:lnSpc>
                <a:spcPct val="90000"/>
              </a:lnSpc>
              <a:spcBef>
                <a:spcPts val="500"/>
              </a:spcBef>
              <a:spcAft>
                <a:spcPts val="0"/>
              </a:spcAft>
              <a:buClr>
                <a:schemeClr val="dk1"/>
              </a:buClr>
              <a:buSzPts val="2000"/>
              <a:buChar char="•"/>
              <a:defRPr sz="2000"/>
            </a:lvl6pPr>
            <a:lvl7pPr indent="-355600" lvl="6" marL="3200400" rtl="0" algn="l">
              <a:lnSpc>
                <a:spcPct val="90000"/>
              </a:lnSpc>
              <a:spcBef>
                <a:spcPts val="500"/>
              </a:spcBef>
              <a:spcAft>
                <a:spcPts val="0"/>
              </a:spcAft>
              <a:buClr>
                <a:schemeClr val="dk1"/>
              </a:buClr>
              <a:buSzPts val="2000"/>
              <a:buChar char="•"/>
              <a:defRPr sz="2000"/>
            </a:lvl7pPr>
            <a:lvl8pPr indent="-355600" lvl="7" marL="3657600" rtl="0" algn="l">
              <a:lnSpc>
                <a:spcPct val="90000"/>
              </a:lnSpc>
              <a:spcBef>
                <a:spcPts val="500"/>
              </a:spcBef>
              <a:spcAft>
                <a:spcPts val="0"/>
              </a:spcAft>
              <a:buClr>
                <a:schemeClr val="dk1"/>
              </a:buClr>
              <a:buSzPts val="2000"/>
              <a:buChar char="•"/>
              <a:defRPr sz="2000"/>
            </a:lvl8pPr>
            <a:lvl9pPr indent="-355600" lvl="8" marL="4114800" rtl="0" algn="l">
              <a:lnSpc>
                <a:spcPct val="90000"/>
              </a:lnSpc>
              <a:spcBef>
                <a:spcPts val="500"/>
              </a:spcBef>
              <a:spcAft>
                <a:spcPts val="0"/>
              </a:spcAft>
              <a:buClr>
                <a:schemeClr val="dk1"/>
              </a:buClr>
              <a:buSzPts val="2000"/>
              <a:buChar char="•"/>
              <a:defRPr sz="2000"/>
            </a:lvl9pPr>
          </a:lstStyle>
          <a:p/>
        </p:txBody>
      </p:sp>
      <p:sp>
        <p:nvSpPr>
          <p:cNvPr id="109" name="Google Shape;109;p15"/>
          <p:cNvSpPr txBox="1"/>
          <p:nvPr>
            <p:ph idx="2"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1600"/>
              <a:buNone/>
              <a:defRPr sz="1600"/>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110" name="Google Shape;110;p15"/>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11" name="Google Shape;111;p15"/>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12" name="Google Shape;112;p1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13" name="Shape 113"/>
        <p:cNvGrpSpPr/>
        <p:nvPr/>
      </p:nvGrpSpPr>
      <p:grpSpPr>
        <a:xfrm>
          <a:off x="0" y="0"/>
          <a:ext cx="0" cy="0"/>
          <a:chOff x="0" y="0"/>
          <a:chExt cx="0" cy="0"/>
        </a:xfrm>
      </p:grpSpPr>
      <p:sp>
        <p:nvSpPr>
          <p:cNvPr id="114" name="Google Shape;114;p16"/>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dk1"/>
              </a:buClr>
              <a:buSzPts val="3200"/>
              <a:buFont typeface="Calibri"/>
              <a:buNone/>
              <a:defRPr sz="32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15" name="Google Shape;115;p16"/>
          <p:cNvSpPr/>
          <p:nvPr>
            <p:ph idx="2" type="pic"/>
          </p:nvPr>
        </p:nvSpPr>
        <p:spPr>
          <a:xfrm>
            <a:off x="5183188" y="987425"/>
            <a:ext cx="6172200" cy="4873500"/>
          </a:xfrm>
          <a:prstGeom prst="rect">
            <a:avLst/>
          </a:prstGeom>
          <a:noFill/>
          <a:ln>
            <a:noFill/>
          </a:ln>
        </p:spPr>
      </p:sp>
      <p:sp>
        <p:nvSpPr>
          <p:cNvPr id="116" name="Google Shape;116;p16"/>
          <p:cNvSpPr txBox="1"/>
          <p:nvPr>
            <p:ph idx="1"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1600"/>
              <a:buNone/>
              <a:defRPr sz="1600"/>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117" name="Google Shape;117;p16"/>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18" name="Google Shape;118;p16"/>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19" name="Google Shape;119;p1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20" name="Shape 120"/>
        <p:cNvGrpSpPr/>
        <p:nvPr/>
      </p:nvGrpSpPr>
      <p:grpSpPr>
        <a:xfrm>
          <a:off x="0" y="0"/>
          <a:ext cx="0" cy="0"/>
          <a:chOff x="0" y="0"/>
          <a:chExt cx="0" cy="0"/>
        </a:xfrm>
      </p:grpSpPr>
      <p:sp>
        <p:nvSpPr>
          <p:cNvPr id="121" name="Google Shape;121;p17"/>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22" name="Google Shape;122;p17"/>
          <p:cNvSpPr txBox="1"/>
          <p:nvPr>
            <p:ph idx="1" type="body"/>
          </p:nvPr>
        </p:nvSpPr>
        <p:spPr>
          <a:xfrm rot="5400000">
            <a:off x="3920400" y="-1256575"/>
            <a:ext cx="4351200" cy="105156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23" name="Google Shape;123;p17"/>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24" name="Google Shape;124;p17"/>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25" name="Google Shape;125;p1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26" name="Shape 126"/>
        <p:cNvGrpSpPr/>
        <p:nvPr/>
      </p:nvGrpSpPr>
      <p:grpSpPr>
        <a:xfrm>
          <a:off x="0" y="0"/>
          <a:ext cx="0" cy="0"/>
          <a:chOff x="0" y="0"/>
          <a:chExt cx="0" cy="0"/>
        </a:xfrm>
      </p:grpSpPr>
      <p:sp>
        <p:nvSpPr>
          <p:cNvPr id="127" name="Google Shape;127;p18"/>
          <p:cNvSpPr txBox="1"/>
          <p:nvPr>
            <p:ph type="title"/>
          </p:nvPr>
        </p:nvSpPr>
        <p:spPr>
          <a:xfrm rot="5400000">
            <a:off x="7133400" y="1956625"/>
            <a:ext cx="5811900" cy="26289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28" name="Google Shape;128;p18"/>
          <p:cNvSpPr txBox="1"/>
          <p:nvPr>
            <p:ph idx="1" type="body"/>
          </p:nvPr>
        </p:nvSpPr>
        <p:spPr>
          <a:xfrm rot="5400000">
            <a:off x="1799400" y="-596075"/>
            <a:ext cx="5811900" cy="77343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29" name="Google Shape;129;p18"/>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30" name="Google Shape;130;p18"/>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31" name="Google Shape;131;p1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2" name="Shape 22"/>
        <p:cNvGrpSpPr/>
        <p:nvPr/>
      </p:nvGrpSpPr>
      <p:grpSpPr>
        <a:xfrm>
          <a:off x="0" y="0"/>
          <a:ext cx="0" cy="0"/>
          <a:chOff x="0" y="0"/>
          <a:chExt cx="0" cy="0"/>
        </a:xfrm>
      </p:grpSpPr>
      <p:sp>
        <p:nvSpPr>
          <p:cNvPr id="23" name="Google Shape;23;p3"/>
          <p:cNvSpPr txBox="1"/>
          <p:nvPr>
            <p:ph type="title"/>
          </p:nvPr>
        </p:nvSpPr>
        <p:spPr>
          <a:xfrm>
            <a:off x="838200" y="365125"/>
            <a:ext cx="10515600" cy="1325563"/>
          </a:xfrm>
          <a:prstGeom prst="rect">
            <a:avLst/>
          </a:prstGeom>
          <a:solidFill>
            <a:schemeClr val="lt1"/>
          </a:solid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3"/>
          <p:cNvSpPr txBox="1"/>
          <p:nvPr>
            <p:ph idx="1" type="body"/>
          </p:nvPr>
        </p:nvSpPr>
        <p:spPr>
          <a:xfrm>
            <a:off x="838200" y="1825625"/>
            <a:ext cx="10515600" cy="4351338"/>
          </a:xfrm>
          <a:prstGeom prst="rect">
            <a:avLst/>
          </a:prstGeom>
          <a:solidFill>
            <a:schemeClr val="lt1"/>
          </a:solid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 name="Google Shape;25;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8" name="Shape 28"/>
        <p:cNvGrpSpPr/>
        <p:nvPr/>
      </p:nvGrpSpPr>
      <p:grpSpPr>
        <a:xfrm>
          <a:off x="0" y="0"/>
          <a:ext cx="0" cy="0"/>
          <a:chOff x="0" y="0"/>
          <a:chExt cx="0" cy="0"/>
        </a:xfrm>
      </p:grpSpPr>
      <p:sp>
        <p:nvSpPr>
          <p:cNvPr id="29" name="Google Shape;29;p4"/>
          <p:cNvSpPr txBox="1"/>
          <p:nvPr>
            <p:ph type="title"/>
          </p:nvPr>
        </p:nvSpPr>
        <p:spPr>
          <a:xfrm>
            <a:off x="838200" y="365125"/>
            <a:ext cx="10515600" cy="1325563"/>
          </a:xfrm>
          <a:prstGeom prst="rect">
            <a:avLst/>
          </a:prstGeom>
          <a:solidFill>
            <a:schemeClr val="lt1"/>
          </a:solid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4"/>
          <p:cNvSpPr txBox="1"/>
          <p:nvPr>
            <p:ph idx="1" type="body"/>
          </p:nvPr>
        </p:nvSpPr>
        <p:spPr>
          <a:xfrm>
            <a:off x="838200" y="1825625"/>
            <a:ext cx="5181600" cy="4351338"/>
          </a:xfrm>
          <a:prstGeom prst="rect">
            <a:avLst/>
          </a:prstGeom>
          <a:solidFill>
            <a:schemeClr val="lt1"/>
          </a:solid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 name="Google Shape;31;p4"/>
          <p:cNvSpPr txBox="1"/>
          <p:nvPr>
            <p:ph idx="2" type="body"/>
          </p:nvPr>
        </p:nvSpPr>
        <p:spPr>
          <a:xfrm>
            <a:off x="6172200" y="1825625"/>
            <a:ext cx="5181600" cy="4351338"/>
          </a:xfrm>
          <a:prstGeom prst="rect">
            <a:avLst/>
          </a:prstGeom>
          <a:solidFill>
            <a:schemeClr val="lt1"/>
          </a:solid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5" name="Shape 35"/>
        <p:cNvGrpSpPr/>
        <p:nvPr/>
      </p:nvGrpSpPr>
      <p:grpSpPr>
        <a:xfrm>
          <a:off x="0" y="0"/>
          <a:ext cx="0" cy="0"/>
          <a:chOff x="0" y="0"/>
          <a:chExt cx="0" cy="0"/>
        </a:xfrm>
      </p:grpSpPr>
      <p:sp>
        <p:nvSpPr>
          <p:cNvPr id="36" name="Google Shape;36;p5"/>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5"/>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8" name="Google Shape;38;p5"/>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 name="Google Shape;39;p5"/>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0" name="Google Shape;40;p5"/>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44" name="Shape 44"/>
        <p:cNvGrpSpPr/>
        <p:nvPr/>
      </p:nvGrpSpPr>
      <p:grpSpPr>
        <a:xfrm>
          <a:off x="0" y="0"/>
          <a:ext cx="0" cy="0"/>
          <a:chOff x="0" y="0"/>
          <a:chExt cx="0" cy="0"/>
        </a:xfrm>
      </p:grpSpPr>
      <p:sp>
        <p:nvSpPr>
          <p:cNvPr id="45" name="Google Shape;45;p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6"/>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47" name="Google Shape;47;p6"/>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8" name="Google Shape;48;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51" name="Shape 51"/>
        <p:cNvGrpSpPr/>
        <p:nvPr/>
      </p:nvGrpSpPr>
      <p:grpSpPr>
        <a:xfrm>
          <a:off x="0" y="0"/>
          <a:ext cx="0" cy="0"/>
          <a:chOff x="0" y="0"/>
          <a:chExt cx="0" cy="0"/>
        </a:xfrm>
      </p:grpSpPr>
      <p:sp>
        <p:nvSpPr>
          <p:cNvPr id="52" name="Google Shape;52;p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7"/>
          <p:cNvSpPr/>
          <p:nvPr>
            <p:ph idx="2" type="pic"/>
          </p:nvPr>
        </p:nvSpPr>
        <p:spPr>
          <a:xfrm>
            <a:off x="5183188" y="987425"/>
            <a:ext cx="6172200" cy="4873625"/>
          </a:xfrm>
          <a:prstGeom prst="rect">
            <a:avLst/>
          </a:prstGeom>
          <a:noFill/>
          <a:ln>
            <a:noFill/>
          </a:ln>
        </p:spPr>
      </p:sp>
      <p:sp>
        <p:nvSpPr>
          <p:cNvPr id="54" name="Google Shape;54;p7"/>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5" name="Google Shape;55;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58" name="Shape 58"/>
        <p:cNvGrpSpPr/>
        <p:nvPr/>
      </p:nvGrpSpPr>
      <p:grpSpPr>
        <a:xfrm>
          <a:off x="0" y="0"/>
          <a:ext cx="0" cy="0"/>
          <a:chOff x="0" y="0"/>
          <a:chExt cx="0" cy="0"/>
        </a:xfrm>
      </p:grpSpPr>
      <p:sp>
        <p:nvSpPr>
          <p:cNvPr id="59" name="Google Shape;59;p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8"/>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 name="Google Shape;61;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64" name="Shape 64"/>
        <p:cNvGrpSpPr/>
        <p:nvPr/>
      </p:nvGrpSpPr>
      <p:grpSpPr>
        <a:xfrm>
          <a:off x="0" y="0"/>
          <a:ext cx="0" cy="0"/>
          <a:chOff x="0" y="0"/>
          <a:chExt cx="0" cy="0"/>
        </a:xfrm>
      </p:grpSpPr>
      <p:sp>
        <p:nvSpPr>
          <p:cNvPr id="65" name="Google Shape;65;p9"/>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9"/>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 name="Google Shape;67;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78" name="Shape 78"/>
        <p:cNvGrpSpPr/>
        <p:nvPr/>
      </p:nvGrpSpPr>
      <p:grpSpPr>
        <a:xfrm>
          <a:off x="0" y="0"/>
          <a:ext cx="0" cy="0"/>
          <a:chOff x="0" y="0"/>
          <a:chExt cx="0" cy="0"/>
        </a:xfrm>
      </p:grpSpPr>
      <p:sp>
        <p:nvSpPr>
          <p:cNvPr id="79" name="Google Shape;79;p11"/>
          <p:cNvSpPr txBox="1"/>
          <p:nvPr>
            <p:ph type="ctrTitle"/>
          </p:nvPr>
        </p:nvSpPr>
        <p:spPr>
          <a:xfrm>
            <a:off x="1524000" y="1122363"/>
            <a:ext cx="9144000" cy="2387700"/>
          </a:xfrm>
          <a:prstGeom prst="rect">
            <a:avLst/>
          </a:prstGeom>
          <a:solidFill>
            <a:schemeClr val="lt1"/>
          </a:solidFill>
          <a:ln>
            <a:noFill/>
          </a:ln>
        </p:spPr>
        <p:txBody>
          <a:bodyPr anchorCtr="0" anchor="b" bIns="45700" lIns="91425" spcFirstLastPara="1" rIns="91425" wrap="square" tIns="45700">
            <a:normAutofit/>
          </a:bodyPr>
          <a:lstStyle>
            <a:lvl1pPr lvl="0" rtl="0" algn="ctr">
              <a:lnSpc>
                <a:spcPct val="90000"/>
              </a:lnSpc>
              <a:spcBef>
                <a:spcPts val="0"/>
              </a:spcBef>
              <a:spcAft>
                <a:spcPts val="0"/>
              </a:spcAft>
              <a:buClr>
                <a:schemeClr val="dk1"/>
              </a:buClr>
              <a:buSzPts val="6000"/>
              <a:buFont typeface="Calibri"/>
              <a:buNone/>
              <a:defRPr sz="60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0" name="Google Shape;80;p11"/>
          <p:cNvSpPr txBox="1"/>
          <p:nvPr>
            <p:ph idx="1" type="subTitle"/>
          </p:nvPr>
        </p:nvSpPr>
        <p:spPr>
          <a:xfrm>
            <a:off x="1524000" y="3602038"/>
            <a:ext cx="9144000" cy="1655700"/>
          </a:xfrm>
          <a:prstGeom prst="rect">
            <a:avLst/>
          </a:prstGeom>
          <a:solidFill>
            <a:schemeClr val="lt1"/>
          </a:solidFill>
          <a:ln>
            <a:noFill/>
          </a:ln>
        </p:spPr>
        <p:txBody>
          <a:bodyPr anchorCtr="0" anchor="t" bIns="45700" lIns="91425" spcFirstLastPara="1" rIns="91425" wrap="square" tIns="45700">
            <a:normAutofit/>
          </a:bodyPr>
          <a:lstStyle>
            <a:lvl1pPr lvl="0" rtl="0" algn="ctr">
              <a:lnSpc>
                <a:spcPct val="90000"/>
              </a:lnSpc>
              <a:spcBef>
                <a:spcPts val="1000"/>
              </a:spcBef>
              <a:spcAft>
                <a:spcPts val="0"/>
              </a:spcAft>
              <a:buClr>
                <a:schemeClr val="dk1"/>
              </a:buClr>
              <a:buSzPts val="2400"/>
              <a:buNone/>
              <a:defRPr sz="2400"/>
            </a:lvl1pPr>
            <a:lvl2pPr lvl="1" rtl="0" algn="ctr">
              <a:lnSpc>
                <a:spcPct val="90000"/>
              </a:lnSpc>
              <a:spcBef>
                <a:spcPts val="500"/>
              </a:spcBef>
              <a:spcAft>
                <a:spcPts val="0"/>
              </a:spcAft>
              <a:buClr>
                <a:schemeClr val="dk1"/>
              </a:buClr>
              <a:buSzPts val="2000"/>
              <a:buNone/>
              <a:defRPr sz="2000"/>
            </a:lvl2pPr>
            <a:lvl3pPr lvl="2" rtl="0" algn="ctr">
              <a:lnSpc>
                <a:spcPct val="90000"/>
              </a:lnSpc>
              <a:spcBef>
                <a:spcPts val="500"/>
              </a:spcBef>
              <a:spcAft>
                <a:spcPts val="0"/>
              </a:spcAft>
              <a:buClr>
                <a:schemeClr val="dk1"/>
              </a:buClr>
              <a:buSzPts val="1800"/>
              <a:buNone/>
              <a:defRPr sz="1800"/>
            </a:lvl3pPr>
            <a:lvl4pPr lvl="3" rtl="0" algn="ctr">
              <a:lnSpc>
                <a:spcPct val="90000"/>
              </a:lnSpc>
              <a:spcBef>
                <a:spcPts val="500"/>
              </a:spcBef>
              <a:spcAft>
                <a:spcPts val="0"/>
              </a:spcAft>
              <a:buClr>
                <a:schemeClr val="dk1"/>
              </a:buClr>
              <a:buSzPts val="1600"/>
              <a:buNone/>
              <a:defRPr sz="1600"/>
            </a:lvl4pPr>
            <a:lvl5pPr lvl="4" rtl="0" algn="ctr">
              <a:lnSpc>
                <a:spcPct val="90000"/>
              </a:lnSpc>
              <a:spcBef>
                <a:spcPts val="500"/>
              </a:spcBef>
              <a:spcAft>
                <a:spcPts val="0"/>
              </a:spcAft>
              <a:buClr>
                <a:schemeClr val="dk1"/>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81" name="Google Shape;81;p1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2" name="Google Shape;82;p1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3" name="Google Shape;83;p1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8.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10" Type="http://schemas.openxmlformats.org/officeDocument/2006/relationships/theme" Target="../theme/theme2.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6.png"/><Relationship Id="rId2" Type="http://schemas.openxmlformats.org/officeDocument/2006/relationships/image" Target="../media/image20.png"/><Relationship Id="rId3" Type="http://schemas.openxmlformats.org/officeDocument/2006/relationships/slideLayout" Target="../slideLayouts/slideLayout9.xml"/><Relationship Id="rId4" Type="http://schemas.openxmlformats.org/officeDocument/2006/relationships/slideLayout" Target="../slideLayouts/slideLayout10.xml"/><Relationship Id="rId11" Type="http://schemas.openxmlformats.org/officeDocument/2006/relationships/theme" Target="../theme/theme1.xml"/><Relationship Id="rId10" Type="http://schemas.openxmlformats.org/officeDocument/2006/relationships/slideLayout" Target="../slideLayouts/slideLayout16.xml"/><Relationship Id="rId9" Type="http://schemas.openxmlformats.org/officeDocument/2006/relationships/slideLayout" Target="../slideLayouts/slideLayout15.xml"/><Relationship Id="rId5" Type="http://schemas.openxmlformats.org/officeDocument/2006/relationships/slideLayout" Target="../slideLayouts/slideLayout11.xml"/><Relationship Id="rId6" Type="http://schemas.openxmlformats.org/officeDocument/2006/relationships/slideLayout" Target="../slideLayouts/slideLayout12.xml"/><Relationship Id="rId7" Type="http://schemas.openxmlformats.org/officeDocument/2006/relationships/slideLayout" Target="../slideLayouts/slideLayout13.xml"/><Relationship Id="rId8"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15" name="Google Shape;15;p1"/>
          <p:cNvPicPr preferRelativeResize="0"/>
          <p:nvPr/>
        </p:nvPicPr>
        <p:blipFill rotWithShape="1">
          <a:blip r:embed="rId1">
            <a:alphaModFix amt="3000"/>
          </a:blip>
          <a:srcRect b="3566" l="0" r="0" t="4806"/>
          <a:stretch/>
        </p:blipFill>
        <p:spPr>
          <a:xfrm>
            <a:off x="164892" y="0"/>
            <a:ext cx="11872210" cy="68580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0" name="Shape 70"/>
        <p:cNvGrpSpPr/>
        <p:nvPr/>
      </p:nvGrpSpPr>
      <p:grpSpPr>
        <a:xfrm>
          <a:off x="0" y="0"/>
          <a:ext cx="0" cy="0"/>
          <a:chOff x="0" y="0"/>
          <a:chExt cx="0" cy="0"/>
        </a:xfrm>
      </p:grpSpPr>
      <p:sp>
        <p:nvSpPr>
          <p:cNvPr id="71" name="Google Shape;71;p1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2" name="Google Shape;72;p10"/>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3" name="Google Shape;73;p10"/>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74" name="Google Shape;74;p10"/>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75" name="Google Shape;75;p1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76" name="Google Shape;76;p10"/>
          <p:cNvPicPr preferRelativeResize="0"/>
          <p:nvPr/>
        </p:nvPicPr>
        <p:blipFill rotWithShape="1">
          <a:blip r:embed="rId1">
            <a:alphaModFix/>
          </a:blip>
          <a:srcRect b="0" l="0" r="0" t="0"/>
          <a:stretch/>
        </p:blipFill>
        <p:spPr>
          <a:xfrm>
            <a:off x="11376300" y="6197200"/>
            <a:ext cx="813200" cy="813200"/>
          </a:xfrm>
          <a:prstGeom prst="rect">
            <a:avLst/>
          </a:prstGeom>
          <a:noFill/>
          <a:ln>
            <a:noFill/>
          </a:ln>
        </p:spPr>
      </p:pic>
      <p:pic>
        <p:nvPicPr>
          <p:cNvPr id="77" name="Google Shape;77;p10"/>
          <p:cNvPicPr preferRelativeResize="0"/>
          <p:nvPr/>
        </p:nvPicPr>
        <p:blipFill rotWithShape="1">
          <a:blip r:embed="rId2">
            <a:alphaModFix amt="2000"/>
          </a:blip>
          <a:srcRect b="4629" l="3014" r="6716" t="6851"/>
          <a:stretch/>
        </p:blipFill>
        <p:spPr>
          <a:xfrm>
            <a:off x="29727" y="41448"/>
            <a:ext cx="12016758" cy="63149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xml"/><Relationship Id="rId3" Type="http://schemas.openxmlformats.org/officeDocument/2006/relationships/image" Target="../media/image2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xml"/><Relationship Id="rId3" Type="http://schemas.openxmlformats.org/officeDocument/2006/relationships/image" Target="../media/image9.png"/><Relationship Id="rId4" Type="http://schemas.openxmlformats.org/officeDocument/2006/relationships/image" Target="../media/image21.png"/><Relationship Id="rId5" Type="http://schemas.openxmlformats.org/officeDocument/2006/relationships/hyperlink" Target="https://drive.google.com/drive/folders/18ZQ-ySDQW7UxXe8L_75UMBKzvKldC_L9?usp=sharing"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xml"/><Relationship Id="rId3" Type="http://schemas.openxmlformats.org/officeDocument/2006/relationships/image" Target="../media/image21.png"/><Relationship Id="rId4" Type="http://schemas.openxmlformats.org/officeDocument/2006/relationships/hyperlink" Target="https://drive.google.com/drive/folders/18ZQ-ySDQW7UxXe8L_75UMBKzvKldC_L9?usp=sharing"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xml"/><Relationship Id="rId3" Type="http://schemas.openxmlformats.org/officeDocument/2006/relationships/image" Target="../media/image96.png"/><Relationship Id="rId4" Type="http://schemas.openxmlformats.org/officeDocument/2006/relationships/hyperlink" Target="https://drive.google.com/drive/folders/18ZQ-ySDQW7UxXe8L_75UMBKzvKldC_L9?usp=sharing"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4.xml"/><Relationship Id="rId3" Type="http://schemas.openxmlformats.org/officeDocument/2006/relationships/image" Target="../media/image9.png"/><Relationship Id="rId4" Type="http://schemas.openxmlformats.org/officeDocument/2006/relationships/image" Target="../media/image60.png"/><Relationship Id="rId5" Type="http://schemas.openxmlformats.org/officeDocument/2006/relationships/hyperlink" Target="https://drive.google.com/drive/folders/1927uy5aT0--hTG_Q8Y0-f5Kxfx5k8Cht?usp=sharing"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xml"/><Relationship Id="rId3" Type="http://schemas.openxmlformats.org/officeDocument/2006/relationships/image" Target="../media/image2.png"/><Relationship Id="rId4" Type="http://schemas.openxmlformats.org/officeDocument/2006/relationships/image" Target="../media/image9.png"/><Relationship Id="rId5" Type="http://schemas.openxmlformats.org/officeDocument/2006/relationships/hyperlink" Target="https://drive.google.com/drive/folders/1927uy5aT0--hTG_Q8Y0-f5Kxfx5k8Cht?usp=sharing"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6.xml"/><Relationship Id="rId3" Type="http://schemas.openxmlformats.org/officeDocument/2006/relationships/image" Target="../media/image9.png"/><Relationship Id="rId4" Type="http://schemas.openxmlformats.org/officeDocument/2006/relationships/image" Target="../media/image13.png"/><Relationship Id="rId5" Type="http://schemas.openxmlformats.org/officeDocument/2006/relationships/image" Target="../media/image2.png"/><Relationship Id="rId6" Type="http://schemas.openxmlformats.org/officeDocument/2006/relationships/hyperlink" Target="https://drive.google.com/drive/folders/1qu1SHlz6urw2jq-FuQXcffmSCHvrOohh?usp=sharing"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7.xml"/><Relationship Id="rId3" Type="http://schemas.openxmlformats.org/officeDocument/2006/relationships/image" Target="../media/image9.png"/><Relationship Id="rId4" Type="http://schemas.openxmlformats.org/officeDocument/2006/relationships/image" Target="../media/image2.png"/><Relationship Id="rId5" Type="http://schemas.openxmlformats.org/officeDocument/2006/relationships/image" Target="../media/image15.png"/><Relationship Id="rId6" Type="http://schemas.openxmlformats.org/officeDocument/2006/relationships/hyperlink" Target="https://drive.google.com/drive/folders/1qu1SHlz6urw2jq-FuQXcffmSCHvrOohh?usp=sharing"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8.xml"/><Relationship Id="rId3" Type="http://schemas.openxmlformats.org/officeDocument/2006/relationships/image" Target="../media/image9.png"/><Relationship Id="rId4" Type="http://schemas.openxmlformats.org/officeDocument/2006/relationships/image" Target="../media/image22.png"/><Relationship Id="rId5" Type="http://schemas.openxmlformats.org/officeDocument/2006/relationships/image" Target="../media/image2.png"/><Relationship Id="rId6" Type="http://schemas.openxmlformats.org/officeDocument/2006/relationships/hyperlink" Target="https://drive.google.com/drive/folders/13VvzpiknSWsBs6OtzT6E5gGfzEpm75dr?usp=sharing"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9.xml"/><Relationship Id="rId3" Type="http://schemas.openxmlformats.org/officeDocument/2006/relationships/image" Target="../media/image9.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xml"/><Relationship Id="rId3"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0.xml"/><Relationship Id="rId3" Type="http://schemas.openxmlformats.org/officeDocument/2006/relationships/image" Target="../media/image9.png"/><Relationship Id="rId4" Type="http://schemas.openxmlformats.org/officeDocument/2006/relationships/image" Target="../media/image2.png"/><Relationship Id="rId5" Type="http://schemas.openxmlformats.org/officeDocument/2006/relationships/image" Target="../media/image31.png"/><Relationship Id="rId6" Type="http://schemas.openxmlformats.org/officeDocument/2006/relationships/hyperlink" Target="https://drive.google.com/drive/folders/1yFYOHKezAkvqhjjwV0ScV2q7F7beoQTm?usp=sharing"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1.xml"/><Relationship Id="rId3" Type="http://schemas.openxmlformats.org/officeDocument/2006/relationships/image" Target="../media/image9.png"/><Relationship Id="rId4" Type="http://schemas.openxmlformats.org/officeDocument/2006/relationships/image" Target="../media/image16.png"/><Relationship Id="rId5" Type="http://schemas.openxmlformats.org/officeDocument/2006/relationships/hyperlink" Target="https://drive.google.com/drive/folders/1yFYOHKezAkvqhjjwV0ScV2q7F7beoQTm?usp=sharing"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2.xml"/><Relationship Id="rId3" Type="http://schemas.openxmlformats.org/officeDocument/2006/relationships/image" Target="../media/image9.png"/><Relationship Id="rId4" Type="http://schemas.openxmlformats.org/officeDocument/2006/relationships/image" Target="../media/image23.png"/><Relationship Id="rId5" Type="http://schemas.openxmlformats.org/officeDocument/2006/relationships/hyperlink" Target="https://drive.google.com/drive/folders/1yFYOHKezAkvqhjjwV0ScV2q7F7beoQTm?usp=sharing"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3.xml"/><Relationship Id="rId3" Type="http://schemas.openxmlformats.org/officeDocument/2006/relationships/image" Target="../media/image9.png"/><Relationship Id="rId4" Type="http://schemas.openxmlformats.org/officeDocument/2006/relationships/hyperlink" Target="https://drive.google.com/drive/folders/1nF5jLlb4j-5jwKG-QAw-yzc4aybG5zNg?usp=sharing"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4.xml"/><Relationship Id="rId3" Type="http://schemas.openxmlformats.org/officeDocument/2006/relationships/image" Target="../media/image27.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5.xml"/><Relationship Id="rId3" Type="http://schemas.openxmlformats.org/officeDocument/2006/relationships/image" Target="../media/image2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6.xml"/><Relationship Id="rId3" Type="http://schemas.openxmlformats.org/officeDocument/2006/relationships/image" Target="../media/image29.png"/><Relationship Id="rId4" Type="http://schemas.openxmlformats.org/officeDocument/2006/relationships/image" Target="../media/image33.png"/><Relationship Id="rId5" Type="http://schemas.openxmlformats.org/officeDocument/2006/relationships/image" Target="../media/image63.png"/><Relationship Id="rId6" Type="http://schemas.openxmlformats.org/officeDocument/2006/relationships/image" Target="../media/image5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7.xml"/><Relationship Id="rId3" Type="http://schemas.openxmlformats.org/officeDocument/2006/relationships/image" Target="../media/image2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8.xml"/><Relationship Id="rId3" Type="http://schemas.openxmlformats.org/officeDocument/2006/relationships/image" Target="../media/image3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9.xml"/><Relationship Id="rId3" Type="http://schemas.openxmlformats.org/officeDocument/2006/relationships/image" Target="../media/image3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0.xml"/><Relationship Id="rId3" Type="http://schemas.openxmlformats.org/officeDocument/2006/relationships/image" Target="../media/image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1.xml"/><Relationship Id="rId3" Type="http://schemas.openxmlformats.org/officeDocument/2006/relationships/image" Target="../media/image4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2.xml"/><Relationship Id="rId3" Type="http://schemas.openxmlformats.org/officeDocument/2006/relationships/image" Target="../media/image43.png"/><Relationship Id="rId4" Type="http://schemas.openxmlformats.org/officeDocument/2006/relationships/image" Target="../media/image10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3.xml"/><Relationship Id="rId3" Type="http://schemas.openxmlformats.org/officeDocument/2006/relationships/image" Target="../media/image6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4.xml"/><Relationship Id="rId3" Type="http://schemas.openxmlformats.org/officeDocument/2006/relationships/image" Target="../media/image19.pn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5.xml"/><Relationship Id="rId3" Type="http://schemas.openxmlformats.org/officeDocument/2006/relationships/image" Target="../media/image41.png"/><Relationship Id="rId4" Type="http://schemas.openxmlformats.org/officeDocument/2006/relationships/image" Target="../media/image32.png"/><Relationship Id="rId5" Type="http://schemas.openxmlformats.org/officeDocument/2006/relationships/image" Target="../media/image36.png"/><Relationship Id="rId6" Type="http://schemas.openxmlformats.org/officeDocument/2006/relationships/image" Target="../media/image3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6.xml"/><Relationship Id="rId3" Type="http://schemas.openxmlformats.org/officeDocument/2006/relationships/image" Target="../media/image48.png"/><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7.xml"/><Relationship Id="rId3" Type="http://schemas.openxmlformats.org/officeDocument/2006/relationships/image" Target="../media/image38.png"/><Relationship Id="rId4" Type="http://schemas.openxmlformats.org/officeDocument/2006/relationships/image" Target="../media/image34.png"/><Relationship Id="rId5" Type="http://schemas.openxmlformats.org/officeDocument/2006/relationships/image" Target="../media/image4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8.xml"/><Relationship Id="rId3" Type="http://schemas.openxmlformats.org/officeDocument/2006/relationships/image" Target="../media/image34.png"/><Relationship Id="rId4" Type="http://schemas.openxmlformats.org/officeDocument/2006/relationships/image" Target="../media/image40.png"/><Relationship Id="rId5" Type="http://schemas.openxmlformats.org/officeDocument/2006/relationships/image" Target="../media/image4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9.xml"/><Relationship Id="rId3" Type="http://schemas.openxmlformats.org/officeDocument/2006/relationships/image" Target="../media/image38.png"/><Relationship Id="rId4" Type="http://schemas.openxmlformats.org/officeDocument/2006/relationships/image" Target="../media/image50.png"/><Relationship Id="rId5" Type="http://schemas.openxmlformats.org/officeDocument/2006/relationships/image" Target="../media/image53.png"/><Relationship Id="rId6" Type="http://schemas.openxmlformats.org/officeDocument/2006/relationships/image" Target="../media/image51.png"/><Relationship Id="rId7" Type="http://schemas.openxmlformats.org/officeDocument/2006/relationships/image" Target="../media/image4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xml"/><Relationship Id="rId3" Type="http://schemas.openxmlformats.org/officeDocument/2006/relationships/image" Target="../media/image1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0.xml"/><Relationship Id="rId3" Type="http://schemas.openxmlformats.org/officeDocument/2006/relationships/image" Target="../media/image7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1.xml"/><Relationship Id="rId3" Type="http://schemas.openxmlformats.org/officeDocument/2006/relationships/image" Target="../media/image38.png"/><Relationship Id="rId4" Type="http://schemas.openxmlformats.org/officeDocument/2006/relationships/image" Target="../media/image45.png"/><Relationship Id="rId5" Type="http://schemas.openxmlformats.org/officeDocument/2006/relationships/image" Target="../media/image52.png"/><Relationship Id="rId6" Type="http://schemas.openxmlformats.org/officeDocument/2006/relationships/image" Target="../media/image5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2.xml"/><Relationship Id="rId3" Type="http://schemas.openxmlformats.org/officeDocument/2006/relationships/image" Target="../media/image3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4.xml"/><Relationship Id="rId3" Type="http://schemas.openxmlformats.org/officeDocument/2006/relationships/image" Target="../media/image56.png"/><Relationship Id="rId4" Type="http://schemas.openxmlformats.org/officeDocument/2006/relationships/image" Target="../media/image55.png"/><Relationship Id="rId5" Type="http://schemas.openxmlformats.org/officeDocument/2006/relationships/image" Target="../media/image58.png"/><Relationship Id="rId6" Type="http://schemas.openxmlformats.org/officeDocument/2006/relationships/hyperlink" Target="https://survey.alchemer.com/s3/6226945/Digital-Flourishing-Survey-PositiveMediatedSocialInteractions"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5.xml"/><Relationship Id="rId3" Type="http://schemas.openxmlformats.org/officeDocument/2006/relationships/image" Target="../media/image38.png"/><Relationship Id="rId4" Type="http://schemas.openxmlformats.org/officeDocument/2006/relationships/image" Target="../media/image57.png"/><Relationship Id="rId5" Type="http://schemas.openxmlformats.org/officeDocument/2006/relationships/image" Target="../media/image6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6.xml"/><Relationship Id="rId3" Type="http://schemas.openxmlformats.org/officeDocument/2006/relationships/hyperlink" Target="https://creativecommons.org/licenses/by-sa/3.0/deed.en)"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7.xml"/><Relationship Id="rId3" Type="http://schemas.openxmlformats.org/officeDocument/2006/relationships/image" Target="../media/image9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8.xml"/><Relationship Id="rId3" Type="http://schemas.openxmlformats.org/officeDocument/2006/relationships/image" Target="../media/image6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9.xml"/><Relationship Id="rId3" Type="http://schemas.openxmlformats.org/officeDocument/2006/relationships/image" Target="../media/image10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0.xml"/><Relationship Id="rId3" Type="http://schemas.openxmlformats.org/officeDocument/2006/relationships/hyperlink" Target="http://www.youtube.com/watch?v=LiyaSr5aeho" TargetMode="External"/><Relationship Id="rId4" Type="http://schemas.openxmlformats.org/officeDocument/2006/relationships/image" Target="../media/image106.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1.xml"/><Relationship Id="rId3" Type="http://schemas.openxmlformats.org/officeDocument/2006/relationships/image" Target="../media/image10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2.xml"/><Relationship Id="rId3" Type="http://schemas.openxmlformats.org/officeDocument/2006/relationships/hyperlink" Target="https://www.tedxprague.cz/en/videa/isolation-is-the-dream-killer-not-your-attitude-barbara-sher" TargetMode="External"/><Relationship Id="rId4" Type="http://schemas.openxmlformats.org/officeDocument/2006/relationships/image" Target="../media/image73.png"/><Relationship Id="rId5" Type="http://schemas.openxmlformats.org/officeDocument/2006/relationships/image" Target="../media/image9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3.xml"/><Relationship Id="rId3" Type="http://schemas.openxmlformats.org/officeDocument/2006/relationships/image" Target="../media/image10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4.xml"/><Relationship Id="rId3" Type="http://schemas.openxmlformats.org/officeDocument/2006/relationships/image" Target="../media/image61.png"/><Relationship Id="rId4" Type="http://schemas.openxmlformats.org/officeDocument/2006/relationships/image" Target="../media/image64.png"/><Relationship Id="rId10" Type="http://schemas.openxmlformats.org/officeDocument/2006/relationships/image" Target="../media/image68.png"/><Relationship Id="rId9" Type="http://schemas.openxmlformats.org/officeDocument/2006/relationships/image" Target="../media/image67.png"/><Relationship Id="rId5" Type="http://schemas.openxmlformats.org/officeDocument/2006/relationships/image" Target="../media/image72.png"/><Relationship Id="rId6" Type="http://schemas.openxmlformats.org/officeDocument/2006/relationships/image" Target="../media/image76.png"/><Relationship Id="rId7" Type="http://schemas.openxmlformats.org/officeDocument/2006/relationships/image" Target="../media/image74.png"/><Relationship Id="rId8" Type="http://schemas.openxmlformats.org/officeDocument/2006/relationships/image" Target="../media/image6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5.xml"/><Relationship Id="rId3" Type="http://schemas.openxmlformats.org/officeDocument/2006/relationships/image" Target="../media/image71.png"/><Relationship Id="rId4" Type="http://schemas.openxmlformats.org/officeDocument/2006/relationships/image" Target="../media/image77.png"/><Relationship Id="rId5" Type="http://schemas.openxmlformats.org/officeDocument/2006/relationships/image" Target="../media/image7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6.xml"/><Relationship Id="rId3" Type="http://schemas.openxmlformats.org/officeDocument/2006/relationships/image" Target="../media/image69.png"/><Relationship Id="rId4" Type="http://schemas.openxmlformats.org/officeDocument/2006/relationships/image" Target="../media/image8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7.xml"/><Relationship Id="rId3" Type="http://schemas.openxmlformats.org/officeDocument/2006/relationships/image" Target="../media/image86.png"/><Relationship Id="rId4" Type="http://schemas.openxmlformats.org/officeDocument/2006/relationships/image" Target="../media/image83.png"/><Relationship Id="rId5" Type="http://schemas.openxmlformats.org/officeDocument/2006/relationships/hyperlink" Target="https://www.instagram.com/p/CU8JuQvBs-K/or" TargetMode="External"/><Relationship Id="rId6" Type="http://schemas.openxmlformats.org/officeDocument/2006/relationships/hyperlink" Target="https://www.instagram.com/betterscreentime/" TargetMode="External"/><Relationship Id="rId7" Type="http://schemas.openxmlformats.org/officeDocument/2006/relationships/image" Target="../media/image8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8.xml"/><Relationship Id="rId3" Type="http://schemas.openxmlformats.org/officeDocument/2006/relationships/image" Target="../media/image88.png"/><Relationship Id="rId4" Type="http://schemas.openxmlformats.org/officeDocument/2006/relationships/image" Target="../media/image82.png"/><Relationship Id="rId11" Type="http://schemas.openxmlformats.org/officeDocument/2006/relationships/image" Target="../media/image92.png"/><Relationship Id="rId10" Type="http://schemas.openxmlformats.org/officeDocument/2006/relationships/hyperlink" Target="https://www.instagram.com/betterscreentime/" TargetMode="External"/><Relationship Id="rId9" Type="http://schemas.openxmlformats.org/officeDocument/2006/relationships/hyperlink" Target="https://www.instagram.com/p/CU8JuQvBs-K/" TargetMode="External"/><Relationship Id="rId5" Type="http://schemas.openxmlformats.org/officeDocument/2006/relationships/image" Target="../media/image79.png"/><Relationship Id="rId6" Type="http://schemas.openxmlformats.org/officeDocument/2006/relationships/image" Target="../media/image85.png"/><Relationship Id="rId7" Type="http://schemas.openxmlformats.org/officeDocument/2006/relationships/image" Target="../media/image80.png"/><Relationship Id="rId8" Type="http://schemas.openxmlformats.org/officeDocument/2006/relationships/image" Target="../media/image10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9.xml"/><Relationship Id="rId3" Type="http://schemas.openxmlformats.org/officeDocument/2006/relationships/image" Target="../media/image94.png"/><Relationship Id="rId4" Type="http://schemas.openxmlformats.org/officeDocument/2006/relationships/image" Target="../media/image87.png"/><Relationship Id="rId5" Type="http://schemas.openxmlformats.org/officeDocument/2006/relationships/image" Target="../media/image95.png"/><Relationship Id="rId6" Type="http://schemas.openxmlformats.org/officeDocument/2006/relationships/image" Target="../media/image89.png"/><Relationship Id="rId7" Type="http://schemas.openxmlformats.org/officeDocument/2006/relationships/image" Target="../media/image8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xml"/><Relationship Id="rId3" Type="http://schemas.openxmlformats.org/officeDocument/2006/relationships/image" Target="../media/image2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0.xml"/><Relationship Id="rId3" Type="http://schemas.openxmlformats.org/officeDocument/2006/relationships/hyperlink" Target="https://digcitutah.com/resources-library/" TargetMode="External"/><Relationship Id="rId4" Type="http://schemas.openxmlformats.org/officeDocument/2006/relationships/hyperlink" Target="https://educateempowerkids.org/" TargetMode="External"/><Relationship Id="rId11" Type="http://schemas.openxmlformats.org/officeDocument/2006/relationships/image" Target="../media/image93.png"/><Relationship Id="rId10" Type="http://schemas.openxmlformats.org/officeDocument/2006/relationships/image" Target="../media/image81.png"/><Relationship Id="rId9" Type="http://schemas.openxmlformats.org/officeDocument/2006/relationships/image" Target="../media/image104.png"/><Relationship Id="rId5" Type="http://schemas.openxmlformats.org/officeDocument/2006/relationships/hyperlink" Target="https://www.defendyoungminds.com/" TargetMode="External"/><Relationship Id="rId6" Type="http://schemas.openxmlformats.org/officeDocument/2006/relationships/hyperlink" Target="https://reach10.org/" TargetMode="External"/><Relationship Id="rId7" Type="http://schemas.openxmlformats.org/officeDocument/2006/relationships/image" Target="../media/image90.png"/><Relationship Id="rId8" Type="http://schemas.openxmlformats.org/officeDocument/2006/relationships/image" Target="../media/image9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1.xml"/><Relationship Id="rId3" Type="http://schemas.openxmlformats.org/officeDocument/2006/relationships/hyperlink" Target="https://survey.alchemer.com/s3/6226945/Digital-Flourishing-Survey-PositiveMediatedSocialInteractions" TargetMode="Externa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2.xml"/><Relationship Id="rId3" Type="http://schemas.openxmlformats.org/officeDocument/2006/relationships/image" Target="../media/image99.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3.xml"/><Relationship Id="rId3" Type="http://schemas.openxmlformats.org/officeDocument/2006/relationships/hyperlink" Target="https://survey.alchemer.com/s3/6226945/Digital-Flourishing-Survey-PositiveMediatedSocialInteractions" TargetMode="External"/><Relationship Id="rId4" Type="http://schemas.openxmlformats.org/officeDocument/2006/relationships/image" Target="../media/image56.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4.xml"/><Relationship Id="rId3" Type="http://schemas.openxmlformats.org/officeDocument/2006/relationships/image" Target="../media/image10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xml"/><Relationship Id="rId3" Type="http://schemas.openxmlformats.org/officeDocument/2006/relationships/image" Target="../media/image19.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14.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pic>
        <p:nvPicPr>
          <p:cNvPr id="137" name="Google Shape;137;p19"/>
          <p:cNvPicPr preferRelativeResize="0"/>
          <p:nvPr/>
        </p:nvPicPr>
        <p:blipFill rotWithShape="1">
          <a:blip r:embed="rId3">
            <a:alphaModFix/>
          </a:blip>
          <a:srcRect b="0" l="862" r="0" t="0"/>
          <a:stretch/>
        </p:blipFill>
        <p:spPr>
          <a:xfrm>
            <a:off x="2074100" y="0"/>
            <a:ext cx="8043800" cy="6553201"/>
          </a:xfrm>
          <a:prstGeom prst="rect">
            <a:avLst/>
          </a:prstGeom>
          <a:noFill/>
          <a:ln>
            <a:noFill/>
          </a:ln>
        </p:spPr>
      </p:pic>
      <p:sp>
        <p:nvSpPr>
          <p:cNvPr id="138" name="Google Shape;138;p19"/>
          <p:cNvSpPr txBox="1"/>
          <p:nvPr/>
        </p:nvSpPr>
        <p:spPr>
          <a:xfrm>
            <a:off x="-71575" y="6366900"/>
            <a:ext cx="11406600" cy="5157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1100"/>
              <a:buFont typeface="Arial"/>
              <a:buNone/>
            </a:pPr>
            <a:r>
              <a:rPr b="0" i="1" lang="en-US" sz="1000" u="none" cap="none" strike="noStrike">
                <a:solidFill>
                  <a:schemeClr val="dk1"/>
                </a:solidFill>
                <a:latin typeface="Arial"/>
                <a:ea typeface="Arial"/>
                <a:cs typeface="Arial"/>
                <a:sym typeface="Arial"/>
              </a:rPr>
              <a:t>Note: All material in this series is for educational and informational purposes only, and is not meant to be exhaustive or used as a replacement for professional health support. Also, any sharing of re</a:t>
            </a:r>
            <a:r>
              <a:rPr i="1" lang="en-US" sz="1000">
                <a:solidFill>
                  <a:schemeClr val="dk1"/>
                </a:solidFill>
              </a:rPr>
              <a:t>sources doesn't imply full endorsement of all of that person or group's work. We share what we find helpful, but invite you to use your media literacy skills in all your study and research.</a:t>
            </a:r>
            <a:endParaRPr b="0" i="0" sz="1000" u="none" cap="none" strike="noStrike">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28"/>
          <p:cNvSpPr/>
          <p:nvPr/>
        </p:nvSpPr>
        <p:spPr>
          <a:xfrm>
            <a:off x="739650" y="2768275"/>
            <a:ext cx="2790000" cy="1580400"/>
          </a:xfrm>
          <a:prstGeom prst="rightArrow">
            <a:avLst>
              <a:gd fmla="val 50000" name="adj1"/>
              <a:gd fmla="val 50000" name="adj2"/>
            </a:avLst>
          </a:prstGeom>
          <a:solidFill>
            <a:srgbClr val="E3760B"/>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28"/>
          <p:cNvSpPr/>
          <p:nvPr/>
        </p:nvSpPr>
        <p:spPr>
          <a:xfrm>
            <a:off x="8424700" y="2768275"/>
            <a:ext cx="2790000" cy="1580400"/>
          </a:xfrm>
          <a:prstGeom prst="rightArrow">
            <a:avLst>
              <a:gd fmla="val 50000" name="adj1"/>
              <a:gd fmla="val 50000" name="adj2"/>
            </a:avLst>
          </a:prstGeom>
          <a:solidFill>
            <a:srgbClr val="E3760B"/>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218" name="Google Shape;218;p28"/>
          <p:cNvPicPr preferRelativeResize="0"/>
          <p:nvPr/>
        </p:nvPicPr>
        <p:blipFill rotWithShape="1">
          <a:blip r:embed="rId3">
            <a:alphaModFix/>
          </a:blip>
          <a:srcRect b="0" l="4288" r="3281" t="0"/>
          <a:stretch/>
        </p:blipFill>
        <p:spPr>
          <a:xfrm>
            <a:off x="3884275" y="1025850"/>
            <a:ext cx="4231937" cy="502762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pic>
        <p:nvPicPr>
          <p:cNvPr id="224" name="Google Shape;224;p29"/>
          <p:cNvPicPr preferRelativeResize="0"/>
          <p:nvPr/>
        </p:nvPicPr>
        <p:blipFill rotWithShape="1">
          <a:blip r:embed="rId3">
            <a:alphaModFix/>
          </a:blip>
          <a:srcRect b="704" l="11866" r="13406" t="0"/>
          <a:stretch/>
        </p:blipFill>
        <p:spPr>
          <a:xfrm>
            <a:off x="764250" y="824125"/>
            <a:ext cx="4878819" cy="4862038"/>
          </a:xfrm>
          <a:prstGeom prst="rect">
            <a:avLst/>
          </a:prstGeom>
          <a:noFill/>
          <a:ln>
            <a:noFill/>
          </a:ln>
        </p:spPr>
      </p:pic>
      <p:sp>
        <p:nvSpPr>
          <p:cNvPr id="225" name="Google Shape;225;p29"/>
          <p:cNvSpPr/>
          <p:nvPr/>
        </p:nvSpPr>
        <p:spPr>
          <a:xfrm rot="-2870608">
            <a:off x="2261957" y="2242789"/>
            <a:ext cx="1954233" cy="1943375"/>
          </a:xfrm>
          <a:prstGeom prst="ellipse">
            <a:avLst/>
          </a:prstGeom>
          <a:noFill/>
          <a:ln cap="flat" cmpd="sng" w="50800">
            <a:solidFill>
              <a:srgbClr val="98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26" name="Google Shape;226;p29"/>
          <p:cNvPicPr preferRelativeResize="0"/>
          <p:nvPr/>
        </p:nvPicPr>
        <p:blipFill>
          <a:blip r:embed="rId4">
            <a:alphaModFix/>
          </a:blip>
          <a:stretch>
            <a:fillRect/>
          </a:stretch>
        </p:blipFill>
        <p:spPr>
          <a:xfrm>
            <a:off x="6673018" y="1324906"/>
            <a:ext cx="3595072" cy="3398000"/>
          </a:xfrm>
          <a:prstGeom prst="rect">
            <a:avLst/>
          </a:prstGeom>
          <a:noFill/>
          <a:ln>
            <a:noFill/>
          </a:ln>
        </p:spPr>
      </p:pic>
      <p:sp>
        <p:nvSpPr>
          <p:cNvPr id="227" name="Google Shape;227;p29"/>
          <p:cNvSpPr txBox="1"/>
          <p:nvPr/>
        </p:nvSpPr>
        <p:spPr>
          <a:xfrm>
            <a:off x="706250" y="6136900"/>
            <a:ext cx="105564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latin typeface="Calibri"/>
                <a:ea typeface="Calibri"/>
                <a:cs typeface="Calibri"/>
                <a:sym typeface="Calibri"/>
              </a:rPr>
              <a:t>Week 1 folder: </a:t>
            </a:r>
            <a:r>
              <a:rPr lang="en-US" sz="1500" u="sng">
                <a:solidFill>
                  <a:srgbClr val="1155CC"/>
                </a:solidFill>
                <a:highlight>
                  <a:srgbClr val="FFFFFF"/>
                </a:highlight>
                <a:hlinkClick r:id="rId5">
                  <a:extLst>
                    <a:ext uri="{A12FA001-AC4F-418D-AE19-62706E023703}">
                      <ahyp:hlinkClr val="tx"/>
                    </a:ext>
                  </a:extLst>
                </a:hlinkClick>
              </a:rPr>
              <a:t>https://drive.google.com/drive/folders/18ZQ-ySDQW7UxXe8L_75UMBKzvKldC_L9?usp=sharing</a:t>
            </a:r>
            <a:endParaRPr sz="1800">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6"/>
                                        </p:tgtEl>
                                        <p:attrNameLst>
                                          <p:attrName>style.visibility</p:attrName>
                                        </p:attrNameLst>
                                      </p:cBhvr>
                                      <p:to>
                                        <p:strVal val="visible"/>
                                      </p:to>
                                    </p:set>
                                    <p:animEffect filter="fade" transition="in">
                                      <p:cBhvr>
                                        <p:cTn dur="1000"/>
                                        <p:tgtEl>
                                          <p:spTgt spid="2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pic>
        <p:nvPicPr>
          <p:cNvPr id="233" name="Google Shape;233;p30"/>
          <p:cNvPicPr preferRelativeResize="0"/>
          <p:nvPr/>
        </p:nvPicPr>
        <p:blipFill>
          <a:blip r:embed="rId3">
            <a:alphaModFix/>
          </a:blip>
          <a:stretch>
            <a:fillRect/>
          </a:stretch>
        </p:blipFill>
        <p:spPr>
          <a:xfrm>
            <a:off x="6903018" y="1407706"/>
            <a:ext cx="3595072" cy="3398000"/>
          </a:xfrm>
          <a:prstGeom prst="rect">
            <a:avLst/>
          </a:prstGeom>
          <a:noFill/>
          <a:ln>
            <a:noFill/>
          </a:ln>
        </p:spPr>
      </p:pic>
      <p:sp>
        <p:nvSpPr>
          <p:cNvPr id="234" name="Google Shape;234;p30"/>
          <p:cNvSpPr txBox="1"/>
          <p:nvPr/>
        </p:nvSpPr>
        <p:spPr>
          <a:xfrm>
            <a:off x="1558900" y="1348850"/>
            <a:ext cx="4386300" cy="3801900"/>
          </a:xfrm>
          <a:prstGeom prst="rect">
            <a:avLst/>
          </a:prstGeom>
          <a:noFill/>
          <a:ln cap="flat" cmpd="sng" w="9525">
            <a:solidFill>
              <a:srgbClr val="E3760B"/>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US" sz="3050">
                <a:solidFill>
                  <a:srgbClr val="1C4587"/>
                </a:solidFill>
                <a:highlight>
                  <a:srgbClr val="FFFFFF"/>
                </a:highlight>
              </a:rPr>
              <a:t>[V]alues are central to human flourishing. We need to define and understand our values if we want </a:t>
            </a:r>
            <a:endParaRPr b="1" sz="3050">
              <a:solidFill>
                <a:srgbClr val="1C4587"/>
              </a:solidFill>
              <a:highlight>
                <a:srgbClr val="FFFFFF"/>
              </a:highlight>
            </a:endParaRPr>
          </a:p>
          <a:p>
            <a:pPr indent="0" lvl="0" marL="0" rtl="0" algn="ctr">
              <a:spcBef>
                <a:spcPts val="0"/>
              </a:spcBef>
              <a:spcAft>
                <a:spcPts val="0"/>
              </a:spcAft>
              <a:buNone/>
            </a:pPr>
            <a:r>
              <a:rPr b="1" lang="en-US" sz="3050">
                <a:solidFill>
                  <a:srgbClr val="1C4587"/>
                </a:solidFill>
                <a:highlight>
                  <a:srgbClr val="FFFFFF"/>
                </a:highlight>
              </a:rPr>
              <a:t>to live with personal integrity."</a:t>
            </a:r>
            <a:endParaRPr b="1" sz="4250">
              <a:solidFill>
                <a:srgbClr val="1C4587"/>
              </a:solidFill>
              <a:highlight>
                <a:srgbClr val="FFFFFF"/>
              </a:highlight>
            </a:endParaRPr>
          </a:p>
          <a:p>
            <a:pPr indent="0" lvl="0" marL="0" rtl="0" algn="ctr">
              <a:spcBef>
                <a:spcPts val="0"/>
              </a:spcBef>
              <a:spcAft>
                <a:spcPts val="0"/>
              </a:spcAft>
              <a:buNone/>
            </a:pPr>
            <a:r>
              <a:rPr i="1" lang="en-US" sz="2150">
                <a:solidFill>
                  <a:srgbClr val="1C4587"/>
                </a:solidFill>
                <a:highlight>
                  <a:srgbClr val="FFFFFF"/>
                </a:highlight>
              </a:rPr>
              <a:t>Nir Eyal</a:t>
            </a:r>
            <a:endParaRPr i="1" sz="2150">
              <a:solidFill>
                <a:srgbClr val="1C4587"/>
              </a:solidFill>
              <a:highlight>
                <a:srgbClr val="FFFFFF"/>
              </a:highlight>
            </a:endParaRPr>
          </a:p>
        </p:txBody>
      </p:sp>
      <p:sp>
        <p:nvSpPr>
          <p:cNvPr id="235" name="Google Shape;235;p30"/>
          <p:cNvSpPr txBox="1"/>
          <p:nvPr/>
        </p:nvSpPr>
        <p:spPr>
          <a:xfrm>
            <a:off x="706250" y="6136900"/>
            <a:ext cx="105564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latin typeface="Calibri"/>
                <a:ea typeface="Calibri"/>
                <a:cs typeface="Calibri"/>
                <a:sym typeface="Calibri"/>
              </a:rPr>
              <a:t>Week 1 folder: </a:t>
            </a:r>
            <a:r>
              <a:rPr lang="en-US" sz="1500" u="sng">
                <a:solidFill>
                  <a:srgbClr val="1155CC"/>
                </a:solidFill>
                <a:highlight>
                  <a:srgbClr val="FFFFFF"/>
                </a:highlight>
                <a:hlinkClick r:id="rId4">
                  <a:extLst>
                    <a:ext uri="{A12FA001-AC4F-418D-AE19-62706E023703}">
                      <ahyp:hlinkClr val="tx"/>
                    </a:ext>
                  </a:extLst>
                </a:hlinkClick>
              </a:rPr>
              <a:t>https://drive.google.com/drive/folders/18ZQ-ySDQW7UxXe8L_75UMBKzvKldC_L9?usp=sharing</a:t>
            </a:r>
            <a:endParaRPr sz="1800">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3"/>
                                        </p:tgtEl>
                                        <p:attrNameLst>
                                          <p:attrName>style.visibility</p:attrName>
                                        </p:attrNameLst>
                                      </p:cBhvr>
                                      <p:to>
                                        <p:strVal val="visible"/>
                                      </p:to>
                                    </p:set>
                                    <p:animEffect filter="fade" transition="in">
                                      <p:cBhvr>
                                        <p:cTn dur="1000"/>
                                        <p:tgtEl>
                                          <p:spTgt spid="2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pic>
        <p:nvPicPr>
          <p:cNvPr id="240" name="Google Shape;240;p31"/>
          <p:cNvPicPr preferRelativeResize="0"/>
          <p:nvPr/>
        </p:nvPicPr>
        <p:blipFill>
          <a:blip r:embed="rId3">
            <a:alphaModFix/>
          </a:blip>
          <a:stretch>
            <a:fillRect/>
          </a:stretch>
        </p:blipFill>
        <p:spPr>
          <a:xfrm>
            <a:off x="354075" y="1993301"/>
            <a:ext cx="1835481" cy="2336401"/>
          </a:xfrm>
          <a:prstGeom prst="rect">
            <a:avLst/>
          </a:prstGeom>
          <a:noFill/>
          <a:ln>
            <a:noFill/>
          </a:ln>
        </p:spPr>
      </p:pic>
      <p:sp>
        <p:nvSpPr>
          <p:cNvPr id="241" name="Google Shape;241;p31"/>
          <p:cNvSpPr txBox="1"/>
          <p:nvPr/>
        </p:nvSpPr>
        <p:spPr>
          <a:xfrm>
            <a:off x="2728325" y="1415050"/>
            <a:ext cx="8460000" cy="3417000"/>
          </a:xfrm>
          <a:prstGeom prst="rect">
            <a:avLst/>
          </a:prstGeom>
          <a:noFill/>
          <a:ln cap="flat" cmpd="sng" w="9525">
            <a:solidFill>
              <a:srgbClr val="E3760B"/>
            </a:solidFill>
            <a:prstDash val="solid"/>
            <a:round/>
            <a:headEnd len="sm" w="sm" type="none"/>
            <a:tailEnd len="sm" w="sm" type="none"/>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US" sz="3750">
                <a:solidFill>
                  <a:srgbClr val="1C4587"/>
                </a:solidFill>
                <a:highlight>
                  <a:srgbClr val="FFFFFF"/>
                </a:highlight>
                <a:latin typeface="Calibri"/>
                <a:ea typeface="Calibri"/>
                <a:cs typeface="Calibri"/>
                <a:sym typeface="Calibri"/>
              </a:rPr>
              <a:t>[H]ow can one remain dedicated to…</a:t>
            </a:r>
            <a:endParaRPr b="1" sz="3750">
              <a:solidFill>
                <a:srgbClr val="1C4587"/>
              </a:solidFill>
              <a:highlight>
                <a:srgbClr val="FFFFFF"/>
              </a:highlight>
              <a:latin typeface="Calibri"/>
              <a:ea typeface="Calibri"/>
              <a:cs typeface="Calibri"/>
              <a:sym typeface="Calibri"/>
            </a:endParaRPr>
          </a:p>
          <a:p>
            <a:pPr indent="0" lvl="0" marL="0" rtl="0" algn="ctr">
              <a:lnSpc>
                <a:spcPct val="115000"/>
              </a:lnSpc>
              <a:spcBef>
                <a:spcPts val="0"/>
              </a:spcBef>
              <a:spcAft>
                <a:spcPts val="0"/>
              </a:spcAft>
              <a:buNone/>
            </a:pPr>
            <a:r>
              <a:rPr b="1" lang="en-US" sz="3750">
                <a:solidFill>
                  <a:srgbClr val="1C4587"/>
                </a:solidFill>
                <a:highlight>
                  <a:srgbClr val="FFFFFF"/>
                </a:highlight>
                <a:latin typeface="Calibri"/>
                <a:ea typeface="Calibri"/>
                <a:cs typeface="Calibri"/>
                <a:sym typeface="Calibri"/>
              </a:rPr>
              <a:t>a task without allowing oneself to be lured from it or distracted, unless one </a:t>
            </a:r>
            <a:endParaRPr b="1" sz="3750">
              <a:solidFill>
                <a:srgbClr val="1C4587"/>
              </a:solidFill>
              <a:highlight>
                <a:srgbClr val="FFFFFF"/>
              </a:highlight>
              <a:latin typeface="Calibri"/>
              <a:ea typeface="Calibri"/>
              <a:cs typeface="Calibri"/>
              <a:sym typeface="Calibri"/>
            </a:endParaRPr>
          </a:p>
          <a:p>
            <a:pPr indent="0" lvl="0" marL="0" rtl="0" algn="ctr">
              <a:lnSpc>
                <a:spcPct val="115000"/>
              </a:lnSpc>
              <a:spcBef>
                <a:spcPts val="0"/>
              </a:spcBef>
              <a:spcAft>
                <a:spcPts val="0"/>
              </a:spcAft>
              <a:buNone/>
            </a:pPr>
            <a:r>
              <a:rPr b="1" lang="en-US" sz="3750">
                <a:solidFill>
                  <a:srgbClr val="1C4587"/>
                </a:solidFill>
                <a:highlight>
                  <a:srgbClr val="FFFFFF"/>
                </a:highlight>
                <a:latin typeface="Calibri"/>
                <a:ea typeface="Calibri"/>
                <a:cs typeface="Calibri"/>
                <a:sym typeface="Calibri"/>
              </a:rPr>
              <a:t>reflects and organizes one’s life </a:t>
            </a:r>
            <a:endParaRPr b="1" sz="3750">
              <a:solidFill>
                <a:srgbClr val="1C4587"/>
              </a:solidFill>
              <a:highlight>
                <a:srgbClr val="FFFFFF"/>
              </a:highlight>
              <a:latin typeface="Calibri"/>
              <a:ea typeface="Calibri"/>
              <a:cs typeface="Calibri"/>
              <a:sym typeface="Calibri"/>
            </a:endParaRPr>
          </a:p>
          <a:p>
            <a:pPr indent="0" lvl="0" marL="0" rtl="0" algn="ctr">
              <a:lnSpc>
                <a:spcPct val="115000"/>
              </a:lnSpc>
              <a:spcBef>
                <a:spcPts val="0"/>
              </a:spcBef>
              <a:spcAft>
                <a:spcPts val="0"/>
              </a:spcAft>
              <a:buNone/>
            </a:pPr>
            <a:r>
              <a:rPr b="1" lang="en-US" sz="3750">
                <a:solidFill>
                  <a:srgbClr val="1C4587"/>
                </a:solidFill>
                <a:highlight>
                  <a:srgbClr val="FFFFFF"/>
                </a:highlight>
                <a:latin typeface="Calibri"/>
                <a:ea typeface="Calibri"/>
                <a:cs typeface="Calibri"/>
                <a:sym typeface="Calibri"/>
              </a:rPr>
              <a:t>according to principles?</a:t>
            </a:r>
            <a:endParaRPr b="1" sz="3500">
              <a:solidFill>
                <a:srgbClr val="1C4587"/>
              </a:solidFill>
              <a:latin typeface="Calibri"/>
              <a:ea typeface="Calibri"/>
              <a:cs typeface="Calibri"/>
              <a:sym typeface="Calibri"/>
            </a:endParaRPr>
          </a:p>
        </p:txBody>
      </p:sp>
      <p:sp>
        <p:nvSpPr>
          <p:cNvPr id="242" name="Google Shape;242;p31"/>
          <p:cNvSpPr txBox="1"/>
          <p:nvPr/>
        </p:nvSpPr>
        <p:spPr>
          <a:xfrm>
            <a:off x="706250" y="6136900"/>
            <a:ext cx="105564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latin typeface="Calibri"/>
                <a:ea typeface="Calibri"/>
                <a:cs typeface="Calibri"/>
                <a:sym typeface="Calibri"/>
              </a:rPr>
              <a:t>Week 1 folder: </a:t>
            </a:r>
            <a:r>
              <a:rPr lang="en-US" sz="1500" u="sng">
                <a:solidFill>
                  <a:srgbClr val="1155CC"/>
                </a:solidFill>
                <a:highlight>
                  <a:srgbClr val="FFFFFF"/>
                </a:highlight>
                <a:hlinkClick r:id="rId4">
                  <a:extLst>
                    <a:ext uri="{A12FA001-AC4F-418D-AE19-62706E023703}">
                      <ahyp:hlinkClr val="tx"/>
                    </a:ext>
                  </a:extLst>
                </a:hlinkClick>
              </a:rPr>
              <a:t>https://drive.google.com/drive/folders/18ZQ-ySDQW7UxXe8L_75UMBKzvKldC_L9?usp=sharing</a:t>
            </a:r>
            <a:endParaRPr sz="1800">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0"/>
                                        </p:tgtEl>
                                        <p:attrNameLst>
                                          <p:attrName>style.visibility</p:attrName>
                                        </p:attrNameLst>
                                      </p:cBhvr>
                                      <p:to>
                                        <p:strVal val="visible"/>
                                      </p:to>
                                    </p:set>
                                    <p:animEffect filter="fade" transition="in">
                                      <p:cBhvr>
                                        <p:cTn dur="1000"/>
                                        <p:tgtEl>
                                          <p:spTgt spid="24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1"/>
                                        </p:tgtEl>
                                        <p:attrNameLst>
                                          <p:attrName>style.visibility</p:attrName>
                                        </p:attrNameLst>
                                      </p:cBhvr>
                                      <p:to>
                                        <p:strVal val="visible"/>
                                      </p:to>
                                    </p:set>
                                    <p:animEffect filter="fade" transition="in">
                                      <p:cBhvr>
                                        <p:cTn dur="1000"/>
                                        <p:tgtEl>
                                          <p:spTgt spid="24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pic>
        <p:nvPicPr>
          <p:cNvPr id="248" name="Google Shape;248;p32"/>
          <p:cNvPicPr preferRelativeResize="0"/>
          <p:nvPr/>
        </p:nvPicPr>
        <p:blipFill rotWithShape="1">
          <a:blip r:embed="rId3">
            <a:alphaModFix/>
          </a:blip>
          <a:srcRect b="704" l="11866" r="13406" t="0"/>
          <a:stretch/>
        </p:blipFill>
        <p:spPr>
          <a:xfrm>
            <a:off x="764250" y="824125"/>
            <a:ext cx="4878819" cy="4862038"/>
          </a:xfrm>
          <a:prstGeom prst="rect">
            <a:avLst/>
          </a:prstGeom>
          <a:noFill/>
          <a:ln>
            <a:noFill/>
          </a:ln>
        </p:spPr>
      </p:pic>
      <p:sp>
        <p:nvSpPr>
          <p:cNvPr id="249" name="Google Shape;249;p32"/>
          <p:cNvSpPr/>
          <p:nvPr/>
        </p:nvSpPr>
        <p:spPr>
          <a:xfrm rot="-2871272">
            <a:off x="2876764" y="2874680"/>
            <a:ext cx="694321" cy="697287"/>
          </a:xfrm>
          <a:prstGeom prst="ellipse">
            <a:avLst/>
          </a:prstGeom>
          <a:noFill/>
          <a:ln cap="flat" cmpd="sng" w="50800">
            <a:solidFill>
              <a:srgbClr val="98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50" name="Google Shape;250;p32"/>
          <p:cNvPicPr preferRelativeResize="0"/>
          <p:nvPr/>
        </p:nvPicPr>
        <p:blipFill>
          <a:blip r:embed="rId4">
            <a:alphaModFix/>
          </a:blip>
          <a:stretch>
            <a:fillRect/>
          </a:stretch>
        </p:blipFill>
        <p:spPr>
          <a:xfrm>
            <a:off x="6214025" y="2105650"/>
            <a:ext cx="5674673" cy="2386026"/>
          </a:xfrm>
          <a:prstGeom prst="rect">
            <a:avLst/>
          </a:prstGeom>
          <a:noFill/>
          <a:ln>
            <a:noFill/>
          </a:ln>
        </p:spPr>
      </p:pic>
      <p:sp>
        <p:nvSpPr>
          <p:cNvPr id="251" name="Google Shape;251;p32"/>
          <p:cNvSpPr txBox="1"/>
          <p:nvPr/>
        </p:nvSpPr>
        <p:spPr>
          <a:xfrm>
            <a:off x="762000" y="6003075"/>
            <a:ext cx="104079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700">
                <a:solidFill>
                  <a:srgbClr val="222222"/>
                </a:solidFill>
                <a:highlight>
                  <a:srgbClr val="FFFFFF"/>
                </a:highlight>
              </a:rPr>
              <a:t>Week 2 folder: </a:t>
            </a:r>
            <a:r>
              <a:rPr lang="en-US" sz="1700" u="sng">
                <a:solidFill>
                  <a:srgbClr val="1155CC"/>
                </a:solidFill>
                <a:highlight>
                  <a:srgbClr val="FFFFFF"/>
                </a:highlight>
                <a:hlinkClick r:id="rId5">
                  <a:extLst>
                    <a:ext uri="{A12FA001-AC4F-418D-AE19-62706E023703}">
                      <ahyp:hlinkClr val="tx"/>
                    </a:ext>
                  </a:extLst>
                </a:hlinkClick>
              </a:rPr>
              <a:t>https://drive.google.com/drive/folders/1927uy5aT0--hTG_Q8Y0-f5Kxfx5k8Cht?usp=sharing</a:t>
            </a:r>
            <a:endParaRPr sz="2000">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33"/>
          <p:cNvSpPr/>
          <p:nvPr/>
        </p:nvSpPr>
        <p:spPr>
          <a:xfrm>
            <a:off x="6200175" y="2756637"/>
            <a:ext cx="1816500" cy="991800"/>
          </a:xfrm>
          <a:prstGeom prst="rightArrow">
            <a:avLst>
              <a:gd fmla="val 50000" name="adj1"/>
              <a:gd fmla="val 50000" name="adj2"/>
            </a:avLst>
          </a:prstGeom>
          <a:solidFill>
            <a:srgbClr val="E3760B"/>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33"/>
          <p:cNvSpPr/>
          <p:nvPr/>
        </p:nvSpPr>
        <p:spPr>
          <a:xfrm>
            <a:off x="8223310" y="1623124"/>
            <a:ext cx="2773800" cy="3373800"/>
          </a:xfrm>
          <a:prstGeom prst="rect">
            <a:avLst/>
          </a:prstGeom>
          <a:solidFill>
            <a:srgbClr val="000000"/>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33"/>
          <p:cNvSpPr txBox="1"/>
          <p:nvPr/>
        </p:nvSpPr>
        <p:spPr>
          <a:xfrm>
            <a:off x="8280247" y="1695067"/>
            <a:ext cx="2659800" cy="221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200">
                <a:solidFill>
                  <a:srgbClr val="EFEFEF"/>
                </a:solidFill>
                <a:latin typeface="Calibri"/>
                <a:ea typeface="Calibri"/>
                <a:cs typeface="Calibri"/>
                <a:sym typeface="Calibri"/>
              </a:rPr>
              <a:t>WHO</a:t>
            </a:r>
            <a:endParaRPr sz="2200">
              <a:solidFill>
                <a:srgbClr val="EFEFEF"/>
              </a:solidFill>
              <a:latin typeface="Calibri"/>
              <a:ea typeface="Calibri"/>
              <a:cs typeface="Calibri"/>
              <a:sym typeface="Calibri"/>
            </a:endParaRPr>
          </a:p>
          <a:p>
            <a:pPr indent="0" lvl="0" marL="0" rtl="0" algn="ctr">
              <a:spcBef>
                <a:spcPts val="0"/>
              </a:spcBef>
              <a:spcAft>
                <a:spcPts val="0"/>
              </a:spcAft>
              <a:buNone/>
            </a:pPr>
            <a:r>
              <a:rPr lang="en-US" sz="2200">
                <a:solidFill>
                  <a:srgbClr val="EFEFEF"/>
                </a:solidFill>
                <a:latin typeface="Calibri"/>
                <a:ea typeface="Calibri"/>
                <a:cs typeface="Calibri"/>
                <a:sym typeface="Calibri"/>
              </a:rPr>
              <a:t>WHAT</a:t>
            </a:r>
            <a:endParaRPr sz="2200">
              <a:solidFill>
                <a:srgbClr val="EFEFEF"/>
              </a:solidFill>
              <a:latin typeface="Calibri"/>
              <a:ea typeface="Calibri"/>
              <a:cs typeface="Calibri"/>
              <a:sym typeface="Calibri"/>
            </a:endParaRPr>
          </a:p>
          <a:p>
            <a:pPr indent="0" lvl="0" marL="0" rtl="0" algn="ctr">
              <a:spcBef>
                <a:spcPts val="0"/>
              </a:spcBef>
              <a:spcAft>
                <a:spcPts val="0"/>
              </a:spcAft>
              <a:buNone/>
            </a:pPr>
            <a:r>
              <a:rPr lang="en-US" sz="2200">
                <a:solidFill>
                  <a:srgbClr val="EFEFEF"/>
                </a:solidFill>
                <a:latin typeface="Calibri"/>
                <a:ea typeface="Calibri"/>
                <a:cs typeface="Calibri"/>
                <a:sym typeface="Calibri"/>
              </a:rPr>
              <a:t>WHERE </a:t>
            </a:r>
            <a:endParaRPr sz="2200">
              <a:solidFill>
                <a:srgbClr val="EFEFEF"/>
              </a:solidFill>
              <a:latin typeface="Calibri"/>
              <a:ea typeface="Calibri"/>
              <a:cs typeface="Calibri"/>
              <a:sym typeface="Calibri"/>
            </a:endParaRPr>
          </a:p>
          <a:p>
            <a:pPr indent="0" lvl="0" marL="0" rtl="0" algn="ctr">
              <a:spcBef>
                <a:spcPts val="0"/>
              </a:spcBef>
              <a:spcAft>
                <a:spcPts val="0"/>
              </a:spcAft>
              <a:buNone/>
            </a:pPr>
            <a:r>
              <a:rPr lang="en-US" sz="2200">
                <a:solidFill>
                  <a:srgbClr val="EFEFEF"/>
                </a:solidFill>
                <a:latin typeface="Calibri"/>
                <a:ea typeface="Calibri"/>
                <a:cs typeface="Calibri"/>
                <a:sym typeface="Calibri"/>
              </a:rPr>
              <a:t>WHEN</a:t>
            </a:r>
            <a:endParaRPr sz="2200">
              <a:solidFill>
                <a:srgbClr val="EFEFEF"/>
              </a:solidFill>
              <a:latin typeface="Calibri"/>
              <a:ea typeface="Calibri"/>
              <a:cs typeface="Calibri"/>
              <a:sym typeface="Calibri"/>
            </a:endParaRPr>
          </a:p>
          <a:p>
            <a:pPr indent="0" lvl="0" marL="0" rtl="0" algn="ctr">
              <a:spcBef>
                <a:spcPts val="0"/>
              </a:spcBef>
              <a:spcAft>
                <a:spcPts val="0"/>
              </a:spcAft>
              <a:buNone/>
            </a:pPr>
            <a:r>
              <a:rPr lang="en-US" sz="2200">
                <a:solidFill>
                  <a:srgbClr val="EFEFEF"/>
                </a:solidFill>
                <a:latin typeface="Calibri"/>
                <a:ea typeface="Calibri"/>
                <a:cs typeface="Calibri"/>
                <a:sym typeface="Calibri"/>
              </a:rPr>
              <a:t>WHY </a:t>
            </a:r>
            <a:endParaRPr sz="2200">
              <a:solidFill>
                <a:srgbClr val="EFEFEF"/>
              </a:solidFill>
              <a:latin typeface="Calibri"/>
              <a:ea typeface="Calibri"/>
              <a:cs typeface="Calibri"/>
              <a:sym typeface="Calibri"/>
            </a:endParaRPr>
          </a:p>
          <a:p>
            <a:pPr indent="0" lvl="0" marL="0" rtl="0" algn="ctr">
              <a:spcBef>
                <a:spcPts val="0"/>
              </a:spcBef>
              <a:spcAft>
                <a:spcPts val="0"/>
              </a:spcAft>
              <a:buNone/>
            </a:pPr>
            <a:r>
              <a:rPr lang="en-US" sz="2200">
                <a:solidFill>
                  <a:srgbClr val="EFEFEF"/>
                </a:solidFill>
                <a:latin typeface="Calibri"/>
                <a:ea typeface="Calibri"/>
                <a:cs typeface="Calibri"/>
                <a:sym typeface="Calibri"/>
              </a:rPr>
              <a:t>HOW</a:t>
            </a:r>
            <a:endParaRPr sz="2200">
              <a:solidFill>
                <a:srgbClr val="EFEFEF"/>
              </a:solidFill>
              <a:latin typeface="Calibri"/>
              <a:ea typeface="Calibri"/>
              <a:cs typeface="Calibri"/>
              <a:sym typeface="Calibri"/>
            </a:endParaRPr>
          </a:p>
        </p:txBody>
      </p:sp>
      <p:pic>
        <p:nvPicPr>
          <p:cNvPr id="260" name="Google Shape;260;p33"/>
          <p:cNvPicPr preferRelativeResize="0"/>
          <p:nvPr/>
        </p:nvPicPr>
        <p:blipFill rotWithShape="1">
          <a:blip r:embed="rId3">
            <a:alphaModFix/>
          </a:blip>
          <a:srcRect b="0" l="25601" r="27782" t="0"/>
          <a:stretch/>
        </p:blipFill>
        <p:spPr>
          <a:xfrm>
            <a:off x="9221807" y="3955424"/>
            <a:ext cx="776791" cy="991801"/>
          </a:xfrm>
          <a:prstGeom prst="rect">
            <a:avLst/>
          </a:prstGeom>
          <a:noFill/>
          <a:ln>
            <a:noFill/>
          </a:ln>
        </p:spPr>
      </p:pic>
      <p:sp>
        <p:nvSpPr>
          <p:cNvPr id="261" name="Google Shape;261;p33"/>
          <p:cNvSpPr txBox="1"/>
          <p:nvPr/>
        </p:nvSpPr>
        <p:spPr>
          <a:xfrm>
            <a:off x="6397825" y="3060064"/>
            <a:ext cx="12438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300">
                <a:latin typeface="Calibri"/>
                <a:ea typeface="Calibri"/>
                <a:cs typeface="Calibri"/>
                <a:sym typeface="Calibri"/>
              </a:rPr>
              <a:t>Message/Input</a:t>
            </a:r>
            <a:endParaRPr b="1" sz="1300">
              <a:latin typeface="Calibri"/>
              <a:ea typeface="Calibri"/>
              <a:cs typeface="Calibri"/>
              <a:sym typeface="Calibri"/>
            </a:endParaRPr>
          </a:p>
        </p:txBody>
      </p:sp>
      <p:pic>
        <p:nvPicPr>
          <p:cNvPr id="262" name="Google Shape;262;p33"/>
          <p:cNvPicPr preferRelativeResize="0"/>
          <p:nvPr/>
        </p:nvPicPr>
        <p:blipFill rotWithShape="1">
          <a:blip r:embed="rId4">
            <a:alphaModFix/>
          </a:blip>
          <a:srcRect b="704" l="11866" r="13406" t="0"/>
          <a:stretch/>
        </p:blipFill>
        <p:spPr>
          <a:xfrm>
            <a:off x="764250" y="824125"/>
            <a:ext cx="4878819" cy="4862038"/>
          </a:xfrm>
          <a:prstGeom prst="rect">
            <a:avLst/>
          </a:prstGeom>
          <a:noFill/>
          <a:ln>
            <a:noFill/>
          </a:ln>
        </p:spPr>
      </p:pic>
      <p:sp>
        <p:nvSpPr>
          <p:cNvPr id="263" name="Google Shape;263;p33"/>
          <p:cNvSpPr/>
          <p:nvPr/>
        </p:nvSpPr>
        <p:spPr>
          <a:xfrm rot="-2870561">
            <a:off x="2124281" y="2106960"/>
            <a:ext cx="2215688" cy="2233082"/>
          </a:xfrm>
          <a:prstGeom prst="ellipse">
            <a:avLst/>
          </a:prstGeom>
          <a:noFill/>
          <a:ln cap="flat" cmpd="sng" w="50800">
            <a:solidFill>
              <a:srgbClr val="98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4" name="Google Shape;264;p33"/>
          <p:cNvSpPr txBox="1"/>
          <p:nvPr/>
        </p:nvSpPr>
        <p:spPr>
          <a:xfrm>
            <a:off x="762000" y="6003075"/>
            <a:ext cx="104079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700">
                <a:solidFill>
                  <a:srgbClr val="222222"/>
                </a:solidFill>
                <a:highlight>
                  <a:srgbClr val="FFFFFF"/>
                </a:highlight>
              </a:rPr>
              <a:t>Week 2 folder: </a:t>
            </a:r>
            <a:r>
              <a:rPr lang="en-US" sz="1700" u="sng">
                <a:solidFill>
                  <a:srgbClr val="1155CC"/>
                </a:solidFill>
                <a:highlight>
                  <a:srgbClr val="FFFFFF"/>
                </a:highlight>
                <a:hlinkClick r:id="rId5">
                  <a:extLst>
                    <a:ext uri="{A12FA001-AC4F-418D-AE19-62706E023703}">
                      <ahyp:hlinkClr val="tx"/>
                    </a:ext>
                  </a:extLst>
                </a:hlinkClick>
              </a:rPr>
              <a:t>https://drive.google.com/drive/folders/1927uy5aT0--hTG_Q8Y0-f5Kxfx5k8Cht?usp=sharing</a:t>
            </a:r>
            <a:endParaRPr sz="2000">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34"/>
          <p:cNvSpPr/>
          <p:nvPr/>
        </p:nvSpPr>
        <p:spPr>
          <a:xfrm>
            <a:off x="6200175" y="2756637"/>
            <a:ext cx="1816500" cy="991800"/>
          </a:xfrm>
          <a:prstGeom prst="rightArrow">
            <a:avLst>
              <a:gd fmla="val 50000" name="adj1"/>
              <a:gd fmla="val 50000" name="adj2"/>
            </a:avLst>
          </a:prstGeom>
          <a:solidFill>
            <a:srgbClr val="E3760B"/>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34"/>
          <p:cNvSpPr/>
          <p:nvPr/>
        </p:nvSpPr>
        <p:spPr>
          <a:xfrm>
            <a:off x="8223310" y="1623124"/>
            <a:ext cx="2773800" cy="3373800"/>
          </a:xfrm>
          <a:prstGeom prst="rect">
            <a:avLst/>
          </a:prstGeom>
          <a:solidFill>
            <a:srgbClr val="000000"/>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72" name="Google Shape;272;p34"/>
          <p:cNvPicPr preferRelativeResize="0"/>
          <p:nvPr/>
        </p:nvPicPr>
        <p:blipFill rotWithShape="1">
          <a:blip r:embed="rId3">
            <a:alphaModFix/>
          </a:blip>
          <a:srcRect b="704" l="11866" r="13406" t="0"/>
          <a:stretch/>
        </p:blipFill>
        <p:spPr>
          <a:xfrm>
            <a:off x="764250" y="824125"/>
            <a:ext cx="4878819" cy="4862038"/>
          </a:xfrm>
          <a:prstGeom prst="rect">
            <a:avLst/>
          </a:prstGeom>
          <a:noFill/>
          <a:ln>
            <a:noFill/>
          </a:ln>
        </p:spPr>
      </p:pic>
      <p:sp>
        <p:nvSpPr>
          <p:cNvPr id="273" name="Google Shape;273;p34"/>
          <p:cNvSpPr/>
          <p:nvPr/>
        </p:nvSpPr>
        <p:spPr>
          <a:xfrm rot="-2870517">
            <a:off x="2044710" y="1927559"/>
            <a:ext cx="2699731" cy="2233082"/>
          </a:xfrm>
          <a:prstGeom prst="ellipse">
            <a:avLst/>
          </a:prstGeom>
          <a:noFill/>
          <a:ln cap="flat" cmpd="sng" w="50800">
            <a:solidFill>
              <a:srgbClr val="98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74" name="Google Shape;274;p34"/>
          <p:cNvPicPr preferRelativeResize="0"/>
          <p:nvPr/>
        </p:nvPicPr>
        <p:blipFill rotWithShape="1">
          <a:blip r:embed="rId4">
            <a:alphaModFix/>
          </a:blip>
          <a:srcRect b="0" l="0" r="0" t="0"/>
          <a:stretch/>
        </p:blipFill>
        <p:spPr>
          <a:xfrm>
            <a:off x="8481593" y="1809335"/>
            <a:ext cx="2257217" cy="2129625"/>
          </a:xfrm>
          <a:prstGeom prst="rect">
            <a:avLst/>
          </a:prstGeom>
          <a:noFill/>
          <a:ln>
            <a:noFill/>
          </a:ln>
        </p:spPr>
      </p:pic>
      <p:pic>
        <p:nvPicPr>
          <p:cNvPr id="275" name="Google Shape;275;p34"/>
          <p:cNvPicPr preferRelativeResize="0"/>
          <p:nvPr/>
        </p:nvPicPr>
        <p:blipFill rotWithShape="1">
          <a:blip r:embed="rId5">
            <a:alphaModFix/>
          </a:blip>
          <a:srcRect b="0" l="25601" r="27782" t="0"/>
          <a:stretch/>
        </p:blipFill>
        <p:spPr>
          <a:xfrm>
            <a:off x="9336490" y="4069175"/>
            <a:ext cx="547422" cy="725124"/>
          </a:xfrm>
          <a:prstGeom prst="rect">
            <a:avLst/>
          </a:prstGeom>
          <a:noFill/>
          <a:ln>
            <a:noFill/>
          </a:ln>
        </p:spPr>
      </p:pic>
      <p:sp>
        <p:nvSpPr>
          <p:cNvPr id="276" name="Google Shape;276;p34"/>
          <p:cNvSpPr txBox="1"/>
          <p:nvPr/>
        </p:nvSpPr>
        <p:spPr>
          <a:xfrm>
            <a:off x="256500" y="6298575"/>
            <a:ext cx="11156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solidFill>
                  <a:srgbClr val="222222"/>
                </a:solidFill>
                <a:highlight>
                  <a:srgbClr val="FFFFFF"/>
                </a:highlight>
              </a:rPr>
              <a:t>Week 3 folder: </a:t>
            </a:r>
            <a:r>
              <a:rPr lang="en-US" sz="1800" u="sng">
                <a:solidFill>
                  <a:srgbClr val="1155CC"/>
                </a:solidFill>
                <a:highlight>
                  <a:srgbClr val="FFFFFF"/>
                </a:highlight>
                <a:hlinkClick r:id="rId6">
                  <a:extLst>
                    <a:ext uri="{A12FA001-AC4F-418D-AE19-62706E023703}">
                      <ahyp:hlinkClr val="tx"/>
                    </a:ext>
                  </a:extLst>
                </a:hlinkClick>
              </a:rPr>
              <a:t>https://drive.google.com/drive/folders/1qu1SHlz6urw2jq-FuQXcffmSCHvrOohh?usp=sharing</a:t>
            </a:r>
            <a:endParaRPr sz="21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35"/>
          <p:cNvSpPr/>
          <p:nvPr/>
        </p:nvSpPr>
        <p:spPr>
          <a:xfrm>
            <a:off x="6200175" y="2756637"/>
            <a:ext cx="1816500" cy="991800"/>
          </a:xfrm>
          <a:prstGeom prst="rightArrow">
            <a:avLst>
              <a:gd fmla="val 50000" name="adj1"/>
              <a:gd fmla="val 50000" name="adj2"/>
            </a:avLst>
          </a:prstGeom>
          <a:solidFill>
            <a:srgbClr val="E3760B"/>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35"/>
          <p:cNvSpPr/>
          <p:nvPr/>
        </p:nvSpPr>
        <p:spPr>
          <a:xfrm>
            <a:off x="8223310" y="1623124"/>
            <a:ext cx="2773800" cy="3373800"/>
          </a:xfrm>
          <a:prstGeom prst="rect">
            <a:avLst/>
          </a:prstGeom>
          <a:solidFill>
            <a:srgbClr val="000000"/>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84" name="Google Shape;284;p35"/>
          <p:cNvPicPr preferRelativeResize="0"/>
          <p:nvPr/>
        </p:nvPicPr>
        <p:blipFill rotWithShape="1">
          <a:blip r:embed="rId3">
            <a:alphaModFix/>
          </a:blip>
          <a:srcRect b="704" l="11866" r="13406" t="0"/>
          <a:stretch/>
        </p:blipFill>
        <p:spPr>
          <a:xfrm>
            <a:off x="764250" y="824125"/>
            <a:ext cx="4878819" cy="4862038"/>
          </a:xfrm>
          <a:prstGeom prst="rect">
            <a:avLst/>
          </a:prstGeom>
          <a:noFill/>
          <a:ln>
            <a:noFill/>
          </a:ln>
        </p:spPr>
      </p:pic>
      <p:sp>
        <p:nvSpPr>
          <p:cNvPr id="285" name="Google Shape;285;p35"/>
          <p:cNvSpPr/>
          <p:nvPr/>
        </p:nvSpPr>
        <p:spPr>
          <a:xfrm rot="-2870517">
            <a:off x="2044710" y="1927559"/>
            <a:ext cx="2699731" cy="2233082"/>
          </a:xfrm>
          <a:prstGeom prst="ellipse">
            <a:avLst/>
          </a:prstGeom>
          <a:noFill/>
          <a:ln cap="flat" cmpd="sng" w="50800">
            <a:solidFill>
              <a:srgbClr val="98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86" name="Google Shape;286;p35"/>
          <p:cNvPicPr preferRelativeResize="0"/>
          <p:nvPr/>
        </p:nvPicPr>
        <p:blipFill rotWithShape="1">
          <a:blip r:embed="rId4">
            <a:alphaModFix/>
          </a:blip>
          <a:srcRect b="0" l="25601" r="27782" t="0"/>
          <a:stretch/>
        </p:blipFill>
        <p:spPr>
          <a:xfrm>
            <a:off x="9336490" y="4069175"/>
            <a:ext cx="547422" cy="725124"/>
          </a:xfrm>
          <a:prstGeom prst="rect">
            <a:avLst/>
          </a:prstGeom>
          <a:noFill/>
          <a:ln>
            <a:noFill/>
          </a:ln>
        </p:spPr>
      </p:pic>
      <p:pic>
        <p:nvPicPr>
          <p:cNvPr id="287" name="Google Shape;287;p35"/>
          <p:cNvPicPr preferRelativeResize="0"/>
          <p:nvPr/>
        </p:nvPicPr>
        <p:blipFill>
          <a:blip r:embed="rId5">
            <a:alphaModFix/>
          </a:blip>
          <a:stretch>
            <a:fillRect/>
          </a:stretch>
        </p:blipFill>
        <p:spPr>
          <a:xfrm>
            <a:off x="8290254" y="1716743"/>
            <a:ext cx="2639887" cy="2201732"/>
          </a:xfrm>
          <a:prstGeom prst="rect">
            <a:avLst/>
          </a:prstGeom>
          <a:noFill/>
          <a:ln>
            <a:noFill/>
          </a:ln>
        </p:spPr>
      </p:pic>
      <p:sp>
        <p:nvSpPr>
          <p:cNvPr id="288" name="Google Shape;288;p35"/>
          <p:cNvSpPr txBox="1"/>
          <p:nvPr/>
        </p:nvSpPr>
        <p:spPr>
          <a:xfrm>
            <a:off x="256500" y="6298575"/>
            <a:ext cx="11156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solidFill>
                  <a:srgbClr val="222222"/>
                </a:solidFill>
                <a:highlight>
                  <a:srgbClr val="FFFFFF"/>
                </a:highlight>
              </a:rPr>
              <a:t>Week 3 folder: </a:t>
            </a:r>
            <a:r>
              <a:rPr lang="en-US" sz="1800" u="sng">
                <a:solidFill>
                  <a:srgbClr val="1155CC"/>
                </a:solidFill>
                <a:highlight>
                  <a:srgbClr val="FFFFFF"/>
                </a:highlight>
                <a:hlinkClick r:id="rId6">
                  <a:extLst>
                    <a:ext uri="{A12FA001-AC4F-418D-AE19-62706E023703}">
                      <ahyp:hlinkClr val="tx"/>
                    </a:ext>
                  </a:extLst>
                </a:hlinkClick>
              </a:rPr>
              <a:t>https://drive.google.com/drive/folders/1qu1SHlz6urw2jq-FuQXcffmSCHvrOohh?usp=sharing</a:t>
            </a:r>
            <a:endParaRPr sz="21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2"/>
                                        </p:tgtEl>
                                        <p:attrNameLst>
                                          <p:attrName>style.visibility</p:attrName>
                                        </p:attrNameLst>
                                      </p:cBhvr>
                                      <p:to>
                                        <p:strVal val="visible"/>
                                      </p:to>
                                    </p:set>
                                    <p:animEffect filter="fade" transition="in">
                                      <p:cBhvr>
                                        <p:cTn dur="1000"/>
                                        <p:tgtEl>
                                          <p:spTgt spid="282"/>
                                        </p:tgtEl>
                                      </p:cBhvr>
                                    </p:animEffect>
                                  </p:childTnLst>
                                </p:cTn>
                              </p:par>
                              <p:par>
                                <p:cTn fill="hold" nodeType="withEffect" presetClass="entr" presetID="10" presetSubtype="0">
                                  <p:stCondLst>
                                    <p:cond delay="0"/>
                                  </p:stCondLst>
                                  <p:childTnLst>
                                    <p:set>
                                      <p:cBhvr>
                                        <p:cTn dur="1" fill="hold">
                                          <p:stCondLst>
                                            <p:cond delay="0"/>
                                          </p:stCondLst>
                                        </p:cTn>
                                        <p:tgtEl>
                                          <p:spTgt spid="283"/>
                                        </p:tgtEl>
                                        <p:attrNameLst>
                                          <p:attrName>style.visibility</p:attrName>
                                        </p:attrNameLst>
                                      </p:cBhvr>
                                      <p:to>
                                        <p:strVal val="visible"/>
                                      </p:to>
                                    </p:set>
                                    <p:animEffect filter="fade" transition="in">
                                      <p:cBhvr>
                                        <p:cTn dur="1000"/>
                                        <p:tgtEl>
                                          <p:spTgt spid="283"/>
                                        </p:tgtEl>
                                      </p:cBhvr>
                                    </p:animEffect>
                                  </p:childTnLst>
                                </p:cTn>
                              </p:par>
                              <p:par>
                                <p:cTn fill="hold" nodeType="withEffect" presetClass="entr" presetID="10" presetSubtype="0">
                                  <p:stCondLst>
                                    <p:cond delay="0"/>
                                  </p:stCondLst>
                                  <p:childTnLst>
                                    <p:set>
                                      <p:cBhvr>
                                        <p:cTn dur="1" fill="hold">
                                          <p:stCondLst>
                                            <p:cond delay="0"/>
                                          </p:stCondLst>
                                        </p:cTn>
                                        <p:tgtEl>
                                          <p:spTgt spid="286"/>
                                        </p:tgtEl>
                                        <p:attrNameLst>
                                          <p:attrName>style.visibility</p:attrName>
                                        </p:attrNameLst>
                                      </p:cBhvr>
                                      <p:to>
                                        <p:strVal val="visible"/>
                                      </p:to>
                                    </p:set>
                                    <p:animEffect filter="fade" transition="in">
                                      <p:cBhvr>
                                        <p:cTn dur="1000"/>
                                        <p:tgtEl>
                                          <p:spTgt spid="2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36"/>
          <p:cNvSpPr/>
          <p:nvPr/>
        </p:nvSpPr>
        <p:spPr>
          <a:xfrm>
            <a:off x="6200175" y="2756637"/>
            <a:ext cx="1816500" cy="991800"/>
          </a:xfrm>
          <a:prstGeom prst="rightArrow">
            <a:avLst>
              <a:gd fmla="val 50000" name="adj1"/>
              <a:gd fmla="val 50000" name="adj2"/>
            </a:avLst>
          </a:prstGeom>
          <a:solidFill>
            <a:srgbClr val="E3760B"/>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36"/>
          <p:cNvSpPr/>
          <p:nvPr/>
        </p:nvSpPr>
        <p:spPr>
          <a:xfrm>
            <a:off x="8223310" y="1623124"/>
            <a:ext cx="2773800" cy="3373800"/>
          </a:xfrm>
          <a:prstGeom prst="rect">
            <a:avLst/>
          </a:prstGeom>
          <a:solidFill>
            <a:srgbClr val="000000"/>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96" name="Google Shape;296;p36"/>
          <p:cNvPicPr preferRelativeResize="0"/>
          <p:nvPr/>
        </p:nvPicPr>
        <p:blipFill rotWithShape="1">
          <a:blip r:embed="rId3">
            <a:alphaModFix/>
          </a:blip>
          <a:srcRect b="704" l="11866" r="13406" t="0"/>
          <a:stretch/>
        </p:blipFill>
        <p:spPr>
          <a:xfrm>
            <a:off x="764250" y="824125"/>
            <a:ext cx="4878819" cy="4862038"/>
          </a:xfrm>
          <a:prstGeom prst="rect">
            <a:avLst/>
          </a:prstGeom>
          <a:noFill/>
          <a:ln>
            <a:noFill/>
          </a:ln>
        </p:spPr>
      </p:pic>
      <p:sp>
        <p:nvSpPr>
          <p:cNvPr id="297" name="Google Shape;297;p36"/>
          <p:cNvSpPr/>
          <p:nvPr/>
        </p:nvSpPr>
        <p:spPr>
          <a:xfrm rot="-2870372">
            <a:off x="2152623" y="1862893"/>
            <a:ext cx="2839055" cy="2769372"/>
          </a:xfrm>
          <a:prstGeom prst="ellipse">
            <a:avLst/>
          </a:prstGeom>
          <a:noFill/>
          <a:ln cap="flat" cmpd="sng" w="50800">
            <a:solidFill>
              <a:srgbClr val="98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98" name="Google Shape;298;p36"/>
          <p:cNvPicPr preferRelativeResize="0"/>
          <p:nvPr/>
        </p:nvPicPr>
        <p:blipFill>
          <a:blip r:embed="rId4">
            <a:alphaModFix/>
          </a:blip>
          <a:stretch>
            <a:fillRect/>
          </a:stretch>
        </p:blipFill>
        <p:spPr>
          <a:xfrm>
            <a:off x="8472481" y="1700962"/>
            <a:ext cx="2275442" cy="2282531"/>
          </a:xfrm>
          <a:prstGeom prst="rect">
            <a:avLst/>
          </a:prstGeom>
          <a:noFill/>
          <a:ln>
            <a:noFill/>
          </a:ln>
        </p:spPr>
      </p:pic>
      <p:pic>
        <p:nvPicPr>
          <p:cNvPr id="299" name="Google Shape;299;p36"/>
          <p:cNvPicPr preferRelativeResize="0"/>
          <p:nvPr/>
        </p:nvPicPr>
        <p:blipFill rotWithShape="1">
          <a:blip r:embed="rId5">
            <a:alphaModFix/>
          </a:blip>
          <a:srcRect b="0" l="25601" r="27782" t="0"/>
          <a:stretch/>
        </p:blipFill>
        <p:spPr>
          <a:xfrm>
            <a:off x="9336490" y="4145375"/>
            <a:ext cx="547422" cy="725124"/>
          </a:xfrm>
          <a:prstGeom prst="rect">
            <a:avLst/>
          </a:prstGeom>
          <a:noFill/>
          <a:ln>
            <a:noFill/>
          </a:ln>
        </p:spPr>
      </p:pic>
      <p:sp>
        <p:nvSpPr>
          <p:cNvPr id="300" name="Google Shape;300;p36"/>
          <p:cNvSpPr txBox="1"/>
          <p:nvPr/>
        </p:nvSpPr>
        <p:spPr>
          <a:xfrm>
            <a:off x="594725" y="6040250"/>
            <a:ext cx="105564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700">
                <a:solidFill>
                  <a:srgbClr val="222222"/>
                </a:solidFill>
                <a:highlight>
                  <a:srgbClr val="FFFFFF"/>
                </a:highlight>
              </a:rPr>
              <a:t>Week 4 folder: </a:t>
            </a:r>
            <a:r>
              <a:rPr lang="en-US" sz="1700" u="sng">
                <a:solidFill>
                  <a:srgbClr val="1155CC"/>
                </a:solidFill>
                <a:highlight>
                  <a:srgbClr val="FFFFFF"/>
                </a:highlight>
                <a:hlinkClick r:id="rId6">
                  <a:extLst>
                    <a:ext uri="{A12FA001-AC4F-418D-AE19-62706E023703}">
                      <ahyp:hlinkClr val="tx"/>
                    </a:ext>
                  </a:extLst>
                </a:hlinkClick>
              </a:rPr>
              <a:t>https://drive.google.com/drive/folders/13VvzpiknSWsBs6OtzT6E5gGfzEpm75dr?usp=sharing</a:t>
            </a:r>
            <a:endParaRPr sz="2000">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pic>
        <p:nvPicPr>
          <p:cNvPr id="306" name="Google Shape;306;p37"/>
          <p:cNvPicPr preferRelativeResize="0"/>
          <p:nvPr/>
        </p:nvPicPr>
        <p:blipFill rotWithShape="1">
          <a:blip r:embed="rId3">
            <a:alphaModFix/>
          </a:blip>
          <a:srcRect b="704" l="11866" r="13406" t="0"/>
          <a:stretch/>
        </p:blipFill>
        <p:spPr>
          <a:xfrm>
            <a:off x="764250" y="824125"/>
            <a:ext cx="4878819" cy="4862038"/>
          </a:xfrm>
          <a:prstGeom prst="rect">
            <a:avLst/>
          </a:prstGeom>
          <a:noFill/>
          <a:ln>
            <a:noFill/>
          </a:ln>
        </p:spPr>
      </p:pic>
      <p:sp>
        <p:nvSpPr>
          <p:cNvPr id="307" name="Google Shape;307;p37"/>
          <p:cNvSpPr/>
          <p:nvPr/>
        </p:nvSpPr>
        <p:spPr>
          <a:xfrm rot="-2870372">
            <a:off x="2152623" y="1862893"/>
            <a:ext cx="2839055" cy="2769372"/>
          </a:xfrm>
          <a:prstGeom prst="ellipse">
            <a:avLst/>
          </a:prstGeom>
          <a:noFill/>
          <a:ln cap="flat" cmpd="sng" w="50800">
            <a:solidFill>
              <a:srgbClr val="98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08" name="Google Shape;308;p37"/>
          <p:cNvPicPr preferRelativeResize="0"/>
          <p:nvPr/>
        </p:nvPicPr>
        <p:blipFill>
          <a:blip r:embed="rId4">
            <a:alphaModFix/>
          </a:blip>
          <a:stretch>
            <a:fillRect/>
          </a:stretch>
        </p:blipFill>
        <p:spPr>
          <a:xfrm>
            <a:off x="7784125" y="2490598"/>
            <a:ext cx="1548375" cy="1448500"/>
          </a:xfrm>
          <a:prstGeom prst="rect">
            <a:avLst/>
          </a:prstGeom>
          <a:noFill/>
          <a:ln>
            <a:noFill/>
          </a:ln>
        </p:spPr>
      </p:pic>
      <p:pic>
        <p:nvPicPr>
          <p:cNvPr id="309" name="Google Shape;309;p37"/>
          <p:cNvPicPr preferRelativeResize="0"/>
          <p:nvPr/>
        </p:nvPicPr>
        <p:blipFill rotWithShape="1">
          <a:blip r:embed="rId5">
            <a:alphaModFix/>
          </a:blip>
          <a:srcRect b="0" l="0" r="0" t="0"/>
          <a:stretch/>
        </p:blipFill>
        <p:spPr>
          <a:xfrm>
            <a:off x="9043175" y="2029350"/>
            <a:ext cx="828349" cy="689150"/>
          </a:xfrm>
          <a:prstGeom prst="rect">
            <a:avLst/>
          </a:prstGeom>
          <a:noFill/>
          <a:ln>
            <a:noFill/>
          </a:ln>
        </p:spPr>
      </p:pic>
      <p:pic>
        <p:nvPicPr>
          <p:cNvPr id="310" name="Google Shape;310;p37"/>
          <p:cNvPicPr preferRelativeResize="0"/>
          <p:nvPr/>
        </p:nvPicPr>
        <p:blipFill>
          <a:blip r:embed="rId6">
            <a:alphaModFix/>
          </a:blip>
          <a:stretch>
            <a:fillRect/>
          </a:stretch>
        </p:blipFill>
        <p:spPr>
          <a:xfrm>
            <a:off x="9236700" y="3353900"/>
            <a:ext cx="637575" cy="1127050"/>
          </a:xfrm>
          <a:prstGeom prst="rect">
            <a:avLst/>
          </a:prstGeom>
          <a:noFill/>
          <a:ln>
            <a:noFill/>
          </a:ln>
        </p:spPr>
      </p:pic>
      <p:sp>
        <p:nvSpPr>
          <p:cNvPr id="311" name="Google Shape;311;p37"/>
          <p:cNvSpPr/>
          <p:nvPr/>
        </p:nvSpPr>
        <p:spPr>
          <a:xfrm rot="-2870372">
            <a:off x="7715223" y="1862893"/>
            <a:ext cx="2839055" cy="2769372"/>
          </a:xfrm>
          <a:prstGeom prst="ellipse">
            <a:avLst/>
          </a:prstGeom>
          <a:noFill/>
          <a:ln cap="flat" cmpd="sng" w="50800">
            <a:solidFill>
              <a:srgbClr val="98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20"/>
          <p:cNvSpPr txBox="1"/>
          <p:nvPr/>
        </p:nvSpPr>
        <p:spPr>
          <a:xfrm>
            <a:off x="0" y="6545943"/>
            <a:ext cx="12192000" cy="3231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500">
                <a:solidFill>
                  <a:schemeClr val="dk1"/>
                </a:solidFill>
                <a:latin typeface="Calibri"/>
                <a:ea typeface="Calibri"/>
                <a:cs typeface="Calibri"/>
                <a:sym typeface="Calibri"/>
              </a:rPr>
              <a:t>Note: EPIK’s Digital Centeredness model is adapted from the Digital Wellness Institute’s six-pronged model that aligns with DWI’s original survey</a:t>
            </a:r>
            <a:endParaRPr i="1" sz="1500">
              <a:solidFill>
                <a:schemeClr val="dk1"/>
              </a:solidFill>
              <a:latin typeface="Calibri"/>
              <a:ea typeface="Calibri"/>
              <a:cs typeface="Calibri"/>
              <a:sym typeface="Calibri"/>
            </a:endParaRPr>
          </a:p>
        </p:txBody>
      </p:sp>
      <p:pic>
        <p:nvPicPr>
          <p:cNvPr id="145" name="Google Shape;145;p20"/>
          <p:cNvPicPr preferRelativeResize="0"/>
          <p:nvPr/>
        </p:nvPicPr>
        <p:blipFill rotWithShape="1">
          <a:blip r:embed="rId3">
            <a:alphaModFix/>
          </a:blip>
          <a:srcRect b="704" l="11866" r="13406" t="0"/>
          <a:stretch/>
        </p:blipFill>
        <p:spPr>
          <a:xfrm>
            <a:off x="3482556" y="989318"/>
            <a:ext cx="4913409" cy="4856972"/>
          </a:xfrm>
          <a:prstGeom prst="rect">
            <a:avLst/>
          </a:prstGeom>
          <a:noFill/>
          <a:ln>
            <a:noFill/>
          </a:ln>
        </p:spPr>
      </p:pic>
      <p:sp>
        <p:nvSpPr>
          <p:cNvPr id="146" name="Google Shape;146;p20"/>
          <p:cNvSpPr txBox="1"/>
          <p:nvPr/>
        </p:nvSpPr>
        <p:spPr>
          <a:xfrm>
            <a:off x="0" y="0"/>
            <a:ext cx="11758800" cy="8082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b="1" lang="en-US" sz="4500">
                <a:solidFill>
                  <a:srgbClr val="1C4587"/>
                </a:solidFill>
                <a:latin typeface="Calibri"/>
                <a:ea typeface="Calibri"/>
                <a:cs typeface="Calibri"/>
                <a:sym typeface="Calibri"/>
              </a:rPr>
              <a:t> Discussion #8: Well-being</a:t>
            </a:r>
            <a:endParaRPr sz="4500">
              <a:solidFill>
                <a:srgbClr val="1C4587"/>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p38"/>
          <p:cNvSpPr/>
          <p:nvPr/>
        </p:nvSpPr>
        <p:spPr>
          <a:xfrm>
            <a:off x="6200175" y="2756637"/>
            <a:ext cx="1816500" cy="991800"/>
          </a:xfrm>
          <a:prstGeom prst="rightArrow">
            <a:avLst>
              <a:gd fmla="val 50000" name="adj1"/>
              <a:gd fmla="val 50000" name="adj2"/>
            </a:avLst>
          </a:prstGeom>
          <a:solidFill>
            <a:schemeClr val="accent2"/>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38"/>
          <p:cNvSpPr/>
          <p:nvPr/>
        </p:nvSpPr>
        <p:spPr>
          <a:xfrm>
            <a:off x="8223310" y="1623124"/>
            <a:ext cx="2773800" cy="3373800"/>
          </a:xfrm>
          <a:prstGeom prst="rect">
            <a:avLst/>
          </a:prstGeom>
          <a:solidFill>
            <a:srgbClr val="000000"/>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19" name="Google Shape;319;p38"/>
          <p:cNvPicPr preferRelativeResize="0"/>
          <p:nvPr/>
        </p:nvPicPr>
        <p:blipFill rotWithShape="1">
          <a:blip r:embed="rId3">
            <a:alphaModFix/>
          </a:blip>
          <a:srcRect b="704" l="11866" r="13406" t="0"/>
          <a:stretch/>
        </p:blipFill>
        <p:spPr>
          <a:xfrm>
            <a:off x="764250" y="824125"/>
            <a:ext cx="4878819" cy="4862038"/>
          </a:xfrm>
          <a:prstGeom prst="rect">
            <a:avLst/>
          </a:prstGeom>
          <a:noFill/>
          <a:ln>
            <a:noFill/>
          </a:ln>
        </p:spPr>
      </p:pic>
      <p:pic>
        <p:nvPicPr>
          <p:cNvPr id="320" name="Google Shape;320;p38"/>
          <p:cNvPicPr preferRelativeResize="0"/>
          <p:nvPr/>
        </p:nvPicPr>
        <p:blipFill rotWithShape="1">
          <a:blip r:embed="rId4">
            <a:alphaModFix/>
          </a:blip>
          <a:srcRect b="0" l="25601" r="27782" t="0"/>
          <a:stretch/>
        </p:blipFill>
        <p:spPr>
          <a:xfrm>
            <a:off x="9336490" y="4145375"/>
            <a:ext cx="547422" cy="725124"/>
          </a:xfrm>
          <a:prstGeom prst="rect">
            <a:avLst/>
          </a:prstGeom>
          <a:noFill/>
          <a:ln>
            <a:noFill/>
          </a:ln>
        </p:spPr>
      </p:pic>
      <p:pic>
        <p:nvPicPr>
          <p:cNvPr id="321" name="Google Shape;321;p38"/>
          <p:cNvPicPr preferRelativeResize="0"/>
          <p:nvPr/>
        </p:nvPicPr>
        <p:blipFill rotWithShape="1">
          <a:blip r:embed="rId5">
            <a:alphaModFix/>
          </a:blip>
          <a:srcRect b="0" l="12632" r="10896" t="0"/>
          <a:stretch/>
        </p:blipFill>
        <p:spPr>
          <a:xfrm>
            <a:off x="8573775" y="1927325"/>
            <a:ext cx="2121126" cy="1821100"/>
          </a:xfrm>
          <a:prstGeom prst="rect">
            <a:avLst/>
          </a:prstGeom>
          <a:noFill/>
          <a:ln>
            <a:noFill/>
          </a:ln>
        </p:spPr>
      </p:pic>
      <p:sp>
        <p:nvSpPr>
          <p:cNvPr id="322" name="Google Shape;322;p38"/>
          <p:cNvSpPr/>
          <p:nvPr/>
        </p:nvSpPr>
        <p:spPr>
          <a:xfrm rot="-2700454">
            <a:off x="1656648" y="2026448"/>
            <a:ext cx="3212103" cy="2683470"/>
          </a:xfrm>
          <a:prstGeom prst="ellipse">
            <a:avLst/>
          </a:prstGeom>
          <a:noFill/>
          <a:ln cap="flat" cmpd="sng" w="50800">
            <a:solidFill>
              <a:srgbClr val="98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3" name="Google Shape;323;p38"/>
          <p:cNvSpPr txBox="1"/>
          <p:nvPr/>
        </p:nvSpPr>
        <p:spPr>
          <a:xfrm>
            <a:off x="390300" y="5984500"/>
            <a:ext cx="109467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700">
                <a:solidFill>
                  <a:srgbClr val="222222"/>
                </a:solidFill>
                <a:highlight>
                  <a:srgbClr val="FFFFFF"/>
                </a:highlight>
              </a:rPr>
              <a:t>Week 5 folder: </a:t>
            </a:r>
            <a:r>
              <a:rPr lang="en-US" sz="1700" u="sng">
                <a:solidFill>
                  <a:srgbClr val="1155CC"/>
                </a:solidFill>
                <a:highlight>
                  <a:srgbClr val="FFFFFF"/>
                </a:highlight>
                <a:hlinkClick r:id="rId6">
                  <a:extLst>
                    <a:ext uri="{A12FA001-AC4F-418D-AE19-62706E023703}">
                      <ahyp:hlinkClr val="tx"/>
                    </a:ext>
                  </a:extLst>
                </a:hlinkClick>
              </a:rPr>
              <a:t>https://drive.google.com/drive/folders/1yFYOHKezAkvqhjjwV0ScV2q7F7beoQTm?usp=sharing</a:t>
            </a:r>
            <a:endParaRPr sz="2000">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7"/>
                                        </p:tgtEl>
                                        <p:attrNameLst>
                                          <p:attrName>style.visibility</p:attrName>
                                        </p:attrNameLst>
                                      </p:cBhvr>
                                      <p:to>
                                        <p:strVal val="visible"/>
                                      </p:to>
                                    </p:set>
                                    <p:animEffect filter="fade" transition="in">
                                      <p:cBhvr>
                                        <p:cTn dur="1000"/>
                                        <p:tgtEl>
                                          <p:spTgt spid="317"/>
                                        </p:tgtEl>
                                      </p:cBhvr>
                                    </p:animEffect>
                                  </p:childTnLst>
                                </p:cTn>
                              </p:par>
                              <p:par>
                                <p:cTn fill="hold" nodeType="withEffect" presetClass="entr" presetID="10" presetSubtype="0">
                                  <p:stCondLst>
                                    <p:cond delay="0"/>
                                  </p:stCondLst>
                                  <p:childTnLst>
                                    <p:set>
                                      <p:cBhvr>
                                        <p:cTn dur="1" fill="hold">
                                          <p:stCondLst>
                                            <p:cond delay="0"/>
                                          </p:stCondLst>
                                        </p:cTn>
                                        <p:tgtEl>
                                          <p:spTgt spid="318"/>
                                        </p:tgtEl>
                                        <p:attrNameLst>
                                          <p:attrName>style.visibility</p:attrName>
                                        </p:attrNameLst>
                                      </p:cBhvr>
                                      <p:to>
                                        <p:strVal val="visible"/>
                                      </p:to>
                                    </p:set>
                                    <p:animEffect filter="fade" transition="in">
                                      <p:cBhvr>
                                        <p:cTn dur="1000"/>
                                        <p:tgtEl>
                                          <p:spTgt spid="318"/>
                                        </p:tgtEl>
                                      </p:cBhvr>
                                    </p:animEffect>
                                  </p:childTnLst>
                                </p:cTn>
                              </p:par>
                              <p:par>
                                <p:cTn fill="hold" nodeType="withEffect" presetClass="entr" presetID="10" presetSubtype="0">
                                  <p:stCondLst>
                                    <p:cond delay="0"/>
                                  </p:stCondLst>
                                  <p:childTnLst>
                                    <p:set>
                                      <p:cBhvr>
                                        <p:cTn dur="1" fill="hold">
                                          <p:stCondLst>
                                            <p:cond delay="0"/>
                                          </p:stCondLst>
                                        </p:cTn>
                                        <p:tgtEl>
                                          <p:spTgt spid="320"/>
                                        </p:tgtEl>
                                        <p:attrNameLst>
                                          <p:attrName>style.visibility</p:attrName>
                                        </p:attrNameLst>
                                      </p:cBhvr>
                                      <p:to>
                                        <p:strVal val="visible"/>
                                      </p:to>
                                    </p:set>
                                    <p:animEffect filter="fade" transition="in">
                                      <p:cBhvr>
                                        <p:cTn dur="1000"/>
                                        <p:tgtEl>
                                          <p:spTgt spid="320"/>
                                        </p:tgtEl>
                                      </p:cBhvr>
                                    </p:animEffect>
                                  </p:childTnLst>
                                </p:cTn>
                              </p:par>
                              <p:par>
                                <p:cTn fill="hold" nodeType="withEffect" presetClass="entr" presetID="10" presetSubtype="0">
                                  <p:stCondLst>
                                    <p:cond delay="0"/>
                                  </p:stCondLst>
                                  <p:childTnLst>
                                    <p:set>
                                      <p:cBhvr>
                                        <p:cTn dur="1" fill="hold">
                                          <p:stCondLst>
                                            <p:cond delay="0"/>
                                          </p:stCondLst>
                                        </p:cTn>
                                        <p:tgtEl>
                                          <p:spTgt spid="321"/>
                                        </p:tgtEl>
                                        <p:attrNameLst>
                                          <p:attrName>style.visibility</p:attrName>
                                        </p:attrNameLst>
                                      </p:cBhvr>
                                      <p:to>
                                        <p:strVal val="visible"/>
                                      </p:to>
                                    </p:set>
                                    <p:animEffect filter="fade" transition="in">
                                      <p:cBhvr>
                                        <p:cTn dur="1000"/>
                                        <p:tgtEl>
                                          <p:spTgt spid="321"/>
                                        </p:tgtEl>
                                      </p:cBhvr>
                                    </p:animEffect>
                                  </p:childTnLst>
                                </p:cTn>
                              </p:par>
                              <p:par>
                                <p:cTn fill="hold" nodeType="withEffect" presetClass="entr" presetID="10" presetSubtype="0">
                                  <p:stCondLst>
                                    <p:cond delay="0"/>
                                  </p:stCondLst>
                                  <p:childTnLst>
                                    <p:set>
                                      <p:cBhvr>
                                        <p:cTn dur="1" fill="hold">
                                          <p:stCondLst>
                                            <p:cond delay="0"/>
                                          </p:stCondLst>
                                        </p:cTn>
                                        <p:tgtEl>
                                          <p:spTgt spid="321"/>
                                        </p:tgtEl>
                                        <p:attrNameLst>
                                          <p:attrName>style.visibility</p:attrName>
                                        </p:attrNameLst>
                                      </p:cBhvr>
                                      <p:to>
                                        <p:strVal val="visible"/>
                                      </p:to>
                                    </p:set>
                                    <p:animEffect filter="fade" transition="in">
                                      <p:cBhvr>
                                        <p:cTn dur="1000"/>
                                        <p:tgtEl>
                                          <p:spTgt spid="3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39"/>
          <p:cNvSpPr/>
          <p:nvPr/>
        </p:nvSpPr>
        <p:spPr>
          <a:xfrm>
            <a:off x="8223310" y="1623124"/>
            <a:ext cx="2773800" cy="3373800"/>
          </a:xfrm>
          <a:prstGeom prst="rect">
            <a:avLst/>
          </a:prstGeom>
          <a:solidFill>
            <a:srgbClr val="000000"/>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30" name="Google Shape;330;p39"/>
          <p:cNvPicPr preferRelativeResize="0"/>
          <p:nvPr/>
        </p:nvPicPr>
        <p:blipFill rotWithShape="1">
          <a:blip r:embed="rId3">
            <a:alphaModFix/>
          </a:blip>
          <a:srcRect b="704" l="11866" r="13406" t="0"/>
          <a:stretch/>
        </p:blipFill>
        <p:spPr>
          <a:xfrm>
            <a:off x="764250" y="824125"/>
            <a:ext cx="4878819" cy="4862038"/>
          </a:xfrm>
          <a:prstGeom prst="rect">
            <a:avLst/>
          </a:prstGeom>
          <a:noFill/>
          <a:ln>
            <a:noFill/>
          </a:ln>
        </p:spPr>
      </p:pic>
      <p:pic>
        <p:nvPicPr>
          <p:cNvPr id="331" name="Google Shape;331;p39"/>
          <p:cNvPicPr preferRelativeResize="0"/>
          <p:nvPr/>
        </p:nvPicPr>
        <p:blipFill>
          <a:blip r:embed="rId4">
            <a:alphaModFix/>
          </a:blip>
          <a:stretch>
            <a:fillRect/>
          </a:stretch>
        </p:blipFill>
        <p:spPr>
          <a:xfrm>
            <a:off x="8256388" y="2323825"/>
            <a:ext cx="2707625" cy="1904775"/>
          </a:xfrm>
          <a:prstGeom prst="rect">
            <a:avLst/>
          </a:prstGeom>
          <a:noFill/>
          <a:ln>
            <a:noFill/>
          </a:ln>
        </p:spPr>
      </p:pic>
      <p:sp>
        <p:nvSpPr>
          <p:cNvPr id="332" name="Google Shape;332;p39"/>
          <p:cNvSpPr/>
          <p:nvPr/>
        </p:nvSpPr>
        <p:spPr>
          <a:xfrm rot="-2700454">
            <a:off x="1656648" y="2026448"/>
            <a:ext cx="3212103" cy="2683470"/>
          </a:xfrm>
          <a:prstGeom prst="ellipse">
            <a:avLst/>
          </a:prstGeom>
          <a:noFill/>
          <a:ln cap="flat" cmpd="sng" w="50800">
            <a:solidFill>
              <a:srgbClr val="98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3" name="Google Shape;333;p39"/>
          <p:cNvSpPr txBox="1"/>
          <p:nvPr/>
        </p:nvSpPr>
        <p:spPr>
          <a:xfrm>
            <a:off x="390300" y="5984500"/>
            <a:ext cx="109467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700">
                <a:solidFill>
                  <a:srgbClr val="222222"/>
                </a:solidFill>
                <a:highlight>
                  <a:srgbClr val="FFFFFF"/>
                </a:highlight>
              </a:rPr>
              <a:t>Week 5 folder: </a:t>
            </a:r>
            <a:r>
              <a:rPr lang="en-US" sz="1700" u="sng">
                <a:solidFill>
                  <a:srgbClr val="1155CC"/>
                </a:solidFill>
                <a:highlight>
                  <a:srgbClr val="FFFFFF"/>
                </a:highlight>
                <a:hlinkClick r:id="rId5">
                  <a:extLst>
                    <a:ext uri="{A12FA001-AC4F-418D-AE19-62706E023703}">
                      <ahyp:hlinkClr val="tx"/>
                    </a:ext>
                  </a:extLst>
                </a:hlinkClick>
              </a:rPr>
              <a:t>https://drive.google.com/drive/folders/1yFYOHKezAkvqhjjwV0ScV2q7F7beoQTm?usp=sharing</a:t>
            </a:r>
            <a:endParaRPr sz="2000">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29"/>
                                        </p:tgtEl>
                                        <p:attrNameLst>
                                          <p:attrName>style.visibility</p:attrName>
                                        </p:attrNameLst>
                                      </p:cBhvr>
                                      <p:to>
                                        <p:strVal val="visible"/>
                                      </p:to>
                                    </p:set>
                                    <p:animEffect filter="fade" transition="in">
                                      <p:cBhvr>
                                        <p:cTn dur="1000"/>
                                        <p:tgtEl>
                                          <p:spTgt spid="329"/>
                                        </p:tgtEl>
                                      </p:cBhvr>
                                    </p:animEffect>
                                  </p:childTnLst>
                                </p:cTn>
                              </p:par>
                              <p:par>
                                <p:cTn fill="hold" nodeType="withEffect" presetClass="entr" presetID="10" presetSubtype="0">
                                  <p:stCondLst>
                                    <p:cond delay="0"/>
                                  </p:stCondLst>
                                  <p:childTnLst>
                                    <p:set>
                                      <p:cBhvr>
                                        <p:cTn dur="1" fill="hold">
                                          <p:stCondLst>
                                            <p:cond delay="0"/>
                                          </p:stCondLst>
                                        </p:cTn>
                                        <p:tgtEl>
                                          <p:spTgt spid="331"/>
                                        </p:tgtEl>
                                        <p:attrNameLst>
                                          <p:attrName>style.visibility</p:attrName>
                                        </p:attrNameLst>
                                      </p:cBhvr>
                                      <p:to>
                                        <p:strVal val="visible"/>
                                      </p:to>
                                    </p:set>
                                    <p:animEffect filter="fade" transition="in">
                                      <p:cBhvr>
                                        <p:cTn dur="1000"/>
                                        <p:tgtEl>
                                          <p:spTgt spid="3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p40"/>
          <p:cNvSpPr/>
          <p:nvPr/>
        </p:nvSpPr>
        <p:spPr>
          <a:xfrm>
            <a:off x="8223310" y="1623124"/>
            <a:ext cx="2773800" cy="3373800"/>
          </a:xfrm>
          <a:prstGeom prst="rect">
            <a:avLst/>
          </a:prstGeom>
          <a:solidFill>
            <a:srgbClr val="000000"/>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40" name="Google Shape;340;p40"/>
          <p:cNvPicPr preferRelativeResize="0"/>
          <p:nvPr/>
        </p:nvPicPr>
        <p:blipFill rotWithShape="1">
          <a:blip r:embed="rId3">
            <a:alphaModFix/>
          </a:blip>
          <a:srcRect b="704" l="11866" r="13406" t="0"/>
          <a:stretch/>
        </p:blipFill>
        <p:spPr>
          <a:xfrm>
            <a:off x="764250" y="824125"/>
            <a:ext cx="4878819" cy="4862038"/>
          </a:xfrm>
          <a:prstGeom prst="rect">
            <a:avLst/>
          </a:prstGeom>
          <a:noFill/>
          <a:ln>
            <a:noFill/>
          </a:ln>
        </p:spPr>
      </p:pic>
      <p:pic>
        <p:nvPicPr>
          <p:cNvPr id="341" name="Google Shape;341;p40"/>
          <p:cNvPicPr preferRelativeResize="0"/>
          <p:nvPr/>
        </p:nvPicPr>
        <p:blipFill>
          <a:blip r:embed="rId4">
            <a:alphaModFix/>
          </a:blip>
          <a:stretch>
            <a:fillRect/>
          </a:stretch>
        </p:blipFill>
        <p:spPr>
          <a:xfrm>
            <a:off x="8733900" y="1700300"/>
            <a:ext cx="1752600" cy="3219450"/>
          </a:xfrm>
          <a:prstGeom prst="rect">
            <a:avLst/>
          </a:prstGeom>
          <a:noFill/>
          <a:ln>
            <a:noFill/>
          </a:ln>
        </p:spPr>
      </p:pic>
      <p:sp>
        <p:nvSpPr>
          <p:cNvPr id="342" name="Google Shape;342;p40"/>
          <p:cNvSpPr/>
          <p:nvPr/>
        </p:nvSpPr>
        <p:spPr>
          <a:xfrm rot="-2700454">
            <a:off x="1656648" y="2026448"/>
            <a:ext cx="3212103" cy="2683470"/>
          </a:xfrm>
          <a:prstGeom prst="ellipse">
            <a:avLst/>
          </a:prstGeom>
          <a:noFill/>
          <a:ln cap="flat" cmpd="sng" w="50800">
            <a:solidFill>
              <a:srgbClr val="98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3" name="Google Shape;343;p40"/>
          <p:cNvSpPr txBox="1"/>
          <p:nvPr/>
        </p:nvSpPr>
        <p:spPr>
          <a:xfrm>
            <a:off x="390300" y="5984500"/>
            <a:ext cx="109467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700">
                <a:solidFill>
                  <a:srgbClr val="222222"/>
                </a:solidFill>
                <a:highlight>
                  <a:srgbClr val="FFFFFF"/>
                </a:highlight>
              </a:rPr>
              <a:t>Week 5 folder: </a:t>
            </a:r>
            <a:r>
              <a:rPr lang="en-US" sz="1700" u="sng">
                <a:solidFill>
                  <a:srgbClr val="1155CC"/>
                </a:solidFill>
                <a:highlight>
                  <a:srgbClr val="FFFFFF"/>
                </a:highlight>
                <a:hlinkClick r:id="rId5">
                  <a:extLst>
                    <a:ext uri="{A12FA001-AC4F-418D-AE19-62706E023703}">
                      <ahyp:hlinkClr val="tx"/>
                    </a:ext>
                  </a:extLst>
                </a:hlinkClick>
              </a:rPr>
              <a:t>https://drive.google.com/drive/folders/1yFYOHKezAkvqhjjwV0ScV2q7F7beoQTm?usp=sharing</a:t>
            </a:r>
            <a:endParaRPr sz="2000">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39"/>
                                        </p:tgtEl>
                                        <p:attrNameLst>
                                          <p:attrName>style.visibility</p:attrName>
                                        </p:attrNameLst>
                                      </p:cBhvr>
                                      <p:to>
                                        <p:strVal val="visible"/>
                                      </p:to>
                                    </p:set>
                                    <p:animEffect filter="fade" transition="in">
                                      <p:cBhvr>
                                        <p:cTn dur="1000"/>
                                        <p:tgtEl>
                                          <p:spTgt spid="339"/>
                                        </p:tgtEl>
                                      </p:cBhvr>
                                    </p:animEffect>
                                  </p:childTnLst>
                                </p:cTn>
                              </p:par>
                              <p:par>
                                <p:cTn fill="hold" nodeType="withEffect" presetClass="entr" presetID="10" presetSubtype="0">
                                  <p:stCondLst>
                                    <p:cond delay="0"/>
                                  </p:stCondLst>
                                  <p:childTnLst>
                                    <p:set>
                                      <p:cBhvr>
                                        <p:cTn dur="1" fill="hold">
                                          <p:stCondLst>
                                            <p:cond delay="0"/>
                                          </p:stCondLst>
                                        </p:cTn>
                                        <p:tgtEl>
                                          <p:spTgt spid="341"/>
                                        </p:tgtEl>
                                        <p:attrNameLst>
                                          <p:attrName>style.visibility</p:attrName>
                                        </p:attrNameLst>
                                      </p:cBhvr>
                                      <p:to>
                                        <p:strVal val="visible"/>
                                      </p:to>
                                    </p:set>
                                    <p:animEffect filter="fade" transition="in">
                                      <p:cBhvr>
                                        <p:cTn dur="1000"/>
                                        <p:tgtEl>
                                          <p:spTgt spid="34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pic>
        <p:nvPicPr>
          <p:cNvPr id="349" name="Google Shape;349;p41"/>
          <p:cNvPicPr preferRelativeResize="0"/>
          <p:nvPr/>
        </p:nvPicPr>
        <p:blipFill rotWithShape="1">
          <a:blip r:embed="rId3">
            <a:alphaModFix/>
          </a:blip>
          <a:srcRect b="704" l="11866" r="13406" t="0"/>
          <a:stretch/>
        </p:blipFill>
        <p:spPr>
          <a:xfrm>
            <a:off x="764250" y="824125"/>
            <a:ext cx="4878819" cy="4862038"/>
          </a:xfrm>
          <a:prstGeom prst="rect">
            <a:avLst/>
          </a:prstGeom>
          <a:noFill/>
          <a:ln>
            <a:noFill/>
          </a:ln>
        </p:spPr>
      </p:pic>
      <p:sp>
        <p:nvSpPr>
          <p:cNvPr id="350" name="Google Shape;350;p41"/>
          <p:cNvSpPr/>
          <p:nvPr/>
        </p:nvSpPr>
        <p:spPr>
          <a:xfrm rot="-2700457">
            <a:off x="1628217" y="1623043"/>
            <a:ext cx="3190466" cy="3201072"/>
          </a:xfrm>
          <a:prstGeom prst="ellipse">
            <a:avLst/>
          </a:prstGeom>
          <a:noFill/>
          <a:ln cap="flat" cmpd="sng" w="50800">
            <a:solidFill>
              <a:srgbClr val="98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1" name="Google Shape;351;p41"/>
          <p:cNvSpPr txBox="1"/>
          <p:nvPr/>
        </p:nvSpPr>
        <p:spPr>
          <a:xfrm>
            <a:off x="5976475" y="1776225"/>
            <a:ext cx="5801100" cy="3587700"/>
          </a:xfrm>
          <a:prstGeom prst="rect">
            <a:avLst/>
          </a:prstGeom>
          <a:solidFill>
            <a:srgbClr val="FFFFFF"/>
          </a:solidFill>
          <a:ln cap="flat" cmpd="sng" w="9525">
            <a:solidFill>
              <a:srgbClr val="4472C4"/>
            </a:solidFill>
            <a:prstDash val="solid"/>
            <a:round/>
            <a:headEnd len="sm" w="sm" type="none"/>
            <a:tailEnd len="sm" w="sm" type="none"/>
          </a:ln>
        </p:spPr>
        <p:txBody>
          <a:bodyPr anchorCtr="0" anchor="t" bIns="45700" lIns="91425" spcFirstLastPara="1" rIns="91425" wrap="square" tIns="45700">
            <a:noAutofit/>
          </a:bodyPr>
          <a:lstStyle/>
          <a:p>
            <a:pPr indent="-234950" lvl="0" marL="228600" rtl="0" algn="l">
              <a:lnSpc>
                <a:spcPct val="90000"/>
              </a:lnSpc>
              <a:spcBef>
                <a:spcPts val="0"/>
              </a:spcBef>
              <a:spcAft>
                <a:spcPts val="0"/>
              </a:spcAft>
              <a:buClr>
                <a:srgbClr val="1C4587"/>
              </a:buClr>
              <a:buSzPts val="2900"/>
              <a:buChar char="•"/>
            </a:pPr>
            <a:r>
              <a:rPr lang="en-US" sz="2900">
                <a:solidFill>
                  <a:srgbClr val="1C4587"/>
                </a:solidFill>
                <a:latin typeface="Calibri"/>
                <a:ea typeface="Calibri"/>
                <a:cs typeface="Calibri"/>
                <a:sym typeface="Calibri"/>
              </a:rPr>
              <a:t>Relationship with </a:t>
            </a:r>
            <a:r>
              <a:rPr lang="en-US" sz="2900">
                <a:solidFill>
                  <a:srgbClr val="E3760B"/>
                </a:solidFill>
                <a:latin typeface="Calibri"/>
                <a:ea typeface="Calibri"/>
                <a:cs typeface="Calibri"/>
                <a:sym typeface="Calibri"/>
              </a:rPr>
              <a:t>self</a:t>
            </a:r>
            <a:r>
              <a:rPr lang="en-US" sz="2900">
                <a:solidFill>
                  <a:srgbClr val="1C4587"/>
                </a:solidFill>
                <a:latin typeface="Calibri"/>
                <a:ea typeface="Calibri"/>
                <a:cs typeface="Calibri"/>
                <a:sym typeface="Calibri"/>
              </a:rPr>
              <a:t> </a:t>
            </a:r>
            <a:endParaRPr sz="2900">
              <a:solidFill>
                <a:srgbClr val="1C4587"/>
              </a:solidFill>
              <a:latin typeface="Calibri"/>
              <a:ea typeface="Calibri"/>
              <a:cs typeface="Calibri"/>
              <a:sym typeface="Calibri"/>
            </a:endParaRPr>
          </a:p>
          <a:p>
            <a:pPr indent="-234950" lvl="0" marL="228600" rtl="0" algn="l">
              <a:lnSpc>
                <a:spcPct val="90000"/>
              </a:lnSpc>
              <a:spcBef>
                <a:spcPts val="1000"/>
              </a:spcBef>
              <a:spcAft>
                <a:spcPts val="0"/>
              </a:spcAft>
              <a:buClr>
                <a:srgbClr val="1C4587"/>
              </a:buClr>
              <a:buSzPts val="2900"/>
              <a:buChar char="•"/>
            </a:pPr>
            <a:r>
              <a:rPr lang="en-US" sz="2900">
                <a:solidFill>
                  <a:srgbClr val="1C4587"/>
                </a:solidFill>
                <a:latin typeface="Calibri"/>
                <a:ea typeface="Calibri"/>
                <a:cs typeface="Calibri"/>
                <a:sym typeface="Calibri"/>
              </a:rPr>
              <a:t>Relationship with family, close friends, close support networks (</a:t>
            </a:r>
            <a:r>
              <a:rPr i="1" lang="en-US" sz="2900">
                <a:solidFill>
                  <a:srgbClr val="E3760B"/>
                </a:solidFill>
                <a:latin typeface="Calibri"/>
                <a:ea typeface="Calibri"/>
                <a:cs typeface="Calibri"/>
                <a:sym typeface="Calibri"/>
              </a:rPr>
              <a:t>Bonding</a:t>
            </a:r>
            <a:r>
              <a:rPr lang="en-US" sz="2900">
                <a:solidFill>
                  <a:srgbClr val="1C4587"/>
                </a:solidFill>
                <a:latin typeface="Calibri"/>
                <a:ea typeface="Calibri"/>
                <a:cs typeface="Calibri"/>
                <a:sym typeface="Calibri"/>
              </a:rPr>
              <a:t> social capital)</a:t>
            </a:r>
            <a:endParaRPr sz="2900">
              <a:solidFill>
                <a:srgbClr val="1C4587"/>
              </a:solidFill>
              <a:latin typeface="Calibri"/>
              <a:ea typeface="Calibri"/>
              <a:cs typeface="Calibri"/>
              <a:sym typeface="Calibri"/>
            </a:endParaRPr>
          </a:p>
          <a:p>
            <a:pPr indent="-234950" lvl="0" marL="228600" rtl="0" algn="l">
              <a:lnSpc>
                <a:spcPct val="90000"/>
              </a:lnSpc>
              <a:spcBef>
                <a:spcPts val="1000"/>
              </a:spcBef>
              <a:spcAft>
                <a:spcPts val="0"/>
              </a:spcAft>
              <a:buClr>
                <a:srgbClr val="1C4587"/>
              </a:buClr>
              <a:buSzPts val="2900"/>
              <a:buChar char="•"/>
            </a:pPr>
            <a:r>
              <a:rPr lang="en-US" sz="2900">
                <a:solidFill>
                  <a:srgbClr val="1C4587"/>
                </a:solidFill>
                <a:latin typeface="Calibri"/>
                <a:ea typeface="Calibri"/>
                <a:cs typeface="Calibri"/>
                <a:sym typeface="Calibri"/>
              </a:rPr>
              <a:t>The “getting things done” relationships (including weak and dormant ties) </a:t>
            </a:r>
            <a:endParaRPr sz="2900">
              <a:solidFill>
                <a:srgbClr val="1C4587"/>
              </a:solidFill>
              <a:latin typeface="Calibri"/>
              <a:ea typeface="Calibri"/>
              <a:cs typeface="Calibri"/>
              <a:sym typeface="Calibri"/>
            </a:endParaRPr>
          </a:p>
          <a:p>
            <a:pPr indent="0" lvl="0" marL="0" rtl="0" algn="l">
              <a:lnSpc>
                <a:spcPct val="90000"/>
              </a:lnSpc>
              <a:spcBef>
                <a:spcPts val="0"/>
              </a:spcBef>
              <a:spcAft>
                <a:spcPts val="0"/>
              </a:spcAft>
              <a:buNone/>
            </a:pPr>
            <a:r>
              <a:rPr lang="en-US" sz="2900">
                <a:solidFill>
                  <a:srgbClr val="1C4587"/>
                </a:solidFill>
                <a:latin typeface="Calibri"/>
                <a:ea typeface="Calibri"/>
                <a:cs typeface="Calibri"/>
                <a:sym typeface="Calibri"/>
              </a:rPr>
              <a:t>   (</a:t>
            </a:r>
            <a:r>
              <a:rPr i="1" lang="en-US" sz="2900">
                <a:solidFill>
                  <a:srgbClr val="E3760B"/>
                </a:solidFill>
                <a:latin typeface="Calibri"/>
                <a:ea typeface="Calibri"/>
                <a:cs typeface="Calibri"/>
                <a:sym typeface="Calibri"/>
              </a:rPr>
              <a:t>Bridging</a:t>
            </a:r>
            <a:r>
              <a:rPr lang="en-US" sz="2900">
                <a:solidFill>
                  <a:srgbClr val="1C4587"/>
                </a:solidFill>
                <a:latin typeface="Calibri"/>
                <a:ea typeface="Calibri"/>
                <a:cs typeface="Calibri"/>
                <a:sym typeface="Calibri"/>
              </a:rPr>
              <a:t> social capital)</a:t>
            </a:r>
            <a:endParaRPr sz="2900">
              <a:solidFill>
                <a:srgbClr val="1C4587"/>
              </a:solidFill>
              <a:latin typeface="Calibri"/>
              <a:ea typeface="Calibri"/>
              <a:cs typeface="Calibri"/>
              <a:sym typeface="Calibri"/>
            </a:endParaRPr>
          </a:p>
        </p:txBody>
      </p:sp>
      <p:sp>
        <p:nvSpPr>
          <p:cNvPr id="352" name="Google Shape;352;p41"/>
          <p:cNvSpPr txBox="1"/>
          <p:nvPr/>
        </p:nvSpPr>
        <p:spPr>
          <a:xfrm>
            <a:off x="427475" y="6040250"/>
            <a:ext cx="6765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353" name="Google Shape;353;p41"/>
          <p:cNvSpPr txBox="1"/>
          <p:nvPr/>
        </p:nvSpPr>
        <p:spPr>
          <a:xfrm>
            <a:off x="371700" y="5791200"/>
            <a:ext cx="106308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700">
                <a:solidFill>
                  <a:srgbClr val="222222"/>
                </a:solidFill>
                <a:highlight>
                  <a:srgbClr val="FFFFFF"/>
                </a:highlight>
              </a:rPr>
              <a:t>Week 6 folder: </a:t>
            </a:r>
            <a:r>
              <a:rPr lang="en-US" sz="1700" u="sng">
                <a:solidFill>
                  <a:srgbClr val="1155CC"/>
                </a:solidFill>
                <a:highlight>
                  <a:srgbClr val="FFFFFF"/>
                </a:highlight>
                <a:hlinkClick r:id="rId4">
                  <a:extLst>
                    <a:ext uri="{A12FA001-AC4F-418D-AE19-62706E023703}">
                      <ahyp:hlinkClr val="tx"/>
                    </a:ext>
                  </a:extLst>
                </a:hlinkClick>
              </a:rPr>
              <a:t>https://drive.google.com/drive/folders/1nF5jLlb4j-5jwKG-QAw-yzc4aybG5zNg?usp=sharing</a:t>
            </a:r>
            <a:endParaRPr sz="2000">
              <a:latin typeface="Calibri"/>
              <a:ea typeface="Calibri"/>
              <a:cs typeface="Calibri"/>
              <a:sym typeface="Calibri"/>
            </a:endParaRPr>
          </a:p>
        </p:txBody>
      </p:sp>
      <p:sp>
        <p:nvSpPr>
          <p:cNvPr id="354" name="Google Shape;354;p41"/>
          <p:cNvSpPr txBox="1"/>
          <p:nvPr/>
        </p:nvSpPr>
        <p:spPr>
          <a:xfrm>
            <a:off x="371700" y="6266425"/>
            <a:ext cx="108147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700">
                <a:solidFill>
                  <a:srgbClr val="222222"/>
                </a:solidFill>
                <a:highlight>
                  <a:srgbClr val="FFFFFF"/>
                </a:highlight>
              </a:rPr>
              <a:t>Week 7 folder: </a:t>
            </a:r>
            <a:r>
              <a:rPr lang="en-US" sz="1700">
                <a:solidFill>
                  <a:srgbClr val="222222"/>
                </a:solidFill>
                <a:highlight>
                  <a:srgbClr val="FFFFFF"/>
                </a:highlight>
              </a:rPr>
              <a:t>https://drive.google.com/drive/folders/1zP57pWjFoTMZo3lUBTWnQQs97InhAILG?usp=sharing</a:t>
            </a:r>
            <a:endParaRPr sz="2000">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p42"/>
          <p:cNvSpPr txBox="1"/>
          <p:nvPr/>
        </p:nvSpPr>
        <p:spPr>
          <a:xfrm>
            <a:off x="435450" y="248727"/>
            <a:ext cx="11321100" cy="13866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SzPts val="852"/>
              <a:buNone/>
            </a:pPr>
            <a:r>
              <a:rPr b="1" lang="en-US" sz="4900">
                <a:solidFill>
                  <a:schemeClr val="accent2"/>
                </a:solidFill>
                <a:latin typeface="Calibri"/>
                <a:ea typeface="Calibri"/>
                <a:cs typeface="Calibri"/>
                <a:sym typeface="Calibri"/>
              </a:rPr>
              <a:t>Reflection Question (&amp; Around-the-Zoom)</a:t>
            </a:r>
            <a:endParaRPr b="1" sz="3459">
              <a:solidFill>
                <a:schemeClr val="accent2"/>
              </a:solidFill>
              <a:latin typeface="Calibri"/>
              <a:ea typeface="Calibri"/>
              <a:cs typeface="Calibri"/>
              <a:sym typeface="Calibri"/>
            </a:endParaRPr>
          </a:p>
          <a:p>
            <a:pPr indent="0" lvl="0" marL="685800" rtl="0" algn="l">
              <a:lnSpc>
                <a:spcPct val="80000"/>
              </a:lnSpc>
              <a:spcBef>
                <a:spcPts val="0"/>
              </a:spcBef>
              <a:spcAft>
                <a:spcPts val="0"/>
              </a:spcAft>
              <a:buNone/>
            </a:pPr>
            <a:r>
              <a:t/>
            </a:r>
            <a:endParaRPr sz="2247">
              <a:solidFill>
                <a:srgbClr val="222A35"/>
              </a:solidFill>
              <a:latin typeface="Calibri"/>
              <a:ea typeface="Calibri"/>
              <a:cs typeface="Calibri"/>
              <a:sym typeface="Calibri"/>
            </a:endParaRPr>
          </a:p>
          <a:p>
            <a:pPr indent="0" lvl="1" marL="457200" rtl="0" algn="l">
              <a:lnSpc>
                <a:spcPct val="80000"/>
              </a:lnSpc>
              <a:spcBef>
                <a:spcPts val="0"/>
              </a:spcBef>
              <a:spcAft>
                <a:spcPts val="0"/>
              </a:spcAft>
              <a:buSzPts val="852"/>
              <a:buNone/>
            </a:pPr>
            <a:r>
              <a:t/>
            </a:r>
            <a:endParaRPr sz="2015">
              <a:solidFill>
                <a:srgbClr val="222A35"/>
              </a:solidFill>
              <a:latin typeface="Calibri"/>
              <a:ea typeface="Calibri"/>
              <a:cs typeface="Calibri"/>
              <a:sym typeface="Calibri"/>
            </a:endParaRPr>
          </a:p>
          <a:p>
            <a:pPr indent="0" lvl="0" marL="228600" rtl="0" algn="l">
              <a:lnSpc>
                <a:spcPct val="80000"/>
              </a:lnSpc>
              <a:spcBef>
                <a:spcPts val="0"/>
              </a:spcBef>
              <a:spcAft>
                <a:spcPts val="0"/>
              </a:spcAft>
              <a:buSzPts val="852"/>
              <a:buNone/>
            </a:pPr>
            <a:r>
              <a:t/>
            </a:r>
            <a:endParaRPr sz="1870">
              <a:solidFill>
                <a:srgbClr val="000000"/>
              </a:solidFill>
              <a:latin typeface="Calibri"/>
              <a:ea typeface="Calibri"/>
              <a:cs typeface="Calibri"/>
              <a:sym typeface="Calibri"/>
            </a:endParaRPr>
          </a:p>
        </p:txBody>
      </p:sp>
      <p:pic>
        <p:nvPicPr>
          <p:cNvPr id="361" name="Google Shape;361;p42"/>
          <p:cNvPicPr preferRelativeResize="0"/>
          <p:nvPr/>
        </p:nvPicPr>
        <p:blipFill>
          <a:blip r:embed="rId3">
            <a:alphaModFix/>
          </a:blip>
          <a:stretch>
            <a:fillRect/>
          </a:stretch>
        </p:blipFill>
        <p:spPr>
          <a:xfrm>
            <a:off x="7608025" y="3046688"/>
            <a:ext cx="1925550" cy="2567400"/>
          </a:xfrm>
          <a:prstGeom prst="rect">
            <a:avLst/>
          </a:prstGeom>
          <a:noFill/>
          <a:ln>
            <a:noFill/>
          </a:ln>
        </p:spPr>
      </p:pic>
      <p:pic>
        <p:nvPicPr>
          <p:cNvPr id="362" name="Google Shape;362;p42"/>
          <p:cNvPicPr preferRelativeResize="0"/>
          <p:nvPr/>
        </p:nvPicPr>
        <p:blipFill rotWithShape="1">
          <a:blip r:embed="rId4">
            <a:alphaModFix/>
          </a:blip>
          <a:srcRect b="0" l="0" r="0" t="0"/>
          <a:stretch/>
        </p:blipFill>
        <p:spPr>
          <a:xfrm>
            <a:off x="2012675" y="2753600"/>
            <a:ext cx="3317176" cy="3153600"/>
          </a:xfrm>
          <a:prstGeom prst="rect">
            <a:avLst/>
          </a:prstGeom>
          <a:noFill/>
          <a:ln>
            <a:noFill/>
          </a:ln>
        </p:spPr>
      </p:pic>
      <p:grpSp>
        <p:nvGrpSpPr>
          <p:cNvPr id="363" name="Google Shape;363;p42"/>
          <p:cNvGrpSpPr/>
          <p:nvPr/>
        </p:nvGrpSpPr>
        <p:grpSpPr>
          <a:xfrm>
            <a:off x="2563078" y="3223305"/>
            <a:ext cx="2201333" cy="2236869"/>
            <a:chOff x="7248203" y="2028255"/>
            <a:chExt cx="3073200" cy="3115850"/>
          </a:xfrm>
        </p:grpSpPr>
        <p:sp>
          <p:nvSpPr>
            <p:cNvPr id="364" name="Google Shape;364;p42"/>
            <p:cNvSpPr/>
            <p:nvPr/>
          </p:nvSpPr>
          <p:spPr>
            <a:xfrm>
              <a:off x="7248203" y="3339005"/>
              <a:ext cx="1828800" cy="1805100"/>
            </a:xfrm>
            <a:prstGeom prst="ellipse">
              <a:avLst/>
            </a:prstGeom>
            <a:noFill/>
            <a:ln cap="flat" cmpd="sng" w="31750">
              <a:solidFill>
                <a:srgbClr val="F9CB9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365" name="Google Shape;365;p42"/>
            <p:cNvSpPr/>
            <p:nvPr/>
          </p:nvSpPr>
          <p:spPr>
            <a:xfrm>
              <a:off x="8492603" y="3339005"/>
              <a:ext cx="1828800" cy="1805100"/>
            </a:xfrm>
            <a:prstGeom prst="ellipse">
              <a:avLst/>
            </a:prstGeom>
            <a:noFill/>
            <a:ln cap="flat" cmpd="sng" w="31750">
              <a:solidFill>
                <a:srgbClr val="F9CB9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366" name="Google Shape;366;p42"/>
            <p:cNvSpPr/>
            <p:nvPr/>
          </p:nvSpPr>
          <p:spPr>
            <a:xfrm>
              <a:off x="7248203" y="2028255"/>
              <a:ext cx="1828800" cy="1805100"/>
            </a:xfrm>
            <a:prstGeom prst="ellipse">
              <a:avLst/>
            </a:prstGeom>
            <a:noFill/>
            <a:ln cap="flat" cmpd="sng" w="31750">
              <a:solidFill>
                <a:srgbClr val="F9CB9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367" name="Google Shape;367;p42"/>
            <p:cNvSpPr/>
            <p:nvPr/>
          </p:nvSpPr>
          <p:spPr>
            <a:xfrm>
              <a:off x="8492603" y="2028255"/>
              <a:ext cx="1828800" cy="1805100"/>
            </a:xfrm>
            <a:prstGeom prst="ellipse">
              <a:avLst/>
            </a:prstGeom>
            <a:noFill/>
            <a:ln cap="flat" cmpd="sng" w="31750">
              <a:solidFill>
                <a:srgbClr val="F9CB9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368" name="Google Shape;368;p42"/>
            <p:cNvSpPr/>
            <p:nvPr/>
          </p:nvSpPr>
          <p:spPr>
            <a:xfrm>
              <a:off x="8314751" y="3096452"/>
              <a:ext cx="983400" cy="969900"/>
            </a:xfrm>
            <a:prstGeom prst="ellipse">
              <a:avLst/>
            </a:prstGeom>
            <a:noFill/>
            <a:ln cap="flat" cmpd="sng" w="31750">
              <a:solidFill>
                <a:srgbClr val="F9CB9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grpSp>
      <p:sp>
        <p:nvSpPr>
          <p:cNvPr id="369" name="Google Shape;369;p42"/>
          <p:cNvSpPr txBox="1"/>
          <p:nvPr/>
        </p:nvSpPr>
        <p:spPr>
          <a:xfrm>
            <a:off x="435450" y="1257866"/>
            <a:ext cx="11321100" cy="8064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i="1" lang="en-US" sz="4000">
                <a:solidFill>
                  <a:srgbClr val="1C4587"/>
                </a:solidFill>
                <a:latin typeface="Calibri"/>
                <a:ea typeface="Calibri"/>
                <a:cs typeface="Calibri"/>
                <a:sym typeface="Calibri"/>
              </a:rPr>
              <a:t>Moving forward, what wellness concepts </a:t>
            </a:r>
            <a:endParaRPr b="1" i="1" sz="4000">
              <a:solidFill>
                <a:srgbClr val="1C4587"/>
              </a:solidFill>
              <a:latin typeface="Calibri"/>
              <a:ea typeface="Calibri"/>
              <a:cs typeface="Calibri"/>
              <a:sym typeface="Calibri"/>
            </a:endParaRPr>
          </a:p>
          <a:p>
            <a:pPr indent="0" lvl="0" marL="0" rtl="0" algn="ctr">
              <a:spcBef>
                <a:spcPts val="0"/>
              </a:spcBef>
              <a:spcAft>
                <a:spcPts val="0"/>
              </a:spcAft>
              <a:buNone/>
            </a:pPr>
            <a:r>
              <a:rPr b="1" i="1" lang="en-US" sz="4000">
                <a:solidFill>
                  <a:srgbClr val="1C4587"/>
                </a:solidFill>
                <a:latin typeface="Calibri"/>
                <a:ea typeface="Calibri"/>
                <a:cs typeface="Calibri"/>
                <a:sym typeface="Calibri"/>
              </a:rPr>
              <a:t>might you want to practice?</a:t>
            </a:r>
            <a:endParaRPr b="1" i="1" sz="1800">
              <a:solidFill>
                <a:srgbClr val="1C4587"/>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0"/>
                                        </p:tgtEl>
                                        <p:attrNameLst>
                                          <p:attrName>style.visibility</p:attrName>
                                        </p:attrNameLst>
                                      </p:cBhvr>
                                      <p:to>
                                        <p:strVal val="visible"/>
                                      </p:to>
                                    </p:set>
                                    <p:animEffect filter="fade" transition="in">
                                      <p:cBhvr>
                                        <p:cTn dur="1000"/>
                                        <p:tgtEl>
                                          <p:spTgt spid="360"/>
                                        </p:tgtEl>
                                      </p:cBhvr>
                                    </p:animEffect>
                                  </p:childTnLst>
                                </p:cTn>
                              </p:par>
                              <p:par>
                                <p:cTn fill="hold" nodeType="withEffect" presetClass="entr" presetID="10" presetSubtype="0">
                                  <p:stCondLst>
                                    <p:cond delay="0"/>
                                  </p:stCondLst>
                                  <p:childTnLst>
                                    <p:set>
                                      <p:cBhvr>
                                        <p:cTn dur="1" fill="hold">
                                          <p:stCondLst>
                                            <p:cond delay="0"/>
                                          </p:stCondLst>
                                        </p:cTn>
                                        <p:tgtEl>
                                          <p:spTgt spid="362"/>
                                        </p:tgtEl>
                                        <p:attrNameLst>
                                          <p:attrName>style.visibility</p:attrName>
                                        </p:attrNameLst>
                                      </p:cBhvr>
                                      <p:to>
                                        <p:strVal val="visible"/>
                                      </p:to>
                                    </p:set>
                                    <p:animEffect filter="fade" transition="in">
                                      <p:cBhvr>
                                        <p:cTn dur="1000"/>
                                        <p:tgtEl>
                                          <p:spTgt spid="362"/>
                                        </p:tgtEl>
                                      </p:cBhvr>
                                    </p:animEffect>
                                  </p:childTnLst>
                                </p:cTn>
                              </p:par>
                              <p:par>
                                <p:cTn fill="hold" nodeType="withEffect" presetClass="entr" presetID="10" presetSubtype="0">
                                  <p:stCondLst>
                                    <p:cond delay="0"/>
                                  </p:stCondLst>
                                  <p:childTnLst>
                                    <p:set>
                                      <p:cBhvr>
                                        <p:cTn dur="1" fill="hold">
                                          <p:stCondLst>
                                            <p:cond delay="0"/>
                                          </p:stCondLst>
                                        </p:cTn>
                                        <p:tgtEl>
                                          <p:spTgt spid="363"/>
                                        </p:tgtEl>
                                        <p:attrNameLst>
                                          <p:attrName>style.visibility</p:attrName>
                                        </p:attrNameLst>
                                      </p:cBhvr>
                                      <p:to>
                                        <p:strVal val="visible"/>
                                      </p:to>
                                    </p:set>
                                    <p:animEffect filter="fade" transition="in">
                                      <p:cBhvr>
                                        <p:cTn dur="1000"/>
                                        <p:tgtEl>
                                          <p:spTgt spid="36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1"/>
                                        </p:tgtEl>
                                        <p:attrNameLst>
                                          <p:attrName>style.visibility</p:attrName>
                                        </p:attrNameLst>
                                      </p:cBhvr>
                                      <p:to>
                                        <p:strVal val="visible"/>
                                      </p:to>
                                    </p:set>
                                    <p:animEffect filter="fade" transition="in">
                                      <p:cBhvr>
                                        <p:cTn dur="1000"/>
                                        <p:tgtEl>
                                          <p:spTgt spid="361"/>
                                        </p:tgtEl>
                                      </p:cBhvr>
                                    </p:animEffect>
                                  </p:childTnLst>
                                </p:cTn>
                              </p:par>
                              <p:par>
                                <p:cTn fill="hold" nodeType="withEffect" presetClass="entr" presetID="10" presetSubtype="0">
                                  <p:stCondLst>
                                    <p:cond delay="0"/>
                                  </p:stCondLst>
                                  <p:childTnLst>
                                    <p:set>
                                      <p:cBhvr>
                                        <p:cTn dur="1" fill="hold">
                                          <p:stCondLst>
                                            <p:cond delay="0"/>
                                          </p:stCondLst>
                                        </p:cTn>
                                        <p:tgtEl>
                                          <p:spTgt spid="369"/>
                                        </p:tgtEl>
                                        <p:attrNameLst>
                                          <p:attrName>style.visibility</p:attrName>
                                        </p:attrNameLst>
                                      </p:cBhvr>
                                      <p:to>
                                        <p:strVal val="visible"/>
                                      </p:to>
                                    </p:set>
                                    <p:animEffect filter="fade" transition="in">
                                      <p:cBhvr>
                                        <p:cTn dur="1000"/>
                                        <p:tgtEl>
                                          <p:spTgt spid="3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pic>
        <p:nvPicPr>
          <p:cNvPr id="375" name="Google Shape;375;p43"/>
          <p:cNvPicPr preferRelativeResize="0"/>
          <p:nvPr/>
        </p:nvPicPr>
        <p:blipFill>
          <a:blip r:embed="rId3">
            <a:alphaModFix/>
          </a:blip>
          <a:stretch>
            <a:fillRect/>
          </a:stretch>
        </p:blipFill>
        <p:spPr>
          <a:xfrm>
            <a:off x="2019300" y="914400"/>
            <a:ext cx="7696200" cy="51054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sp>
        <p:nvSpPr>
          <p:cNvPr id="381" name="Google Shape;381;p44"/>
          <p:cNvSpPr/>
          <p:nvPr/>
        </p:nvSpPr>
        <p:spPr>
          <a:xfrm>
            <a:off x="537029" y="3312884"/>
            <a:ext cx="11045400" cy="754800"/>
          </a:xfrm>
          <a:prstGeom prst="leftRightArrow">
            <a:avLst>
              <a:gd fmla="val 50000" name="adj1"/>
              <a:gd fmla="val 50000" name="adj2"/>
            </a:avLst>
          </a:prstGeom>
          <a:solidFill>
            <a:srgbClr val="4472C4"/>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pic>
        <p:nvPicPr>
          <p:cNvPr id="382" name="Google Shape;382;p44"/>
          <p:cNvPicPr preferRelativeResize="0"/>
          <p:nvPr/>
        </p:nvPicPr>
        <p:blipFill>
          <a:blip r:embed="rId3">
            <a:alphaModFix/>
          </a:blip>
          <a:stretch>
            <a:fillRect/>
          </a:stretch>
        </p:blipFill>
        <p:spPr>
          <a:xfrm>
            <a:off x="152375" y="445409"/>
            <a:ext cx="3211880" cy="2866516"/>
          </a:xfrm>
          <a:prstGeom prst="rect">
            <a:avLst/>
          </a:prstGeom>
          <a:noFill/>
          <a:ln>
            <a:noFill/>
          </a:ln>
        </p:spPr>
      </p:pic>
      <p:pic>
        <p:nvPicPr>
          <p:cNvPr id="383" name="Google Shape;383;p44"/>
          <p:cNvPicPr preferRelativeResize="0"/>
          <p:nvPr/>
        </p:nvPicPr>
        <p:blipFill>
          <a:blip r:embed="rId4">
            <a:alphaModFix/>
          </a:blip>
          <a:stretch>
            <a:fillRect/>
          </a:stretch>
        </p:blipFill>
        <p:spPr>
          <a:xfrm>
            <a:off x="8510475" y="4565325"/>
            <a:ext cx="3601901" cy="1631050"/>
          </a:xfrm>
          <a:prstGeom prst="rect">
            <a:avLst/>
          </a:prstGeom>
          <a:noFill/>
          <a:ln>
            <a:noFill/>
          </a:ln>
        </p:spPr>
      </p:pic>
      <p:pic>
        <p:nvPicPr>
          <p:cNvPr id="384" name="Google Shape;384;p44"/>
          <p:cNvPicPr preferRelativeResize="0"/>
          <p:nvPr/>
        </p:nvPicPr>
        <p:blipFill>
          <a:blip r:embed="rId5">
            <a:alphaModFix/>
          </a:blip>
          <a:stretch>
            <a:fillRect/>
          </a:stretch>
        </p:blipFill>
        <p:spPr>
          <a:xfrm>
            <a:off x="8955276" y="1234075"/>
            <a:ext cx="2712311" cy="1817650"/>
          </a:xfrm>
          <a:prstGeom prst="rect">
            <a:avLst/>
          </a:prstGeom>
          <a:noFill/>
          <a:ln>
            <a:noFill/>
          </a:ln>
        </p:spPr>
      </p:pic>
      <p:pic>
        <p:nvPicPr>
          <p:cNvPr id="385" name="Google Shape;385;p44"/>
          <p:cNvPicPr preferRelativeResize="0"/>
          <p:nvPr/>
        </p:nvPicPr>
        <p:blipFill>
          <a:blip r:embed="rId6">
            <a:alphaModFix/>
          </a:blip>
          <a:stretch>
            <a:fillRect/>
          </a:stretch>
        </p:blipFill>
        <p:spPr>
          <a:xfrm>
            <a:off x="390776" y="4282075"/>
            <a:ext cx="2517050" cy="2096426"/>
          </a:xfrm>
          <a:prstGeom prst="rect">
            <a:avLst/>
          </a:prstGeom>
          <a:noFill/>
          <a:ln>
            <a:noFill/>
          </a:ln>
        </p:spPr>
      </p:pic>
      <p:sp>
        <p:nvSpPr>
          <p:cNvPr id="386" name="Google Shape;386;p44"/>
          <p:cNvSpPr txBox="1"/>
          <p:nvPr/>
        </p:nvSpPr>
        <p:spPr>
          <a:xfrm>
            <a:off x="1066825" y="-47975"/>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Consider a </a:t>
            </a:r>
            <a:r>
              <a:rPr b="1" lang="en-US" sz="4400">
                <a:solidFill>
                  <a:srgbClr val="1C4587"/>
                </a:solidFill>
                <a:latin typeface="Calibri"/>
                <a:ea typeface="Calibri"/>
                <a:cs typeface="Calibri"/>
                <a:sym typeface="Calibri"/>
              </a:rPr>
              <a:t>continuum</a:t>
            </a:r>
            <a:endParaRPr b="1" sz="4400">
              <a:solidFill>
                <a:srgbClr val="1C4587"/>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2"/>
                                        </p:tgtEl>
                                        <p:attrNameLst>
                                          <p:attrName>style.visibility</p:attrName>
                                        </p:attrNameLst>
                                      </p:cBhvr>
                                      <p:to>
                                        <p:strVal val="visible"/>
                                      </p:to>
                                    </p:set>
                                    <p:animEffect filter="fade" transition="in">
                                      <p:cBhvr>
                                        <p:cTn dur="1000"/>
                                        <p:tgtEl>
                                          <p:spTgt spid="382"/>
                                        </p:tgtEl>
                                      </p:cBhvr>
                                    </p:animEffect>
                                  </p:childTnLst>
                                </p:cTn>
                              </p:par>
                              <p:par>
                                <p:cTn fill="hold" nodeType="withEffect" presetClass="entr" presetID="10" presetSubtype="0">
                                  <p:stCondLst>
                                    <p:cond delay="0"/>
                                  </p:stCondLst>
                                  <p:childTnLst>
                                    <p:set>
                                      <p:cBhvr>
                                        <p:cTn dur="1" fill="hold">
                                          <p:stCondLst>
                                            <p:cond delay="0"/>
                                          </p:stCondLst>
                                        </p:cTn>
                                        <p:tgtEl>
                                          <p:spTgt spid="385"/>
                                        </p:tgtEl>
                                        <p:attrNameLst>
                                          <p:attrName>style.visibility</p:attrName>
                                        </p:attrNameLst>
                                      </p:cBhvr>
                                      <p:to>
                                        <p:strVal val="visible"/>
                                      </p:to>
                                    </p:set>
                                    <p:animEffect filter="fade" transition="in">
                                      <p:cBhvr>
                                        <p:cTn dur="1000"/>
                                        <p:tgtEl>
                                          <p:spTgt spid="38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4"/>
                                        </p:tgtEl>
                                        <p:attrNameLst>
                                          <p:attrName>style.visibility</p:attrName>
                                        </p:attrNameLst>
                                      </p:cBhvr>
                                      <p:to>
                                        <p:strVal val="visible"/>
                                      </p:to>
                                    </p:set>
                                    <p:animEffect filter="fade" transition="in">
                                      <p:cBhvr>
                                        <p:cTn dur="1000"/>
                                        <p:tgtEl>
                                          <p:spTgt spid="384"/>
                                        </p:tgtEl>
                                      </p:cBhvr>
                                    </p:animEffect>
                                  </p:childTnLst>
                                </p:cTn>
                              </p:par>
                              <p:par>
                                <p:cTn fill="hold" nodeType="withEffect" presetClass="entr" presetID="10" presetSubtype="0">
                                  <p:stCondLst>
                                    <p:cond delay="0"/>
                                  </p:stCondLst>
                                  <p:childTnLst>
                                    <p:set>
                                      <p:cBhvr>
                                        <p:cTn dur="1" fill="hold">
                                          <p:stCondLst>
                                            <p:cond delay="0"/>
                                          </p:stCondLst>
                                        </p:cTn>
                                        <p:tgtEl>
                                          <p:spTgt spid="383"/>
                                        </p:tgtEl>
                                        <p:attrNameLst>
                                          <p:attrName>style.visibility</p:attrName>
                                        </p:attrNameLst>
                                      </p:cBhvr>
                                      <p:to>
                                        <p:strVal val="visible"/>
                                      </p:to>
                                    </p:set>
                                    <p:animEffect filter="fade" transition="in">
                                      <p:cBhvr>
                                        <p:cTn dur="1000"/>
                                        <p:tgtEl>
                                          <p:spTgt spid="3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pic>
        <p:nvPicPr>
          <p:cNvPr id="392" name="Google Shape;392;p45"/>
          <p:cNvPicPr preferRelativeResize="0"/>
          <p:nvPr/>
        </p:nvPicPr>
        <p:blipFill rotWithShape="1">
          <a:blip r:embed="rId3">
            <a:alphaModFix/>
          </a:blip>
          <a:srcRect b="5526" l="1146" r="0" t="17181"/>
          <a:stretch/>
        </p:blipFill>
        <p:spPr>
          <a:xfrm>
            <a:off x="1256911" y="2590587"/>
            <a:ext cx="9780000" cy="1698300"/>
          </a:xfrm>
          <a:prstGeom prst="rect">
            <a:avLst/>
          </a:prstGeom>
          <a:noFill/>
          <a:ln>
            <a:noFill/>
          </a:ln>
        </p:spPr>
      </p:pic>
      <p:sp>
        <p:nvSpPr>
          <p:cNvPr id="393" name="Google Shape;393;p45"/>
          <p:cNvSpPr/>
          <p:nvPr/>
        </p:nvSpPr>
        <p:spPr>
          <a:xfrm>
            <a:off x="5050126" y="2196350"/>
            <a:ext cx="2301000" cy="2420400"/>
          </a:xfrm>
          <a:prstGeom prst="ellipse">
            <a:avLst/>
          </a:prstGeom>
          <a:noFill/>
          <a:ln cap="flat" cmpd="sng" w="53975">
            <a:solidFill>
              <a:srgbClr val="ED7D3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
        <p:nvSpPr>
          <p:cNvPr id="394" name="Google Shape;394;p45"/>
          <p:cNvSpPr txBox="1"/>
          <p:nvPr/>
        </p:nvSpPr>
        <p:spPr>
          <a:xfrm>
            <a:off x="1139371" y="4717144"/>
            <a:ext cx="10113600" cy="1877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1C4587"/>
                </a:solidFill>
                <a:latin typeface="Arial"/>
                <a:ea typeface="Arial"/>
                <a:cs typeface="Arial"/>
                <a:sym typeface="Arial"/>
              </a:rPr>
              <a:t>Digital Flourishing™</a:t>
            </a:r>
            <a:r>
              <a:rPr b="1" lang="en-US" sz="2800">
                <a:solidFill>
                  <a:srgbClr val="000000"/>
                </a:solidFill>
                <a:latin typeface="Arial"/>
                <a:ea typeface="Arial"/>
                <a:cs typeface="Arial"/>
                <a:sym typeface="Arial"/>
              </a:rPr>
              <a:t>: </a:t>
            </a:r>
            <a:r>
              <a:rPr lang="en-US" sz="2800">
                <a:solidFill>
                  <a:srgbClr val="000000"/>
                </a:solidFill>
                <a:latin typeface="Arial"/>
                <a:ea typeface="Arial"/>
                <a:cs typeface="Arial"/>
                <a:sym typeface="Arial"/>
              </a:rPr>
              <a:t>“</a:t>
            </a:r>
            <a:r>
              <a:rPr b="1" lang="en-US" sz="2800">
                <a:solidFill>
                  <a:srgbClr val="E3760B"/>
                </a:solidFill>
                <a:latin typeface="Arial"/>
                <a:ea typeface="Arial"/>
                <a:cs typeface="Arial"/>
                <a:sym typeface="Arial"/>
              </a:rPr>
              <a:t>health, personal fulfillment, and interpersonal satisfaction that each individual using technology is capable of achieving</a:t>
            </a:r>
            <a:r>
              <a:rPr lang="en-US" sz="2800">
                <a:solidFill>
                  <a:srgbClr val="000000"/>
                </a:solidFill>
                <a:latin typeface="Arial"/>
                <a:ea typeface="Arial"/>
                <a:cs typeface="Arial"/>
                <a:sym typeface="Arial"/>
              </a:rPr>
              <a:t>.” </a:t>
            </a:r>
            <a:endParaRPr sz="2800">
              <a:solidFill>
                <a:srgbClr val="000000"/>
              </a:solidFill>
              <a:latin typeface="Arial"/>
              <a:ea typeface="Arial"/>
              <a:cs typeface="Arial"/>
              <a:sym typeface="Arial"/>
            </a:endParaRPr>
          </a:p>
          <a:p>
            <a:pPr indent="0" lvl="0" marL="0" marR="0" rtl="0" algn="l">
              <a:spcBef>
                <a:spcPts val="0"/>
              </a:spcBef>
              <a:spcAft>
                <a:spcPts val="0"/>
              </a:spcAft>
              <a:buNone/>
            </a:pPr>
            <a:r>
              <a:rPr lang="en-US"/>
              <a:t>This image and definition are from the Digital Wellness Institute's certification course. </a:t>
            </a:r>
            <a:endParaRPr/>
          </a:p>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3"/>
                                        </p:tgtEl>
                                        <p:attrNameLst>
                                          <p:attrName>style.visibility</p:attrName>
                                        </p:attrNameLst>
                                      </p:cBhvr>
                                      <p:to>
                                        <p:strVal val="visible"/>
                                      </p:to>
                                    </p:set>
                                    <p:animEffect filter="fade" transition="in">
                                      <p:cBhvr>
                                        <p:cTn dur="1000"/>
                                        <p:tgtEl>
                                          <p:spTgt spid="3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pic>
        <p:nvPicPr>
          <p:cNvPr id="400" name="Google Shape;400;p46"/>
          <p:cNvPicPr preferRelativeResize="0"/>
          <p:nvPr/>
        </p:nvPicPr>
        <p:blipFill>
          <a:blip r:embed="rId3">
            <a:alphaModFix/>
          </a:blip>
          <a:stretch>
            <a:fillRect/>
          </a:stretch>
        </p:blipFill>
        <p:spPr>
          <a:xfrm>
            <a:off x="152400" y="1447800"/>
            <a:ext cx="11887202" cy="364824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0"/>
                                        </p:tgtEl>
                                        <p:attrNameLst>
                                          <p:attrName>style.visibility</p:attrName>
                                        </p:attrNameLst>
                                      </p:cBhvr>
                                      <p:to>
                                        <p:strVal val="visible"/>
                                      </p:to>
                                    </p:set>
                                    <p:animEffect filter="fade" transition="in">
                                      <p:cBhvr>
                                        <p:cTn dur="1000"/>
                                        <p:tgtEl>
                                          <p:spTgt spid="4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pic>
        <p:nvPicPr>
          <p:cNvPr id="406" name="Google Shape;406;p47"/>
          <p:cNvPicPr preferRelativeResize="0"/>
          <p:nvPr/>
        </p:nvPicPr>
        <p:blipFill>
          <a:blip r:embed="rId3">
            <a:alphaModFix/>
          </a:blip>
          <a:stretch>
            <a:fillRect/>
          </a:stretch>
        </p:blipFill>
        <p:spPr>
          <a:xfrm>
            <a:off x="152400" y="2133600"/>
            <a:ext cx="11887201" cy="2333328"/>
          </a:xfrm>
          <a:prstGeom prst="rect">
            <a:avLst/>
          </a:prstGeom>
          <a:noFill/>
          <a:ln>
            <a:noFill/>
          </a:ln>
        </p:spPr>
      </p:pic>
      <p:sp>
        <p:nvSpPr>
          <p:cNvPr id="407" name="Google Shape;407;p47"/>
          <p:cNvSpPr/>
          <p:nvPr/>
        </p:nvSpPr>
        <p:spPr>
          <a:xfrm>
            <a:off x="1718223" y="3555500"/>
            <a:ext cx="1688400" cy="801300"/>
          </a:xfrm>
          <a:prstGeom prst="ellipse">
            <a:avLst/>
          </a:prstGeom>
          <a:noFill/>
          <a:ln cap="flat" cmpd="sng" w="53975">
            <a:solidFill>
              <a:srgbClr val="ED7D3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7"/>
                                        </p:tgtEl>
                                        <p:attrNameLst>
                                          <p:attrName>style.visibility</p:attrName>
                                        </p:attrNameLst>
                                      </p:cBhvr>
                                      <p:to>
                                        <p:strVal val="visible"/>
                                      </p:to>
                                    </p:set>
                                    <p:animEffect filter="fade" transition="in">
                                      <p:cBhvr>
                                        <p:cTn dur="1000"/>
                                        <p:tgtEl>
                                          <p:spTgt spid="40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21"/>
          <p:cNvSpPr txBox="1"/>
          <p:nvPr>
            <p:ph type="ctrTitle"/>
          </p:nvPr>
        </p:nvSpPr>
        <p:spPr>
          <a:xfrm>
            <a:off x="2391125" y="283875"/>
            <a:ext cx="6846300" cy="855900"/>
          </a:xfrm>
          <a:prstGeom prst="rect">
            <a:avLst/>
          </a:prstGeom>
          <a:solidFill>
            <a:schemeClr val="lt1"/>
          </a:solid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rgbClr val="222A35"/>
              </a:buClr>
              <a:buSzPts val="2800"/>
              <a:buFont typeface="Calibri"/>
              <a:buNone/>
            </a:pPr>
            <a:r>
              <a:t/>
            </a:r>
            <a:endParaRPr b="1" sz="4800">
              <a:solidFill>
                <a:srgbClr val="E3760B"/>
              </a:solidFill>
            </a:endParaRPr>
          </a:p>
          <a:p>
            <a:pPr indent="0" lvl="0" marL="0" rtl="0" algn="ctr">
              <a:lnSpc>
                <a:spcPct val="90000"/>
              </a:lnSpc>
              <a:spcBef>
                <a:spcPts val="0"/>
              </a:spcBef>
              <a:spcAft>
                <a:spcPts val="0"/>
              </a:spcAft>
              <a:buClr>
                <a:srgbClr val="222A35"/>
              </a:buClr>
              <a:buSzPts val="2800"/>
              <a:buFont typeface="Calibri"/>
              <a:buNone/>
            </a:pPr>
            <a:r>
              <a:rPr b="1" i="1" lang="en-US" sz="4400">
                <a:solidFill>
                  <a:srgbClr val="1C4587"/>
                </a:solidFill>
              </a:rPr>
              <a:t>"Dancing in the tensions"</a:t>
            </a:r>
            <a:endParaRPr b="1" i="1" sz="4400">
              <a:solidFill>
                <a:srgbClr val="1C4587"/>
              </a:solidFill>
            </a:endParaRPr>
          </a:p>
        </p:txBody>
      </p:sp>
      <p:pic>
        <p:nvPicPr>
          <p:cNvPr id="153" name="Google Shape;153;p21"/>
          <p:cNvPicPr preferRelativeResize="0"/>
          <p:nvPr/>
        </p:nvPicPr>
        <p:blipFill rotWithShape="1">
          <a:blip r:embed="rId3">
            <a:alphaModFix/>
          </a:blip>
          <a:srcRect b="6421" l="6975" r="4949" t="17318"/>
          <a:stretch/>
        </p:blipFill>
        <p:spPr>
          <a:xfrm>
            <a:off x="3498933" y="1866100"/>
            <a:ext cx="4630676" cy="2991274"/>
          </a:xfrm>
          <a:prstGeom prst="rect">
            <a:avLst/>
          </a:prstGeom>
          <a:noFill/>
          <a:ln>
            <a:noFill/>
          </a:ln>
        </p:spPr>
      </p:pic>
      <p:sp>
        <p:nvSpPr>
          <p:cNvPr id="154" name="Google Shape;154;p21"/>
          <p:cNvSpPr/>
          <p:nvPr/>
        </p:nvSpPr>
        <p:spPr>
          <a:xfrm>
            <a:off x="573300" y="3314384"/>
            <a:ext cx="11045400" cy="754800"/>
          </a:xfrm>
          <a:prstGeom prst="leftRightArrow">
            <a:avLst>
              <a:gd fmla="val 50000" name="adj1"/>
              <a:gd fmla="val 50000" name="adj2"/>
            </a:avLst>
          </a:prstGeom>
          <a:solidFill>
            <a:srgbClr val="4472C4"/>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p48"/>
          <p:cNvSpPr txBox="1"/>
          <p:nvPr/>
        </p:nvSpPr>
        <p:spPr>
          <a:xfrm>
            <a:off x="209175" y="170550"/>
            <a:ext cx="118035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Digital Well-being can be like a greased hump</a:t>
            </a:r>
            <a:endParaRPr b="1" sz="4400">
              <a:solidFill>
                <a:srgbClr val="1C4587"/>
              </a:solidFill>
              <a:latin typeface="Calibri"/>
              <a:ea typeface="Calibri"/>
              <a:cs typeface="Calibri"/>
              <a:sym typeface="Calibri"/>
            </a:endParaRPr>
          </a:p>
        </p:txBody>
      </p:sp>
      <p:pic>
        <p:nvPicPr>
          <p:cNvPr id="414" name="Google Shape;414;p48"/>
          <p:cNvPicPr preferRelativeResize="0"/>
          <p:nvPr/>
        </p:nvPicPr>
        <p:blipFill rotWithShape="1">
          <a:blip r:embed="rId3">
            <a:alphaModFix/>
          </a:blip>
          <a:srcRect b="6419" l="6975" r="4949" t="0"/>
          <a:stretch/>
        </p:blipFill>
        <p:spPr>
          <a:xfrm>
            <a:off x="3124200" y="1591050"/>
            <a:ext cx="5352574" cy="42429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
        <p:nvSpPr>
          <p:cNvPr id="420" name="Google Shape;420;p49"/>
          <p:cNvSpPr txBox="1"/>
          <p:nvPr/>
        </p:nvSpPr>
        <p:spPr>
          <a:xfrm>
            <a:off x="609600" y="170550"/>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chemeClr val="dk1"/>
                </a:solidFill>
                <a:latin typeface="Calibri"/>
                <a:ea typeface="Calibri"/>
                <a:cs typeface="Calibri"/>
                <a:sym typeface="Calibri"/>
              </a:rPr>
              <a:t>Inverted U theory</a:t>
            </a:r>
            <a:endParaRPr b="1" sz="4400">
              <a:solidFill>
                <a:schemeClr val="dk1"/>
              </a:solidFill>
              <a:latin typeface="Calibri"/>
              <a:ea typeface="Calibri"/>
              <a:cs typeface="Calibri"/>
              <a:sym typeface="Calibri"/>
            </a:endParaRPr>
          </a:p>
        </p:txBody>
      </p:sp>
      <p:pic>
        <p:nvPicPr>
          <p:cNvPr id="421" name="Google Shape;421;p49"/>
          <p:cNvPicPr preferRelativeResize="0"/>
          <p:nvPr/>
        </p:nvPicPr>
        <p:blipFill>
          <a:blip r:embed="rId3">
            <a:alphaModFix/>
          </a:blip>
          <a:stretch>
            <a:fillRect/>
          </a:stretch>
        </p:blipFill>
        <p:spPr>
          <a:xfrm>
            <a:off x="2648575" y="1496250"/>
            <a:ext cx="6437631" cy="505695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sp>
        <p:nvSpPr>
          <p:cNvPr id="427" name="Google Shape;427;p50"/>
          <p:cNvSpPr txBox="1"/>
          <p:nvPr/>
        </p:nvSpPr>
        <p:spPr>
          <a:xfrm>
            <a:off x="609600" y="170550"/>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chemeClr val="dk1"/>
                </a:solidFill>
                <a:latin typeface="Calibri"/>
                <a:ea typeface="Calibri"/>
                <a:cs typeface="Calibri"/>
                <a:sym typeface="Calibri"/>
              </a:rPr>
              <a:t>Inverted U theory</a:t>
            </a:r>
            <a:endParaRPr b="1" sz="4400">
              <a:solidFill>
                <a:schemeClr val="dk1"/>
              </a:solidFill>
              <a:latin typeface="Calibri"/>
              <a:ea typeface="Calibri"/>
              <a:cs typeface="Calibri"/>
              <a:sym typeface="Calibri"/>
            </a:endParaRPr>
          </a:p>
        </p:txBody>
      </p:sp>
      <p:pic>
        <p:nvPicPr>
          <p:cNvPr id="428" name="Google Shape;428;p50"/>
          <p:cNvPicPr preferRelativeResize="0"/>
          <p:nvPr/>
        </p:nvPicPr>
        <p:blipFill>
          <a:blip r:embed="rId3">
            <a:alphaModFix/>
          </a:blip>
          <a:stretch>
            <a:fillRect/>
          </a:stretch>
        </p:blipFill>
        <p:spPr>
          <a:xfrm>
            <a:off x="2648575" y="1496250"/>
            <a:ext cx="6437631" cy="5056950"/>
          </a:xfrm>
          <a:prstGeom prst="rect">
            <a:avLst/>
          </a:prstGeom>
          <a:noFill/>
          <a:ln>
            <a:noFill/>
          </a:ln>
        </p:spPr>
      </p:pic>
      <p:pic>
        <p:nvPicPr>
          <p:cNvPr id="429" name="Google Shape;429;p50"/>
          <p:cNvPicPr preferRelativeResize="0"/>
          <p:nvPr/>
        </p:nvPicPr>
        <p:blipFill>
          <a:blip r:embed="rId4">
            <a:alphaModFix/>
          </a:blip>
          <a:stretch>
            <a:fillRect/>
          </a:stretch>
        </p:blipFill>
        <p:spPr>
          <a:xfrm>
            <a:off x="5220978" y="3257200"/>
            <a:ext cx="1570925" cy="2117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9"/>
                                        </p:tgtEl>
                                        <p:attrNameLst>
                                          <p:attrName>style.visibility</p:attrName>
                                        </p:attrNameLst>
                                      </p:cBhvr>
                                      <p:to>
                                        <p:strVal val="visible"/>
                                      </p:to>
                                    </p:set>
                                    <p:animEffect filter="fade" transition="in">
                                      <p:cBhvr>
                                        <p:cTn dur="1000"/>
                                        <p:tgtEl>
                                          <p:spTgt spid="4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sp>
        <p:nvSpPr>
          <p:cNvPr id="435" name="Google Shape;435;p51"/>
          <p:cNvSpPr txBox="1"/>
          <p:nvPr/>
        </p:nvSpPr>
        <p:spPr>
          <a:xfrm>
            <a:off x="609600" y="170550"/>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Practicing Wisdom/Wise Reasoning</a:t>
            </a:r>
            <a:endParaRPr b="1" sz="4400">
              <a:solidFill>
                <a:srgbClr val="1C4587"/>
              </a:solidFill>
              <a:latin typeface="Calibri"/>
              <a:ea typeface="Calibri"/>
              <a:cs typeface="Calibri"/>
              <a:sym typeface="Calibri"/>
            </a:endParaRPr>
          </a:p>
        </p:txBody>
      </p:sp>
      <p:sp>
        <p:nvSpPr>
          <p:cNvPr id="436" name="Google Shape;436;p51"/>
          <p:cNvSpPr txBox="1"/>
          <p:nvPr/>
        </p:nvSpPr>
        <p:spPr>
          <a:xfrm>
            <a:off x="960750" y="6483500"/>
            <a:ext cx="981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https://www.researchgate.net/publication/301821371_Wise_Reasoning_in_the_Face_of_Everyday_Life_Challenges</a:t>
            </a:r>
            <a:endParaRPr/>
          </a:p>
        </p:txBody>
      </p:sp>
      <p:pic>
        <p:nvPicPr>
          <p:cNvPr id="437" name="Google Shape;437;p51"/>
          <p:cNvPicPr preferRelativeResize="0"/>
          <p:nvPr/>
        </p:nvPicPr>
        <p:blipFill>
          <a:blip r:embed="rId3">
            <a:alphaModFix/>
          </a:blip>
          <a:stretch>
            <a:fillRect/>
          </a:stretch>
        </p:blipFill>
        <p:spPr>
          <a:xfrm>
            <a:off x="2385388" y="1648650"/>
            <a:ext cx="6964025" cy="46824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p52"/>
          <p:cNvSpPr txBox="1"/>
          <p:nvPr/>
        </p:nvSpPr>
        <p:spPr>
          <a:xfrm>
            <a:off x="921657" y="177807"/>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E3760B"/>
                </a:solidFill>
                <a:latin typeface="Calibri"/>
                <a:ea typeface="Calibri"/>
                <a:cs typeface="Calibri"/>
                <a:sym typeface="Calibri"/>
              </a:rPr>
              <a:t>DWI Survey Questions: Well-being Section</a:t>
            </a:r>
            <a:endParaRPr b="1" i="1" sz="3600">
              <a:solidFill>
                <a:schemeClr val="dk1"/>
              </a:solidFill>
              <a:latin typeface="Calibri"/>
              <a:ea typeface="Calibri"/>
              <a:cs typeface="Calibri"/>
              <a:sym typeface="Calibri"/>
            </a:endParaRPr>
          </a:p>
        </p:txBody>
      </p:sp>
      <p:sp>
        <p:nvSpPr>
          <p:cNvPr id="444" name="Google Shape;444;p52"/>
          <p:cNvSpPr/>
          <p:nvPr/>
        </p:nvSpPr>
        <p:spPr>
          <a:xfrm>
            <a:off x="3856325" y="1508275"/>
            <a:ext cx="4183500" cy="5046300"/>
          </a:xfrm>
          <a:prstGeom prst="rect">
            <a:avLst/>
          </a:prstGeom>
          <a:solidFill>
            <a:srgbClr val="000000"/>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45" name="Google Shape;445;p52"/>
          <p:cNvPicPr preferRelativeResize="0"/>
          <p:nvPr/>
        </p:nvPicPr>
        <p:blipFill>
          <a:blip r:embed="rId3">
            <a:alphaModFix/>
          </a:blip>
          <a:stretch>
            <a:fillRect/>
          </a:stretch>
        </p:blipFill>
        <p:spPr>
          <a:xfrm>
            <a:off x="4226712" y="1675550"/>
            <a:ext cx="3425050" cy="2473600"/>
          </a:xfrm>
          <a:prstGeom prst="rect">
            <a:avLst/>
          </a:prstGeom>
          <a:noFill/>
          <a:ln>
            <a:noFill/>
          </a:ln>
        </p:spPr>
      </p:pic>
      <p:pic>
        <p:nvPicPr>
          <p:cNvPr id="446" name="Google Shape;446;p52"/>
          <p:cNvPicPr preferRelativeResize="0"/>
          <p:nvPr/>
        </p:nvPicPr>
        <p:blipFill rotWithShape="1">
          <a:blip r:embed="rId4">
            <a:alphaModFix/>
          </a:blip>
          <a:srcRect b="0" l="25601" r="27782" t="0"/>
          <a:stretch/>
        </p:blipFill>
        <p:spPr>
          <a:xfrm>
            <a:off x="5244150" y="4515600"/>
            <a:ext cx="1237787" cy="1580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4"/>
                                        </p:tgtEl>
                                        <p:attrNameLst>
                                          <p:attrName>style.visibility</p:attrName>
                                        </p:attrNameLst>
                                      </p:cBhvr>
                                      <p:to>
                                        <p:strVal val="visible"/>
                                      </p:to>
                                    </p:set>
                                    <p:animEffect filter="fade" transition="in">
                                      <p:cBhvr>
                                        <p:cTn dur="1000"/>
                                        <p:tgtEl>
                                          <p:spTgt spid="444"/>
                                        </p:tgtEl>
                                      </p:cBhvr>
                                    </p:animEffect>
                                  </p:childTnLst>
                                </p:cTn>
                              </p:par>
                              <p:par>
                                <p:cTn fill="hold" nodeType="withEffect" presetClass="entr" presetID="10" presetSubtype="0">
                                  <p:stCondLst>
                                    <p:cond delay="0"/>
                                  </p:stCondLst>
                                  <p:childTnLst>
                                    <p:set>
                                      <p:cBhvr>
                                        <p:cTn dur="1" fill="hold">
                                          <p:stCondLst>
                                            <p:cond delay="0"/>
                                          </p:stCondLst>
                                        </p:cTn>
                                        <p:tgtEl>
                                          <p:spTgt spid="445"/>
                                        </p:tgtEl>
                                        <p:attrNameLst>
                                          <p:attrName>style.visibility</p:attrName>
                                        </p:attrNameLst>
                                      </p:cBhvr>
                                      <p:to>
                                        <p:strVal val="visible"/>
                                      </p:to>
                                    </p:set>
                                    <p:animEffect filter="fade" transition="in">
                                      <p:cBhvr>
                                        <p:cTn dur="1000"/>
                                        <p:tgtEl>
                                          <p:spTgt spid="445"/>
                                        </p:tgtEl>
                                      </p:cBhvr>
                                    </p:animEffect>
                                  </p:childTnLst>
                                </p:cTn>
                              </p:par>
                              <p:par>
                                <p:cTn fill="hold" nodeType="withEffect" presetClass="entr" presetID="10" presetSubtype="0">
                                  <p:stCondLst>
                                    <p:cond delay="0"/>
                                  </p:stCondLst>
                                  <p:childTnLst>
                                    <p:set>
                                      <p:cBhvr>
                                        <p:cTn dur="1" fill="hold">
                                          <p:stCondLst>
                                            <p:cond delay="0"/>
                                          </p:stCondLst>
                                        </p:cTn>
                                        <p:tgtEl>
                                          <p:spTgt spid="446"/>
                                        </p:tgtEl>
                                        <p:attrNameLst>
                                          <p:attrName>style.visibility</p:attrName>
                                        </p:attrNameLst>
                                      </p:cBhvr>
                                      <p:to>
                                        <p:strVal val="visible"/>
                                      </p:to>
                                    </p:set>
                                    <p:animEffect filter="fade" transition="in">
                                      <p:cBhvr>
                                        <p:cTn dur="1000"/>
                                        <p:tgtEl>
                                          <p:spTgt spid="44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sp>
        <p:nvSpPr>
          <p:cNvPr id="452" name="Google Shape;452;p53"/>
          <p:cNvSpPr txBox="1"/>
          <p:nvPr/>
        </p:nvSpPr>
        <p:spPr>
          <a:xfrm>
            <a:off x="609600" y="170550"/>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E3760B"/>
                </a:solidFill>
                <a:latin typeface="Calibri"/>
                <a:ea typeface="Calibri"/>
                <a:cs typeface="Calibri"/>
                <a:sym typeface="Calibri"/>
              </a:rPr>
              <a:t>Think/Write:</a:t>
            </a:r>
            <a:endParaRPr b="1" sz="4400">
              <a:solidFill>
                <a:srgbClr val="E3760B"/>
              </a:solidFill>
              <a:latin typeface="Calibri"/>
              <a:ea typeface="Calibri"/>
              <a:cs typeface="Calibri"/>
              <a:sym typeface="Calibri"/>
            </a:endParaRPr>
          </a:p>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What devices/tools/apps do you use most?</a:t>
            </a:r>
            <a:endParaRPr b="1" sz="4400">
              <a:solidFill>
                <a:srgbClr val="1C4587"/>
              </a:solidFill>
              <a:latin typeface="Calibri"/>
              <a:ea typeface="Calibri"/>
              <a:cs typeface="Calibri"/>
              <a:sym typeface="Calibri"/>
            </a:endParaRPr>
          </a:p>
        </p:txBody>
      </p:sp>
      <p:pic>
        <p:nvPicPr>
          <p:cNvPr id="453" name="Google Shape;453;p53"/>
          <p:cNvPicPr preferRelativeResize="0"/>
          <p:nvPr/>
        </p:nvPicPr>
        <p:blipFill rotWithShape="1">
          <a:blip r:embed="rId3">
            <a:alphaModFix/>
          </a:blip>
          <a:srcRect b="0" l="0" r="0" t="0"/>
          <a:stretch/>
        </p:blipFill>
        <p:spPr>
          <a:xfrm>
            <a:off x="358575" y="2404274"/>
            <a:ext cx="2699174" cy="1959801"/>
          </a:xfrm>
          <a:prstGeom prst="rect">
            <a:avLst/>
          </a:prstGeom>
          <a:noFill/>
          <a:ln>
            <a:noFill/>
          </a:ln>
        </p:spPr>
      </p:pic>
      <p:pic>
        <p:nvPicPr>
          <p:cNvPr id="454" name="Google Shape;454;p53"/>
          <p:cNvPicPr preferRelativeResize="0"/>
          <p:nvPr/>
        </p:nvPicPr>
        <p:blipFill rotWithShape="1">
          <a:blip r:embed="rId4">
            <a:alphaModFix/>
          </a:blip>
          <a:srcRect b="0" l="0" r="0" t="0"/>
          <a:stretch/>
        </p:blipFill>
        <p:spPr>
          <a:xfrm>
            <a:off x="3663781" y="2119121"/>
            <a:ext cx="4407244" cy="2695290"/>
          </a:xfrm>
          <a:prstGeom prst="rect">
            <a:avLst/>
          </a:prstGeom>
          <a:noFill/>
          <a:ln>
            <a:noFill/>
          </a:ln>
        </p:spPr>
      </p:pic>
      <p:pic>
        <p:nvPicPr>
          <p:cNvPr id="455" name="Google Shape;455;p53"/>
          <p:cNvPicPr preferRelativeResize="0"/>
          <p:nvPr/>
        </p:nvPicPr>
        <p:blipFill rotWithShape="1">
          <a:blip r:embed="rId5">
            <a:alphaModFix/>
          </a:blip>
          <a:srcRect b="0" l="0" r="0" t="0"/>
          <a:stretch/>
        </p:blipFill>
        <p:spPr>
          <a:xfrm>
            <a:off x="8442843" y="2542525"/>
            <a:ext cx="3295476" cy="1848469"/>
          </a:xfrm>
          <a:prstGeom prst="rect">
            <a:avLst/>
          </a:prstGeom>
          <a:noFill/>
          <a:ln>
            <a:noFill/>
          </a:ln>
        </p:spPr>
      </p:pic>
      <p:pic>
        <p:nvPicPr>
          <p:cNvPr id="456" name="Google Shape;456;p53"/>
          <p:cNvPicPr preferRelativeResize="0"/>
          <p:nvPr/>
        </p:nvPicPr>
        <p:blipFill rotWithShape="1">
          <a:blip r:embed="rId6">
            <a:alphaModFix/>
          </a:blip>
          <a:srcRect b="0" l="0" r="0" t="0"/>
          <a:stretch/>
        </p:blipFill>
        <p:spPr>
          <a:xfrm>
            <a:off x="4328380" y="4993791"/>
            <a:ext cx="3078034" cy="1516047"/>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pic>
        <p:nvPicPr>
          <p:cNvPr id="462" name="Google Shape;462;p54"/>
          <p:cNvPicPr preferRelativeResize="0"/>
          <p:nvPr/>
        </p:nvPicPr>
        <p:blipFill>
          <a:blip r:embed="rId3">
            <a:alphaModFix/>
          </a:blip>
          <a:stretch>
            <a:fillRect/>
          </a:stretch>
        </p:blipFill>
        <p:spPr>
          <a:xfrm>
            <a:off x="152400" y="2082809"/>
            <a:ext cx="11887202" cy="3902850"/>
          </a:xfrm>
          <a:prstGeom prst="rect">
            <a:avLst/>
          </a:prstGeom>
          <a:noFill/>
          <a:ln>
            <a:noFill/>
          </a:ln>
        </p:spPr>
      </p:pic>
      <p:pic>
        <p:nvPicPr>
          <p:cNvPr id="463" name="Google Shape;463;p54"/>
          <p:cNvPicPr preferRelativeResize="0"/>
          <p:nvPr/>
        </p:nvPicPr>
        <p:blipFill>
          <a:blip r:embed="rId4">
            <a:alphaModFix/>
          </a:blip>
          <a:stretch>
            <a:fillRect/>
          </a:stretch>
        </p:blipFill>
        <p:spPr>
          <a:xfrm>
            <a:off x="949700" y="76201"/>
            <a:ext cx="10649424" cy="1895325"/>
          </a:xfrm>
          <a:prstGeom prst="rect">
            <a:avLst/>
          </a:prstGeom>
          <a:noFill/>
          <a:ln>
            <a:noFill/>
          </a:ln>
        </p:spPr>
      </p:pic>
      <p:sp>
        <p:nvSpPr>
          <p:cNvPr id="464" name="Google Shape;464;p54"/>
          <p:cNvSpPr txBox="1"/>
          <p:nvPr/>
        </p:nvSpPr>
        <p:spPr>
          <a:xfrm>
            <a:off x="2938263" y="6320175"/>
            <a:ext cx="66723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t>Survey courtesy of DWI: </a:t>
            </a:r>
            <a:r>
              <a:rPr lang="en-US"/>
              <a:t>https://survey.alchemer.com/s3/5504604/b153c792d361</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sp>
        <p:nvSpPr>
          <p:cNvPr id="470" name="Google Shape;470;p55"/>
          <p:cNvSpPr txBox="1"/>
          <p:nvPr/>
        </p:nvSpPr>
        <p:spPr>
          <a:xfrm>
            <a:off x="838200" y="294120"/>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Q1: “</a:t>
            </a:r>
            <a:r>
              <a:rPr lang="en-US" sz="4400">
                <a:solidFill>
                  <a:srgbClr val="1C4587"/>
                </a:solidFill>
                <a:latin typeface="Calibri"/>
                <a:ea typeface="Calibri"/>
                <a:cs typeface="Calibri"/>
                <a:sym typeface="Calibri"/>
              </a:rPr>
              <a:t>I feel happy when I use my favorite social media, online game or application”</a:t>
            </a:r>
            <a:endParaRPr b="1" sz="4400">
              <a:solidFill>
                <a:srgbClr val="1C4587"/>
              </a:solidFill>
              <a:latin typeface="Calibri"/>
              <a:ea typeface="Calibri"/>
              <a:cs typeface="Calibri"/>
              <a:sym typeface="Calibri"/>
            </a:endParaRPr>
          </a:p>
        </p:txBody>
      </p:sp>
      <p:pic>
        <p:nvPicPr>
          <p:cNvPr id="471" name="Google Shape;471;p55"/>
          <p:cNvPicPr preferRelativeResize="0"/>
          <p:nvPr/>
        </p:nvPicPr>
        <p:blipFill rotWithShape="1">
          <a:blip r:embed="rId3">
            <a:alphaModFix/>
          </a:blip>
          <a:srcRect b="0" l="0" r="0" t="0"/>
          <a:stretch/>
        </p:blipFill>
        <p:spPr>
          <a:xfrm>
            <a:off x="2300192" y="2268146"/>
            <a:ext cx="7656269" cy="1315308"/>
          </a:xfrm>
          <a:prstGeom prst="rect">
            <a:avLst/>
          </a:prstGeom>
          <a:noFill/>
          <a:ln>
            <a:noFill/>
          </a:ln>
        </p:spPr>
      </p:pic>
      <p:pic>
        <p:nvPicPr>
          <p:cNvPr id="472" name="Google Shape;472;p55"/>
          <p:cNvPicPr preferRelativeResize="0"/>
          <p:nvPr/>
        </p:nvPicPr>
        <p:blipFill rotWithShape="1">
          <a:blip r:embed="rId4">
            <a:alphaModFix/>
          </a:blip>
          <a:srcRect b="0" l="0" r="0" t="0"/>
          <a:stretch/>
        </p:blipFill>
        <p:spPr>
          <a:xfrm>
            <a:off x="827566" y="4030355"/>
            <a:ext cx="2159000" cy="2120900"/>
          </a:xfrm>
          <a:prstGeom prst="rect">
            <a:avLst/>
          </a:prstGeom>
          <a:noFill/>
          <a:ln>
            <a:noFill/>
          </a:ln>
        </p:spPr>
      </p:pic>
      <p:pic>
        <p:nvPicPr>
          <p:cNvPr id="473" name="Google Shape;473;p55"/>
          <p:cNvPicPr preferRelativeResize="0"/>
          <p:nvPr/>
        </p:nvPicPr>
        <p:blipFill rotWithShape="1">
          <a:blip r:embed="rId5">
            <a:alphaModFix/>
          </a:blip>
          <a:srcRect b="0" l="0" r="0" t="0"/>
          <a:stretch/>
        </p:blipFill>
        <p:spPr>
          <a:xfrm>
            <a:off x="9361649" y="4139505"/>
            <a:ext cx="1782750" cy="1655805"/>
          </a:xfrm>
          <a:prstGeom prst="rect">
            <a:avLst/>
          </a:prstGeom>
          <a:noFill/>
          <a:ln>
            <a:noFill/>
          </a:ln>
        </p:spPr>
      </p:pic>
      <p:sp>
        <p:nvSpPr>
          <p:cNvPr id="474" name="Google Shape;474;p55"/>
          <p:cNvSpPr/>
          <p:nvPr/>
        </p:nvSpPr>
        <p:spPr>
          <a:xfrm>
            <a:off x="3181241" y="4590036"/>
            <a:ext cx="5943600" cy="754800"/>
          </a:xfrm>
          <a:prstGeom prst="leftRightArrow">
            <a:avLst>
              <a:gd fmla="val 50000" name="adj1"/>
              <a:gd fmla="val 50000" name="adj2"/>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5" name="Google Shape;475;p55"/>
          <p:cNvSpPr/>
          <p:nvPr/>
        </p:nvSpPr>
        <p:spPr>
          <a:xfrm>
            <a:off x="1841158" y="6513373"/>
            <a:ext cx="8304600" cy="2769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200">
                <a:solidFill>
                  <a:srgbClr val="222222"/>
                </a:solidFill>
                <a:latin typeface="Arial"/>
                <a:ea typeface="Arial"/>
                <a:cs typeface="Arial"/>
                <a:sym typeface="Arial"/>
              </a:rPr>
              <a:t>Survey courtesy DWI: https://survey.alchemer.com/s3/5504604/b153c792d361</a:t>
            </a:r>
            <a:endParaRPr sz="1200">
              <a:solidFill>
                <a:schemeClr val="dk1"/>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sp>
        <p:nvSpPr>
          <p:cNvPr id="481" name="Google Shape;481;p56"/>
          <p:cNvSpPr txBox="1"/>
          <p:nvPr/>
        </p:nvSpPr>
        <p:spPr>
          <a:xfrm>
            <a:off x="222425" y="76399"/>
            <a:ext cx="11969700" cy="2376900"/>
          </a:xfrm>
          <a:prstGeom prst="rect">
            <a:avLst/>
          </a:prstGeom>
          <a:noFill/>
          <a:ln>
            <a:noFill/>
          </a:ln>
        </p:spPr>
        <p:txBody>
          <a:bodyPr anchorCtr="0" anchor="ctr" bIns="45700" lIns="91425" spcFirstLastPara="1" rIns="91425" wrap="square" tIns="45700">
            <a:normAutofit lnSpcReduction="10000"/>
          </a:bodyPr>
          <a:lstStyle/>
          <a:p>
            <a:pPr indent="0" lvl="0" marL="0" marR="0" rtl="0" algn="ctr">
              <a:lnSpc>
                <a:spcPct val="90000"/>
              </a:lnSpc>
              <a:spcBef>
                <a:spcPts val="0"/>
              </a:spcBef>
              <a:spcAft>
                <a:spcPts val="0"/>
              </a:spcAft>
              <a:buClr>
                <a:schemeClr val="dk1"/>
              </a:buClr>
              <a:buSzPts val="4800"/>
              <a:buFont typeface="Calibri"/>
              <a:buNone/>
            </a:pPr>
            <a:r>
              <a:rPr b="1" lang="en-US" sz="4800">
                <a:solidFill>
                  <a:srgbClr val="E3760B"/>
                </a:solidFill>
                <a:latin typeface="Calibri"/>
                <a:ea typeface="Calibri"/>
                <a:cs typeface="Calibri"/>
                <a:sym typeface="Calibri"/>
              </a:rPr>
              <a:t>PAQ:</a:t>
            </a:r>
            <a:r>
              <a:rPr b="1" lang="en-US" sz="4800">
                <a:solidFill>
                  <a:srgbClr val="1C4587"/>
                </a:solidFill>
                <a:latin typeface="Calibri"/>
                <a:ea typeface="Calibri"/>
                <a:cs typeface="Calibri"/>
                <a:sym typeface="Calibri"/>
              </a:rPr>
              <a:t> </a:t>
            </a:r>
            <a:r>
              <a:rPr b="1" lang="en-US" sz="4800">
                <a:solidFill>
                  <a:srgbClr val="1C4587"/>
                </a:solidFill>
                <a:latin typeface="Calibri"/>
                <a:ea typeface="Calibri"/>
                <a:cs typeface="Calibri"/>
                <a:sym typeface="Calibri"/>
              </a:rPr>
              <a:t>Thought Questions about Q1:</a:t>
            </a:r>
            <a:endParaRPr b="1" sz="4800">
              <a:solidFill>
                <a:srgbClr val="1C4587"/>
              </a:solidFill>
              <a:latin typeface="Calibri"/>
              <a:ea typeface="Calibri"/>
              <a:cs typeface="Calibri"/>
              <a:sym typeface="Calibri"/>
            </a:endParaRPr>
          </a:p>
          <a:p>
            <a:pPr indent="0" lvl="0" marL="0" marR="0" rtl="0" algn="ctr">
              <a:lnSpc>
                <a:spcPct val="90000"/>
              </a:lnSpc>
              <a:spcBef>
                <a:spcPts val="0"/>
              </a:spcBef>
              <a:spcAft>
                <a:spcPts val="0"/>
              </a:spcAft>
              <a:buClr>
                <a:schemeClr val="dk1"/>
              </a:buClr>
              <a:buSzPts val="4800"/>
              <a:buFont typeface="Calibri"/>
              <a:buNone/>
            </a:pPr>
            <a:r>
              <a:t/>
            </a:r>
            <a:endParaRPr b="1" sz="4800">
              <a:solidFill>
                <a:srgbClr val="1C4587"/>
              </a:solidFill>
              <a:latin typeface="Calibri"/>
              <a:ea typeface="Calibri"/>
              <a:cs typeface="Calibri"/>
              <a:sym typeface="Calibri"/>
            </a:endParaRPr>
          </a:p>
          <a:p>
            <a:pPr indent="-571500" lvl="0" marL="571500" marR="0" rtl="0" algn="l">
              <a:lnSpc>
                <a:spcPct val="90000"/>
              </a:lnSpc>
              <a:spcBef>
                <a:spcPts val="0"/>
              </a:spcBef>
              <a:spcAft>
                <a:spcPts val="0"/>
              </a:spcAft>
              <a:buClr>
                <a:srgbClr val="1C4587"/>
              </a:buClr>
              <a:buSzPts val="3600"/>
              <a:buFont typeface="Arial"/>
              <a:buChar char="•"/>
            </a:pPr>
            <a:r>
              <a:rPr lang="en-US" sz="3600">
                <a:solidFill>
                  <a:srgbClr val="1C4587"/>
                </a:solidFill>
                <a:latin typeface="Calibri"/>
                <a:ea typeface="Calibri"/>
                <a:cs typeface="Calibri"/>
                <a:sym typeface="Calibri"/>
              </a:rPr>
              <a:t>What does it mean to you to feel happy?</a:t>
            </a:r>
            <a:endParaRPr>
              <a:solidFill>
                <a:srgbClr val="1C4587"/>
              </a:solidFill>
            </a:endParaRPr>
          </a:p>
          <a:p>
            <a:pPr indent="-571500" lvl="0" marL="571500" marR="0" rtl="0" algn="l">
              <a:lnSpc>
                <a:spcPct val="90000"/>
              </a:lnSpc>
              <a:spcBef>
                <a:spcPts val="0"/>
              </a:spcBef>
              <a:spcAft>
                <a:spcPts val="0"/>
              </a:spcAft>
              <a:buClr>
                <a:schemeClr val="dk1"/>
              </a:buClr>
              <a:buSzPts val="3600"/>
              <a:buFont typeface="Arial"/>
              <a:buChar char="•"/>
            </a:pPr>
            <a:r>
              <a:rPr lang="en-US" sz="3600">
                <a:solidFill>
                  <a:srgbClr val="1C4587"/>
                </a:solidFill>
                <a:latin typeface="Calibri"/>
                <a:ea typeface="Calibri"/>
                <a:cs typeface="Calibri"/>
                <a:sym typeface="Calibri"/>
              </a:rPr>
              <a:t>Is feeling happy always the goal of online activity?</a:t>
            </a:r>
            <a:r>
              <a:rPr b="1" lang="en-US" sz="4000">
                <a:solidFill>
                  <a:schemeClr val="dk1"/>
                </a:solidFill>
                <a:latin typeface="Calibri"/>
                <a:ea typeface="Calibri"/>
                <a:cs typeface="Calibri"/>
                <a:sym typeface="Calibri"/>
              </a:rPr>
              <a:t> </a:t>
            </a:r>
            <a:endParaRPr b="1" sz="4000">
              <a:solidFill>
                <a:schemeClr val="dk1"/>
              </a:solidFill>
              <a:latin typeface="Calibri"/>
              <a:ea typeface="Calibri"/>
              <a:cs typeface="Calibri"/>
              <a:sym typeface="Calibri"/>
            </a:endParaRPr>
          </a:p>
        </p:txBody>
      </p:sp>
      <p:pic>
        <p:nvPicPr>
          <p:cNvPr id="482" name="Google Shape;482;p56"/>
          <p:cNvPicPr preferRelativeResize="0"/>
          <p:nvPr/>
        </p:nvPicPr>
        <p:blipFill rotWithShape="1">
          <a:blip r:embed="rId3">
            <a:alphaModFix/>
          </a:blip>
          <a:srcRect b="0" l="0" r="0" t="0"/>
          <a:stretch/>
        </p:blipFill>
        <p:spPr>
          <a:xfrm>
            <a:off x="1116327" y="4100977"/>
            <a:ext cx="1685570" cy="1655825"/>
          </a:xfrm>
          <a:prstGeom prst="rect">
            <a:avLst/>
          </a:prstGeom>
          <a:noFill/>
          <a:ln>
            <a:noFill/>
          </a:ln>
        </p:spPr>
      </p:pic>
      <p:pic>
        <p:nvPicPr>
          <p:cNvPr id="483" name="Google Shape;483;p56"/>
          <p:cNvPicPr preferRelativeResize="0"/>
          <p:nvPr/>
        </p:nvPicPr>
        <p:blipFill rotWithShape="1">
          <a:blip r:embed="rId4">
            <a:alphaModFix/>
          </a:blip>
          <a:srcRect b="0" l="0" r="0" t="0"/>
          <a:stretch/>
        </p:blipFill>
        <p:spPr>
          <a:xfrm>
            <a:off x="9532402" y="4431100"/>
            <a:ext cx="1427324" cy="1325700"/>
          </a:xfrm>
          <a:prstGeom prst="rect">
            <a:avLst/>
          </a:prstGeom>
          <a:noFill/>
          <a:ln>
            <a:noFill/>
          </a:ln>
        </p:spPr>
      </p:pic>
      <p:pic>
        <p:nvPicPr>
          <p:cNvPr id="484" name="Google Shape;484;p56"/>
          <p:cNvPicPr preferRelativeResize="0"/>
          <p:nvPr/>
        </p:nvPicPr>
        <p:blipFill rotWithShape="1">
          <a:blip r:embed="rId5">
            <a:alphaModFix/>
          </a:blip>
          <a:srcRect b="0" l="0" r="0" t="0"/>
          <a:stretch/>
        </p:blipFill>
        <p:spPr>
          <a:xfrm>
            <a:off x="4111551" y="3004899"/>
            <a:ext cx="4352325" cy="291675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sp>
        <p:nvSpPr>
          <p:cNvPr id="490" name="Google Shape;490;p57"/>
          <p:cNvSpPr txBox="1"/>
          <p:nvPr/>
        </p:nvSpPr>
        <p:spPr>
          <a:xfrm>
            <a:off x="838200" y="294126"/>
            <a:ext cx="10515600" cy="1645800"/>
          </a:xfrm>
          <a:prstGeom prst="rect">
            <a:avLst/>
          </a:prstGeom>
          <a:noFill/>
          <a:ln>
            <a:noFill/>
          </a:ln>
        </p:spPr>
        <p:txBody>
          <a:bodyPr anchorCtr="0" anchor="ctr" bIns="45700" lIns="91425" spcFirstLastPara="1" rIns="91425" wrap="square" tIns="45700">
            <a:normAutofit fontScale="92500" lnSpcReduction="20000"/>
          </a:bodyPr>
          <a:lstStyle/>
          <a:p>
            <a:pPr indent="0" lvl="0" marL="0" marR="0" rtl="0" algn="ctr">
              <a:lnSpc>
                <a:spcPct val="100000"/>
              </a:lnSpc>
              <a:spcBef>
                <a:spcPts val="0"/>
              </a:spcBef>
              <a:spcAft>
                <a:spcPts val="0"/>
              </a:spcAft>
              <a:buClr>
                <a:schemeClr val="dk1"/>
              </a:buClr>
              <a:buSzPct val="100000"/>
              <a:buFont typeface="Calibri"/>
              <a:buNone/>
            </a:pPr>
            <a:r>
              <a:rPr b="1" lang="en-US" sz="4400">
                <a:solidFill>
                  <a:srgbClr val="1C4587"/>
                </a:solidFill>
                <a:latin typeface="Calibri"/>
                <a:ea typeface="Calibri"/>
                <a:cs typeface="Calibri"/>
                <a:sym typeface="Calibri"/>
              </a:rPr>
              <a:t>Q2: “</a:t>
            </a:r>
            <a:r>
              <a:rPr lang="en-US" sz="4400">
                <a:solidFill>
                  <a:srgbClr val="1C4587"/>
                </a:solidFill>
                <a:latin typeface="Calibri"/>
                <a:ea typeface="Calibri"/>
                <a:cs typeface="Calibri"/>
                <a:sym typeface="Calibri"/>
              </a:rPr>
              <a:t>I derive a lot of fulfillment from connecting with my friends and family online”</a:t>
            </a:r>
            <a:endParaRPr sz="4400">
              <a:solidFill>
                <a:srgbClr val="1C4587"/>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ct val="120771"/>
              <a:buFont typeface="Calibri"/>
              <a:buNone/>
            </a:pPr>
            <a:r>
              <a:rPr lang="en-US" sz="3643">
                <a:solidFill>
                  <a:srgbClr val="1C4587"/>
                </a:solidFill>
                <a:latin typeface="Calibri"/>
                <a:ea typeface="Calibri"/>
                <a:cs typeface="Calibri"/>
                <a:sym typeface="Calibri"/>
              </a:rPr>
              <a:t>(bonding capital?)</a:t>
            </a:r>
            <a:endParaRPr sz="3643">
              <a:solidFill>
                <a:srgbClr val="1C4587"/>
              </a:solidFill>
              <a:latin typeface="Calibri"/>
              <a:ea typeface="Calibri"/>
              <a:cs typeface="Calibri"/>
              <a:sym typeface="Calibri"/>
            </a:endParaRPr>
          </a:p>
        </p:txBody>
      </p:sp>
      <p:pic>
        <p:nvPicPr>
          <p:cNvPr id="491" name="Google Shape;491;p57"/>
          <p:cNvPicPr preferRelativeResize="0"/>
          <p:nvPr/>
        </p:nvPicPr>
        <p:blipFill rotWithShape="1">
          <a:blip r:embed="rId3">
            <a:alphaModFix/>
          </a:blip>
          <a:srcRect b="0" l="0" r="0" t="0"/>
          <a:stretch/>
        </p:blipFill>
        <p:spPr>
          <a:xfrm>
            <a:off x="2188978" y="2194005"/>
            <a:ext cx="7656269" cy="1315308"/>
          </a:xfrm>
          <a:prstGeom prst="rect">
            <a:avLst/>
          </a:prstGeom>
          <a:noFill/>
          <a:ln>
            <a:noFill/>
          </a:ln>
        </p:spPr>
      </p:pic>
      <p:pic>
        <p:nvPicPr>
          <p:cNvPr id="492" name="Google Shape;492;p57"/>
          <p:cNvPicPr preferRelativeResize="0"/>
          <p:nvPr/>
        </p:nvPicPr>
        <p:blipFill rotWithShape="1">
          <a:blip r:embed="rId4">
            <a:alphaModFix amt="74000"/>
          </a:blip>
          <a:srcRect b="0" l="0" r="0" t="0"/>
          <a:stretch/>
        </p:blipFill>
        <p:spPr>
          <a:xfrm>
            <a:off x="1286930" y="3239767"/>
            <a:ext cx="1179506" cy="1505099"/>
          </a:xfrm>
          <a:prstGeom prst="rect">
            <a:avLst/>
          </a:prstGeom>
          <a:noFill/>
          <a:ln>
            <a:noFill/>
          </a:ln>
        </p:spPr>
      </p:pic>
      <p:pic>
        <p:nvPicPr>
          <p:cNvPr id="493" name="Google Shape;493;p57"/>
          <p:cNvPicPr preferRelativeResize="0"/>
          <p:nvPr/>
        </p:nvPicPr>
        <p:blipFill rotWithShape="1">
          <a:blip r:embed="rId5">
            <a:alphaModFix amt="69000"/>
          </a:blip>
          <a:srcRect b="0" l="0" r="0" t="0"/>
          <a:stretch/>
        </p:blipFill>
        <p:spPr>
          <a:xfrm>
            <a:off x="838200" y="4898763"/>
            <a:ext cx="1852483" cy="1460719"/>
          </a:xfrm>
          <a:prstGeom prst="rect">
            <a:avLst/>
          </a:prstGeom>
          <a:noFill/>
          <a:ln>
            <a:noFill/>
          </a:ln>
        </p:spPr>
      </p:pic>
      <p:pic>
        <p:nvPicPr>
          <p:cNvPr id="494" name="Google Shape;494;p57"/>
          <p:cNvPicPr preferRelativeResize="0"/>
          <p:nvPr/>
        </p:nvPicPr>
        <p:blipFill rotWithShape="1">
          <a:blip r:embed="rId6">
            <a:alphaModFix amt="69000"/>
          </a:blip>
          <a:srcRect b="0" l="0" r="0" t="0"/>
          <a:stretch/>
        </p:blipFill>
        <p:spPr>
          <a:xfrm>
            <a:off x="9233004" y="3336815"/>
            <a:ext cx="1179499" cy="1222956"/>
          </a:xfrm>
          <a:prstGeom prst="rect">
            <a:avLst/>
          </a:prstGeom>
          <a:noFill/>
          <a:ln>
            <a:noFill/>
          </a:ln>
        </p:spPr>
      </p:pic>
      <p:pic>
        <p:nvPicPr>
          <p:cNvPr id="495" name="Google Shape;495;p57"/>
          <p:cNvPicPr preferRelativeResize="0"/>
          <p:nvPr/>
        </p:nvPicPr>
        <p:blipFill rotWithShape="1">
          <a:blip r:embed="rId7">
            <a:alphaModFix amt="74000"/>
          </a:blip>
          <a:srcRect b="0" l="0" r="0" t="0"/>
          <a:stretch/>
        </p:blipFill>
        <p:spPr>
          <a:xfrm>
            <a:off x="8742430" y="4713686"/>
            <a:ext cx="2499497" cy="1645796"/>
          </a:xfrm>
          <a:prstGeom prst="rect">
            <a:avLst/>
          </a:prstGeom>
          <a:noFill/>
          <a:ln>
            <a:noFill/>
          </a:ln>
        </p:spPr>
      </p:pic>
      <p:sp>
        <p:nvSpPr>
          <p:cNvPr id="496" name="Google Shape;496;p57"/>
          <p:cNvSpPr/>
          <p:nvPr/>
        </p:nvSpPr>
        <p:spPr>
          <a:xfrm>
            <a:off x="1841158" y="6513373"/>
            <a:ext cx="8304600" cy="2769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200">
                <a:solidFill>
                  <a:srgbClr val="222222"/>
                </a:solidFill>
                <a:latin typeface="Arial"/>
                <a:ea typeface="Arial"/>
                <a:cs typeface="Arial"/>
                <a:sym typeface="Arial"/>
              </a:rPr>
              <a:t>Survey courtesy DWI: https://survey.alchemer.com/s3/5504604/b153c792d361</a:t>
            </a:r>
            <a:endParaRPr sz="1200">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22"/>
          <p:cNvSpPr txBox="1"/>
          <p:nvPr/>
        </p:nvSpPr>
        <p:spPr>
          <a:xfrm>
            <a:off x="297375" y="94350"/>
            <a:ext cx="111699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Wellness</a:t>
            </a:r>
            <a:r>
              <a:rPr b="1" lang="en-US" sz="4400">
                <a:solidFill>
                  <a:srgbClr val="1C4587"/>
                </a:solidFill>
                <a:latin typeface="Calibri"/>
                <a:ea typeface="Calibri"/>
                <a:cs typeface="Calibri"/>
                <a:sym typeface="Calibri"/>
              </a:rPr>
              <a:t> is not a destination</a:t>
            </a:r>
            <a:endParaRPr b="1" sz="4400">
              <a:solidFill>
                <a:srgbClr val="1C4587"/>
              </a:solidFill>
              <a:latin typeface="Calibri"/>
              <a:ea typeface="Calibri"/>
              <a:cs typeface="Calibri"/>
              <a:sym typeface="Calibri"/>
            </a:endParaRPr>
          </a:p>
        </p:txBody>
      </p:sp>
      <p:pic>
        <p:nvPicPr>
          <p:cNvPr id="161" name="Google Shape;161;p22"/>
          <p:cNvPicPr preferRelativeResize="0"/>
          <p:nvPr/>
        </p:nvPicPr>
        <p:blipFill>
          <a:blip r:embed="rId3">
            <a:alphaModFix/>
          </a:blip>
          <a:stretch>
            <a:fillRect/>
          </a:stretch>
        </p:blipFill>
        <p:spPr>
          <a:xfrm>
            <a:off x="1797350" y="1421925"/>
            <a:ext cx="8103045" cy="513315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sp>
        <p:nvSpPr>
          <p:cNvPr id="502" name="Google Shape;502;p58"/>
          <p:cNvSpPr txBox="1"/>
          <p:nvPr/>
        </p:nvSpPr>
        <p:spPr>
          <a:xfrm>
            <a:off x="838200" y="22272"/>
            <a:ext cx="10515600" cy="1325700"/>
          </a:xfrm>
          <a:prstGeom prst="rect">
            <a:avLst/>
          </a:prstGeom>
          <a:noFill/>
          <a:ln>
            <a:noFill/>
          </a:ln>
        </p:spPr>
        <p:txBody>
          <a:bodyPr anchorCtr="0" anchor="ctr" bIns="45700" lIns="91425" spcFirstLastPara="1" rIns="91425" wrap="square" tIns="45700">
            <a:normAutofit fontScale="92500"/>
          </a:bodyPr>
          <a:lstStyle/>
          <a:p>
            <a:pPr indent="0" lvl="0" marL="0" marR="0" rtl="0" algn="ctr">
              <a:lnSpc>
                <a:spcPct val="90000"/>
              </a:lnSpc>
              <a:spcBef>
                <a:spcPts val="0"/>
              </a:spcBef>
              <a:spcAft>
                <a:spcPts val="0"/>
              </a:spcAft>
              <a:buClr>
                <a:schemeClr val="dk1"/>
              </a:buClr>
              <a:buSzPct val="100000"/>
              <a:buFont typeface="Calibri"/>
              <a:buNone/>
            </a:pPr>
            <a:r>
              <a:rPr b="1" lang="en-US" sz="4400">
                <a:solidFill>
                  <a:srgbClr val="1C4587"/>
                </a:solidFill>
                <a:latin typeface="Calibri"/>
                <a:ea typeface="Calibri"/>
                <a:cs typeface="Calibri"/>
                <a:sym typeface="Calibri"/>
              </a:rPr>
              <a:t>Remember the difference between </a:t>
            </a:r>
            <a:r>
              <a:rPr b="1" i="1" lang="en-US" sz="4400">
                <a:solidFill>
                  <a:srgbClr val="1C4587"/>
                </a:solidFill>
                <a:latin typeface="Calibri"/>
                <a:ea typeface="Calibri"/>
                <a:cs typeface="Calibri"/>
                <a:sym typeface="Calibri"/>
              </a:rPr>
              <a:t>connection</a:t>
            </a:r>
            <a:r>
              <a:rPr b="1" lang="en-US" sz="4400">
                <a:solidFill>
                  <a:srgbClr val="1C4587"/>
                </a:solidFill>
                <a:latin typeface="Calibri"/>
                <a:ea typeface="Calibri"/>
                <a:cs typeface="Calibri"/>
                <a:sym typeface="Calibri"/>
              </a:rPr>
              <a:t> and </a:t>
            </a:r>
            <a:r>
              <a:rPr b="1" i="1" lang="en-US" sz="4400">
                <a:solidFill>
                  <a:srgbClr val="1C4587"/>
                </a:solidFill>
                <a:latin typeface="Calibri"/>
                <a:ea typeface="Calibri"/>
                <a:cs typeface="Calibri"/>
                <a:sym typeface="Calibri"/>
              </a:rPr>
              <a:t>conversation</a:t>
            </a:r>
            <a:r>
              <a:rPr b="1" lang="en-US" sz="4400">
                <a:solidFill>
                  <a:srgbClr val="1C4587"/>
                </a:solidFill>
                <a:latin typeface="Calibri"/>
                <a:ea typeface="Calibri"/>
                <a:cs typeface="Calibri"/>
                <a:sym typeface="Calibri"/>
              </a:rPr>
              <a:t> from Dr. Sherry Turkle</a:t>
            </a:r>
            <a:endParaRPr b="1" sz="4400">
              <a:solidFill>
                <a:srgbClr val="1C4587"/>
              </a:solidFill>
              <a:latin typeface="Calibri"/>
              <a:ea typeface="Calibri"/>
              <a:cs typeface="Calibri"/>
              <a:sym typeface="Calibri"/>
            </a:endParaRPr>
          </a:p>
        </p:txBody>
      </p:sp>
      <p:pic>
        <p:nvPicPr>
          <p:cNvPr id="503" name="Google Shape;503;p58"/>
          <p:cNvPicPr preferRelativeResize="0"/>
          <p:nvPr/>
        </p:nvPicPr>
        <p:blipFill rotWithShape="1">
          <a:blip r:embed="rId3">
            <a:alphaModFix/>
          </a:blip>
          <a:srcRect b="0" l="0" r="0" t="0"/>
          <a:stretch/>
        </p:blipFill>
        <p:spPr>
          <a:xfrm>
            <a:off x="1808284" y="1332175"/>
            <a:ext cx="8575430" cy="5364822"/>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sp>
        <p:nvSpPr>
          <p:cNvPr id="509" name="Google Shape;509;p59"/>
          <p:cNvSpPr txBox="1"/>
          <p:nvPr/>
        </p:nvSpPr>
        <p:spPr>
          <a:xfrm>
            <a:off x="838200" y="294120"/>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Q3: “</a:t>
            </a:r>
            <a:r>
              <a:rPr lang="en-US" sz="4400">
                <a:solidFill>
                  <a:srgbClr val="1C4587"/>
                </a:solidFill>
                <a:latin typeface="Calibri"/>
                <a:ea typeface="Calibri"/>
                <a:cs typeface="Calibri"/>
                <a:sym typeface="Calibri"/>
              </a:rPr>
              <a:t>Using social [or news or other] media makes me feel pessimistic”</a:t>
            </a:r>
            <a:endParaRPr b="1" sz="4400">
              <a:solidFill>
                <a:srgbClr val="1C4587"/>
              </a:solidFill>
              <a:latin typeface="Calibri"/>
              <a:ea typeface="Calibri"/>
              <a:cs typeface="Calibri"/>
              <a:sym typeface="Calibri"/>
            </a:endParaRPr>
          </a:p>
        </p:txBody>
      </p:sp>
      <p:pic>
        <p:nvPicPr>
          <p:cNvPr id="510" name="Google Shape;510;p59"/>
          <p:cNvPicPr preferRelativeResize="0"/>
          <p:nvPr/>
        </p:nvPicPr>
        <p:blipFill rotWithShape="1">
          <a:blip r:embed="rId3">
            <a:alphaModFix/>
          </a:blip>
          <a:srcRect b="0" l="0" r="0" t="0"/>
          <a:stretch/>
        </p:blipFill>
        <p:spPr>
          <a:xfrm>
            <a:off x="2151905" y="2156934"/>
            <a:ext cx="7656269" cy="1315308"/>
          </a:xfrm>
          <a:prstGeom prst="rect">
            <a:avLst/>
          </a:prstGeom>
          <a:noFill/>
          <a:ln>
            <a:noFill/>
          </a:ln>
        </p:spPr>
      </p:pic>
      <p:sp>
        <p:nvSpPr>
          <p:cNvPr id="511" name="Google Shape;511;p59"/>
          <p:cNvSpPr/>
          <p:nvPr/>
        </p:nvSpPr>
        <p:spPr>
          <a:xfrm>
            <a:off x="1841158" y="6513373"/>
            <a:ext cx="8304600" cy="2769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200">
                <a:solidFill>
                  <a:srgbClr val="222222"/>
                </a:solidFill>
                <a:latin typeface="Arial"/>
                <a:ea typeface="Arial"/>
                <a:cs typeface="Arial"/>
                <a:sym typeface="Arial"/>
              </a:rPr>
              <a:t>Survey courtesy DWI: https://survey.alchemer.com/s3/5504604/b153c792d361</a:t>
            </a:r>
            <a:endParaRPr sz="1200">
              <a:solidFill>
                <a:schemeClr val="dk1"/>
              </a:solidFill>
              <a:latin typeface="Calibri"/>
              <a:ea typeface="Calibri"/>
              <a:cs typeface="Calibri"/>
              <a:sym typeface="Calibri"/>
            </a:endParaRPr>
          </a:p>
        </p:txBody>
      </p:sp>
      <p:pic>
        <p:nvPicPr>
          <p:cNvPr id="512" name="Google Shape;512;p59"/>
          <p:cNvPicPr preferRelativeResize="0"/>
          <p:nvPr/>
        </p:nvPicPr>
        <p:blipFill rotWithShape="1">
          <a:blip r:embed="rId4">
            <a:alphaModFix/>
          </a:blip>
          <a:srcRect b="0" l="0" r="0" t="0"/>
          <a:stretch/>
        </p:blipFill>
        <p:spPr>
          <a:xfrm>
            <a:off x="1312450" y="4284449"/>
            <a:ext cx="2565497" cy="1935375"/>
          </a:xfrm>
          <a:prstGeom prst="rect">
            <a:avLst/>
          </a:prstGeom>
          <a:noFill/>
          <a:ln>
            <a:noFill/>
          </a:ln>
        </p:spPr>
      </p:pic>
      <p:pic>
        <p:nvPicPr>
          <p:cNvPr id="513" name="Google Shape;513;p59"/>
          <p:cNvPicPr preferRelativeResize="0"/>
          <p:nvPr/>
        </p:nvPicPr>
        <p:blipFill rotWithShape="1">
          <a:blip r:embed="rId5">
            <a:alphaModFix/>
          </a:blip>
          <a:srcRect b="0" l="0" r="0" t="0"/>
          <a:stretch/>
        </p:blipFill>
        <p:spPr>
          <a:xfrm>
            <a:off x="8763000" y="3209935"/>
            <a:ext cx="2984500" cy="3009900"/>
          </a:xfrm>
          <a:prstGeom prst="rect">
            <a:avLst/>
          </a:prstGeom>
          <a:noFill/>
          <a:ln>
            <a:noFill/>
          </a:ln>
        </p:spPr>
      </p:pic>
      <p:pic>
        <p:nvPicPr>
          <p:cNvPr id="514" name="Google Shape;514;p59"/>
          <p:cNvPicPr preferRelativeResize="0"/>
          <p:nvPr/>
        </p:nvPicPr>
        <p:blipFill rotWithShape="1">
          <a:blip r:embed="rId6">
            <a:alphaModFix/>
          </a:blip>
          <a:srcRect b="0" l="0" r="0" t="0"/>
          <a:stretch/>
        </p:blipFill>
        <p:spPr>
          <a:xfrm>
            <a:off x="222795" y="2760148"/>
            <a:ext cx="1618344" cy="1890863"/>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sp>
        <p:nvSpPr>
          <p:cNvPr id="520" name="Google Shape;520;p60"/>
          <p:cNvSpPr txBox="1"/>
          <p:nvPr/>
        </p:nvSpPr>
        <p:spPr>
          <a:xfrm>
            <a:off x="838200" y="294120"/>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Q4: “</a:t>
            </a:r>
            <a:r>
              <a:rPr lang="en-US" sz="4400">
                <a:solidFill>
                  <a:srgbClr val="1C4587"/>
                </a:solidFill>
                <a:latin typeface="Calibri"/>
                <a:ea typeface="Calibri"/>
                <a:cs typeface="Calibri"/>
                <a:sym typeface="Calibri"/>
              </a:rPr>
              <a:t>Digital applications or social media give me the opportunity for self-expression”</a:t>
            </a:r>
            <a:endParaRPr>
              <a:solidFill>
                <a:srgbClr val="1C4587"/>
              </a:solidFill>
            </a:endParaRPr>
          </a:p>
        </p:txBody>
      </p:sp>
      <p:pic>
        <p:nvPicPr>
          <p:cNvPr id="521" name="Google Shape;521;p60"/>
          <p:cNvPicPr preferRelativeResize="0"/>
          <p:nvPr/>
        </p:nvPicPr>
        <p:blipFill rotWithShape="1">
          <a:blip r:embed="rId3">
            <a:alphaModFix/>
          </a:blip>
          <a:srcRect b="0" l="0" r="0" t="0"/>
          <a:stretch/>
        </p:blipFill>
        <p:spPr>
          <a:xfrm>
            <a:off x="2151905" y="2194009"/>
            <a:ext cx="7656269" cy="1315308"/>
          </a:xfrm>
          <a:prstGeom prst="rect">
            <a:avLst/>
          </a:prstGeom>
          <a:noFill/>
          <a:ln>
            <a:noFill/>
          </a:ln>
        </p:spPr>
      </p:pic>
      <p:sp>
        <p:nvSpPr>
          <p:cNvPr id="522" name="Google Shape;522;p60"/>
          <p:cNvSpPr/>
          <p:nvPr/>
        </p:nvSpPr>
        <p:spPr>
          <a:xfrm>
            <a:off x="1841158" y="6513373"/>
            <a:ext cx="8304600" cy="2769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200">
                <a:solidFill>
                  <a:srgbClr val="222222"/>
                </a:solidFill>
                <a:latin typeface="Arial"/>
                <a:ea typeface="Arial"/>
                <a:cs typeface="Arial"/>
                <a:sym typeface="Arial"/>
              </a:rPr>
              <a:t>Survey courtesy DWI: https://survey.alchemer.com/s3/5504604/b153c792d361</a:t>
            </a:r>
            <a:endParaRPr sz="1200">
              <a:solidFill>
                <a:schemeClr val="dk1"/>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sp>
        <p:nvSpPr>
          <p:cNvPr id="528" name="Google Shape;528;p61"/>
          <p:cNvSpPr txBox="1"/>
          <p:nvPr/>
        </p:nvSpPr>
        <p:spPr>
          <a:xfrm>
            <a:off x="435425" y="294125"/>
            <a:ext cx="11289300" cy="4008900"/>
          </a:xfrm>
          <a:prstGeom prst="rect">
            <a:avLst/>
          </a:prstGeom>
          <a:noFill/>
          <a:ln>
            <a:noFill/>
          </a:ln>
        </p:spPr>
        <p:txBody>
          <a:bodyPr anchorCtr="0" anchor="ctr" bIns="45700" lIns="91425" spcFirstLastPara="1" rIns="91425" wrap="square" tIns="45700">
            <a:normAutofit fontScale="92500" lnSpcReduction="20000"/>
          </a:bodyPr>
          <a:lstStyle/>
          <a:p>
            <a:pPr indent="0" lvl="0" marL="0" marR="0" rtl="0" algn="ctr">
              <a:lnSpc>
                <a:spcPct val="100000"/>
              </a:lnSpc>
              <a:spcBef>
                <a:spcPts val="0"/>
              </a:spcBef>
              <a:spcAft>
                <a:spcPts val="0"/>
              </a:spcAft>
              <a:buClr>
                <a:schemeClr val="dk1"/>
              </a:buClr>
              <a:buSzPct val="108333"/>
              <a:buFont typeface="Calibri"/>
              <a:buNone/>
            </a:pPr>
            <a:r>
              <a:rPr b="1" lang="en-US" sz="4800">
                <a:solidFill>
                  <a:srgbClr val="E3760B"/>
                </a:solidFill>
                <a:latin typeface="Calibri"/>
                <a:ea typeface="Calibri"/>
                <a:cs typeface="Calibri"/>
                <a:sym typeface="Calibri"/>
              </a:rPr>
              <a:t>PAQ: </a:t>
            </a:r>
            <a:r>
              <a:rPr b="1" lang="en-US" sz="5200">
                <a:solidFill>
                  <a:srgbClr val="1C4587"/>
                </a:solidFill>
                <a:latin typeface="Calibri"/>
                <a:ea typeface="Calibri"/>
                <a:cs typeface="Calibri"/>
                <a:sym typeface="Calibri"/>
              </a:rPr>
              <a:t>Thought Questions about Q4:</a:t>
            </a:r>
            <a:endParaRPr b="1" sz="5200">
              <a:solidFill>
                <a:srgbClr val="1C4587"/>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ct val="100000"/>
              <a:buFont typeface="Calibri"/>
              <a:buNone/>
            </a:pPr>
            <a:r>
              <a:t/>
            </a:r>
            <a:endParaRPr b="1" sz="5200">
              <a:solidFill>
                <a:srgbClr val="1C4587"/>
              </a:solidFill>
              <a:latin typeface="Calibri"/>
              <a:ea typeface="Calibri"/>
              <a:cs typeface="Calibri"/>
              <a:sym typeface="Calibri"/>
            </a:endParaRPr>
          </a:p>
          <a:p>
            <a:pPr indent="-592455" lvl="0" marL="571500" marR="0" rtl="0" algn="l">
              <a:lnSpc>
                <a:spcPct val="100000"/>
              </a:lnSpc>
              <a:spcBef>
                <a:spcPts val="0"/>
              </a:spcBef>
              <a:spcAft>
                <a:spcPts val="0"/>
              </a:spcAft>
              <a:buClr>
                <a:srgbClr val="1C4587"/>
              </a:buClr>
              <a:buSzPct val="100000"/>
              <a:buFont typeface="Arial"/>
              <a:buChar char="•"/>
            </a:pPr>
            <a:r>
              <a:rPr lang="en-US" sz="4400">
                <a:solidFill>
                  <a:srgbClr val="1C4587"/>
                </a:solidFill>
                <a:latin typeface="Calibri"/>
                <a:ea typeface="Calibri"/>
                <a:cs typeface="Calibri"/>
                <a:sym typeface="Calibri"/>
              </a:rPr>
              <a:t>What does digital self-expression mean or look like to/for you? </a:t>
            </a:r>
            <a:endParaRPr>
              <a:solidFill>
                <a:srgbClr val="1C4587"/>
              </a:solidFill>
            </a:endParaRPr>
          </a:p>
          <a:p>
            <a:pPr indent="-592455" lvl="0" marL="571500" marR="0" rtl="0" algn="l">
              <a:lnSpc>
                <a:spcPct val="100000"/>
              </a:lnSpc>
              <a:spcBef>
                <a:spcPts val="0"/>
              </a:spcBef>
              <a:spcAft>
                <a:spcPts val="0"/>
              </a:spcAft>
              <a:buClr>
                <a:srgbClr val="1C4587"/>
              </a:buClr>
              <a:buSzPct val="100000"/>
              <a:buFont typeface="Arial"/>
              <a:buChar char="•"/>
            </a:pPr>
            <a:r>
              <a:rPr lang="en-US" sz="4400">
                <a:solidFill>
                  <a:srgbClr val="1C4587"/>
                </a:solidFill>
                <a:latin typeface="Calibri"/>
                <a:ea typeface="Calibri"/>
                <a:cs typeface="Calibri"/>
                <a:sym typeface="Calibri"/>
              </a:rPr>
              <a:t>How do you determine the </a:t>
            </a:r>
            <a:r>
              <a:rPr lang="en-US" sz="4400">
                <a:solidFill>
                  <a:srgbClr val="E3760B"/>
                </a:solidFill>
                <a:latin typeface="Calibri"/>
                <a:ea typeface="Calibri"/>
                <a:cs typeface="Calibri"/>
                <a:sym typeface="Calibri"/>
              </a:rPr>
              <a:t>who, what, where, when, why, and how </a:t>
            </a:r>
            <a:r>
              <a:rPr lang="en-US" sz="4400">
                <a:solidFill>
                  <a:srgbClr val="1C4587"/>
                </a:solidFill>
                <a:latin typeface="Calibri"/>
                <a:ea typeface="Calibri"/>
                <a:cs typeface="Calibri"/>
                <a:sym typeface="Calibri"/>
              </a:rPr>
              <a:t>of digital self-expression? </a:t>
            </a:r>
            <a:endParaRPr sz="4400">
              <a:solidFill>
                <a:srgbClr val="1C4587"/>
              </a:solidFill>
              <a:latin typeface="Calibri"/>
              <a:ea typeface="Calibri"/>
              <a:cs typeface="Calibri"/>
              <a:sym typeface="Calibri"/>
            </a:endParaRPr>
          </a:p>
          <a:p>
            <a:pPr indent="-592455" lvl="0" marL="571500" marR="0" rtl="0" algn="l">
              <a:lnSpc>
                <a:spcPct val="100000"/>
              </a:lnSpc>
              <a:spcBef>
                <a:spcPts val="0"/>
              </a:spcBef>
              <a:spcAft>
                <a:spcPts val="0"/>
              </a:spcAft>
              <a:buClr>
                <a:srgbClr val="1C4587"/>
              </a:buClr>
              <a:buSzPct val="100000"/>
              <a:buFont typeface="Arial"/>
              <a:buChar char="•"/>
            </a:pPr>
            <a:r>
              <a:rPr lang="en-US" sz="4400">
                <a:solidFill>
                  <a:srgbClr val="1C4587"/>
                </a:solidFill>
                <a:latin typeface="Calibri"/>
                <a:ea typeface="Calibri"/>
                <a:cs typeface="Calibri"/>
                <a:sym typeface="Calibri"/>
              </a:rPr>
              <a:t>How might we help children navigate this?</a:t>
            </a:r>
            <a:endParaRPr>
              <a:solidFill>
                <a:srgbClr val="1C4587"/>
              </a:solidFill>
            </a:endParaRPr>
          </a:p>
        </p:txBody>
      </p:sp>
      <p:sp>
        <p:nvSpPr>
          <p:cNvPr id="529" name="Google Shape;529;p61"/>
          <p:cNvSpPr/>
          <p:nvPr/>
        </p:nvSpPr>
        <p:spPr>
          <a:xfrm>
            <a:off x="1841158" y="6538087"/>
            <a:ext cx="8304600" cy="2769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200">
                <a:solidFill>
                  <a:srgbClr val="222222"/>
                </a:solidFill>
                <a:latin typeface="Arial"/>
                <a:ea typeface="Arial"/>
                <a:cs typeface="Arial"/>
                <a:sym typeface="Arial"/>
              </a:rPr>
              <a:t>Survey courtesy DWI: https://survey.alchemer.com/s3/5504604/b153c792d361</a:t>
            </a:r>
            <a:endParaRPr sz="1200">
              <a:solidFill>
                <a:schemeClr val="dk1"/>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 name="Shape 534"/>
        <p:cNvGrpSpPr/>
        <p:nvPr/>
      </p:nvGrpSpPr>
      <p:grpSpPr>
        <a:xfrm>
          <a:off x="0" y="0"/>
          <a:ext cx="0" cy="0"/>
          <a:chOff x="0" y="0"/>
          <a:chExt cx="0" cy="0"/>
        </a:xfrm>
      </p:grpSpPr>
      <p:pic>
        <p:nvPicPr>
          <p:cNvPr id="535" name="Google Shape;535;p62"/>
          <p:cNvPicPr preferRelativeResize="0"/>
          <p:nvPr/>
        </p:nvPicPr>
        <p:blipFill rotWithShape="1">
          <a:blip r:embed="rId3">
            <a:alphaModFix/>
          </a:blip>
          <a:srcRect b="0" l="0" r="0" t="0"/>
          <a:stretch/>
        </p:blipFill>
        <p:spPr>
          <a:xfrm>
            <a:off x="3056490" y="5082592"/>
            <a:ext cx="5873968" cy="934995"/>
          </a:xfrm>
          <a:prstGeom prst="rect">
            <a:avLst/>
          </a:prstGeom>
          <a:solidFill>
            <a:schemeClr val="accent1"/>
          </a:solidFill>
          <a:ln>
            <a:noFill/>
          </a:ln>
          <a:effectLst>
            <a:outerShdw blurRad="50800" rotWithShape="0" algn="tl" dir="2700000" dist="177800">
              <a:srgbClr val="52B294">
                <a:alpha val="40000"/>
              </a:srgbClr>
            </a:outerShdw>
          </a:effectLst>
        </p:spPr>
      </p:pic>
      <p:pic>
        <p:nvPicPr>
          <p:cNvPr id="536" name="Google Shape;536;p62"/>
          <p:cNvPicPr preferRelativeResize="0"/>
          <p:nvPr/>
        </p:nvPicPr>
        <p:blipFill rotWithShape="1">
          <a:blip r:embed="rId4">
            <a:alphaModFix/>
          </a:blip>
          <a:srcRect b="0" l="0" r="0" t="0"/>
          <a:stretch/>
        </p:blipFill>
        <p:spPr>
          <a:xfrm>
            <a:off x="1190172" y="373121"/>
            <a:ext cx="10058402" cy="1244444"/>
          </a:xfrm>
          <a:prstGeom prst="rect">
            <a:avLst/>
          </a:prstGeom>
          <a:noFill/>
          <a:ln>
            <a:noFill/>
          </a:ln>
        </p:spPr>
      </p:pic>
      <p:pic>
        <p:nvPicPr>
          <p:cNvPr id="537" name="Google Shape;537;p62"/>
          <p:cNvPicPr preferRelativeResize="0"/>
          <p:nvPr/>
        </p:nvPicPr>
        <p:blipFill rotWithShape="1">
          <a:blip r:embed="rId5">
            <a:alphaModFix/>
          </a:blip>
          <a:srcRect b="9461" l="0" r="0" t="8193"/>
          <a:stretch/>
        </p:blipFill>
        <p:spPr>
          <a:xfrm>
            <a:off x="2902267" y="1959429"/>
            <a:ext cx="6276534" cy="2801258"/>
          </a:xfrm>
          <a:prstGeom prst="rect">
            <a:avLst/>
          </a:prstGeom>
          <a:noFill/>
          <a:ln>
            <a:noFill/>
          </a:ln>
          <a:effectLst>
            <a:outerShdw blurRad="50800" rotWithShape="0" algn="tl" dir="2700000" dist="76200">
              <a:srgbClr val="52B294">
                <a:alpha val="40000"/>
              </a:srgbClr>
            </a:outerShdw>
          </a:effectLst>
        </p:spPr>
      </p:pic>
      <p:sp>
        <p:nvSpPr>
          <p:cNvPr id="538" name="Google Shape;538;p62"/>
          <p:cNvSpPr/>
          <p:nvPr/>
        </p:nvSpPr>
        <p:spPr>
          <a:xfrm>
            <a:off x="261257" y="6473371"/>
            <a:ext cx="11103300" cy="2769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200">
                <a:solidFill>
                  <a:srgbClr val="222222"/>
                </a:solidFill>
                <a:latin typeface="Arial"/>
                <a:ea typeface="Arial"/>
                <a:cs typeface="Arial"/>
                <a:sym typeface="Arial"/>
              </a:rPr>
              <a:t>Survey courtesy of DWI: </a:t>
            </a:r>
            <a:r>
              <a:rPr lang="en-US" sz="1200" u="sng">
                <a:solidFill>
                  <a:schemeClr val="dk1"/>
                </a:solidFill>
                <a:latin typeface="Calibri"/>
                <a:ea typeface="Calibri"/>
                <a:cs typeface="Calibri"/>
                <a:sym typeface="Calibri"/>
                <a:hlinkClick r:id="rId6">
                  <a:extLst>
                    <a:ext uri="{A12FA001-AC4F-418D-AE19-62706E023703}">
                      <ahyp:hlinkClr val="tx"/>
                    </a:ext>
                  </a:extLst>
                </a:hlinkClick>
              </a:rPr>
              <a:t>https://survey.alchemer.com/s3/6226945/Digital-Flourishing-Survey-PositiveMediatedSocialInteractions</a:t>
            </a:r>
            <a:endParaRPr sz="1200">
              <a:solidFill>
                <a:schemeClr val="dk1"/>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3" name="Shape 543"/>
        <p:cNvGrpSpPr/>
        <p:nvPr/>
      </p:nvGrpSpPr>
      <p:grpSpPr>
        <a:xfrm>
          <a:off x="0" y="0"/>
          <a:ext cx="0" cy="0"/>
          <a:chOff x="0" y="0"/>
          <a:chExt cx="0" cy="0"/>
        </a:xfrm>
      </p:grpSpPr>
      <p:sp>
        <p:nvSpPr>
          <p:cNvPr id="544" name="Google Shape;544;p63"/>
          <p:cNvSpPr txBox="1"/>
          <p:nvPr/>
        </p:nvSpPr>
        <p:spPr>
          <a:xfrm>
            <a:off x="867228" y="1015465"/>
            <a:ext cx="10515600" cy="13257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4400"/>
              <a:buFont typeface="Calibri"/>
              <a:buNone/>
            </a:pPr>
            <a:r>
              <a:rPr b="1" lang="en-US" sz="4100">
                <a:solidFill>
                  <a:srgbClr val="1C4587"/>
                </a:solidFill>
                <a:latin typeface="Calibri"/>
                <a:ea typeface="Calibri"/>
                <a:cs typeface="Calibri"/>
                <a:sym typeface="Calibri"/>
              </a:rPr>
              <a:t>Q5: “</a:t>
            </a:r>
            <a:r>
              <a:rPr lang="en-US" sz="4100">
                <a:solidFill>
                  <a:srgbClr val="1C4587"/>
                </a:solidFill>
                <a:latin typeface="Calibri"/>
                <a:ea typeface="Calibri"/>
                <a:cs typeface="Calibri"/>
                <a:sym typeface="Calibri"/>
              </a:rPr>
              <a:t>Digital applications or social media inspire me to get out of my comfort zone”</a:t>
            </a:r>
            <a:endParaRPr sz="1100">
              <a:solidFill>
                <a:srgbClr val="1C4587"/>
              </a:solidFill>
            </a:endParaRPr>
          </a:p>
          <a:p>
            <a:pPr indent="0" lvl="0" marL="0" marR="0" rtl="0" algn="ctr">
              <a:lnSpc>
                <a:spcPct val="90000"/>
              </a:lnSpc>
              <a:spcBef>
                <a:spcPts val="0"/>
              </a:spcBef>
              <a:spcAft>
                <a:spcPts val="0"/>
              </a:spcAft>
              <a:buClr>
                <a:schemeClr val="dk1"/>
              </a:buClr>
              <a:buSzPts val="3600"/>
              <a:buFont typeface="Calibri"/>
              <a:buNone/>
            </a:pPr>
            <a:r>
              <a:rPr lang="en-US" sz="2900">
                <a:solidFill>
                  <a:srgbClr val="E3760B"/>
                </a:solidFill>
                <a:latin typeface="Calibri"/>
                <a:ea typeface="Calibri"/>
                <a:cs typeface="Calibri"/>
                <a:sym typeface="Calibri"/>
              </a:rPr>
              <a:t>e.g., creative expression, civic engagement, compassion, intellectual curiosity, humility, bridging social capital/networking</a:t>
            </a:r>
            <a:endParaRPr sz="2900">
              <a:solidFill>
                <a:srgbClr val="E3760B"/>
              </a:solidFill>
              <a:latin typeface="Calibri"/>
              <a:ea typeface="Calibri"/>
              <a:cs typeface="Calibri"/>
              <a:sym typeface="Calibri"/>
            </a:endParaRPr>
          </a:p>
          <a:p>
            <a:pPr indent="0" lvl="0" marL="0" marR="0" rtl="0" algn="ctr">
              <a:lnSpc>
                <a:spcPct val="90000"/>
              </a:lnSpc>
              <a:spcBef>
                <a:spcPts val="0"/>
              </a:spcBef>
              <a:spcAft>
                <a:spcPts val="0"/>
              </a:spcAft>
              <a:buClr>
                <a:schemeClr val="dk1"/>
              </a:buClr>
              <a:buSzPts val="4400"/>
              <a:buFont typeface="Calibri"/>
              <a:buNone/>
            </a:pPr>
            <a:r>
              <a:t/>
            </a:r>
            <a:endParaRPr b="1" sz="4100">
              <a:solidFill>
                <a:schemeClr val="dk1"/>
              </a:solidFill>
              <a:latin typeface="Calibri"/>
              <a:ea typeface="Calibri"/>
              <a:cs typeface="Calibri"/>
              <a:sym typeface="Calibri"/>
            </a:endParaRPr>
          </a:p>
        </p:txBody>
      </p:sp>
      <p:pic>
        <p:nvPicPr>
          <p:cNvPr id="545" name="Google Shape;545;p63"/>
          <p:cNvPicPr preferRelativeResize="0"/>
          <p:nvPr/>
        </p:nvPicPr>
        <p:blipFill rotWithShape="1">
          <a:blip r:embed="rId3">
            <a:alphaModFix/>
          </a:blip>
          <a:srcRect b="0" l="0" r="0" t="0"/>
          <a:stretch/>
        </p:blipFill>
        <p:spPr>
          <a:xfrm>
            <a:off x="2151905" y="2544314"/>
            <a:ext cx="7656269" cy="1315308"/>
          </a:xfrm>
          <a:prstGeom prst="rect">
            <a:avLst/>
          </a:prstGeom>
          <a:noFill/>
          <a:ln>
            <a:noFill/>
          </a:ln>
        </p:spPr>
      </p:pic>
      <p:pic>
        <p:nvPicPr>
          <p:cNvPr id="546" name="Google Shape;546;p63"/>
          <p:cNvPicPr preferRelativeResize="0"/>
          <p:nvPr/>
        </p:nvPicPr>
        <p:blipFill rotWithShape="1">
          <a:blip r:embed="rId4">
            <a:alphaModFix/>
          </a:blip>
          <a:srcRect b="0" l="0" r="0" t="0"/>
          <a:stretch/>
        </p:blipFill>
        <p:spPr>
          <a:xfrm>
            <a:off x="992760" y="4133432"/>
            <a:ext cx="3027697" cy="1922997"/>
          </a:xfrm>
          <a:prstGeom prst="rect">
            <a:avLst/>
          </a:prstGeom>
          <a:noFill/>
          <a:ln>
            <a:noFill/>
          </a:ln>
        </p:spPr>
      </p:pic>
      <p:sp>
        <p:nvSpPr>
          <p:cNvPr id="547" name="Google Shape;547;p63"/>
          <p:cNvSpPr/>
          <p:nvPr/>
        </p:nvSpPr>
        <p:spPr>
          <a:xfrm>
            <a:off x="1841158" y="6562801"/>
            <a:ext cx="8304600" cy="2769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200">
                <a:solidFill>
                  <a:srgbClr val="222222"/>
                </a:solidFill>
                <a:latin typeface="Arial"/>
                <a:ea typeface="Arial"/>
                <a:cs typeface="Arial"/>
                <a:sym typeface="Arial"/>
              </a:rPr>
              <a:t>Survey courtesy DWI: https://survey.alchemer.com/s3/5504604/b153c792d361</a:t>
            </a:r>
            <a:endParaRPr sz="1200">
              <a:solidFill>
                <a:schemeClr val="dk1"/>
              </a:solidFill>
              <a:latin typeface="Calibri"/>
              <a:ea typeface="Calibri"/>
              <a:cs typeface="Calibri"/>
              <a:sym typeface="Calibri"/>
            </a:endParaRPr>
          </a:p>
        </p:txBody>
      </p:sp>
      <p:pic>
        <p:nvPicPr>
          <p:cNvPr id="548" name="Google Shape;548;p63"/>
          <p:cNvPicPr preferRelativeResize="0"/>
          <p:nvPr/>
        </p:nvPicPr>
        <p:blipFill rotWithShape="1">
          <a:blip r:embed="rId5">
            <a:alphaModFix/>
          </a:blip>
          <a:srcRect b="0" l="0" r="0" t="0"/>
          <a:stretch/>
        </p:blipFill>
        <p:spPr>
          <a:xfrm>
            <a:off x="8903055" y="4012730"/>
            <a:ext cx="1810241" cy="2362201"/>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sp>
        <p:nvSpPr>
          <p:cNvPr id="553" name="Google Shape;553;p64"/>
          <p:cNvSpPr txBox="1"/>
          <p:nvPr/>
        </p:nvSpPr>
        <p:spPr>
          <a:xfrm>
            <a:off x="189469" y="236653"/>
            <a:ext cx="11813100" cy="14955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Keep these concepts in mind…</a:t>
            </a:r>
            <a:endParaRPr b="1" sz="4400">
              <a:solidFill>
                <a:srgbClr val="1C4587"/>
              </a:solidFill>
              <a:latin typeface="Calibri"/>
              <a:ea typeface="Calibri"/>
              <a:cs typeface="Calibri"/>
              <a:sym typeface="Calibri"/>
            </a:endParaRPr>
          </a:p>
          <a:p>
            <a:pPr indent="0" lvl="0" marL="0" marR="0" rtl="0" algn="ctr">
              <a:lnSpc>
                <a:spcPct val="90000"/>
              </a:lnSpc>
              <a:spcBef>
                <a:spcPts val="400"/>
              </a:spcBef>
              <a:spcAft>
                <a:spcPts val="0"/>
              </a:spcAft>
              <a:buClr>
                <a:schemeClr val="dk1"/>
              </a:buClr>
              <a:buSzPts val="2400"/>
              <a:buFont typeface="Calibri"/>
              <a:buNone/>
            </a:pPr>
            <a:r>
              <a:rPr b="1" lang="en-US" sz="2400">
                <a:solidFill>
                  <a:srgbClr val="1C4587"/>
                </a:solidFill>
                <a:latin typeface="Calibri"/>
                <a:ea typeface="Calibri"/>
                <a:cs typeface="Calibri"/>
                <a:sym typeface="Calibri"/>
              </a:rPr>
              <a:t>The tensions inherent in these topics are relevant to </a:t>
            </a:r>
            <a:endParaRPr>
              <a:solidFill>
                <a:srgbClr val="1C4587"/>
              </a:solidFill>
            </a:endParaRPr>
          </a:p>
          <a:p>
            <a:pPr indent="0" lvl="0" marL="0" marR="0" rtl="0" algn="ctr">
              <a:lnSpc>
                <a:spcPct val="90000"/>
              </a:lnSpc>
              <a:spcBef>
                <a:spcPts val="400"/>
              </a:spcBef>
              <a:spcAft>
                <a:spcPts val="0"/>
              </a:spcAft>
              <a:buClr>
                <a:schemeClr val="dk1"/>
              </a:buClr>
              <a:buSzPts val="2400"/>
              <a:buFont typeface="Calibri"/>
              <a:buNone/>
            </a:pPr>
            <a:r>
              <a:rPr b="1" lang="en-US" sz="2400">
                <a:solidFill>
                  <a:srgbClr val="1C4587"/>
                </a:solidFill>
                <a:latin typeface="Calibri"/>
                <a:ea typeface="Calibri"/>
                <a:cs typeface="Calibri"/>
                <a:sym typeface="Calibri"/>
              </a:rPr>
              <a:t>next week's</a:t>
            </a:r>
            <a:r>
              <a:rPr b="1" lang="en-US" sz="2400">
                <a:solidFill>
                  <a:srgbClr val="1C4587"/>
                </a:solidFill>
                <a:latin typeface="Calibri"/>
                <a:ea typeface="Calibri"/>
                <a:cs typeface="Calibri"/>
                <a:sym typeface="Calibri"/>
              </a:rPr>
              <a:t> discussion on Digital Citizenship </a:t>
            </a:r>
            <a:endParaRPr b="1" sz="2400">
              <a:solidFill>
                <a:srgbClr val="1C4587"/>
              </a:solidFill>
              <a:latin typeface="Calibri"/>
              <a:ea typeface="Calibri"/>
              <a:cs typeface="Calibri"/>
              <a:sym typeface="Calibri"/>
            </a:endParaRPr>
          </a:p>
        </p:txBody>
      </p:sp>
      <p:sp>
        <p:nvSpPr>
          <p:cNvPr id="554" name="Google Shape;554;p64"/>
          <p:cNvSpPr/>
          <p:nvPr/>
        </p:nvSpPr>
        <p:spPr>
          <a:xfrm>
            <a:off x="544832" y="6074619"/>
            <a:ext cx="11102400" cy="6924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800">
                <a:solidFill>
                  <a:schemeClr val="dk1"/>
                </a:solidFill>
                <a:latin typeface="Calibri"/>
                <a:ea typeface="Calibri"/>
                <a:cs typeface="Calibri"/>
                <a:sym typeface="Calibri"/>
              </a:rPr>
              <a:t>Depending on size of group, this will either be a large group discussion or can be broken into smaller groups of 3-4.</a:t>
            </a:r>
            <a:endParaRPr/>
          </a:p>
          <a:p>
            <a:pPr indent="0" lvl="0" marL="0" marR="0" rtl="0" algn="ctr">
              <a:spcBef>
                <a:spcPts val="0"/>
              </a:spcBef>
              <a:spcAft>
                <a:spcPts val="0"/>
              </a:spcAft>
              <a:buNone/>
            </a:pPr>
            <a:r>
              <a:t/>
            </a:r>
            <a:endParaRPr sz="1050">
              <a:solidFill>
                <a:schemeClr val="dk1"/>
              </a:solidFill>
              <a:latin typeface="Calibri"/>
              <a:ea typeface="Calibri"/>
              <a:cs typeface="Calibri"/>
              <a:sym typeface="Calibri"/>
            </a:endParaRPr>
          </a:p>
          <a:p>
            <a:pPr indent="0" lvl="0" marL="0" marR="0" rtl="0" algn="ctr">
              <a:spcBef>
                <a:spcPts val="0"/>
              </a:spcBef>
              <a:spcAft>
                <a:spcPts val="0"/>
              </a:spcAft>
              <a:buNone/>
            </a:pPr>
            <a:r>
              <a:rPr lang="en-US" sz="1000">
                <a:solidFill>
                  <a:schemeClr val="dk1"/>
                </a:solidFill>
                <a:latin typeface="Calibri"/>
                <a:ea typeface="Calibri"/>
                <a:cs typeface="Calibri"/>
                <a:sym typeface="Calibri"/>
              </a:rPr>
              <a:t>Image shared under CC BY-SA 3.0 (</a:t>
            </a:r>
            <a:r>
              <a:rPr lang="en-US" sz="1000" u="sng">
                <a:solidFill>
                  <a:schemeClr val="dk1"/>
                </a:solidFill>
                <a:latin typeface="Calibri"/>
                <a:ea typeface="Calibri"/>
                <a:cs typeface="Calibri"/>
                <a:sym typeface="Calibri"/>
                <a:hlinkClick r:id="rId3">
                  <a:extLst>
                    <a:ext uri="{A12FA001-AC4F-418D-AE19-62706E023703}">
                      <ahyp:hlinkClr val="tx"/>
                    </a:ext>
                  </a:extLst>
                </a:hlinkClick>
              </a:rPr>
              <a:t>https://creativecommons.org/licenses/by-sa/3.0/deed.en)</a:t>
            </a:r>
            <a:r>
              <a:rPr lang="en-US" sz="1000">
                <a:solidFill>
                  <a:schemeClr val="dk1"/>
                </a:solidFill>
                <a:latin typeface="Calibri"/>
                <a:ea typeface="Calibri"/>
                <a:cs typeface="Calibri"/>
                <a:sym typeface="Calibri"/>
              </a:rPr>
              <a:t>. Credit: https://commons.wikimedia.org/wiki/User:Rahulkepapa </a:t>
            </a:r>
            <a:endParaRPr/>
          </a:p>
        </p:txBody>
      </p:sp>
      <p:sp>
        <p:nvSpPr>
          <p:cNvPr id="555" name="Google Shape;555;p64"/>
          <p:cNvSpPr txBox="1"/>
          <p:nvPr/>
        </p:nvSpPr>
        <p:spPr>
          <a:xfrm>
            <a:off x="3014458" y="2474210"/>
            <a:ext cx="5784000" cy="2555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200">
                <a:solidFill>
                  <a:srgbClr val="1C4587"/>
                </a:solidFill>
                <a:latin typeface="Calibri"/>
                <a:ea typeface="Calibri"/>
                <a:cs typeface="Calibri"/>
                <a:sym typeface="Calibri"/>
              </a:rPr>
              <a:t>Happiness</a:t>
            </a:r>
            <a:endParaRPr>
              <a:solidFill>
                <a:srgbClr val="1C4587"/>
              </a:solidFill>
            </a:endParaRPr>
          </a:p>
          <a:p>
            <a:pPr indent="0" lvl="0" marL="0" marR="0" rtl="0" algn="ctr">
              <a:spcBef>
                <a:spcPts val="0"/>
              </a:spcBef>
              <a:spcAft>
                <a:spcPts val="0"/>
              </a:spcAft>
              <a:buNone/>
            </a:pPr>
            <a:r>
              <a:rPr lang="en-US" sz="3200">
                <a:solidFill>
                  <a:srgbClr val="1C4587"/>
                </a:solidFill>
                <a:latin typeface="Calibri"/>
                <a:ea typeface="Calibri"/>
                <a:cs typeface="Calibri"/>
                <a:sym typeface="Calibri"/>
              </a:rPr>
              <a:t>Fulfillment</a:t>
            </a:r>
            <a:endParaRPr>
              <a:solidFill>
                <a:srgbClr val="1C4587"/>
              </a:solidFill>
            </a:endParaRPr>
          </a:p>
          <a:p>
            <a:pPr indent="0" lvl="0" marL="0" marR="0" rtl="0" algn="ctr">
              <a:spcBef>
                <a:spcPts val="0"/>
              </a:spcBef>
              <a:spcAft>
                <a:spcPts val="0"/>
              </a:spcAft>
              <a:buNone/>
            </a:pPr>
            <a:r>
              <a:rPr lang="en-US" sz="3200">
                <a:solidFill>
                  <a:srgbClr val="1C4587"/>
                </a:solidFill>
                <a:latin typeface="Calibri"/>
                <a:ea typeface="Calibri"/>
                <a:cs typeface="Calibri"/>
                <a:sym typeface="Calibri"/>
              </a:rPr>
              <a:t>Pessimism</a:t>
            </a:r>
            <a:endParaRPr>
              <a:solidFill>
                <a:srgbClr val="1C4587"/>
              </a:solidFill>
            </a:endParaRPr>
          </a:p>
          <a:p>
            <a:pPr indent="0" lvl="0" marL="0" marR="0" rtl="0" algn="ctr">
              <a:spcBef>
                <a:spcPts val="0"/>
              </a:spcBef>
              <a:spcAft>
                <a:spcPts val="0"/>
              </a:spcAft>
              <a:buNone/>
            </a:pPr>
            <a:r>
              <a:rPr lang="en-US" sz="3200">
                <a:solidFill>
                  <a:srgbClr val="1C4587"/>
                </a:solidFill>
                <a:latin typeface="Calibri"/>
                <a:ea typeface="Calibri"/>
                <a:cs typeface="Calibri"/>
                <a:sym typeface="Calibri"/>
              </a:rPr>
              <a:t>Self-expression/presentation</a:t>
            </a:r>
            <a:endParaRPr>
              <a:solidFill>
                <a:srgbClr val="1C4587"/>
              </a:solidFill>
            </a:endParaRPr>
          </a:p>
          <a:p>
            <a:pPr indent="0" lvl="0" marL="0" marR="0" rtl="0" algn="ctr">
              <a:spcBef>
                <a:spcPts val="0"/>
              </a:spcBef>
              <a:spcAft>
                <a:spcPts val="0"/>
              </a:spcAft>
              <a:buNone/>
            </a:pPr>
            <a:r>
              <a:rPr lang="en-US" sz="3200">
                <a:solidFill>
                  <a:srgbClr val="1C4587"/>
                </a:solidFill>
                <a:latin typeface="Calibri"/>
                <a:ea typeface="Calibri"/>
                <a:cs typeface="Calibri"/>
                <a:sym typeface="Calibri"/>
              </a:rPr>
              <a:t>Comfort Zone</a:t>
            </a:r>
            <a:endParaRPr>
              <a:solidFill>
                <a:srgbClr val="1C4587"/>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9" name="Shape 559"/>
        <p:cNvGrpSpPr/>
        <p:nvPr/>
      </p:nvGrpSpPr>
      <p:grpSpPr>
        <a:xfrm>
          <a:off x="0" y="0"/>
          <a:ext cx="0" cy="0"/>
          <a:chOff x="0" y="0"/>
          <a:chExt cx="0" cy="0"/>
        </a:xfrm>
      </p:grpSpPr>
      <p:pic>
        <p:nvPicPr>
          <p:cNvPr id="560" name="Google Shape;560;p65"/>
          <p:cNvPicPr preferRelativeResize="0"/>
          <p:nvPr/>
        </p:nvPicPr>
        <p:blipFill>
          <a:blip r:embed="rId3">
            <a:alphaModFix/>
          </a:blip>
          <a:stretch>
            <a:fillRect/>
          </a:stretch>
        </p:blipFill>
        <p:spPr>
          <a:xfrm>
            <a:off x="152400" y="152400"/>
            <a:ext cx="11887201" cy="4428565"/>
          </a:xfrm>
          <a:prstGeom prst="rect">
            <a:avLst/>
          </a:prstGeom>
          <a:noFill/>
          <a:ln>
            <a:noFill/>
          </a:ln>
        </p:spPr>
      </p:pic>
      <p:sp>
        <p:nvSpPr>
          <p:cNvPr id="561" name="Google Shape;561;p65"/>
          <p:cNvSpPr txBox="1"/>
          <p:nvPr/>
        </p:nvSpPr>
        <p:spPr>
          <a:xfrm>
            <a:off x="2405525" y="5617875"/>
            <a:ext cx="67833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2400"/>
              <a:t>https://forms.gle/CCsAf7o5c6wgHY1E7</a:t>
            </a:r>
            <a:endParaRPr b="1" sz="2400"/>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5" name="Shape 565"/>
        <p:cNvGrpSpPr/>
        <p:nvPr/>
      </p:nvGrpSpPr>
      <p:grpSpPr>
        <a:xfrm>
          <a:off x="0" y="0"/>
          <a:ext cx="0" cy="0"/>
          <a:chOff x="0" y="0"/>
          <a:chExt cx="0" cy="0"/>
        </a:xfrm>
      </p:grpSpPr>
      <p:sp>
        <p:nvSpPr>
          <p:cNvPr id="566" name="Google Shape;566;p66"/>
          <p:cNvSpPr txBox="1"/>
          <p:nvPr>
            <p:ph type="title"/>
          </p:nvPr>
        </p:nvSpPr>
        <p:spPr>
          <a:xfrm>
            <a:off x="1768927" y="495754"/>
            <a:ext cx="8654100" cy="767100"/>
          </a:xfrm>
          <a:prstGeom prst="rect">
            <a:avLst/>
          </a:prstGeom>
          <a:solidFill>
            <a:schemeClr val="lt1"/>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b="1" lang="en-US">
                <a:solidFill>
                  <a:srgbClr val="1C4587"/>
                </a:solidFill>
              </a:rPr>
              <a:t>We wish you well(ness)!</a:t>
            </a:r>
            <a:endParaRPr b="1">
              <a:solidFill>
                <a:srgbClr val="1C4587"/>
              </a:solidFill>
            </a:endParaRPr>
          </a:p>
        </p:txBody>
      </p:sp>
      <p:pic>
        <p:nvPicPr>
          <p:cNvPr id="567" name="Google Shape;567;p66"/>
          <p:cNvPicPr preferRelativeResize="0"/>
          <p:nvPr/>
        </p:nvPicPr>
        <p:blipFill rotWithShape="1">
          <a:blip r:embed="rId3">
            <a:alphaModFix/>
          </a:blip>
          <a:srcRect b="0" l="0" r="0" t="0"/>
          <a:stretch/>
        </p:blipFill>
        <p:spPr>
          <a:xfrm>
            <a:off x="4521198" y="2877032"/>
            <a:ext cx="3149601" cy="2105394"/>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1" name="Shape 571"/>
        <p:cNvGrpSpPr/>
        <p:nvPr/>
      </p:nvGrpSpPr>
      <p:grpSpPr>
        <a:xfrm>
          <a:off x="0" y="0"/>
          <a:ext cx="0" cy="0"/>
          <a:chOff x="0" y="0"/>
          <a:chExt cx="0" cy="0"/>
        </a:xfrm>
      </p:grpSpPr>
      <p:sp>
        <p:nvSpPr>
          <p:cNvPr id="572" name="Google Shape;572;p67"/>
          <p:cNvSpPr txBox="1"/>
          <p:nvPr>
            <p:ph type="title"/>
          </p:nvPr>
        </p:nvSpPr>
        <p:spPr>
          <a:xfrm>
            <a:off x="1768927" y="495754"/>
            <a:ext cx="8654100" cy="767100"/>
          </a:xfrm>
          <a:prstGeom prst="rect">
            <a:avLst/>
          </a:prstGeom>
          <a:solidFill>
            <a:schemeClr val="lt1"/>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b="1" lang="en-US"/>
              <a:t>Bonus Material</a:t>
            </a:r>
            <a:endParaRPr b="1"/>
          </a:p>
        </p:txBody>
      </p:sp>
      <p:pic>
        <p:nvPicPr>
          <p:cNvPr id="573" name="Google Shape;573;p67"/>
          <p:cNvPicPr preferRelativeResize="0"/>
          <p:nvPr/>
        </p:nvPicPr>
        <p:blipFill>
          <a:blip r:embed="rId3">
            <a:alphaModFix/>
          </a:blip>
          <a:stretch>
            <a:fillRect/>
          </a:stretch>
        </p:blipFill>
        <p:spPr>
          <a:xfrm>
            <a:off x="3254000" y="1694975"/>
            <a:ext cx="5683942" cy="48387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pic>
        <p:nvPicPr>
          <p:cNvPr id="167" name="Google Shape;167;p23"/>
          <p:cNvPicPr preferRelativeResize="0"/>
          <p:nvPr/>
        </p:nvPicPr>
        <p:blipFill rotWithShape="1">
          <a:blip r:embed="rId3">
            <a:alphaModFix/>
          </a:blip>
          <a:srcRect b="0" l="0" r="0" t="0"/>
          <a:stretch/>
        </p:blipFill>
        <p:spPr>
          <a:xfrm>
            <a:off x="993600" y="1145423"/>
            <a:ext cx="4631125" cy="4392953"/>
          </a:xfrm>
          <a:prstGeom prst="rect">
            <a:avLst/>
          </a:prstGeom>
          <a:noFill/>
          <a:ln>
            <a:noFill/>
          </a:ln>
        </p:spPr>
      </p:pic>
      <p:sp>
        <p:nvSpPr>
          <p:cNvPr id="168" name="Google Shape;168;p23"/>
          <p:cNvSpPr txBox="1"/>
          <p:nvPr/>
        </p:nvSpPr>
        <p:spPr>
          <a:xfrm>
            <a:off x="501800" y="-20250"/>
            <a:ext cx="11392800" cy="9699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0B5394"/>
                </a:solidFill>
                <a:latin typeface="Calibri"/>
                <a:ea typeface="Calibri"/>
                <a:cs typeface="Calibri"/>
                <a:sym typeface="Calibri"/>
              </a:rPr>
              <a:t>It's a dance between many life domains</a:t>
            </a:r>
            <a:endParaRPr b="1" sz="4400">
              <a:solidFill>
                <a:srgbClr val="0B5394"/>
              </a:solidFill>
              <a:latin typeface="Calibri"/>
              <a:ea typeface="Calibri"/>
              <a:cs typeface="Calibri"/>
              <a:sym typeface="Calibri"/>
            </a:endParaRPr>
          </a:p>
        </p:txBody>
      </p:sp>
      <p:sp>
        <p:nvSpPr>
          <p:cNvPr id="169" name="Google Shape;169;p23"/>
          <p:cNvSpPr/>
          <p:nvPr/>
        </p:nvSpPr>
        <p:spPr>
          <a:xfrm>
            <a:off x="7095803" y="3186605"/>
            <a:ext cx="1828800" cy="1805100"/>
          </a:xfrm>
          <a:prstGeom prst="ellipse">
            <a:avLst/>
          </a:prstGeom>
          <a:noFill/>
          <a:ln cap="flat" cmpd="sng" w="317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70" name="Google Shape;170;p23"/>
          <p:cNvSpPr/>
          <p:nvPr/>
        </p:nvSpPr>
        <p:spPr>
          <a:xfrm>
            <a:off x="8340203" y="3186605"/>
            <a:ext cx="1828800" cy="1805100"/>
          </a:xfrm>
          <a:prstGeom prst="ellipse">
            <a:avLst/>
          </a:prstGeom>
          <a:noFill/>
          <a:ln cap="flat" cmpd="sng" w="317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71" name="Google Shape;171;p23"/>
          <p:cNvSpPr/>
          <p:nvPr/>
        </p:nvSpPr>
        <p:spPr>
          <a:xfrm>
            <a:off x="7095803" y="1875855"/>
            <a:ext cx="1828800" cy="1805100"/>
          </a:xfrm>
          <a:prstGeom prst="ellipse">
            <a:avLst/>
          </a:prstGeom>
          <a:noFill/>
          <a:ln cap="flat" cmpd="sng" w="317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72" name="Google Shape;172;p23"/>
          <p:cNvSpPr/>
          <p:nvPr/>
        </p:nvSpPr>
        <p:spPr>
          <a:xfrm>
            <a:off x="8340203" y="1875855"/>
            <a:ext cx="1828800" cy="1805100"/>
          </a:xfrm>
          <a:prstGeom prst="ellipse">
            <a:avLst/>
          </a:prstGeom>
          <a:noFill/>
          <a:ln cap="flat" cmpd="sng" w="317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73" name="Google Shape;173;p23"/>
          <p:cNvSpPr/>
          <p:nvPr/>
        </p:nvSpPr>
        <p:spPr>
          <a:xfrm>
            <a:off x="8162351" y="2944052"/>
            <a:ext cx="983400" cy="969900"/>
          </a:xfrm>
          <a:prstGeom prst="ellipse">
            <a:avLst/>
          </a:prstGeom>
          <a:noFill/>
          <a:ln cap="flat" cmpd="sng" w="317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grpSp>
        <p:nvGrpSpPr>
          <p:cNvPr id="174" name="Google Shape;174;p23"/>
          <p:cNvGrpSpPr/>
          <p:nvPr/>
        </p:nvGrpSpPr>
        <p:grpSpPr>
          <a:xfrm>
            <a:off x="1761803" y="1799655"/>
            <a:ext cx="3073200" cy="3115850"/>
            <a:chOff x="7248203" y="2028255"/>
            <a:chExt cx="3073200" cy="3115850"/>
          </a:xfrm>
        </p:grpSpPr>
        <p:sp>
          <p:nvSpPr>
            <p:cNvPr id="175" name="Google Shape;175;p23"/>
            <p:cNvSpPr/>
            <p:nvPr/>
          </p:nvSpPr>
          <p:spPr>
            <a:xfrm>
              <a:off x="7248203" y="3339005"/>
              <a:ext cx="1828800" cy="1805100"/>
            </a:xfrm>
            <a:prstGeom prst="ellipse">
              <a:avLst/>
            </a:prstGeom>
            <a:noFill/>
            <a:ln cap="flat" cmpd="sng" w="31750">
              <a:solidFill>
                <a:srgbClr val="F9CB9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76" name="Google Shape;176;p23"/>
            <p:cNvSpPr/>
            <p:nvPr/>
          </p:nvSpPr>
          <p:spPr>
            <a:xfrm>
              <a:off x="8492603" y="3339005"/>
              <a:ext cx="1828800" cy="1805100"/>
            </a:xfrm>
            <a:prstGeom prst="ellipse">
              <a:avLst/>
            </a:prstGeom>
            <a:noFill/>
            <a:ln cap="flat" cmpd="sng" w="31750">
              <a:solidFill>
                <a:srgbClr val="F9CB9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77" name="Google Shape;177;p23"/>
            <p:cNvSpPr/>
            <p:nvPr/>
          </p:nvSpPr>
          <p:spPr>
            <a:xfrm>
              <a:off x="7248203" y="2028255"/>
              <a:ext cx="1828800" cy="1805100"/>
            </a:xfrm>
            <a:prstGeom prst="ellipse">
              <a:avLst/>
            </a:prstGeom>
            <a:noFill/>
            <a:ln cap="flat" cmpd="sng" w="31750">
              <a:solidFill>
                <a:srgbClr val="F9CB9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78" name="Google Shape;178;p23"/>
            <p:cNvSpPr/>
            <p:nvPr/>
          </p:nvSpPr>
          <p:spPr>
            <a:xfrm>
              <a:off x="8492603" y="2028255"/>
              <a:ext cx="1828800" cy="1805100"/>
            </a:xfrm>
            <a:prstGeom prst="ellipse">
              <a:avLst/>
            </a:prstGeom>
            <a:noFill/>
            <a:ln cap="flat" cmpd="sng" w="31750">
              <a:solidFill>
                <a:srgbClr val="F9CB9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79" name="Google Shape;179;p23"/>
            <p:cNvSpPr/>
            <p:nvPr/>
          </p:nvSpPr>
          <p:spPr>
            <a:xfrm>
              <a:off x="8314751" y="3096452"/>
              <a:ext cx="983400" cy="969900"/>
            </a:xfrm>
            <a:prstGeom prst="ellipse">
              <a:avLst/>
            </a:prstGeom>
            <a:noFill/>
            <a:ln cap="flat" cmpd="sng" w="31750">
              <a:solidFill>
                <a:srgbClr val="F9CB9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grpSp>
      <p:pic>
        <p:nvPicPr>
          <p:cNvPr id="180" name="Google Shape;180;p23"/>
          <p:cNvPicPr preferRelativeResize="0"/>
          <p:nvPr/>
        </p:nvPicPr>
        <p:blipFill rotWithShape="1">
          <a:blip r:embed="rId4">
            <a:alphaModFix/>
          </a:blip>
          <a:srcRect b="0" l="0" r="0" t="0"/>
          <a:stretch/>
        </p:blipFill>
        <p:spPr>
          <a:xfrm>
            <a:off x="4911438" y="4785426"/>
            <a:ext cx="2369125" cy="1910300"/>
          </a:xfrm>
          <a:prstGeom prst="rect">
            <a:avLst/>
          </a:prstGeom>
          <a:noFill/>
          <a:ln>
            <a:noFill/>
          </a:ln>
        </p:spPr>
      </p:pic>
      <p:sp>
        <p:nvSpPr>
          <p:cNvPr id="181" name="Google Shape;181;p23"/>
          <p:cNvSpPr/>
          <p:nvPr/>
        </p:nvSpPr>
        <p:spPr>
          <a:xfrm>
            <a:off x="7739653" y="2526455"/>
            <a:ext cx="1828800" cy="1805100"/>
          </a:xfrm>
          <a:prstGeom prst="ellipse">
            <a:avLst/>
          </a:prstGeom>
          <a:noFill/>
          <a:ln cap="flat" cmpd="sng" w="317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8" name="Shape 578"/>
        <p:cNvGrpSpPr/>
        <p:nvPr/>
      </p:nvGrpSpPr>
      <p:grpSpPr>
        <a:xfrm>
          <a:off x="0" y="0"/>
          <a:ext cx="0" cy="0"/>
          <a:chOff x="0" y="0"/>
          <a:chExt cx="0" cy="0"/>
        </a:xfrm>
      </p:grpSpPr>
      <p:pic>
        <p:nvPicPr>
          <p:cNvPr descr="Exploring Relationships and Reflection in the Cultivation of Well-Being.&#10;&#10;Daniel Siegel, MD, is Clinical Professor of psychiatry at UCLA, Co-Director of Mindful Awareness Research Center, Executive Director of Mindsight Institute, author, and recipient of numerous awards and honorary fellowships.&#10;&#10;This talk examines how relationships and reflection support the development of resilience in children and serve as the basic '3 R's&quot; of a new internal education of the mind.&#10;&#10;In the spirit of ideas worth spreading, TEDx is a program of local, self-organized events that bring people together to share a TED-like experience. At a TEDx event, TEDTalks video and live speakers combine to spark deep discussion and connection in a small group. These local, self-organized events are branded TEDx, where x = independently organized TED event. The TED Conference provides general guidance for the TEDx program, but individual TEDx events are self-organized.* &#10;&#10;(*Subject to certain rules and regulations)" id="579" name="Google Shape;579;p68" title="Mindfulness and Neural Integration: Daniel Siegel, MD at TEDxStudioCityED">
            <a:hlinkClick r:id="rId3"/>
          </p:cNvPr>
          <p:cNvPicPr preferRelativeResize="0"/>
          <p:nvPr/>
        </p:nvPicPr>
        <p:blipFill>
          <a:blip r:embed="rId4">
            <a:alphaModFix/>
          </a:blip>
          <a:stretch>
            <a:fillRect/>
          </a:stretch>
        </p:blipFill>
        <p:spPr>
          <a:xfrm>
            <a:off x="2032000" y="1310400"/>
            <a:ext cx="7412200" cy="5559125"/>
          </a:xfrm>
          <a:prstGeom prst="rect">
            <a:avLst/>
          </a:prstGeom>
          <a:noFill/>
          <a:ln>
            <a:noFill/>
          </a:ln>
        </p:spPr>
      </p:pic>
      <p:sp>
        <p:nvSpPr>
          <p:cNvPr id="580" name="Google Shape;580;p68"/>
          <p:cNvSpPr txBox="1"/>
          <p:nvPr/>
        </p:nvSpPr>
        <p:spPr>
          <a:xfrm>
            <a:off x="554175" y="48500"/>
            <a:ext cx="10991400" cy="1169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200">
                <a:solidFill>
                  <a:schemeClr val="accent2"/>
                </a:solidFill>
                <a:latin typeface="Calibri"/>
                <a:ea typeface="Calibri"/>
                <a:cs typeface="Calibri"/>
                <a:sym typeface="Calibri"/>
              </a:rPr>
              <a:t>Reflection, Relationship, </a:t>
            </a:r>
            <a:r>
              <a:rPr b="1" lang="en-US" sz="3200">
                <a:solidFill>
                  <a:schemeClr val="accent2"/>
                </a:solidFill>
                <a:latin typeface="Calibri"/>
                <a:ea typeface="Calibri"/>
                <a:cs typeface="Calibri"/>
                <a:sym typeface="Calibri"/>
              </a:rPr>
              <a:t>Resilience</a:t>
            </a:r>
            <a:r>
              <a:rPr b="1" lang="en-US" sz="3200">
                <a:latin typeface="Calibri"/>
                <a:ea typeface="Calibri"/>
                <a:cs typeface="Calibri"/>
                <a:sym typeface="Calibri"/>
              </a:rPr>
              <a:t> </a:t>
            </a:r>
            <a:r>
              <a:rPr b="1" lang="en-US" sz="3200">
                <a:solidFill>
                  <a:srgbClr val="1C4587"/>
                </a:solidFill>
                <a:latin typeface="Calibri"/>
                <a:ea typeface="Calibri"/>
                <a:cs typeface="Calibri"/>
                <a:sym typeface="Calibri"/>
              </a:rPr>
              <a:t>– </a:t>
            </a:r>
            <a:endParaRPr b="1" sz="3200">
              <a:solidFill>
                <a:srgbClr val="1C4587"/>
              </a:solidFill>
              <a:latin typeface="Calibri"/>
              <a:ea typeface="Calibri"/>
              <a:cs typeface="Calibri"/>
              <a:sym typeface="Calibri"/>
            </a:endParaRPr>
          </a:p>
          <a:p>
            <a:pPr indent="0" lvl="0" marL="0" rtl="0" algn="ctr">
              <a:spcBef>
                <a:spcPts val="0"/>
              </a:spcBef>
              <a:spcAft>
                <a:spcPts val="0"/>
              </a:spcAft>
              <a:buNone/>
            </a:pPr>
            <a:r>
              <a:rPr b="1" lang="en-US" sz="3200">
                <a:solidFill>
                  <a:srgbClr val="1C4587"/>
                </a:solidFill>
                <a:latin typeface="Calibri"/>
                <a:ea typeface="Calibri"/>
                <a:cs typeface="Calibri"/>
                <a:sym typeface="Calibri"/>
              </a:rPr>
              <a:t>key elements of well-being, according to Dr. Dan Siegel</a:t>
            </a:r>
            <a:endParaRPr b="1" sz="3200">
              <a:solidFill>
                <a:srgbClr val="1C4587"/>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9"/>
                                        </p:tgtEl>
                                        <p:attrNameLst>
                                          <p:attrName>style.visibility</p:attrName>
                                        </p:attrNameLst>
                                      </p:cBhvr>
                                      <p:to>
                                        <p:strVal val="visible"/>
                                      </p:to>
                                    </p:set>
                                    <p:animEffect filter="fade" transition="in">
                                      <p:cBhvr>
                                        <p:cTn dur="1000"/>
                                        <p:tgtEl>
                                          <p:spTgt spid="5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5" name="Shape 585"/>
        <p:cNvGrpSpPr/>
        <p:nvPr/>
      </p:nvGrpSpPr>
      <p:grpSpPr>
        <a:xfrm>
          <a:off x="0" y="0"/>
          <a:ext cx="0" cy="0"/>
          <a:chOff x="0" y="0"/>
          <a:chExt cx="0" cy="0"/>
        </a:xfrm>
      </p:grpSpPr>
      <p:sp>
        <p:nvSpPr>
          <p:cNvPr id="586" name="Google Shape;586;p69"/>
          <p:cNvSpPr txBox="1"/>
          <p:nvPr/>
        </p:nvSpPr>
        <p:spPr>
          <a:xfrm>
            <a:off x="2360350" y="0"/>
            <a:ext cx="6709200" cy="9849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E3760B"/>
                </a:solidFill>
                <a:latin typeface="Calibri"/>
                <a:ea typeface="Calibri"/>
                <a:cs typeface="Calibri"/>
                <a:sym typeface="Calibri"/>
              </a:rPr>
              <a:t>Aristotle: The Golden Mean</a:t>
            </a:r>
            <a:endParaRPr b="1" sz="4400">
              <a:solidFill>
                <a:srgbClr val="1C4587"/>
              </a:solidFill>
              <a:latin typeface="Calibri"/>
              <a:ea typeface="Calibri"/>
              <a:cs typeface="Calibri"/>
              <a:sym typeface="Calibri"/>
            </a:endParaRPr>
          </a:p>
        </p:txBody>
      </p:sp>
      <p:sp>
        <p:nvSpPr>
          <p:cNvPr id="587" name="Google Shape;587;p69"/>
          <p:cNvSpPr txBox="1"/>
          <p:nvPr/>
        </p:nvSpPr>
        <p:spPr>
          <a:xfrm>
            <a:off x="4311800" y="1184025"/>
            <a:ext cx="7229700" cy="4894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None/>
            </a:pPr>
            <a:r>
              <a:rPr lang="en-US" sz="3000">
                <a:solidFill>
                  <a:schemeClr val="dk1"/>
                </a:solidFill>
                <a:latin typeface="Calibri"/>
                <a:ea typeface="Calibri"/>
                <a:cs typeface="Calibri"/>
                <a:sym typeface="Calibri"/>
              </a:rPr>
              <a:t>"</a:t>
            </a:r>
            <a:r>
              <a:rPr lang="en-US" sz="3000">
                <a:solidFill>
                  <a:schemeClr val="dk1"/>
                </a:solidFill>
                <a:latin typeface="Calibri"/>
                <a:ea typeface="Calibri"/>
                <a:cs typeface="Calibri"/>
                <a:sym typeface="Calibri"/>
              </a:rPr>
              <a:t>For instance, both fear and confidence and appetite and anger and pity and in general pleasure and pain may be felt both too much and too little, and in both cases not well; but to feel them at the right times, with reference to the right objects, towards the right people, with the right motive, and in the right way, is what is both intermediate and best, and this is characteristic of virtue." </a:t>
            </a:r>
            <a:endParaRPr sz="3000">
              <a:latin typeface="Calibri"/>
              <a:ea typeface="Calibri"/>
              <a:cs typeface="Calibri"/>
              <a:sym typeface="Calibri"/>
            </a:endParaRPr>
          </a:p>
        </p:txBody>
      </p:sp>
      <p:pic>
        <p:nvPicPr>
          <p:cNvPr id="588" name="Google Shape;588;p69"/>
          <p:cNvPicPr preferRelativeResize="0"/>
          <p:nvPr/>
        </p:nvPicPr>
        <p:blipFill>
          <a:blip r:embed="rId3">
            <a:alphaModFix/>
          </a:blip>
          <a:stretch>
            <a:fillRect/>
          </a:stretch>
        </p:blipFill>
        <p:spPr>
          <a:xfrm>
            <a:off x="171000" y="1184025"/>
            <a:ext cx="3752206" cy="505695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3" name="Shape 593"/>
        <p:cNvGrpSpPr/>
        <p:nvPr/>
      </p:nvGrpSpPr>
      <p:grpSpPr>
        <a:xfrm>
          <a:off x="0" y="0"/>
          <a:ext cx="0" cy="0"/>
          <a:chOff x="0" y="0"/>
          <a:chExt cx="0" cy="0"/>
        </a:xfrm>
      </p:grpSpPr>
      <p:sp>
        <p:nvSpPr>
          <p:cNvPr id="594" name="Google Shape;594;p70"/>
          <p:cNvSpPr txBox="1"/>
          <p:nvPr>
            <p:ph idx="1" type="body"/>
          </p:nvPr>
        </p:nvSpPr>
        <p:spPr>
          <a:xfrm>
            <a:off x="714597" y="1990676"/>
            <a:ext cx="10762800" cy="2492100"/>
          </a:xfrm>
          <a:prstGeom prst="rect">
            <a:avLst/>
          </a:prstGeom>
          <a:solidFill>
            <a:schemeClr val="lt1"/>
          </a:solidFill>
          <a:ln cap="flat" cmpd="sng" w="9525">
            <a:solidFill>
              <a:schemeClr val="accent1"/>
            </a:solidFill>
            <a:prstDash val="solid"/>
            <a:round/>
            <a:headEnd len="sm" w="sm" type="none"/>
            <a:tailEnd len="sm" w="sm" type="none"/>
          </a:ln>
        </p:spPr>
        <p:txBody>
          <a:bodyPr anchorCtr="0" anchor="t" bIns="45700" lIns="91425" spcFirstLastPara="1" rIns="91425" wrap="square" tIns="45700">
            <a:normAutofit fontScale="92500" lnSpcReduction="20000"/>
          </a:bodyPr>
          <a:lstStyle/>
          <a:p>
            <a:pPr indent="0" lvl="0" marL="0" rtl="0" algn="l">
              <a:lnSpc>
                <a:spcPct val="100000"/>
              </a:lnSpc>
              <a:spcBef>
                <a:spcPts val="1000"/>
              </a:spcBef>
              <a:spcAft>
                <a:spcPts val="0"/>
              </a:spcAft>
              <a:buNone/>
            </a:pPr>
            <a:r>
              <a:rPr lang="en-US"/>
              <a:t>See also Barbara Sher’s TEDx talk (When it comes to problem-solving and reaching your goals, there is a tension with solitude, because problems are meant to be solved via connection and collaboration and mutually helping each other) </a:t>
            </a:r>
            <a:r>
              <a:rPr lang="en-US" sz="2600" u="sng">
                <a:solidFill>
                  <a:schemeClr val="hlink"/>
                </a:solidFill>
                <a:hlinkClick r:id="rId3"/>
              </a:rPr>
              <a:t>https://www.tedxprague.cz/en/videa/isolation-is-the-dream-killer-not-your-attitude-barbara-sher</a:t>
            </a:r>
            <a:endParaRPr sz="2600"/>
          </a:p>
          <a:p>
            <a:pPr indent="-239077" lvl="1" marL="685800" rtl="0" algn="l">
              <a:lnSpc>
                <a:spcPct val="90000"/>
              </a:lnSpc>
              <a:spcBef>
                <a:spcPts val="500"/>
              </a:spcBef>
              <a:spcAft>
                <a:spcPts val="0"/>
              </a:spcAft>
              <a:buClr>
                <a:schemeClr val="dk1"/>
              </a:buClr>
              <a:buSzPct val="100000"/>
              <a:buChar char="•"/>
            </a:pPr>
            <a:r>
              <a:rPr lang="en-US" sz="2200"/>
              <a:t>Barbara’s work also reinforces building small networks of support for reaching your goals (where bridging social capital can even become more like bonding social capital)</a:t>
            </a:r>
            <a:endParaRPr/>
          </a:p>
        </p:txBody>
      </p:sp>
      <p:sp>
        <p:nvSpPr>
          <p:cNvPr id="595" name="Google Shape;595;p70"/>
          <p:cNvSpPr txBox="1"/>
          <p:nvPr/>
        </p:nvSpPr>
        <p:spPr>
          <a:xfrm>
            <a:off x="0" y="219982"/>
            <a:ext cx="121920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Dancing in the Tensions</a:t>
            </a:r>
            <a:endParaRPr b="1" sz="4400">
              <a:solidFill>
                <a:srgbClr val="1C4587"/>
              </a:solidFill>
              <a:latin typeface="Calibri"/>
              <a:ea typeface="Calibri"/>
              <a:cs typeface="Calibri"/>
              <a:sym typeface="Calibri"/>
            </a:endParaRPr>
          </a:p>
        </p:txBody>
      </p:sp>
      <p:pic>
        <p:nvPicPr>
          <p:cNvPr id="596" name="Google Shape;596;p70"/>
          <p:cNvPicPr preferRelativeResize="0"/>
          <p:nvPr/>
        </p:nvPicPr>
        <p:blipFill>
          <a:blip r:embed="rId4">
            <a:alphaModFix/>
          </a:blip>
          <a:stretch>
            <a:fillRect/>
          </a:stretch>
        </p:blipFill>
        <p:spPr>
          <a:xfrm>
            <a:off x="262802" y="111706"/>
            <a:ext cx="1585747" cy="1325700"/>
          </a:xfrm>
          <a:prstGeom prst="rect">
            <a:avLst/>
          </a:prstGeom>
          <a:noFill/>
          <a:ln>
            <a:noFill/>
          </a:ln>
        </p:spPr>
      </p:pic>
      <p:pic>
        <p:nvPicPr>
          <p:cNvPr id="597" name="Google Shape;597;p70"/>
          <p:cNvPicPr preferRelativeResize="0"/>
          <p:nvPr/>
        </p:nvPicPr>
        <p:blipFill>
          <a:blip r:embed="rId5">
            <a:alphaModFix/>
          </a:blip>
          <a:stretch>
            <a:fillRect/>
          </a:stretch>
        </p:blipFill>
        <p:spPr>
          <a:xfrm>
            <a:off x="10168801" y="162818"/>
            <a:ext cx="1502300" cy="122347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2" name="Shape 602"/>
        <p:cNvGrpSpPr/>
        <p:nvPr/>
      </p:nvGrpSpPr>
      <p:grpSpPr>
        <a:xfrm>
          <a:off x="0" y="0"/>
          <a:ext cx="0" cy="0"/>
          <a:chOff x="0" y="0"/>
          <a:chExt cx="0" cy="0"/>
        </a:xfrm>
      </p:grpSpPr>
      <p:pic>
        <p:nvPicPr>
          <p:cNvPr id="603" name="Google Shape;603;p71"/>
          <p:cNvPicPr preferRelativeResize="0"/>
          <p:nvPr/>
        </p:nvPicPr>
        <p:blipFill>
          <a:blip r:embed="rId3">
            <a:alphaModFix/>
          </a:blip>
          <a:stretch>
            <a:fillRect/>
          </a:stretch>
        </p:blipFill>
        <p:spPr>
          <a:xfrm>
            <a:off x="1057275" y="1140350"/>
            <a:ext cx="10077450" cy="5105400"/>
          </a:xfrm>
          <a:prstGeom prst="rect">
            <a:avLst/>
          </a:prstGeom>
          <a:noFill/>
          <a:ln>
            <a:noFill/>
          </a:ln>
        </p:spPr>
      </p:pic>
      <p:sp>
        <p:nvSpPr>
          <p:cNvPr id="604" name="Google Shape;604;p71"/>
          <p:cNvSpPr txBox="1"/>
          <p:nvPr/>
        </p:nvSpPr>
        <p:spPr>
          <a:xfrm>
            <a:off x="892100" y="260200"/>
            <a:ext cx="105378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200">
                <a:latin typeface="Calibri"/>
                <a:ea typeface="Calibri"/>
                <a:cs typeface="Calibri"/>
                <a:sym typeface="Calibri"/>
              </a:rPr>
              <a:t>For a smile – from </a:t>
            </a:r>
            <a:r>
              <a:rPr b="1" i="1" lang="en-US" sz="3200">
                <a:latin typeface="Calibri"/>
                <a:ea typeface="Calibri"/>
                <a:cs typeface="Calibri"/>
                <a:sym typeface="Calibri"/>
              </a:rPr>
              <a:t>Oh, the Places You'll Go!</a:t>
            </a:r>
            <a:endParaRPr b="1" i="1" sz="3200">
              <a:latin typeface="Calibri"/>
              <a:ea typeface="Calibri"/>
              <a:cs typeface="Calibri"/>
              <a:sym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9" name="Shape 609"/>
        <p:cNvGrpSpPr/>
        <p:nvPr/>
      </p:nvGrpSpPr>
      <p:grpSpPr>
        <a:xfrm>
          <a:off x="0" y="0"/>
          <a:ext cx="0" cy="0"/>
          <a:chOff x="0" y="0"/>
          <a:chExt cx="0" cy="0"/>
        </a:xfrm>
      </p:grpSpPr>
      <p:sp>
        <p:nvSpPr>
          <p:cNvPr id="610" name="Google Shape;610;p72"/>
          <p:cNvSpPr txBox="1"/>
          <p:nvPr/>
        </p:nvSpPr>
        <p:spPr>
          <a:xfrm>
            <a:off x="3891694" y="2654882"/>
            <a:ext cx="3802800" cy="1325700"/>
          </a:xfrm>
          <a:prstGeom prst="rect">
            <a:avLst/>
          </a:prstGeom>
          <a:noFill/>
          <a:ln cap="flat" cmpd="sng" w="9525">
            <a:solidFill>
              <a:schemeClr val="dk1"/>
            </a:solidFill>
            <a:prstDash val="solid"/>
            <a:round/>
            <a:headEnd len="sm" w="sm" type="none"/>
            <a:tailEnd len="sm" w="sm" type="none"/>
          </a:ln>
        </p:spPr>
        <p:txBody>
          <a:bodyPr anchorCtr="0" anchor="ctr" bIns="45700" lIns="91425" spcFirstLastPara="1" rIns="91425" wrap="square" tIns="45700">
            <a:normAutofit fontScale="92500"/>
          </a:bodyPr>
          <a:lstStyle/>
          <a:p>
            <a:pPr indent="0" lvl="0" marL="0" marR="0" rtl="0" algn="ctr">
              <a:lnSpc>
                <a:spcPct val="90000"/>
              </a:lnSpc>
              <a:spcBef>
                <a:spcPts val="0"/>
              </a:spcBef>
              <a:spcAft>
                <a:spcPts val="0"/>
              </a:spcAft>
              <a:buClr>
                <a:schemeClr val="dk1"/>
              </a:buClr>
              <a:buSzPct val="100000"/>
              <a:buFont typeface="Calibri"/>
              <a:buNone/>
            </a:pPr>
            <a:r>
              <a:rPr b="1" lang="en-US" sz="4400">
                <a:solidFill>
                  <a:schemeClr val="dk1"/>
                </a:solidFill>
                <a:latin typeface="Calibri"/>
                <a:ea typeface="Calibri"/>
                <a:cs typeface="Calibri"/>
                <a:sym typeface="Calibri"/>
              </a:rPr>
              <a:t>Family Tech Tips</a:t>
            </a:r>
            <a:endParaRPr/>
          </a:p>
          <a:p>
            <a:pPr indent="0" lvl="0" marL="0" marR="0" rtl="0" algn="ctr">
              <a:lnSpc>
                <a:spcPct val="90000"/>
              </a:lnSpc>
              <a:spcBef>
                <a:spcPts val="0"/>
              </a:spcBef>
              <a:spcAft>
                <a:spcPts val="0"/>
              </a:spcAft>
              <a:buClr>
                <a:schemeClr val="dk1"/>
              </a:buClr>
              <a:buSzPct val="100000"/>
              <a:buFont typeface="Calibri"/>
              <a:buNone/>
            </a:pPr>
            <a:r>
              <a:rPr b="1" lang="en-US" sz="4400">
                <a:solidFill>
                  <a:schemeClr val="dk1"/>
                </a:solidFill>
                <a:latin typeface="Calibri"/>
                <a:ea typeface="Calibri"/>
                <a:cs typeface="Calibri"/>
                <a:sym typeface="Calibri"/>
              </a:rPr>
              <a:t>and Resources</a:t>
            </a:r>
            <a:endParaRPr/>
          </a:p>
        </p:txBody>
      </p:sp>
      <p:pic>
        <p:nvPicPr>
          <p:cNvPr id="611" name="Google Shape;611;p72"/>
          <p:cNvPicPr preferRelativeResize="0"/>
          <p:nvPr/>
        </p:nvPicPr>
        <p:blipFill rotWithShape="1">
          <a:blip r:embed="rId3">
            <a:alphaModFix/>
          </a:blip>
          <a:srcRect b="0" l="0" r="0" t="0"/>
          <a:stretch/>
        </p:blipFill>
        <p:spPr>
          <a:xfrm>
            <a:off x="8777385" y="0"/>
            <a:ext cx="3102904" cy="3417329"/>
          </a:xfrm>
          <a:prstGeom prst="rect">
            <a:avLst/>
          </a:prstGeom>
          <a:noFill/>
          <a:ln>
            <a:noFill/>
          </a:ln>
        </p:spPr>
      </p:pic>
      <p:pic>
        <p:nvPicPr>
          <p:cNvPr id="612" name="Google Shape;612;p72"/>
          <p:cNvPicPr preferRelativeResize="0"/>
          <p:nvPr/>
        </p:nvPicPr>
        <p:blipFill rotWithShape="1">
          <a:blip r:embed="rId4">
            <a:alphaModFix/>
          </a:blip>
          <a:srcRect b="0" l="0" r="0" t="0"/>
          <a:stretch/>
        </p:blipFill>
        <p:spPr>
          <a:xfrm>
            <a:off x="4744995" y="4260210"/>
            <a:ext cx="4000983" cy="2578172"/>
          </a:xfrm>
          <a:prstGeom prst="rect">
            <a:avLst/>
          </a:prstGeom>
          <a:noFill/>
          <a:ln>
            <a:noFill/>
          </a:ln>
        </p:spPr>
      </p:pic>
      <p:pic>
        <p:nvPicPr>
          <p:cNvPr id="613" name="Google Shape;613;p72"/>
          <p:cNvPicPr preferRelativeResize="0"/>
          <p:nvPr/>
        </p:nvPicPr>
        <p:blipFill rotWithShape="1">
          <a:blip r:embed="rId5">
            <a:alphaModFix/>
          </a:blip>
          <a:srcRect b="0" l="0" r="0" t="0"/>
          <a:stretch/>
        </p:blipFill>
        <p:spPr>
          <a:xfrm>
            <a:off x="2626697" y="147232"/>
            <a:ext cx="3166403" cy="2227885"/>
          </a:xfrm>
          <a:prstGeom prst="rect">
            <a:avLst/>
          </a:prstGeom>
          <a:noFill/>
          <a:ln>
            <a:noFill/>
          </a:ln>
        </p:spPr>
      </p:pic>
      <p:pic>
        <p:nvPicPr>
          <p:cNvPr id="614" name="Google Shape;614;p72"/>
          <p:cNvPicPr preferRelativeResize="0"/>
          <p:nvPr/>
        </p:nvPicPr>
        <p:blipFill rotWithShape="1">
          <a:blip r:embed="rId6">
            <a:alphaModFix/>
          </a:blip>
          <a:srcRect b="0" l="0" r="0" t="0"/>
          <a:stretch/>
        </p:blipFill>
        <p:spPr>
          <a:xfrm>
            <a:off x="9062285" y="3649481"/>
            <a:ext cx="2728218" cy="3005899"/>
          </a:xfrm>
          <a:prstGeom prst="rect">
            <a:avLst/>
          </a:prstGeom>
          <a:noFill/>
          <a:ln>
            <a:noFill/>
          </a:ln>
        </p:spPr>
      </p:pic>
      <p:pic>
        <p:nvPicPr>
          <p:cNvPr id="615" name="Google Shape;615;p72"/>
          <p:cNvPicPr preferRelativeResize="0"/>
          <p:nvPr/>
        </p:nvPicPr>
        <p:blipFill rotWithShape="1">
          <a:blip r:embed="rId7">
            <a:alphaModFix/>
          </a:blip>
          <a:srcRect b="0" l="0" r="0" t="5731"/>
          <a:stretch/>
        </p:blipFill>
        <p:spPr>
          <a:xfrm>
            <a:off x="499192" y="2497880"/>
            <a:ext cx="2127505" cy="2654549"/>
          </a:xfrm>
          <a:prstGeom prst="rect">
            <a:avLst/>
          </a:prstGeom>
          <a:noFill/>
          <a:ln>
            <a:noFill/>
          </a:ln>
        </p:spPr>
      </p:pic>
      <p:pic>
        <p:nvPicPr>
          <p:cNvPr id="616" name="Google Shape;616;p72"/>
          <p:cNvPicPr preferRelativeResize="0"/>
          <p:nvPr/>
        </p:nvPicPr>
        <p:blipFill rotWithShape="1">
          <a:blip r:embed="rId8">
            <a:alphaModFix/>
          </a:blip>
          <a:srcRect b="0" l="0" r="0" t="0"/>
          <a:stretch/>
        </p:blipFill>
        <p:spPr>
          <a:xfrm>
            <a:off x="5874397" y="274958"/>
            <a:ext cx="2821692" cy="1928657"/>
          </a:xfrm>
          <a:prstGeom prst="rect">
            <a:avLst/>
          </a:prstGeom>
          <a:noFill/>
          <a:ln>
            <a:noFill/>
          </a:ln>
        </p:spPr>
      </p:pic>
      <p:pic>
        <p:nvPicPr>
          <p:cNvPr id="617" name="Google Shape;617;p72"/>
          <p:cNvPicPr preferRelativeResize="0"/>
          <p:nvPr/>
        </p:nvPicPr>
        <p:blipFill rotWithShape="1">
          <a:blip r:embed="rId9">
            <a:alphaModFix/>
          </a:blip>
          <a:srcRect b="0" l="0" r="0" t="0"/>
          <a:stretch/>
        </p:blipFill>
        <p:spPr>
          <a:xfrm>
            <a:off x="80491" y="58542"/>
            <a:ext cx="2326502" cy="2405264"/>
          </a:xfrm>
          <a:prstGeom prst="rect">
            <a:avLst/>
          </a:prstGeom>
          <a:noFill/>
          <a:ln>
            <a:noFill/>
          </a:ln>
        </p:spPr>
      </p:pic>
      <p:pic>
        <p:nvPicPr>
          <p:cNvPr id="618" name="Google Shape;618;p72"/>
          <p:cNvPicPr preferRelativeResize="0"/>
          <p:nvPr/>
        </p:nvPicPr>
        <p:blipFill rotWithShape="1">
          <a:blip r:embed="rId10">
            <a:alphaModFix/>
          </a:blip>
          <a:srcRect b="19419" l="0" r="0" t="0"/>
          <a:stretch/>
        </p:blipFill>
        <p:spPr>
          <a:xfrm>
            <a:off x="80491" y="4552186"/>
            <a:ext cx="4599272" cy="231875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3" name="Shape 623"/>
        <p:cNvGrpSpPr/>
        <p:nvPr/>
      </p:nvGrpSpPr>
      <p:grpSpPr>
        <a:xfrm>
          <a:off x="0" y="0"/>
          <a:ext cx="0" cy="0"/>
          <a:chOff x="0" y="0"/>
          <a:chExt cx="0" cy="0"/>
        </a:xfrm>
      </p:grpSpPr>
      <p:sp>
        <p:nvSpPr>
          <p:cNvPr id="624" name="Google Shape;624;p73"/>
          <p:cNvSpPr txBox="1"/>
          <p:nvPr/>
        </p:nvSpPr>
        <p:spPr>
          <a:xfrm>
            <a:off x="941172" y="118814"/>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chemeClr val="dk1"/>
                </a:solidFill>
                <a:latin typeface="Calibri"/>
                <a:ea typeface="Calibri"/>
                <a:cs typeface="Calibri"/>
                <a:sym typeface="Calibri"/>
              </a:rPr>
              <a:t>If your children use YouTube…</a:t>
            </a:r>
            <a:endParaRPr b="1" sz="4400">
              <a:solidFill>
                <a:schemeClr val="dk1"/>
              </a:solidFill>
              <a:latin typeface="Calibri"/>
              <a:ea typeface="Calibri"/>
              <a:cs typeface="Calibri"/>
              <a:sym typeface="Calibri"/>
            </a:endParaRPr>
          </a:p>
        </p:txBody>
      </p:sp>
      <p:pic>
        <p:nvPicPr>
          <p:cNvPr id="625" name="Google Shape;625;p73"/>
          <p:cNvPicPr preferRelativeResize="0"/>
          <p:nvPr/>
        </p:nvPicPr>
        <p:blipFill rotWithShape="1">
          <a:blip r:embed="rId3">
            <a:alphaModFix/>
          </a:blip>
          <a:srcRect b="0" l="0" r="0" t="0"/>
          <a:stretch/>
        </p:blipFill>
        <p:spPr>
          <a:xfrm>
            <a:off x="482241" y="1350144"/>
            <a:ext cx="5283725" cy="2948117"/>
          </a:xfrm>
          <a:prstGeom prst="rect">
            <a:avLst/>
          </a:prstGeom>
          <a:noFill/>
          <a:ln>
            <a:noFill/>
          </a:ln>
        </p:spPr>
      </p:pic>
      <p:pic>
        <p:nvPicPr>
          <p:cNvPr id="626" name="Google Shape;626;p73"/>
          <p:cNvPicPr preferRelativeResize="0"/>
          <p:nvPr/>
        </p:nvPicPr>
        <p:blipFill rotWithShape="1">
          <a:blip r:embed="rId4">
            <a:alphaModFix/>
          </a:blip>
          <a:srcRect b="0" l="0" r="0" t="0"/>
          <a:stretch/>
        </p:blipFill>
        <p:spPr>
          <a:xfrm>
            <a:off x="6283674" y="1350144"/>
            <a:ext cx="5267835" cy="2948116"/>
          </a:xfrm>
          <a:prstGeom prst="rect">
            <a:avLst/>
          </a:prstGeom>
          <a:noFill/>
          <a:ln>
            <a:noFill/>
          </a:ln>
        </p:spPr>
      </p:pic>
      <p:pic>
        <p:nvPicPr>
          <p:cNvPr id="627" name="Google Shape;627;p73"/>
          <p:cNvPicPr preferRelativeResize="0"/>
          <p:nvPr/>
        </p:nvPicPr>
        <p:blipFill rotWithShape="1">
          <a:blip r:embed="rId5">
            <a:alphaModFix/>
          </a:blip>
          <a:srcRect b="0" l="0" r="0" t="0"/>
          <a:stretch/>
        </p:blipFill>
        <p:spPr>
          <a:xfrm>
            <a:off x="4001586" y="4480289"/>
            <a:ext cx="3133334" cy="221838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2" name="Shape 632"/>
        <p:cNvGrpSpPr/>
        <p:nvPr/>
      </p:nvGrpSpPr>
      <p:grpSpPr>
        <a:xfrm>
          <a:off x="0" y="0"/>
          <a:ext cx="0" cy="0"/>
          <a:chOff x="0" y="0"/>
          <a:chExt cx="0" cy="0"/>
        </a:xfrm>
      </p:grpSpPr>
      <p:sp>
        <p:nvSpPr>
          <p:cNvPr id="633" name="Google Shape;633;p74"/>
          <p:cNvSpPr txBox="1"/>
          <p:nvPr/>
        </p:nvSpPr>
        <p:spPr>
          <a:xfrm>
            <a:off x="838200" y="294120"/>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t/>
            </a:r>
            <a:endParaRPr b="1" sz="4400">
              <a:solidFill>
                <a:schemeClr val="dk1"/>
              </a:solidFill>
              <a:latin typeface="Calibri"/>
              <a:ea typeface="Calibri"/>
              <a:cs typeface="Calibri"/>
              <a:sym typeface="Calibri"/>
            </a:endParaRPr>
          </a:p>
        </p:txBody>
      </p:sp>
      <p:sp>
        <p:nvSpPr>
          <p:cNvPr id="634" name="Google Shape;634;p74"/>
          <p:cNvSpPr txBox="1"/>
          <p:nvPr/>
        </p:nvSpPr>
        <p:spPr>
          <a:xfrm>
            <a:off x="941172" y="-2574"/>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chemeClr val="dk1"/>
                </a:solidFill>
                <a:latin typeface="Calibri"/>
                <a:ea typeface="Calibri"/>
                <a:cs typeface="Calibri"/>
                <a:sym typeface="Calibri"/>
              </a:rPr>
              <a:t>If your children use YouTube…</a:t>
            </a:r>
            <a:endParaRPr b="1" sz="4400">
              <a:solidFill>
                <a:schemeClr val="dk1"/>
              </a:solidFill>
              <a:latin typeface="Calibri"/>
              <a:ea typeface="Calibri"/>
              <a:cs typeface="Calibri"/>
              <a:sym typeface="Calibri"/>
            </a:endParaRPr>
          </a:p>
        </p:txBody>
      </p:sp>
      <p:sp>
        <p:nvSpPr>
          <p:cNvPr id="635" name="Google Shape;635;p74"/>
          <p:cNvSpPr/>
          <p:nvPr/>
        </p:nvSpPr>
        <p:spPr>
          <a:xfrm>
            <a:off x="838200" y="1263647"/>
            <a:ext cx="10299300" cy="5016900"/>
          </a:xfrm>
          <a:prstGeom prst="rect">
            <a:avLst/>
          </a:prstGeom>
          <a:noFill/>
          <a:ln>
            <a:noFill/>
          </a:ln>
        </p:spPr>
        <p:txBody>
          <a:bodyPr anchorCtr="0" anchor="t" bIns="45700" lIns="91425" spcFirstLastPara="1" rIns="91425" wrap="square" tIns="45700">
            <a:noAutofit/>
          </a:bodyPr>
          <a:lstStyle/>
          <a:p>
            <a:pPr indent="-285750" lvl="0" marL="285750" marR="0" rtl="0" algn="l">
              <a:spcBef>
                <a:spcPts val="0"/>
              </a:spcBef>
              <a:spcAft>
                <a:spcPts val="0"/>
              </a:spcAft>
              <a:buClr>
                <a:srgbClr val="222222"/>
              </a:buClr>
              <a:buSzPts val="2400"/>
              <a:buFont typeface="Arial"/>
              <a:buChar char="•"/>
            </a:pPr>
            <a:r>
              <a:rPr lang="en-US" sz="2400">
                <a:solidFill>
                  <a:srgbClr val="222222"/>
                </a:solidFill>
                <a:latin typeface="Arial"/>
                <a:ea typeface="Arial"/>
                <a:cs typeface="Arial"/>
                <a:sym typeface="Arial"/>
              </a:rPr>
              <a:t>Make sure the device is in a public area and at least within your visual field and earshot.</a:t>
            </a:r>
            <a:endParaRPr/>
          </a:p>
          <a:p>
            <a:pPr indent="-285750" lvl="0" marL="285750" marR="0" rtl="0" algn="l">
              <a:spcBef>
                <a:spcPts val="0"/>
              </a:spcBef>
              <a:spcAft>
                <a:spcPts val="0"/>
              </a:spcAft>
              <a:buClr>
                <a:srgbClr val="222222"/>
              </a:buClr>
              <a:buSzPts val="2400"/>
              <a:buFont typeface="Arial"/>
              <a:buChar char="•"/>
            </a:pPr>
            <a:r>
              <a:rPr lang="en-US" sz="2400">
                <a:solidFill>
                  <a:srgbClr val="222222"/>
                </a:solidFill>
                <a:latin typeface="Arial"/>
                <a:ea typeface="Arial"/>
                <a:cs typeface="Arial"/>
                <a:sym typeface="Arial"/>
              </a:rPr>
              <a:t>Turn off autoplay [avoid rabbit holes and inane (or worse) content]</a:t>
            </a:r>
            <a:endParaRPr/>
          </a:p>
          <a:p>
            <a:pPr indent="-285750" lvl="0" marL="285750" marR="0" rtl="0" algn="l">
              <a:spcBef>
                <a:spcPts val="0"/>
              </a:spcBef>
              <a:spcAft>
                <a:spcPts val="0"/>
              </a:spcAft>
              <a:buClr>
                <a:srgbClr val="222222"/>
              </a:buClr>
              <a:buSzPts val="2400"/>
              <a:buFont typeface="Arial"/>
              <a:buChar char="•"/>
            </a:pPr>
            <a:r>
              <a:rPr lang="en-US" sz="2400">
                <a:solidFill>
                  <a:srgbClr val="222222"/>
                </a:solidFill>
                <a:latin typeface="Arial"/>
                <a:ea typeface="Arial"/>
                <a:cs typeface="Arial"/>
                <a:sym typeface="Arial"/>
              </a:rPr>
              <a:t>Put the video on full screen [prevents sidebar distractions &amp; rabbit holes]</a:t>
            </a:r>
            <a:endParaRPr/>
          </a:p>
          <a:p>
            <a:pPr indent="-285750" lvl="0" marL="285750" marR="0" rtl="0" algn="l">
              <a:spcBef>
                <a:spcPts val="0"/>
              </a:spcBef>
              <a:spcAft>
                <a:spcPts val="0"/>
              </a:spcAft>
              <a:buClr>
                <a:srgbClr val="222222"/>
              </a:buClr>
              <a:buSzPts val="2400"/>
              <a:buFont typeface="Arial"/>
              <a:buChar char="•"/>
            </a:pPr>
            <a:r>
              <a:rPr lang="en-US" sz="2400">
                <a:solidFill>
                  <a:srgbClr val="222222"/>
                </a:solidFill>
                <a:latin typeface="Arial"/>
                <a:ea typeface="Arial"/>
                <a:cs typeface="Arial"/>
                <a:sym typeface="Arial"/>
              </a:rPr>
              <a:t>Alone as the parent, prepare the video by getting past the initial ad first.</a:t>
            </a:r>
            <a:endParaRPr/>
          </a:p>
          <a:p>
            <a:pPr indent="-285750" lvl="1" marL="742950" marR="0" rtl="0" algn="l">
              <a:spcBef>
                <a:spcPts val="0"/>
              </a:spcBef>
              <a:spcAft>
                <a:spcPts val="0"/>
              </a:spcAft>
              <a:buClr>
                <a:srgbClr val="222222"/>
              </a:buClr>
              <a:buSzPts val="2400"/>
              <a:buFont typeface="Arial"/>
              <a:buChar char="•"/>
            </a:pPr>
            <a:r>
              <a:rPr b="0" i="0" lang="en-US" sz="2400" u="none" cap="none" strike="noStrike">
                <a:solidFill>
                  <a:srgbClr val="222222"/>
                </a:solidFill>
                <a:latin typeface="Arial"/>
                <a:ea typeface="Arial"/>
                <a:cs typeface="Arial"/>
                <a:sym typeface="Arial"/>
              </a:rPr>
              <a:t>Watch/listen for intermediate ads, and ads at the end </a:t>
            </a:r>
            <a:endParaRPr b="0" i="0" sz="2400" u="none" cap="none" strike="noStrike">
              <a:solidFill>
                <a:schemeClr val="dk1"/>
              </a:solidFill>
              <a:latin typeface="Calibri"/>
              <a:ea typeface="Calibri"/>
              <a:cs typeface="Calibri"/>
              <a:sym typeface="Calibri"/>
            </a:endParaRPr>
          </a:p>
          <a:p>
            <a:pPr indent="-285750" lvl="0" marL="285750" marR="0" rtl="0" algn="l">
              <a:spcBef>
                <a:spcPts val="0"/>
              </a:spcBef>
              <a:spcAft>
                <a:spcPts val="0"/>
              </a:spcAft>
              <a:buClr>
                <a:srgbClr val="222222"/>
              </a:buClr>
              <a:buSzPts val="2400"/>
              <a:buFont typeface="Arial"/>
              <a:buChar char="•"/>
            </a:pPr>
            <a:r>
              <a:rPr lang="en-US" sz="2400">
                <a:solidFill>
                  <a:srgbClr val="222222"/>
                </a:solidFill>
                <a:latin typeface="Arial"/>
                <a:ea typeface="Arial"/>
                <a:cs typeface="Arial"/>
                <a:sym typeface="Arial"/>
              </a:rPr>
              <a:t>Agree together with your child on how much time you/they will spend on the activity. [This can help model principles of time-boxing and single-tasking, which are powerful Digital Wellness principles.]</a:t>
            </a:r>
            <a:br>
              <a:rPr lang="en-US" sz="2400">
                <a:solidFill>
                  <a:schemeClr val="dk1"/>
                </a:solidFill>
                <a:latin typeface="Calibri"/>
                <a:ea typeface="Calibri"/>
                <a:cs typeface="Calibri"/>
                <a:sym typeface="Calibri"/>
              </a:rPr>
            </a:br>
            <a:br>
              <a:rPr lang="en-US" sz="2400">
                <a:solidFill>
                  <a:schemeClr val="dk1"/>
                </a:solidFill>
                <a:latin typeface="Calibri"/>
                <a:ea typeface="Calibri"/>
                <a:cs typeface="Calibri"/>
                <a:sym typeface="Calibri"/>
              </a:rPr>
            </a:br>
            <a:r>
              <a:rPr lang="en-US" sz="2000">
                <a:solidFill>
                  <a:srgbClr val="222222"/>
                </a:solidFill>
                <a:latin typeface="Arial"/>
                <a:ea typeface="Arial"/>
                <a:cs typeface="Arial"/>
                <a:sym typeface="Arial"/>
              </a:rPr>
              <a:t>*Wherever possible, use technology *with* your child. This is good for both relationship-building and safety, and side-by-side learning with positive reinforcement can potentially be a protective factor for overall behavioral health, as per Social Development Strategy</a:t>
            </a:r>
            <a:endParaRPr sz="1600">
              <a:solidFill>
                <a:schemeClr val="dk1"/>
              </a:solidFill>
              <a:latin typeface="Calibri"/>
              <a:ea typeface="Calibri"/>
              <a:cs typeface="Calibri"/>
              <a:sym typeface="Calibri"/>
            </a:endParaRPr>
          </a:p>
        </p:txBody>
      </p:sp>
      <p:pic>
        <p:nvPicPr>
          <p:cNvPr id="636" name="Google Shape;636;p74"/>
          <p:cNvPicPr preferRelativeResize="0"/>
          <p:nvPr/>
        </p:nvPicPr>
        <p:blipFill rotWithShape="1">
          <a:blip r:embed="rId3">
            <a:alphaModFix/>
          </a:blip>
          <a:srcRect b="0" l="0" r="0" t="0"/>
          <a:stretch/>
        </p:blipFill>
        <p:spPr>
          <a:xfrm>
            <a:off x="10107827" y="91974"/>
            <a:ext cx="1801017" cy="1231015"/>
          </a:xfrm>
          <a:prstGeom prst="rect">
            <a:avLst/>
          </a:prstGeom>
          <a:noFill/>
          <a:ln>
            <a:noFill/>
          </a:ln>
        </p:spPr>
      </p:pic>
      <p:pic>
        <p:nvPicPr>
          <p:cNvPr id="637" name="Google Shape;637;p74"/>
          <p:cNvPicPr preferRelativeResize="0"/>
          <p:nvPr/>
        </p:nvPicPr>
        <p:blipFill rotWithShape="1">
          <a:blip r:embed="rId4">
            <a:alphaModFix/>
          </a:blip>
          <a:srcRect b="9188" l="11948" r="15723" t="15002"/>
          <a:stretch/>
        </p:blipFill>
        <p:spPr>
          <a:xfrm>
            <a:off x="10958383" y="5902414"/>
            <a:ext cx="996778" cy="87873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2" name="Shape 642"/>
        <p:cNvGrpSpPr/>
        <p:nvPr/>
      </p:nvGrpSpPr>
      <p:grpSpPr>
        <a:xfrm>
          <a:off x="0" y="0"/>
          <a:ext cx="0" cy="0"/>
          <a:chOff x="0" y="0"/>
          <a:chExt cx="0" cy="0"/>
        </a:xfrm>
      </p:grpSpPr>
      <p:sp>
        <p:nvSpPr>
          <p:cNvPr id="643" name="Google Shape;643;p75"/>
          <p:cNvSpPr txBox="1"/>
          <p:nvPr/>
        </p:nvSpPr>
        <p:spPr>
          <a:xfrm>
            <a:off x="838200" y="294120"/>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t/>
            </a:r>
            <a:endParaRPr b="1" sz="4400">
              <a:solidFill>
                <a:schemeClr val="dk1"/>
              </a:solidFill>
              <a:latin typeface="Calibri"/>
              <a:ea typeface="Calibri"/>
              <a:cs typeface="Calibri"/>
              <a:sym typeface="Calibri"/>
            </a:endParaRPr>
          </a:p>
        </p:txBody>
      </p:sp>
      <p:pic>
        <p:nvPicPr>
          <p:cNvPr id="644" name="Google Shape;644;p75"/>
          <p:cNvPicPr preferRelativeResize="0"/>
          <p:nvPr/>
        </p:nvPicPr>
        <p:blipFill rotWithShape="1">
          <a:blip r:embed="rId3">
            <a:alphaModFix/>
          </a:blip>
          <a:srcRect b="0" l="0" r="0" t="0"/>
          <a:stretch/>
        </p:blipFill>
        <p:spPr>
          <a:xfrm>
            <a:off x="1909719" y="1584335"/>
            <a:ext cx="3082412" cy="4877662"/>
          </a:xfrm>
          <a:prstGeom prst="rect">
            <a:avLst/>
          </a:prstGeom>
          <a:noFill/>
          <a:ln>
            <a:noFill/>
          </a:ln>
        </p:spPr>
      </p:pic>
      <p:pic>
        <p:nvPicPr>
          <p:cNvPr id="645" name="Google Shape;645;p75"/>
          <p:cNvPicPr preferRelativeResize="0"/>
          <p:nvPr/>
        </p:nvPicPr>
        <p:blipFill rotWithShape="1">
          <a:blip r:embed="rId4">
            <a:alphaModFix/>
          </a:blip>
          <a:srcRect b="0" l="0" r="0" t="0"/>
          <a:stretch/>
        </p:blipFill>
        <p:spPr>
          <a:xfrm>
            <a:off x="7080419" y="1596050"/>
            <a:ext cx="3081981" cy="4924347"/>
          </a:xfrm>
          <a:prstGeom prst="rect">
            <a:avLst/>
          </a:prstGeom>
          <a:noFill/>
          <a:ln>
            <a:noFill/>
          </a:ln>
        </p:spPr>
      </p:pic>
      <p:sp>
        <p:nvSpPr>
          <p:cNvPr id="646" name="Google Shape;646;p75"/>
          <p:cNvSpPr txBox="1"/>
          <p:nvPr/>
        </p:nvSpPr>
        <p:spPr>
          <a:xfrm>
            <a:off x="941172" y="217670"/>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chemeClr val="dk1"/>
                </a:solidFill>
                <a:latin typeface="Calibri"/>
                <a:ea typeface="Calibri"/>
                <a:cs typeface="Calibri"/>
                <a:sym typeface="Calibri"/>
              </a:rPr>
              <a:t>Family tech tip from Better Screen Time</a:t>
            </a:r>
            <a:endParaRPr b="1" sz="4400">
              <a:solidFill>
                <a:schemeClr val="dk1"/>
              </a:solidFill>
              <a:latin typeface="Calibri"/>
              <a:ea typeface="Calibri"/>
              <a:cs typeface="Calibri"/>
              <a:sym typeface="Calibri"/>
            </a:endParaRPr>
          </a:p>
        </p:txBody>
      </p:sp>
      <p:sp>
        <p:nvSpPr>
          <p:cNvPr id="647" name="Google Shape;647;p75"/>
          <p:cNvSpPr/>
          <p:nvPr/>
        </p:nvSpPr>
        <p:spPr>
          <a:xfrm>
            <a:off x="0" y="6596390"/>
            <a:ext cx="11742000" cy="261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100" u="sng">
                <a:solidFill>
                  <a:schemeClr val="dk1"/>
                </a:solidFill>
                <a:latin typeface="Calibri"/>
                <a:ea typeface="Calibri"/>
                <a:cs typeface="Calibri"/>
                <a:sym typeface="Calibri"/>
                <a:hlinkClick r:id="rId5">
                  <a:extLst>
                    <a:ext uri="{A12FA001-AC4F-418D-AE19-62706E023703}">
                      <ahyp:hlinkClr val="tx"/>
                    </a:ext>
                  </a:extLst>
                </a:hlinkClick>
              </a:rPr>
              <a:t>https://www.instagram.com/p/CU8JuQvBs-K/</a:t>
            </a:r>
            <a:r>
              <a:rPr lang="en-US" sz="1100">
                <a:solidFill>
                  <a:schemeClr val="dk1"/>
                </a:solidFill>
                <a:latin typeface="Calibri"/>
                <a:ea typeface="Calibri"/>
                <a:cs typeface="Calibri"/>
                <a:sym typeface="Calibri"/>
              </a:rPr>
              <a:t> or @BetterScreenTime or </a:t>
            </a:r>
            <a:r>
              <a:rPr lang="en-US" sz="1100" u="sng">
                <a:solidFill>
                  <a:schemeClr val="dk1"/>
                </a:solidFill>
                <a:latin typeface="Calibri"/>
                <a:ea typeface="Calibri"/>
                <a:cs typeface="Calibri"/>
                <a:sym typeface="Calibri"/>
                <a:hlinkClick r:id="rId6">
                  <a:extLst>
                    <a:ext uri="{A12FA001-AC4F-418D-AE19-62706E023703}">
                      <ahyp:hlinkClr val="tx"/>
                    </a:ext>
                  </a:extLst>
                </a:hlinkClick>
              </a:rPr>
              <a:t>https://www.instagram.com/betterscreentime/</a:t>
            </a:r>
            <a:endParaRPr sz="1100">
              <a:solidFill>
                <a:schemeClr val="dk1"/>
              </a:solidFill>
              <a:latin typeface="Calibri"/>
              <a:ea typeface="Calibri"/>
              <a:cs typeface="Calibri"/>
              <a:sym typeface="Calibri"/>
            </a:endParaRPr>
          </a:p>
        </p:txBody>
      </p:sp>
      <p:pic>
        <p:nvPicPr>
          <p:cNvPr id="648" name="Google Shape;648;p75"/>
          <p:cNvPicPr preferRelativeResize="0"/>
          <p:nvPr/>
        </p:nvPicPr>
        <p:blipFill rotWithShape="1">
          <a:blip r:embed="rId7">
            <a:alphaModFix/>
          </a:blip>
          <a:srcRect b="9188" l="11948" r="15723" t="15002"/>
          <a:stretch/>
        </p:blipFill>
        <p:spPr>
          <a:xfrm>
            <a:off x="10958383" y="5848461"/>
            <a:ext cx="996778" cy="878735"/>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3" name="Shape 653"/>
        <p:cNvGrpSpPr/>
        <p:nvPr/>
      </p:nvGrpSpPr>
      <p:grpSpPr>
        <a:xfrm>
          <a:off x="0" y="0"/>
          <a:ext cx="0" cy="0"/>
          <a:chOff x="0" y="0"/>
          <a:chExt cx="0" cy="0"/>
        </a:xfrm>
      </p:grpSpPr>
      <p:sp>
        <p:nvSpPr>
          <p:cNvPr id="654" name="Google Shape;654;p76"/>
          <p:cNvSpPr txBox="1"/>
          <p:nvPr/>
        </p:nvSpPr>
        <p:spPr>
          <a:xfrm>
            <a:off x="838200" y="294120"/>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t/>
            </a:r>
            <a:endParaRPr b="1" sz="4400">
              <a:solidFill>
                <a:schemeClr val="dk1"/>
              </a:solidFill>
              <a:latin typeface="Calibri"/>
              <a:ea typeface="Calibri"/>
              <a:cs typeface="Calibri"/>
              <a:sym typeface="Calibri"/>
            </a:endParaRPr>
          </a:p>
        </p:txBody>
      </p:sp>
      <p:pic>
        <p:nvPicPr>
          <p:cNvPr id="655" name="Google Shape;655;p76"/>
          <p:cNvPicPr preferRelativeResize="0"/>
          <p:nvPr/>
        </p:nvPicPr>
        <p:blipFill rotWithShape="1">
          <a:blip r:embed="rId3">
            <a:alphaModFix/>
          </a:blip>
          <a:srcRect b="0" l="0" r="0" t="0"/>
          <a:stretch/>
        </p:blipFill>
        <p:spPr>
          <a:xfrm>
            <a:off x="4317927" y="3580375"/>
            <a:ext cx="3639137" cy="1763582"/>
          </a:xfrm>
          <a:prstGeom prst="rect">
            <a:avLst/>
          </a:prstGeom>
          <a:noFill/>
          <a:ln>
            <a:noFill/>
          </a:ln>
        </p:spPr>
      </p:pic>
      <p:pic>
        <p:nvPicPr>
          <p:cNvPr id="656" name="Google Shape;656;p76"/>
          <p:cNvPicPr preferRelativeResize="0"/>
          <p:nvPr/>
        </p:nvPicPr>
        <p:blipFill rotWithShape="1">
          <a:blip r:embed="rId4">
            <a:alphaModFix/>
          </a:blip>
          <a:srcRect b="0" l="0" r="0" t="0"/>
          <a:stretch/>
        </p:blipFill>
        <p:spPr>
          <a:xfrm>
            <a:off x="8331198" y="4154958"/>
            <a:ext cx="3136900" cy="1993900"/>
          </a:xfrm>
          <a:prstGeom prst="rect">
            <a:avLst/>
          </a:prstGeom>
          <a:noFill/>
          <a:ln>
            <a:noFill/>
          </a:ln>
        </p:spPr>
      </p:pic>
      <p:pic>
        <p:nvPicPr>
          <p:cNvPr id="657" name="Google Shape;657;p76"/>
          <p:cNvPicPr preferRelativeResize="0"/>
          <p:nvPr/>
        </p:nvPicPr>
        <p:blipFill rotWithShape="1">
          <a:blip r:embed="rId5">
            <a:alphaModFix/>
          </a:blip>
          <a:srcRect b="0" l="0" r="0" t="0"/>
          <a:stretch/>
        </p:blipFill>
        <p:spPr>
          <a:xfrm>
            <a:off x="838200" y="1776284"/>
            <a:ext cx="3365500" cy="2197100"/>
          </a:xfrm>
          <a:prstGeom prst="rect">
            <a:avLst/>
          </a:prstGeom>
          <a:noFill/>
          <a:ln>
            <a:noFill/>
          </a:ln>
        </p:spPr>
      </p:pic>
      <p:pic>
        <p:nvPicPr>
          <p:cNvPr id="658" name="Google Shape;658;p76"/>
          <p:cNvPicPr preferRelativeResize="0"/>
          <p:nvPr/>
        </p:nvPicPr>
        <p:blipFill rotWithShape="1">
          <a:blip r:embed="rId6">
            <a:alphaModFix/>
          </a:blip>
          <a:srcRect b="0" l="0" r="0" t="0"/>
          <a:stretch/>
        </p:blipFill>
        <p:spPr>
          <a:xfrm>
            <a:off x="1778000" y="1046034"/>
            <a:ext cx="1485900" cy="1460500"/>
          </a:xfrm>
          <a:prstGeom prst="rect">
            <a:avLst/>
          </a:prstGeom>
          <a:noFill/>
          <a:ln>
            <a:noFill/>
          </a:ln>
        </p:spPr>
      </p:pic>
      <p:pic>
        <p:nvPicPr>
          <p:cNvPr id="659" name="Google Shape;659;p76"/>
          <p:cNvPicPr preferRelativeResize="0"/>
          <p:nvPr/>
        </p:nvPicPr>
        <p:blipFill rotWithShape="1">
          <a:blip r:embed="rId7">
            <a:alphaModFix/>
          </a:blip>
          <a:srcRect b="0" l="0" r="0" t="0"/>
          <a:stretch/>
        </p:blipFill>
        <p:spPr>
          <a:xfrm>
            <a:off x="4626195" y="2606508"/>
            <a:ext cx="3022600" cy="1054100"/>
          </a:xfrm>
          <a:prstGeom prst="rect">
            <a:avLst/>
          </a:prstGeom>
          <a:noFill/>
          <a:ln>
            <a:noFill/>
          </a:ln>
        </p:spPr>
      </p:pic>
      <p:pic>
        <p:nvPicPr>
          <p:cNvPr id="660" name="Google Shape;660;p76"/>
          <p:cNvPicPr preferRelativeResize="0"/>
          <p:nvPr/>
        </p:nvPicPr>
        <p:blipFill rotWithShape="1">
          <a:blip r:embed="rId8">
            <a:alphaModFix/>
          </a:blip>
          <a:srcRect b="0" l="0" r="0" t="0"/>
          <a:stretch/>
        </p:blipFill>
        <p:spPr>
          <a:xfrm>
            <a:off x="9005699" y="1899053"/>
            <a:ext cx="1794104" cy="2620601"/>
          </a:xfrm>
          <a:prstGeom prst="rect">
            <a:avLst/>
          </a:prstGeom>
          <a:noFill/>
          <a:ln>
            <a:noFill/>
          </a:ln>
        </p:spPr>
      </p:pic>
      <p:sp>
        <p:nvSpPr>
          <p:cNvPr id="661" name="Google Shape;661;p76"/>
          <p:cNvSpPr/>
          <p:nvPr/>
        </p:nvSpPr>
        <p:spPr>
          <a:xfrm>
            <a:off x="3793609" y="5934076"/>
            <a:ext cx="4134600" cy="861900"/>
          </a:xfrm>
          <a:prstGeom prst="rect">
            <a:avLst/>
          </a:prstGeom>
          <a:noFill/>
          <a:ln cap="flat" cmpd="sng" w="9525">
            <a:solidFill>
              <a:schemeClr val="accent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1600" u="sng">
                <a:solidFill>
                  <a:schemeClr val="dk1"/>
                </a:solidFill>
                <a:latin typeface="Calibri"/>
                <a:ea typeface="Calibri"/>
                <a:cs typeface="Calibri"/>
                <a:sym typeface="Calibri"/>
                <a:hlinkClick r:id="rId9">
                  <a:extLst>
                    <a:ext uri="{A12FA001-AC4F-418D-AE19-62706E023703}">
                      <ahyp:hlinkClr val="tx"/>
                    </a:ext>
                  </a:extLst>
                </a:hlinkClick>
              </a:rPr>
              <a:t>https://www.instagram.com/p/CU8JuQvBs-K/</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en-US" sz="1600" u="sng">
                <a:solidFill>
                  <a:schemeClr val="dk1"/>
                </a:solidFill>
                <a:latin typeface="Calibri"/>
                <a:ea typeface="Calibri"/>
                <a:cs typeface="Calibri"/>
                <a:sym typeface="Calibri"/>
                <a:hlinkClick r:id="rId10">
                  <a:extLst>
                    <a:ext uri="{A12FA001-AC4F-418D-AE19-62706E023703}">
                      <ahyp:hlinkClr val="tx"/>
                    </a:ext>
                  </a:extLst>
                </a:hlinkClick>
              </a:rPr>
              <a:t>https://www.instagram.com/betterscreentime/</a:t>
            </a:r>
            <a:endParaRPr sz="1600">
              <a:solidFill>
                <a:schemeClr val="dk1"/>
              </a:solidFill>
              <a:latin typeface="Calibri"/>
              <a:ea typeface="Calibri"/>
              <a:cs typeface="Calibri"/>
              <a:sym typeface="Calibri"/>
            </a:endParaRPr>
          </a:p>
          <a:p>
            <a:pPr indent="0" lvl="0" marL="0" marR="0" rtl="0" algn="l">
              <a:spcBef>
                <a:spcPts val="0"/>
              </a:spcBef>
              <a:spcAft>
                <a:spcPts val="0"/>
              </a:spcAft>
              <a:buNone/>
            </a:pPr>
            <a:r>
              <a:rPr lang="en-US" sz="1600">
                <a:solidFill>
                  <a:schemeClr val="dk1"/>
                </a:solidFill>
                <a:latin typeface="Calibri"/>
                <a:ea typeface="Calibri"/>
                <a:cs typeface="Calibri"/>
                <a:sym typeface="Calibri"/>
              </a:rPr>
              <a:t>@BetterScreenTime</a:t>
            </a:r>
            <a:endParaRPr sz="1600">
              <a:solidFill>
                <a:schemeClr val="dk1"/>
              </a:solidFill>
              <a:latin typeface="Calibri"/>
              <a:ea typeface="Calibri"/>
              <a:cs typeface="Calibri"/>
              <a:sym typeface="Calibri"/>
            </a:endParaRPr>
          </a:p>
        </p:txBody>
      </p:sp>
      <p:sp>
        <p:nvSpPr>
          <p:cNvPr id="662" name="Google Shape;662;p76"/>
          <p:cNvSpPr txBox="1"/>
          <p:nvPr/>
        </p:nvSpPr>
        <p:spPr>
          <a:xfrm>
            <a:off x="1333800" y="84944"/>
            <a:ext cx="9648000" cy="708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000">
                <a:solidFill>
                  <a:schemeClr val="dk1"/>
                </a:solidFill>
                <a:latin typeface="Calibri"/>
                <a:ea typeface="Calibri"/>
                <a:cs typeface="Calibri"/>
                <a:sym typeface="Calibri"/>
              </a:rPr>
              <a:t>e.g., from Andrea Davis at Better Screen Time</a:t>
            </a:r>
            <a:endParaRPr sz="4000">
              <a:solidFill>
                <a:schemeClr val="dk1"/>
              </a:solidFill>
              <a:latin typeface="Calibri"/>
              <a:ea typeface="Calibri"/>
              <a:cs typeface="Calibri"/>
              <a:sym typeface="Calibri"/>
            </a:endParaRPr>
          </a:p>
        </p:txBody>
      </p:sp>
      <p:pic>
        <p:nvPicPr>
          <p:cNvPr id="663" name="Google Shape;663;p76"/>
          <p:cNvPicPr preferRelativeResize="0"/>
          <p:nvPr/>
        </p:nvPicPr>
        <p:blipFill rotWithShape="1">
          <a:blip r:embed="rId11">
            <a:alphaModFix/>
          </a:blip>
          <a:srcRect b="38048" l="9178" r="9600" t="33121"/>
          <a:stretch/>
        </p:blipFill>
        <p:spPr>
          <a:xfrm>
            <a:off x="1080786" y="3991402"/>
            <a:ext cx="2712823" cy="790832"/>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8" name="Shape 668"/>
        <p:cNvGrpSpPr/>
        <p:nvPr/>
      </p:nvGrpSpPr>
      <p:grpSpPr>
        <a:xfrm>
          <a:off x="0" y="0"/>
          <a:ext cx="0" cy="0"/>
          <a:chOff x="0" y="0"/>
          <a:chExt cx="0" cy="0"/>
        </a:xfrm>
      </p:grpSpPr>
      <p:pic>
        <p:nvPicPr>
          <p:cNvPr id="669" name="Google Shape;669;p77"/>
          <p:cNvPicPr preferRelativeResize="0"/>
          <p:nvPr/>
        </p:nvPicPr>
        <p:blipFill rotWithShape="1">
          <a:blip r:embed="rId3">
            <a:alphaModFix/>
          </a:blip>
          <a:srcRect b="0" l="0" r="0" t="0"/>
          <a:stretch/>
        </p:blipFill>
        <p:spPr>
          <a:xfrm>
            <a:off x="106673" y="222598"/>
            <a:ext cx="2512272" cy="6252342"/>
          </a:xfrm>
          <a:prstGeom prst="rect">
            <a:avLst/>
          </a:prstGeom>
          <a:noFill/>
          <a:ln>
            <a:noFill/>
          </a:ln>
        </p:spPr>
      </p:pic>
      <p:pic>
        <p:nvPicPr>
          <p:cNvPr id="670" name="Google Shape;670;p77"/>
          <p:cNvPicPr preferRelativeResize="0"/>
          <p:nvPr/>
        </p:nvPicPr>
        <p:blipFill rotWithShape="1">
          <a:blip r:embed="rId4">
            <a:alphaModFix/>
          </a:blip>
          <a:srcRect b="0" l="0" r="0" t="0"/>
          <a:stretch/>
        </p:blipFill>
        <p:spPr>
          <a:xfrm>
            <a:off x="7338353" y="4412344"/>
            <a:ext cx="4795165" cy="2402114"/>
          </a:xfrm>
          <a:prstGeom prst="rect">
            <a:avLst/>
          </a:prstGeom>
          <a:noFill/>
          <a:ln cap="flat" cmpd="sng" w="9525">
            <a:solidFill>
              <a:srgbClr val="AEABAB"/>
            </a:solidFill>
            <a:prstDash val="solid"/>
            <a:round/>
            <a:headEnd len="sm" w="sm" type="none"/>
            <a:tailEnd len="sm" w="sm" type="none"/>
          </a:ln>
        </p:spPr>
      </p:pic>
      <p:pic>
        <p:nvPicPr>
          <p:cNvPr id="671" name="Google Shape;671;p77"/>
          <p:cNvPicPr preferRelativeResize="0"/>
          <p:nvPr/>
        </p:nvPicPr>
        <p:blipFill rotWithShape="1">
          <a:blip r:embed="rId5">
            <a:alphaModFix/>
          </a:blip>
          <a:srcRect b="0" l="0" r="0" t="0"/>
          <a:stretch/>
        </p:blipFill>
        <p:spPr>
          <a:xfrm>
            <a:off x="2645962" y="3047659"/>
            <a:ext cx="4653118" cy="2128647"/>
          </a:xfrm>
          <a:prstGeom prst="rect">
            <a:avLst/>
          </a:prstGeom>
          <a:noFill/>
          <a:ln>
            <a:noFill/>
          </a:ln>
        </p:spPr>
      </p:pic>
      <p:pic>
        <p:nvPicPr>
          <p:cNvPr id="672" name="Google Shape;672;p77"/>
          <p:cNvPicPr preferRelativeResize="0"/>
          <p:nvPr/>
        </p:nvPicPr>
        <p:blipFill rotWithShape="1">
          <a:blip r:embed="rId6">
            <a:alphaModFix/>
          </a:blip>
          <a:srcRect b="0" l="0" r="0" t="0"/>
          <a:stretch/>
        </p:blipFill>
        <p:spPr>
          <a:xfrm>
            <a:off x="7302384" y="1534101"/>
            <a:ext cx="4831133" cy="2233260"/>
          </a:xfrm>
          <a:prstGeom prst="rect">
            <a:avLst/>
          </a:prstGeom>
          <a:noFill/>
          <a:ln>
            <a:noFill/>
          </a:ln>
        </p:spPr>
      </p:pic>
      <p:pic>
        <p:nvPicPr>
          <p:cNvPr id="673" name="Google Shape;673;p77"/>
          <p:cNvPicPr preferRelativeResize="0"/>
          <p:nvPr/>
        </p:nvPicPr>
        <p:blipFill rotWithShape="1">
          <a:blip r:embed="rId7">
            <a:alphaModFix/>
          </a:blip>
          <a:srcRect b="0" l="0" r="0" t="0"/>
          <a:stretch/>
        </p:blipFill>
        <p:spPr>
          <a:xfrm>
            <a:off x="2656161" y="96128"/>
            <a:ext cx="4687295" cy="2114569"/>
          </a:xfrm>
          <a:prstGeom prst="rect">
            <a:avLst/>
          </a:prstGeom>
          <a:noFill/>
          <a:ln>
            <a:noFill/>
          </a:ln>
        </p:spPr>
      </p:pic>
      <p:sp>
        <p:nvSpPr>
          <p:cNvPr id="674" name="Google Shape;674;p77"/>
          <p:cNvSpPr txBox="1"/>
          <p:nvPr/>
        </p:nvSpPr>
        <p:spPr>
          <a:xfrm>
            <a:off x="7600958" y="491949"/>
            <a:ext cx="4275000" cy="646500"/>
          </a:xfrm>
          <a:prstGeom prst="rect">
            <a:avLst/>
          </a:prstGeom>
          <a:noFill/>
          <a:ln cap="flat" cmpd="sng" w="50800">
            <a:solidFill>
              <a:srgbClr val="AEABAB"/>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a:solidFill>
                  <a:schemeClr val="dk1"/>
                </a:solidFill>
                <a:latin typeface="Calibri"/>
                <a:ea typeface="Calibri"/>
                <a:cs typeface="Calibri"/>
                <a:sym typeface="Calibri"/>
              </a:rPr>
              <a:t>from </a:t>
            </a:r>
            <a:r>
              <a:rPr b="1" lang="en-US" sz="3600">
                <a:solidFill>
                  <a:schemeClr val="dk1"/>
                </a:solidFill>
                <a:latin typeface="Calibri"/>
                <a:ea typeface="Calibri"/>
                <a:cs typeface="Calibri"/>
                <a:sym typeface="Calibri"/>
              </a:rPr>
              <a:t>WiredHuman.org</a:t>
            </a:r>
            <a:endParaRPr b="1" sz="3600">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pic>
        <p:nvPicPr>
          <p:cNvPr id="187" name="Google Shape;187;p24"/>
          <p:cNvPicPr preferRelativeResize="0"/>
          <p:nvPr/>
        </p:nvPicPr>
        <p:blipFill>
          <a:blip r:embed="rId3">
            <a:alphaModFix/>
          </a:blip>
          <a:stretch>
            <a:fillRect/>
          </a:stretch>
        </p:blipFill>
        <p:spPr>
          <a:xfrm>
            <a:off x="2019300" y="914400"/>
            <a:ext cx="7696200" cy="510540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9" name="Shape 679"/>
        <p:cNvGrpSpPr/>
        <p:nvPr/>
      </p:nvGrpSpPr>
      <p:grpSpPr>
        <a:xfrm>
          <a:off x="0" y="0"/>
          <a:ext cx="0" cy="0"/>
          <a:chOff x="0" y="0"/>
          <a:chExt cx="0" cy="0"/>
        </a:xfrm>
      </p:grpSpPr>
      <p:sp>
        <p:nvSpPr>
          <p:cNvPr id="680" name="Google Shape;680;p78"/>
          <p:cNvSpPr txBox="1"/>
          <p:nvPr/>
        </p:nvSpPr>
        <p:spPr>
          <a:xfrm>
            <a:off x="3817238" y="535294"/>
            <a:ext cx="4275000" cy="769500"/>
          </a:xfrm>
          <a:prstGeom prst="rect">
            <a:avLst/>
          </a:prstGeom>
          <a:noFill/>
          <a:ln cap="flat" cmpd="sng" w="50800">
            <a:solidFill>
              <a:srgbClr val="AEABAB"/>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400">
                <a:solidFill>
                  <a:schemeClr val="dk1"/>
                </a:solidFill>
                <a:latin typeface="Calibri"/>
                <a:ea typeface="Calibri"/>
                <a:cs typeface="Calibri"/>
                <a:sym typeface="Calibri"/>
              </a:rPr>
              <a:t>Other resources</a:t>
            </a:r>
            <a:endParaRPr b="1" sz="6600">
              <a:solidFill>
                <a:schemeClr val="dk1"/>
              </a:solidFill>
              <a:latin typeface="Calibri"/>
              <a:ea typeface="Calibri"/>
              <a:cs typeface="Calibri"/>
              <a:sym typeface="Calibri"/>
            </a:endParaRPr>
          </a:p>
        </p:txBody>
      </p:sp>
      <p:sp>
        <p:nvSpPr>
          <p:cNvPr id="681" name="Google Shape;681;p78"/>
          <p:cNvSpPr txBox="1"/>
          <p:nvPr/>
        </p:nvSpPr>
        <p:spPr>
          <a:xfrm>
            <a:off x="1565745" y="1890927"/>
            <a:ext cx="8241900" cy="3971100"/>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DigCitUtah: </a:t>
            </a:r>
            <a:r>
              <a:rPr lang="en-US" sz="1800" u="sng">
                <a:solidFill>
                  <a:schemeClr val="dk1"/>
                </a:solidFill>
                <a:latin typeface="Calibri"/>
                <a:ea typeface="Calibri"/>
                <a:cs typeface="Calibri"/>
                <a:sym typeface="Calibri"/>
                <a:hlinkClick r:id="rId3">
                  <a:extLst>
                    <a:ext uri="{A12FA001-AC4F-418D-AE19-62706E023703}">
                      <ahyp:hlinkClr val="tx"/>
                    </a:ext>
                  </a:extLst>
                </a:hlinkClick>
              </a:rPr>
              <a:t>https://digcitutah.com/resources-library/</a:t>
            </a:r>
            <a:r>
              <a:rPr lang="en-US" sz="1800">
                <a:solidFill>
                  <a:schemeClr val="dk1"/>
                </a:solidFill>
                <a:latin typeface="Calibri"/>
                <a:ea typeface="Calibri"/>
                <a:cs typeface="Calibri"/>
                <a:sym typeface="Calibri"/>
              </a:rPr>
              <a:t> [resources covering various facets of Digital Citizenship and Digital Safety]</a:t>
            </a:r>
            <a:endParaRPr sz="18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Educate Empower Kids: </a:t>
            </a:r>
            <a:r>
              <a:rPr lang="en-US" sz="1800" u="sng">
                <a:solidFill>
                  <a:schemeClr val="dk1"/>
                </a:solidFill>
                <a:latin typeface="Calibri"/>
                <a:ea typeface="Calibri"/>
                <a:cs typeface="Calibri"/>
                <a:sym typeface="Calibri"/>
                <a:hlinkClick r:id="rId4">
                  <a:extLst>
                    <a:ext uri="{A12FA001-AC4F-418D-AE19-62706E023703}">
                      <ahyp:hlinkClr val="tx"/>
                    </a:ext>
                  </a:extLst>
                </a:hlinkClick>
              </a:rPr>
              <a:t>https://educateempowerkids.org/</a:t>
            </a:r>
            <a:endParaRPr sz="1800">
              <a:solidFill>
                <a:schemeClr val="dk1"/>
              </a:solidFill>
              <a:latin typeface="Calibri"/>
              <a:ea typeface="Calibri"/>
              <a:cs typeface="Calibri"/>
              <a:sym typeface="Calibri"/>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Conversations with My Kids: 30 Essential Family Discussions for the Digital Age</a:t>
            </a:r>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Petra’s Power to See</a:t>
            </a:r>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Noah’s New Phone: A Story About Using Technology for Good</a:t>
            </a:r>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Messages About Me: Sydney’s Story, A Girl’s Journey to Healthy Body Image</a:t>
            </a:r>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Kids and Pornography: A Public Health Crisis</a:t>
            </a:r>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30 Days to a Stronger Child</a:t>
            </a:r>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30 Days of Sex Talks [different books for different ages]</a:t>
            </a:r>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How to Talk to Your Kids About Pornography</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Defend Young Minds: </a:t>
            </a:r>
            <a:r>
              <a:rPr lang="en-US" sz="1800" u="sng">
                <a:solidFill>
                  <a:schemeClr val="dk1"/>
                </a:solidFill>
                <a:latin typeface="Calibri"/>
                <a:ea typeface="Calibri"/>
                <a:cs typeface="Calibri"/>
                <a:sym typeface="Calibri"/>
                <a:hlinkClick r:id="rId5">
                  <a:extLst>
                    <a:ext uri="{A12FA001-AC4F-418D-AE19-62706E023703}">
                      <ahyp:hlinkClr val="tx"/>
                    </a:ext>
                  </a:extLst>
                </a:hlinkClick>
              </a:rPr>
              <a:t>https://www.defendyoungminds.com/</a:t>
            </a:r>
            <a:endParaRPr sz="18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Reach10 for young adults: </a:t>
            </a:r>
            <a:r>
              <a:rPr lang="en-US" sz="1800" u="sng">
                <a:solidFill>
                  <a:schemeClr val="dk1"/>
                </a:solidFill>
                <a:latin typeface="Calibri"/>
                <a:ea typeface="Calibri"/>
                <a:cs typeface="Calibri"/>
                <a:sym typeface="Calibri"/>
                <a:hlinkClick r:id="rId6">
                  <a:extLst>
                    <a:ext uri="{A12FA001-AC4F-418D-AE19-62706E023703}">
                      <ahyp:hlinkClr val="tx"/>
                    </a:ext>
                  </a:extLst>
                </a:hlinkClick>
              </a:rPr>
              <a:t>https://reach10.org/</a:t>
            </a:r>
            <a:endParaRPr sz="18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Others you use/like?    </a:t>
            </a:r>
            <a:endParaRPr/>
          </a:p>
        </p:txBody>
      </p:sp>
      <p:pic>
        <p:nvPicPr>
          <p:cNvPr id="682" name="Google Shape;682;p78"/>
          <p:cNvPicPr preferRelativeResize="0"/>
          <p:nvPr/>
        </p:nvPicPr>
        <p:blipFill rotWithShape="1">
          <a:blip r:embed="rId7">
            <a:alphaModFix/>
          </a:blip>
          <a:srcRect b="0" l="0" r="0" t="0"/>
          <a:stretch/>
        </p:blipFill>
        <p:spPr>
          <a:xfrm>
            <a:off x="10300124" y="2063922"/>
            <a:ext cx="1435100" cy="1333500"/>
          </a:xfrm>
          <a:prstGeom prst="rect">
            <a:avLst/>
          </a:prstGeom>
          <a:noFill/>
          <a:ln>
            <a:noFill/>
          </a:ln>
        </p:spPr>
      </p:pic>
      <p:pic>
        <p:nvPicPr>
          <p:cNvPr id="683" name="Google Shape;683;p78"/>
          <p:cNvPicPr preferRelativeResize="0"/>
          <p:nvPr/>
        </p:nvPicPr>
        <p:blipFill rotWithShape="1">
          <a:blip r:embed="rId8">
            <a:alphaModFix/>
          </a:blip>
          <a:srcRect b="14089" l="0" r="0" t="0"/>
          <a:stretch/>
        </p:blipFill>
        <p:spPr>
          <a:xfrm>
            <a:off x="746423" y="5893368"/>
            <a:ext cx="4940300" cy="807355"/>
          </a:xfrm>
          <a:prstGeom prst="rect">
            <a:avLst/>
          </a:prstGeom>
          <a:noFill/>
          <a:ln>
            <a:noFill/>
          </a:ln>
        </p:spPr>
      </p:pic>
      <p:pic>
        <p:nvPicPr>
          <p:cNvPr id="684" name="Google Shape;684;p78"/>
          <p:cNvPicPr preferRelativeResize="0"/>
          <p:nvPr/>
        </p:nvPicPr>
        <p:blipFill rotWithShape="1">
          <a:blip r:embed="rId9">
            <a:alphaModFix/>
          </a:blip>
          <a:srcRect b="7952" l="0" r="0" t="0"/>
          <a:stretch/>
        </p:blipFill>
        <p:spPr>
          <a:xfrm>
            <a:off x="359105" y="800565"/>
            <a:ext cx="2070100" cy="748148"/>
          </a:xfrm>
          <a:prstGeom prst="rect">
            <a:avLst/>
          </a:prstGeom>
          <a:noFill/>
          <a:ln>
            <a:noFill/>
          </a:ln>
        </p:spPr>
      </p:pic>
      <p:pic>
        <p:nvPicPr>
          <p:cNvPr id="685" name="Google Shape;685;p78"/>
          <p:cNvPicPr preferRelativeResize="0"/>
          <p:nvPr/>
        </p:nvPicPr>
        <p:blipFill rotWithShape="1">
          <a:blip r:embed="rId10">
            <a:alphaModFix/>
          </a:blip>
          <a:srcRect b="9188" l="11948" r="15723" t="15002"/>
          <a:stretch/>
        </p:blipFill>
        <p:spPr>
          <a:xfrm>
            <a:off x="10916074" y="126211"/>
            <a:ext cx="996778" cy="878735"/>
          </a:xfrm>
          <a:prstGeom prst="rect">
            <a:avLst/>
          </a:prstGeom>
          <a:noFill/>
          <a:ln>
            <a:noFill/>
          </a:ln>
        </p:spPr>
      </p:pic>
      <p:pic>
        <p:nvPicPr>
          <p:cNvPr id="686" name="Google Shape;686;p78"/>
          <p:cNvPicPr preferRelativeResize="0"/>
          <p:nvPr/>
        </p:nvPicPr>
        <p:blipFill rotWithShape="1">
          <a:blip r:embed="rId11">
            <a:alphaModFix/>
          </a:blip>
          <a:srcRect b="0" l="0" r="0" t="0"/>
          <a:stretch/>
        </p:blipFill>
        <p:spPr>
          <a:xfrm>
            <a:off x="8989372" y="5305751"/>
            <a:ext cx="1636658" cy="555494"/>
          </a:xfrm>
          <a:prstGeom prst="rect">
            <a:avLst/>
          </a:prstGeom>
          <a:noFill/>
          <a:ln>
            <a:noFill/>
          </a:ln>
        </p:spPr>
      </p:pic>
      <p:sp>
        <p:nvSpPr>
          <p:cNvPr id="687" name="Google Shape;687;p78"/>
          <p:cNvSpPr txBox="1"/>
          <p:nvPr/>
        </p:nvSpPr>
        <p:spPr>
          <a:xfrm>
            <a:off x="2400177" y="1394825"/>
            <a:ext cx="7498500" cy="3078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en-US" sz="1400">
                <a:solidFill>
                  <a:schemeClr val="dk1"/>
                </a:solidFill>
                <a:latin typeface="Calibri"/>
                <a:ea typeface="Calibri"/>
                <a:cs typeface="Calibri"/>
                <a:sym typeface="Calibri"/>
              </a:rPr>
              <a:t>We know many parents are concerned about pornography so some resources below include that topic</a:t>
            </a:r>
            <a:endParaRPr i="1" sz="1400">
              <a:solidFill>
                <a:schemeClr val="dk1"/>
              </a:solidFill>
              <a:latin typeface="Calibri"/>
              <a:ea typeface="Calibri"/>
              <a:cs typeface="Calibri"/>
              <a:sym typeface="Calibri"/>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2" name="Shape 692"/>
        <p:cNvGrpSpPr/>
        <p:nvPr/>
      </p:nvGrpSpPr>
      <p:grpSpPr>
        <a:xfrm>
          <a:off x="0" y="0"/>
          <a:ext cx="0" cy="0"/>
          <a:chOff x="0" y="0"/>
          <a:chExt cx="0" cy="0"/>
        </a:xfrm>
      </p:grpSpPr>
      <p:sp>
        <p:nvSpPr>
          <p:cNvPr id="693" name="Google Shape;693;p79"/>
          <p:cNvSpPr txBox="1"/>
          <p:nvPr/>
        </p:nvSpPr>
        <p:spPr>
          <a:xfrm>
            <a:off x="406399" y="1775052"/>
            <a:ext cx="11364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chemeClr val="dk1"/>
                </a:solidFill>
                <a:latin typeface="Calibri"/>
                <a:ea typeface="Calibri"/>
                <a:cs typeface="Calibri"/>
                <a:sym typeface="Calibri"/>
              </a:rPr>
              <a:t>A second DWI survey on</a:t>
            </a:r>
            <a:endParaRPr/>
          </a:p>
          <a:p>
            <a:pPr indent="0" lvl="0" marL="0" marR="0" rtl="0" algn="ctr">
              <a:lnSpc>
                <a:spcPct val="90000"/>
              </a:lnSpc>
              <a:spcBef>
                <a:spcPts val="0"/>
              </a:spcBef>
              <a:spcAft>
                <a:spcPts val="0"/>
              </a:spcAft>
              <a:buClr>
                <a:schemeClr val="dk1"/>
              </a:buClr>
              <a:buSzPts val="4400"/>
              <a:buFont typeface="Calibri"/>
              <a:buNone/>
            </a:pPr>
            <a:r>
              <a:rPr b="1" lang="en-US" sz="4400">
                <a:solidFill>
                  <a:schemeClr val="dk1"/>
                </a:solidFill>
                <a:latin typeface="Calibri"/>
                <a:ea typeface="Calibri"/>
                <a:cs typeface="Calibri"/>
                <a:sym typeface="Calibri"/>
              </a:rPr>
              <a:t>Social Connectedness (relates to well-being)</a:t>
            </a:r>
            <a:endParaRPr/>
          </a:p>
        </p:txBody>
      </p:sp>
      <p:sp>
        <p:nvSpPr>
          <p:cNvPr id="694" name="Google Shape;694;p79"/>
          <p:cNvSpPr txBox="1"/>
          <p:nvPr/>
        </p:nvSpPr>
        <p:spPr>
          <a:xfrm>
            <a:off x="1164574" y="3100615"/>
            <a:ext cx="9848400" cy="1816200"/>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chemeClr val="dk1"/>
              </a:buClr>
              <a:buSzPts val="2800"/>
              <a:buFont typeface="Arial"/>
              <a:buChar char="•"/>
            </a:pPr>
            <a:r>
              <a:rPr lang="en-US" sz="2800" u="sng">
                <a:solidFill>
                  <a:schemeClr val="dk1"/>
                </a:solidFill>
                <a:latin typeface="Calibri"/>
                <a:ea typeface="Calibri"/>
                <a:cs typeface="Calibri"/>
                <a:sym typeface="Calibri"/>
                <a:hlinkClick r:id="rId3">
                  <a:extLst>
                    <a:ext uri="{A12FA001-AC4F-418D-AE19-62706E023703}">
                      <ahyp:hlinkClr val="tx"/>
                    </a:ext>
                  </a:extLst>
                </a:hlinkClick>
              </a:rPr>
              <a:t>https://survey.alchemer.com/s3/6226945/Digital-Flourishing-Survey-PositiveMediatedSocialInteractions</a:t>
            </a:r>
            <a:endParaRPr sz="2800">
              <a:solidFill>
                <a:schemeClr val="dk1"/>
              </a:solidFill>
              <a:latin typeface="Calibri"/>
              <a:ea typeface="Calibri"/>
              <a:cs typeface="Calibri"/>
              <a:sym typeface="Calibri"/>
            </a:endParaRPr>
          </a:p>
          <a:p>
            <a:pPr indent="-342900" lvl="0" marL="342900" marR="0" rtl="0" algn="l">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See also resources and research from the Relationships module</a:t>
            </a:r>
            <a:endParaRPr sz="2800">
              <a:solidFill>
                <a:schemeClr val="dk1"/>
              </a:solidFill>
              <a:latin typeface="Calibri"/>
              <a:ea typeface="Calibri"/>
              <a:cs typeface="Calibri"/>
              <a:sym typeface="Calibri"/>
            </a:endParaRPr>
          </a:p>
          <a:p>
            <a:pPr indent="-165100" lvl="1" marL="800100" marR="0" rtl="0" algn="l">
              <a:spcBef>
                <a:spcPts val="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9" name="Shape 699"/>
        <p:cNvGrpSpPr/>
        <p:nvPr/>
      </p:nvGrpSpPr>
      <p:grpSpPr>
        <a:xfrm>
          <a:off x="0" y="0"/>
          <a:ext cx="0" cy="0"/>
          <a:chOff x="0" y="0"/>
          <a:chExt cx="0" cy="0"/>
        </a:xfrm>
      </p:grpSpPr>
      <p:sp>
        <p:nvSpPr>
          <p:cNvPr id="700" name="Google Shape;700;p80"/>
          <p:cNvSpPr txBox="1"/>
          <p:nvPr/>
        </p:nvSpPr>
        <p:spPr>
          <a:xfrm>
            <a:off x="0" y="-68262"/>
            <a:ext cx="121920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Social Connectedness Assessment from DWI</a:t>
            </a:r>
            <a:endParaRPr b="1" sz="4400">
              <a:solidFill>
                <a:srgbClr val="1C4587"/>
              </a:solidFill>
              <a:latin typeface="Calibri"/>
              <a:ea typeface="Calibri"/>
              <a:cs typeface="Calibri"/>
              <a:sym typeface="Calibri"/>
            </a:endParaRPr>
          </a:p>
        </p:txBody>
      </p:sp>
      <p:grpSp>
        <p:nvGrpSpPr>
          <p:cNvPr id="701" name="Google Shape;701;p80"/>
          <p:cNvGrpSpPr/>
          <p:nvPr/>
        </p:nvGrpSpPr>
        <p:grpSpPr>
          <a:xfrm>
            <a:off x="238896" y="1348602"/>
            <a:ext cx="12159540" cy="3964804"/>
            <a:chOff x="238896" y="1348602"/>
            <a:chExt cx="12159540" cy="3964804"/>
          </a:xfrm>
        </p:grpSpPr>
        <p:pic>
          <p:nvPicPr>
            <p:cNvPr id="702" name="Google Shape;702;p80"/>
            <p:cNvPicPr preferRelativeResize="0"/>
            <p:nvPr/>
          </p:nvPicPr>
          <p:blipFill rotWithShape="1">
            <a:blip r:embed="rId3">
              <a:alphaModFix/>
            </a:blip>
            <a:srcRect b="0" l="0" r="0" t="0"/>
            <a:stretch/>
          </p:blipFill>
          <p:spPr>
            <a:xfrm>
              <a:off x="238896" y="1348602"/>
              <a:ext cx="12159540" cy="3964804"/>
            </a:xfrm>
            <a:prstGeom prst="rect">
              <a:avLst/>
            </a:prstGeom>
            <a:noFill/>
            <a:ln>
              <a:noFill/>
            </a:ln>
          </p:spPr>
        </p:pic>
        <p:sp>
          <p:nvSpPr>
            <p:cNvPr id="703" name="Google Shape;703;p80"/>
            <p:cNvSpPr/>
            <p:nvPr/>
          </p:nvSpPr>
          <p:spPr>
            <a:xfrm>
              <a:off x="411891" y="2382672"/>
              <a:ext cx="9893700" cy="2308200"/>
            </a:xfrm>
            <a:prstGeom prst="rect">
              <a:avLst/>
            </a:prstGeom>
            <a:solidFill>
              <a:schemeClr val="lt1"/>
            </a:solidFill>
            <a:ln cap="flat" cmpd="sng" w="9525">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2400">
                  <a:solidFill>
                    <a:srgbClr val="2C3E50"/>
                  </a:solidFill>
                  <a:latin typeface="Arial"/>
                  <a:ea typeface="Arial"/>
                  <a:cs typeface="Arial"/>
                  <a:sym typeface="Arial"/>
                </a:rPr>
                <a:t>Allows for self-reflection about:</a:t>
              </a:r>
              <a:endParaRPr/>
            </a:p>
            <a:p>
              <a:pPr indent="-381000" lvl="0" marL="457200" marR="0" rtl="0" algn="l">
                <a:spcBef>
                  <a:spcPts val="0"/>
                </a:spcBef>
                <a:spcAft>
                  <a:spcPts val="0"/>
                </a:spcAft>
                <a:buClr>
                  <a:srgbClr val="2C3E50"/>
                </a:buClr>
                <a:buSzPts val="2400"/>
                <a:buFont typeface="Arial"/>
                <a:buChar char="●"/>
              </a:pPr>
              <a:r>
                <a:rPr lang="en-US" sz="2400">
                  <a:solidFill>
                    <a:srgbClr val="2C3E50"/>
                  </a:solidFill>
                  <a:latin typeface="Arial"/>
                  <a:ea typeface="Arial"/>
                  <a:cs typeface="Arial"/>
                  <a:sym typeface="Arial"/>
                </a:rPr>
                <a:t>Connectedness</a:t>
              </a:r>
              <a:endParaRPr sz="2400">
                <a:solidFill>
                  <a:srgbClr val="2C3E50"/>
                </a:solidFill>
                <a:latin typeface="Arial"/>
                <a:ea typeface="Arial"/>
                <a:cs typeface="Arial"/>
                <a:sym typeface="Arial"/>
              </a:endParaRPr>
            </a:p>
            <a:p>
              <a:pPr indent="-381000" lvl="0" marL="457200" marR="0" rtl="0" algn="l">
                <a:spcBef>
                  <a:spcPts val="0"/>
                </a:spcBef>
                <a:spcAft>
                  <a:spcPts val="0"/>
                </a:spcAft>
                <a:buClr>
                  <a:srgbClr val="2C3E50"/>
                </a:buClr>
                <a:buSzPts val="2400"/>
                <a:buFont typeface="Arial"/>
                <a:buChar char="●"/>
              </a:pPr>
              <a:r>
                <a:rPr lang="en-US" sz="2400">
                  <a:solidFill>
                    <a:srgbClr val="2C3E50"/>
                  </a:solidFill>
                  <a:latin typeface="Arial"/>
                  <a:ea typeface="Arial"/>
                  <a:cs typeface="Arial"/>
                  <a:sym typeface="Arial"/>
                </a:rPr>
                <a:t>Civil participation</a:t>
              </a:r>
              <a:endParaRPr/>
            </a:p>
            <a:p>
              <a:pPr indent="-381000" lvl="0" marL="457200" marR="0" rtl="0" algn="l">
                <a:spcBef>
                  <a:spcPts val="0"/>
                </a:spcBef>
                <a:spcAft>
                  <a:spcPts val="0"/>
                </a:spcAft>
                <a:buClr>
                  <a:srgbClr val="2C3E50"/>
                </a:buClr>
                <a:buSzPts val="2400"/>
                <a:buFont typeface="Arial"/>
                <a:buChar char="●"/>
              </a:pPr>
              <a:r>
                <a:rPr lang="en-US" sz="2400">
                  <a:solidFill>
                    <a:srgbClr val="2C3E50"/>
                  </a:solidFill>
                  <a:latin typeface="Arial"/>
                  <a:ea typeface="Arial"/>
                  <a:cs typeface="Arial"/>
                  <a:sym typeface="Arial"/>
                </a:rPr>
                <a:t>Positive online social comparison</a:t>
              </a:r>
              <a:endParaRPr/>
            </a:p>
            <a:p>
              <a:pPr indent="-381000" lvl="0" marL="457200" marR="0" rtl="0" algn="l">
                <a:spcBef>
                  <a:spcPts val="0"/>
                </a:spcBef>
                <a:spcAft>
                  <a:spcPts val="0"/>
                </a:spcAft>
                <a:buClr>
                  <a:srgbClr val="2C3E50"/>
                </a:buClr>
                <a:buSzPts val="2400"/>
                <a:buFont typeface="Arial"/>
                <a:buChar char="●"/>
              </a:pPr>
              <a:r>
                <a:rPr lang="en-US" sz="2400">
                  <a:solidFill>
                    <a:srgbClr val="2C3E50"/>
                  </a:solidFill>
                  <a:latin typeface="Arial"/>
                  <a:ea typeface="Arial"/>
                  <a:cs typeface="Arial"/>
                  <a:sym typeface="Arial"/>
                </a:rPr>
                <a:t>Authentic online self-presentation</a:t>
              </a:r>
              <a:endParaRPr/>
            </a:p>
            <a:p>
              <a:pPr indent="-381000" lvl="0" marL="457200" marR="0" rtl="0" algn="l">
                <a:spcBef>
                  <a:spcPts val="0"/>
                </a:spcBef>
                <a:spcAft>
                  <a:spcPts val="0"/>
                </a:spcAft>
                <a:buClr>
                  <a:srgbClr val="2C3E50"/>
                </a:buClr>
                <a:buSzPts val="2400"/>
                <a:buFont typeface="Arial"/>
                <a:buChar char="●"/>
              </a:pPr>
              <a:r>
                <a:rPr lang="en-US" sz="2400">
                  <a:solidFill>
                    <a:srgbClr val="2C3E50"/>
                  </a:solidFill>
                  <a:latin typeface="Arial"/>
                  <a:ea typeface="Arial"/>
                  <a:cs typeface="Arial"/>
                  <a:sym typeface="Arial"/>
                </a:rPr>
                <a:t>Self-control</a:t>
              </a:r>
              <a:endParaRPr b="0" i="0" sz="2400">
                <a:solidFill>
                  <a:srgbClr val="2C3E50"/>
                </a:solidFill>
                <a:latin typeface="Arial"/>
                <a:ea typeface="Arial"/>
                <a:cs typeface="Arial"/>
                <a:sym typeface="Arial"/>
              </a:endParaRPr>
            </a:p>
          </p:txBody>
        </p:sp>
      </p:gr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8" name="Shape 708"/>
        <p:cNvGrpSpPr/>
        <p:nvPr/>
      </p:nvGrpSpPr>
      <p:grpSpPr>
        <a:xfrm>
          <a:off x="0" y="0"/>
          <a:ext cx="0" cy="0"/>
          <a:chOff x="0" y="0"/>
          <a:chExt cx="0" cy="0"/>
        </a:xfrm>
      </p:grpSpPr>
      <p:sp>
        <p:nvSpPr>
          <p:cNvPr id="709" name="Google Shape;709;p81"/>
          <p:cNvSpPr txBox="1"/>
          <p:nvPr/>
        </p:nvSpPr>
        <p:spPr>
          <a:xfrm>
            <a:off x="319314" y="-68262"/>
            <a:ext cx="11364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A second DWI survey! Social Connectedness</a:t>
            </a:r>
            <a:endParaRPr>
              <a:solidFill>
                <a:srgbClr val="1C4587"/>
              </a:solidFill>
            </a:endParaRPr>
          </a:p>
        </p:txBody>
      </p:sp>
      <p:sp>
        <p:nvSpPr>
          <p:cNvPr id="710" name="Google Shape;710;p81"/>
          <p:cNvSpPr txBox="1"/>
          <p:nvPr/>
        </p:nvSpPr>
        <p:spPr>
          <a:xfrm>
            <a:off x="1077489" y="1257301"/>
            <a:ext cx="9848400" cy="5695200"/>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chemeClr val="dk1"/>
              </a:buClr>
              <a:buSzPts val="2800"/>
              <a:buFont typeface="Arial"/>
              <a:buChar char="•"/>
            </a:pPr>
            <a:r>
              <a:rPr lang="en-US" sz="2800" u="sng">
                <a:solidFill>
                  <a:schemeClr val="dk1"/>
                </a:solidFill>
                <a:latin typeface="Calibri"/>
                <a:ea typeface="Calibri"/>
                <a:cs typeface="Calibri"/>
                <a:sym typeface="Calibri"/>
                <a:hlinkClick r:id="rId3">
                  <a:extLst>
                    <a:ext uri="{A12FA001-AC4F-418D-AE19-62706E023703}">
                      <ahyp:hlinkClr val="tx"/>
                    </a:ext>
                  </a:extLst>
                </a:hlinkClick>
              </a:rPr>
              <a:t>https://survey.alchemer.com/s3/6226945/Digital-Flourishing-Survey-PositiveMediatedSocialInteractions</a:t>
            </a:r>
            <a:endParaRPr sz="2800">
              <a:solidFill>
                <a:schemeClr val="dk1"/>
              </a:solidFill>
              <a:latin typeface="Calibri"/>
              <a:ea typeface="Calibri"/>
              <a:cs typeface="Calibri"/>
              <a:sym typeface="Calibri"/>
            </a:endParaRPr>
          </a:p>
          <a:p>
            <a:pPr indent="-342900" lvl="0" marL="342900" marR="0" rtl="0" algn="l">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“Are you getting the most out of your online communication? Do you feel like the way you interact online is helping you flourish in your digital life? Are your online interactions meaningful?”</a:t>
            </a:r>
            <a:endParaRPr/>
          </a:p>
          <a:p>
            <a:pPr indent="-342900" lvl="0" marL="342900" marR="0" rtl="0" algn="l">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Measures the following:</a:t>
            </a:r>
            <a:endParaRPr/>
          </a:p>
          <a:p>
            <a:pPr indent="-342900" lvl="1" marL="800100" marR="0" rtl="0" algn="l">
              <a:spcBef>
                <a:spcPts val="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Connectedness</a:t>
            </a:r>
            <a:endParaRPr/>
          </a:p>
          <a:p>
            <a:pPr indent="-342900" lvl="1" marL="800100" marR="0" rtl="0" algn="l">
              <a:spcBef>
                <a:spcPts val="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Civil Participation </a:t>
            </a:r>
            <a:r>
              <a:rPr b="0" i="0" lang="en-US" sz="1400" u="none" cap="none" strike="noStrike">
                <a:solidFill>
                  <a:schemeClr val="dk1"/>
                </a:solidFill>
                <a:latin typeface="Calibri"/>
                <a:ea typeface="Calibri"/>
                <a:cs typeface="Calibri"/>
                <a:sym typeface="Calibri"/>
              </a:rPr>
              <a:t>[this will be revisited in the Digital Citizenship/Media Literacy discussion in two weeks]</a:t>
            </a:r>
            <a:endParaRPr/>
          </a:p>
          <a:p>
            <a:pPr indent="-342900" lvl="1" marL="800100" marR="0" rtl="0" algn="l">
              <a:spcBef>
                <a:spcPts val="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Positive Social Comparison</a:t>
            </a:r>
            <a:endParaRPr/>
          </a:p>
          <a:p>
            <a:pPr indent="-342900" lvl="1" marL="800100" marR="0" rtl="0" algn="l">
              <a:spcBef>
                <a:spcPts val="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Authentic Self-disclosure</a:t>
            </a:r>
            <a:endParaRPr/>
          </a:p>
          <a:p>
            <a:pPr indent="-342900" lvl="1" marL="800100" marR="0" rtl="0" algn="l">
              <a:spcBef>
                <a:spcPts val="0"/>
              </a:spcBef>
              <a:spcAft>
                <a:spcPts val="0"/>
              </a:spcAft>
              <a:buClr>
                <a:schemeClr val="dk1"/>
              </a:buClr>
              <a:buSzPts val="2800"/>
              <a:buFont typeface="Arial"/>
              <a:buChar char="•"/>
            </a:pPr>
            <a:r>
              <a:rPr b="0" i="0" lang="en-US" sz="2800" u="none" cap="none" strike="noStrike">
                <a:solidFill>
                  <a:schemeClr val="dk1"/>
                </a:solidFill>
                <a:latin typeface="Calibri"/>
                <a:ea typeface="Calibri"/>
                <a:cs typeface="Calibri"/>
                <a:sym typeface="Calibri"/>
              </a:rPr>
              <a:t>Self-control </a:t>
            </a:r>
            <a:r>
              <a:rPr b="0" i="0" lang="en-US" sz="1400" u="none" cap="none" strike="noStrike">
                <a:solidFill>
                  <a:schemeClr val="dk1"/>
                </a:solidFill>
                <a:latin typeface="Calibri"/>
                <a:ea typeface="Calibri"/>
                <a:cs typeface="Calibri"/>
                <a:sym typeface="Calibri"/>
              </a:rPr>
              <a:t>[this will be revisited in the Digital Citizenship/Media Literacy discussion in two weeks]</a:t>
            </a:r>
            <a:endParaRPr/>
          </a:p>
          <a:p>
            <a:pPr indent="-165100" lvl="1" marL="800100" marR="0" rtl="0" algn="l">
              <a:spcBef>
                <a:spcPts val="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p:txBody>
      </p:sp>
      <p:pic>
        <p:nvPicPr>
          <p:cNvPr id="711" name="Google Shape;711;p81"/>
          <p:cNvPicPr preferRelativeResize="0"/>
          <p:nvPr/>
        </p:nvPicPr>
        <p:blipFill rotWithShape="1">
          <a:blip r:embed="rId4">
            <a:alphaModFix/>
          </a:blip>
          <a:srcRect b="0" l="0" r="0" t="0"/>
          <a:stretch/>
        </p:blipFill>
        <p:spPr>
          <a:xfrm>
            <a:off x="5918886" y="3595816"/>
            <a:ext cx="5873968" cy="934995"/>
          </a:xfrm>
          <a:prstGeom prst="rect">
            <a:avLst/>
          </a:prstGeom>
          <a:solidFill>
            <a:schemeClr val="accent1"/>
          </a:solidFill>
          <a:ln>
            <a:noFill/>
          </a:ln>
          <a:effectLst>
            <a:outerShdw blurRad="50800" rotWithShape="0" algn="tl" dir="2700000" dist="177800">
              <a:schemeClr val="accent1">
                <a:alpha val="40000"/>
              </a:schemeClr>
            </a:outerShdw>
          </a:effectLst>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6" name="Shape 716"/>
        <p:cNvGrpSpPr/>
        <p:nvPr/>
      </p:nvGrpSpPr>
      <p:grpSpPr>
        <a:xfrm>
          <a:off x="0" y="0"/>
          <a:ext cx="0" cy="0"/>
          <a:chOff x="0" y="0"/>
          <a:chExt cx="0" cy="0"/>
        </a:xfrm>
      </p:grpSpPr>
      <p:sp>
        <p:nvSpPr>
          <p:cNvPr id="717" name="Google Shape;717;p82"/>
          <p:cNvSpPr txBox="1"/>
          <p:nvPr/>
        </p:nvSpPr>
        <p:spPr>
          <a:xfrm>
            <a:off x="0" y="-68262"/>
            <a:ext cx="121920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Well-being is tied to relationships…for your review</a:t>
            </a:r>
            <a:endParaRPr>
              <a:solidFill>
                <a:srgbClr val="1C4587"/>
              </a:solidFill>
            </a:endParaRPr>
          </a:p>
        </p:txBody>
      </p:sp>
      <p:pic>
        <p:nvPicPr>
          <p:cNvPr id="718" name="Google Shape;718;p82"/>
          <p:cNvPicPr preferRelativeResize="0"/>
          <p:nvPr/>
        </p:nvPicPr>
        <p:blipFill rotWithShape="1">
          <a:blip r:embed="rId3">
            <a:alphaModFix/>
          </a:blip>
          <a:srcRect b="0" l="0" r="0" t="0"/>
          <a:stretch/>
        </p:blipFill>
        <p:spPr>
          <a:xfrm>
            <a:off x="0" y="1455050"/>
            <a:ext cx="12192001" cy="466201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25"/>
          <p:cNvSpPr txBox="1"/>
          <p:nvPr/>
        </p:nvSpPr>
        <p:spPr>
          <a:xfrm>
            <a:off x="464625" y="0"/>
            <a:ext cx="11485800" cy="1116900"/>
          </a:xfrm>
          <a:prstGeom prst="rect">
            <a:avLst/>
          </a:prstGeom>
          <a:solidFill>
            <a:schemeClr val="lt1"/>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222A35"/>
              </a:buClr>
              <a:buSzPts val="5400"/>
              <a:buFont typeface="Calibri"/>
              <a:buNone/>
            </a:pPr>
            <a:r>
              <a:t/>
            </a:r>
            <a:endParaRPr b="1" sz="4000">
              <a:solidFill>
                <a:srgbClr val="E3760B"/>
              </a:solidFill>
              <a:latin typeface="Calibri"/>
              <a:ea typeface="Calibri"/>
              <a:cs typeface="Calibri"/>
              <a:sym typeface="Calibri"/>
            </a:endParaRPr>
          </a:p>
        </p:txBody>
      </p:sp>
      <p:sp>
        <p:nvSpPr>
          <p:cNvPr id="194" name="Google Shape;194;p25"/>
          <p:cNvSpPr txBox="1"/>
          <p:nvPr/>
        </p:nvSpPr>
        <p:spPr>
          <a:xfrm>
            <a:off x="3330750" y="1532325"/>
            <a:ext cx="5530500" cy="31863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US" sz="4100">
                <a:solidFill>
                  <a:srgbClr val="1C4587"/>
                </a:solidFill>
                <a:latin typeface="Calibri"/>
                <a:ea typeface="Calibri"/>
                <a:cs typeface="Calibri"/>
                <a:sym typeface="Calibri"/>
              </a:rPr>
              <a:t>"In the attention economy, </a:t>
            </a:r>
            <a:endParaRPr b="1" sz="4100">
              <a:solidFill>
                <a:srgbClr val="1C4587"/>
              </a:solidFill>
              <a:latin typeface="Calibri"/>
              <a:ea typeface="Calibri"/>
              <a:cs typeface="Calibri"/>
              <a:sym typeface="Calibri"/>
            </a:endParaRPr>
          </a:p>
          <a:p>
            <a:pPr indent="0" lvl="0" marL="0" rtl="0" algn="ctr">
              <a:spcBef>
                <a:spcPts val="0"/>
              </a:spcBef>
              <a:spcAft>
                <a:spcPts val="0"/>
              </a:spcAft>
              <a:buNone/>
            </a:pPr>
            <a:r>
              <a:rPr b="1" lang="en-US" sz="4100">
                <a:solidFill>
                  <a:srgbClr val="E3760B"/>
                </a:solidFill>
                <a:latin typeface="Calibri"/>
                <a:ea typeface="Calibri"/>
                <a:cs typeface="Calibri"/>
                <a:sym typeface="Calibri"/>
              </a:rPr>
              <a:t>mindfulness</a:t>
            </a:r>
            <a:r>
              <a:rPr b="1" lang="en-US" sz="4100">
                <a:solidFill>
                  <a:srgbClr val="1C4587"/>
                </a:solidFill>
                <a:latin typeface="Calibri"/>
                <a:ea typeface="Calibri"/>
                <a:cs typeface="Calibri"/>
                <a:sym typeface="Calibri"/>
              </a:rPr>
              <a:t> is activism."</a:t>
            </a:r>
            <a:endParaRPr b="1" sz="4100">
              <a:solidFill>
                <a:srgbClr val="1C4587"/>
              </a:solidFill>
              <a:latin typeface="Calibri"/>
              <a:ea typeface="Calibri"/>
              <a:cs typeface="Calibri"/>
              <a:sym typeface="Calibri"/>
            </a:endParaRPr>
          </a:p>
          <a:p>
            <a:pPr indent="0" lvl="0" marL="0" rtl="0" algn="ctr">
              <a:spcBef>
                <a:spcPts val="0"/>
              </a:spcBef>
              <a:spcAft>
                <a:spcPts val="0"/>
              </a:spcAft>
              <a:buNone/>
            </a:pPr>
            <a:r>
              <a:rPr lang="en-US" sz="3100">
                <a:latin typeface="Calibri"/>
                <a:ea typeface="Calibri"/>
                <a:cs typeface="Calibri"/>
                <a:sym typeface="Calibri"/>
              </a:rPr>
              <a:t>~Jay Vidyarthi</a:t>
            </a:r>
            <a:endParaRPr sz="3100">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26"/>
          <p:cNvSpPr/>
          <p:nvPr/>
        </p:nvSpPr>
        <p:spPr>
          <a:xfrm>
            <a:off x="3856325" y="974875"/>
            <a:ext cx="4183500" cy="5046300"/>
          </a:xfrm>
          <a:prstGeom prst="rect">
            <a:avLst/>
          </a:prstGeom>
          <a:solidFill>
            <a:srgbClr val="000000"/>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26"/>
          <p:cNvSpPr/>
          <p:nvPr/>
        </p:nvSpPr>
        <p:spPr>
          <a:xfrm>
            <a:off x="739650" y="2768275"/>
            <a:ext cx="2790000" cy="1580400"/>
          </a:xfrm>
          <a:prstGeom prst="rightArrow">
            <a:avLst>
              <a:gd fmla="val 50000" name="adj1"/>
              <a:gd fmla="val 50000" name="adj2"/>
            </a:avLst>
          </a:prstGeom>
          <a:solidFill>
            <a:srgbClr val="E3760B"/>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26"/>
          <p:cNvSpPr/>
          <p:nvPr/>
        </p:nvSpPr>
        <p:spPr>
          <a:xfrm>
            <a:off x="8424700" y="2768275"/>
            <a:ext cx="2790000" cy="1580400"/>
          </a:xfrm>
          <a:prstGeom prst="rightArrow">
            <a:avLst>
              <a:gd fmla="val 50000" name="adj1"/>
              <a:gd fmla="val 50000" name="adj2"/>
            </a:avLst>
          </a:prstGeom>
          <a:solidFill>
            <a:srgbClr val="E3760B"/>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202" name="Google Shape;202;p26"/>
          <p:cNvPicPr preferRelativeResize="0"/>
          <p:nvPr/>
        </p:nvPicPr>
        <p:blipFill>
          <a:blip r:embed="rId3">
            <a:alphaModFix/>
          </a:blip>
          <a:stretch>
            <a:fillRect/>
          </a:stretch>
        </p:blipFill>
        <p:spPr>
          <a:xfrm>
            <a:off x="4226712" y="1142150"/>
            <a:ext cx="3425050" cy="2473600"/>
          </a:xfrm>
          <a:prstGeom prst="rect">
            <a:avLst/>
          </a:prstGeom>
          <a:noFill/>
          <a:ln>
            <a:noFill/>
          </a:ln>
        </p:spPr>
      </p:pic>
      <p:pic>
        <p:nvPicPr>
          <p:cNvPr id="203" name="Google Shape;203;p26"/>
          <p:cNvPicPr preferRelativeResize="0"/>
          <p:nvPr/>
        </p:nvPicPr>
        <p:blipFill rotWithShape="1">
          <a:blip r:embed="rId4">
            <a:alphaModFix/>
          </a:blip>
          <a:srcRect b="0" l="25601" r="27782" t="0"/>
          <a:stretch/>
        </p:blipFill>
        <p:spPr>
          <a:xfrm>
            <a:off x="5244150" y="3982200"/>
            <a:ext cx="1237787" cy="15804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27"/>
          <p:cNvSpPr txBox="1"/>
          <p:nvPr/>
        </p:nvSpPr>
        <p:spPr>
          <a:xfrm>
            <a:off x="464625" y="0"/>
            <a:ext cx="11485800" cy="1116900"/>
          </a:xfrm>
          <a:prstGeom prst="rect">
            <a:avLst/>
          </a:prstGeom>
          <a:solidFill>
            <a:schemeClr val="lt1"/>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222A35"/>
              </a:buClr>
              <a:buSzPts val="5400"/>
              <a:buFont typeface="Calibri"/>
              <a:buNone/>
            </a:pPr>
            <a:r>
              <a:rPr b="1" lang="en-US" sz="4000">
                <a:solidFill>
                  <a:srgbClr val="E3760B"/>
                </a:solidFill>
                <a:latin typeface="Calibri"/>
                <a:ea typeface="Calibri"/>
                <a:cs typeface="Calibri"/>
                <a:sym typeface="Calibri"/>
              </a:rPr>
              <a:t>"Point and Name"</a:t>
            </a:r>
            <a:endParaRPr b="1" sz="4000">
              <a:solidFill>
                <a:srgbClr val="E3760B"/>
              </a:solidFill>
              <a:latin typeface="Calibri"/>
              <a:ea typeface="Calibri"/>
              <a:cs typeface="Calibri"/>
              <a:sym typeface="Calibri"/>
            </a:endParaRPr>
          </a:p>
        </p:txBody>
      </p:sp>
      <p:pic>
        <p:nvPicPr>
          <p:cNvPr id="210" name="Google Shape;210;p27"/>
          <p:cNvPicPr preferRelativeResize="0"/>
          <p:nvPr/>
        </p:nvPicPr>
        <p:blipFill>
          <a:blip r:embed="rId3">
            <a:alphaModFix/>
          </a:blip>
          <a:stretch>
            <a:fillRect/>
          </a:stretch>
        </p:blipFill>
        <p:spPr>
          <a:xfrm>
            <a:off x="1005188" y="3805157"/>
            <a:ext cx="10181625" cy="2936669"/>
          </a:xfrm>
          <a:prstGeom prst="rect">
            <a:avLst/>
          </a:prstGeom>
          <a:noFill/>
          <a:ln>
            <a:noFill/>
          </a:ln>
        </p:spPr>
      </p:pic>
      <p:pic>
        <p:nvPicPr>
          <p:cNvPr id="211" name="Google Shape;211;p27"/>
          <p:cNvPicPr preferRelativeResize="0"/>
          <p:nvPr/>
        </p:nvPicPr>
        <p:blipFill>
          <a:blip r:embed="rId4">
            <a:alphaModFix/>
          </a:blip>
          <a:stretch>
            <a:fillRect/>
          </a:stretch>
        </p:blipFill>
        <p:spPr>
          <a:xfrm>
            <a:off x="4808075" y="1116900"/>
            <a:ext cx="2798900" cy="28431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