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Lst>
  <p:sldSz cy="6858000" cx="12192000"/>
  <p:notesSz cx="6858000" cy="9144000"/>
  <p:embeddedFontLst>
    <p:embeddedFont>
      <p:font typeface="Roboto"/>
      <p:regular r:id="rId142"/>
      <p:bold r:id="rId143"/>
      <p:italic r:id="rId144"/>
      <p:boldItalic r:id="rId1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23CF703-31B6-4F0A-A283-00399460634C}">
  <a:tblStyle styleId="{223CF703-31B6-4F0A-A283-00399460634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3" Type="http://schemas.openxmlformats.org/officeDocument/2006/relationships/font" Target="fonts/Roboto-bold.fntdata"/><Relationship Id="rId142" Type="http://schemas.openxmlformats.org/officeDocument/2006/relationships/font" Target="fonts/Roboto-regular.fntdata"/><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145" Type="http://schemas.openxmlformats.org/officeDocument/2006/relationships/font" Target="fonts/Roboto-boldItalic.fntdata"/><Relationship Id="rId8" Type="http://schemas.openxmlformats.org/officeDocument/2006/relationships/slide" Target="slides/slide2.xml"/><Relationship Id="rId144" Type="http://schemas.openxmlformats.org/officeDocument/2006/relationships/font" Target="fonts/Roboto-italic.fntdata"/><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onsensemedia.org/privacy-and-internet-safety/is-it-safe-to-post-pictures-of-my-kid-online" TargetMode="External"/><Relationship Id="rId3" Type="http://schemas.openxmlformats.org/officeDocument/2006/relationships/hyperlink" Target="https://www.npr.org/sections/health-shots/2016/10/28/499595298/do-parents-invade-childrens-privacy-when-they-post-photos-online" TargetMode="Externa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earchgate.net/publication/301821371_Wise_Reasoning_in_the_Face_of_Everyday_Life_Challenges" TargetMode="External"/><Relationship Id="rId3" Type="http://schemas.openxmlformats.org/officeDocument/2006/relationships/hyperlink" Target="https://journals.sagepub.com/doi/10.1177/0956797617722621" TargetMode="Externa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japantimes.co.jp/news/2008/10/21/reference/jr-gestures/" TargetMode="External"/><Relationship Id="rId3" Type="http://schemas.openxmlformats.org/officeDocument/2006/relationships/hyperlink" Target="https://www.christopherroosen.com/blog/2020/4/20/how-the-ritual-of-pointing-and-calling-shisa-kanko-embeds-us-in-the-world" TargetMode="External"/><Relationship Id="rId4" Type="http://schemas.openxmlformats.org/officeDocument/2006/relationships/hyperlink" Target="https://www.japantimes.co.jp/news/2008/10/21/reference/jr-gestures/" TargetMode="Externa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rvey.alchemer.com/s3/6226945/Digital-Flourishing-Survey-PositiveMediatedSocialInteractions" TargetMode="Externa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earchgate.net/publication/301821371_Wise_Reasoning_in_the_Face_of_Everyday_Life_Challenges" TargetMode="External"/><Relationship Id="rId3" Type="http://schemas.openxmlformats.org/officeDocument/2006/relationships/hyperlink" Target="https://journals.sagepub.com/doi/10.1177/0956797617722621"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dbluedictionary.or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My_Wife_and_My_Mother-in-Law"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aynasafir.com/what-are-the-different-types-of-date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b-archive-2017.ait.org.tw/infousa/zhtw/DOCS/whatsdem/whatdm2.htm"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ath.byu.edu/~jarvis/Lippmann.pdf" TargetMode="External"/><Relationship Id="rId3" Type="http://schemas.openxmlformats.org/officeDocument/2006/relationships/hyperlink" Target="https://web-archive-2017.ait.org.tw/infousa/zhtw/DOCS/whatsdem/whatdm3.htm"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dbluedictionary.org/" TargetMode="External"/><Relationship Id="rId3" Type="http://schemas.openxmlformats.org/officeDocument/2006/relationships/hyperlink" Target="https://www.allsides.com/translator"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michelle@epik.org" TargetMode="Externa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michelle@epik.org" TargetMode="Externa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betterscreentime/" TargetMode="Externa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4b3e06ce2_0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114b3e06ce2_0_3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 but we have also included notes for many of the slides that you might want to review as well. Whatever works best for you! </a:t>
            </a:r>
            <a:endParaRPr sz="1100"/>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35" name="Google Shape;135;g114b3e06ce2_0_3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8e9a52364f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18e9a52364f_0_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During the Winter 2022 PTA series</a:t>
            </a:r>
            <a:r>
              <a:rPr lang="en-US"/>
              <a:t>, a participant, Stephanie, shared some insights about how her mom taught her to think about her responsibility to show up well in the world. She used the analogy of driving. This could be a way to explore with youth some of what Digital (or non-Digital) Citizenship might look and feel like</a:t>
            </a:r>
            <a:endParaRPr/>
          </a:p>
        </p:txBody>
      </p:sp>
      <p:sp>
        <p:nvSpPr>
          <p:cNvPr id="204" name="Google Shape;204;g18e9a52364f_0_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1964565e553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4" name="Google Shape;1104;g1964565e553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a:t>
            </a:r>
            <a:endParaRPr/>
          </a:p>
        </p:txBody>
      </p:sp>
      <p:sp>
        <p:nvSpPr>
          <p:cNvPr id="1105" name="Google Shape;1105;g1964565e553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1964565e553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g1964565e553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tried to find if there was a source of this notion of practicing the pause, but it just seems to be used by many. The first quote is from Lori at Tiny Buddha, and the latter thoughts are from The Rev. Dr. D. Scott Stoner, LMFT (therapist) at Living Compass: https://www.livingcompass.org/wwow/practice-the-pause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great toolbox of other ideas for building on pause and respect with team work can be found in this resource by Brené Brown: https://daretolead.brenebrown.com/wp-content/uploads/2018/10/Glossary-of-Key-Language-Skills-and-Tools-from-DTL.pdf</a:t>
            </a:r>
            <a:endParaRPr/>
          </a:p>
        </p:txBody>
      </p:sp>
      <p:sp>
        <p:nvSpPr>
          <p:cNvPr id="1112" name="Google Shape;1112;g1964565e553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1964565e553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0" name="Google Shape;1120;g1964565e553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personal responsibility. No legislation in the world will be able to eliminate road rage, let alone digital road rage. It's up to us to be responsible, respectful citizens in our digital use and in our civic engagement. These quotes were shared by Dallin H. Oaks at the 1994 Freedom Festival. https://speeches.byu.edu/talks/dallin-h-oaks/1994-freedom-festival/</a:t>
            </a:r>
            <a:endParaRPr/>
          </a:p>
        </p:txBody>
      </p:sp>
      <p:sp>
        <p:nvSpPr>
          <p:cNvPr id="1121" name="Google Shape;1121;g1964565e553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1964565e553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8" name="Google Shape;1128;g1964565e553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Media Literacy is broad and deep and yet can also be explored in simple ways. We hope this simple linear exploration can be helpful. </a:t>
            </a:r>
            <a:endParaRPr/>
          </a:p>
        </p:txBody>
      </p:sp>
      <p:sp>
        <p:nvSpPr>
          <p:cNvPr id="1129" name="Google Shape;1129;g1964565e553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1964565e553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8" name="Google Shape;1138;g1964565e553_0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Media Literacy is broad and deep and yet can also be explored in simple ways. We hope this simple linear exploration can be helpful. </a:t>
            </a:r>
            <a:endParaRPr/>
          </a:p>
        </p:txBody>
      </p:sp>
      <p:sp>
        <p:nvSpPr>
          <p:cNvPr id="1139" name="Google Shape;1139;g1964565e553_0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1964565e553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8" name="Google Shape;1148;g1964565e553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Media Literacy is broad and deep and yet can also be explored in simple ways. We hope this simple linear exploration can be helpful. </a:t>
            </a:r>
            <a:endParaRPr/>
          </a:p>
        </p:txBody>
      </p:sp>
      <p:sp>
        <p:nvSpPr>
          <p:cNvPr id="1149" name="Google Shape;1149;g1964565e553_0_1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1964565e553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8" name="Google Shape;1158;g1964565e553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Media Literacy is broad and deep and yet can also be explored in simple ways. We hope this simple linear exploration can be helpful. </a:t>
            </a:r>
            <a:endParaRPr/>
          </a:p>
        </p:txBody>
      </p:sp>
      <p:sp>
        <p:nvSpPr>
          <p:cNvPr id="1159" name="Google Shape;1159;g1964565e553_0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1964565e553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8" name="Google Shape;1168;g1964565e553_0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Media Literacy is broad and deep and yet can also be explored in simple ways. We hope this simple linear exploration can be helpful. </a:t>
            </a:r>
            <a:endParaRPr/>
          </a:p>
        </p:txBody>
      </p:sp>
      <p:sp>
        <p:nvSpPr>
          <p:cNvPr id="1169" name="Google Shape;1169;g1964565e553_0_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1964565e553_0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8" name="Google Shape;1178;g1964565e553_0_1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Driver's Ed, we start with classes and a manual. We learn nuts and bolts about how a car works, about street signs, about rules of the road…and then eventually we get time to practice. But it all starts with some book knowledge.</a:t>
            </a:r>
            <a:endParaRPr/>
          </a:p>
        </p:txBody>
      </p:sp>
      <p:sp>
        <p:nvSpPr>
          <p:cNvPr id="1179" name="Google Shape;1179;g1964565e553_0_1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1964565e553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5" name="Google Shape;1185;g1964565e553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same is true for Digital Driving. There is information we can learn to improve Digital Citizenship, to understand more about the "rules of the road" for "appropriate, responsible, and healthy behavior" regarding use of technology and social media. </a:t>
            </a:r>
            <a:endParaRPr/>
          </a:p>
          <a:p>
            <a:pPr indent="0" lvl="0" marL="0" rtl="0" algn="l">
              <a:spcBef>
                <a:spcPts val="0"/>
              </a:spcBef>
              <a:spcAft>
                <a:spcPts val="0"/>
              </a:spcAft>
              <a:buNone/>
            </a:pPr>
            <a:r>
              <a:rPr lang="en-US"/>
              <a:t>In 2015, Utah became the first state to have a Digital Citizenship bill, and EPIK donated a website to help the Utah State Office of Education help administrators, teachers, and parents to find information ( Digital Citizenship Driver's Ed manual items, if you will) about various elements of Digital Citizenship. There are a lot of different facets of learning how to engage online in a healthy, safe, and respectful way. We don't have the time to go through these topics in detail, and we wanted to focus the bulk of our gathering on Civic Wellness, but you can visit DigCitUtah.com for more information. </a:t>
            </a:r>
            <a:endParaRPr/>
          </a:p>
        </p:txBody>
      </p:sp>
      <p:sp>
        <p:nvSpPr>
          <p:cNvPr id="1186" name="Google Shape;1186;g1964565e553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9625382241_0_7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19625382241_0_7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was my attempt at transcribing what Stephanie shared. See the link to this video to hear Stephanie's share</a:t>
            </a:r>
            <a:endParaRPr/>
          </a:p>
          <a:p>
            <a:pPr indent="0" lvl="0" marL="0" rtl="0" algn="l">
              <a:spcBef>
                <a:spcPts val="0"/>
              </a:spcBef>
              <a:spcAft>
                <a:spcPts val="0"/>
              </a:spcAft>
              <a:buNone/>
            </a:pPr>
            <a:r>
              <a:rPr lang="en-US"/>
              <a:t>https://drive.google.com/file/d/1YKQrrlgXO6r4W52UKqXNW02E4g9X8dZq/view?usp=sharing</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11" name="Google Shape;211;g19625382241_0_7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1964565e553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g1964565e553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Perhaps understanding how technology is used to grab and keep our attention (and understanding how our brains work) can help us be better Digital Drivers.</a:t>
            </a:r>
            <a:endParaRPr/>
          </a:p>
        </p:txBody>
      </p:sp>
      <p:sp>
        <p:nvSpPr>
          <p:cNvPr id="1195" name="Google Shape;1195;g1964565e553_0_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1964565e553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7" name="Google Shape;1207;g1964565e553_0_2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Media Literacy skills – practicing the pause, as it were, or PAQ (pausing and ask questions…of ourselves, and pausing to ask questions to understand others) is critical for Digital Citizenship and could help foster more Civic Wellness. </a:t>
            </a:r>
            <a:endParaRPr/>
          </a:p>
        </p:txBody>
      </p:sp>
      <p:sp>
        <p:nvSpPr>
          <p:cNvPr id="1208" name="Google Shape;1208;g1964565e553_0_2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1964565e553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9" name="Google Shape;1219;g1964565e553_0_2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example, if we pause and ask questions about content we find online, we can ensure that we are practicing and modeling legal content sharing, which not only gives credit where credit is due, but can also be a protection against dis/misinformation. If we don't practice the skill of tracing sources and asking questions of even the fun or inspiring content that moves us emotionally, we could be less likely to do that kind of homework on key issues that are impacting our personal well-being, our families, our communities, our nation, our politics, our public health and peace, and our world. </a:t>
            </a:r>
            <a:endParaRPr/>
          </a:p>
        </p:txBody>
      </p:sp>
      <p:sp>
        <p:nvSpPr>
          <p:cNvPr id="1220" name="Google Shape;1220;g1964565e553_0_2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1964565e553_0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1" name="Google Shape;1231;g1964565e553_0_2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added this slide to explain more about why tracing sources matters, not just for copyright issues, but for the health of our democratic process. </a:t>
            </a:r>
            <a:endParaRPr/>
          </a:p>
        </p:txBody>
      </p:sp>
      <p:sp>
        <p:nvSpPr>
          <p:cNvPr id="1232" name="Google Shape;1232;g1964565e553_0_2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1964565e553_0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2" name="Google Shape;1242;g1964565e553_0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Privacy protection is a big issue in our digital world. We have provided extra resources in the Bonus section  to help you consider the tensions inherent in this element of Digital Citizenship. </a:t>
            </a:r>
            <a:endParaRPr/>
          </a:p>
        </p:txBody>
      </p:sp>
      <p:sp>
        <p:nvSpPr>
          <p:cNvPr id="1243" name="Google Shape;1243;g1964565e553_0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1964565e553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9" name="Google Shape;1249;g1964565e553_0_2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an image of a little poster my daughter made in elementary school. I can't remember what grade she was in, but I've kept it all these years because it is relevant to our work at EPIK, and I think it's instructive about how we can help children understand some basic privacy principles, even some Media Literacy (e.g., if someone is promising you quick money, or asking so readily for your information, it's very likely a scam. Pause and Ask Questions (PAQ),  do your homework, ask for input, but don't click!)</a:t>
            </a:r>
            <a:endParaRPr/>
          </a:p>
        </p:txBody>
      </p:sp>
      <p:sp>
        <p:nvSpPr>
          <p:cNvPr id="1250" name="Google Shape;1250;g1964565e553_0_2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1964565e553_0_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7" name="Google Shape;1257;g1964565e553_0_2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85750" lvl="1" marL="742950" rtl="0" algn="l">
              <a:spcBef>
                <a:spcPts val="0"/>
              </a:spcBef>
              <a:spcAft>
                <a:spcPts val="0"/>
              </a:spcAft>
              <a:buClr>
                <a:schemeClr val="dk1"/>
              </a:buClr>
              <a:buSzPts val="2000"/>
              <a:buFont typeface="Arial"/>
              <a:buChar char="•"/>
            </a:pPr>
            <a:r>
              <a:rPr lang="en-US" sz="2000" u="sng">
                <a:solidFill>
                  <a:schemeClr val="hlink"/>
                </a:solidFill>
                <a:hlinkClick r:id="rId2"/>
              </a:rPr>
              <a:t>https://www.commonsensemedia.org/privacy-and-internet-safety/is-it-safe-to-post-pictures-of-my-kid-online</a:t>
            </a:r>
            <a:r>
              <a:rPr lang="en-US" sz="2800"/>
              <a:t> </a:t>
            </a:r>
            <a:r>
              <a:rPr lang="en-US" sz="2000" u="sng">
                <a:solidFill>
                  <a:schemeClr val="hlink"/>
                </a:solidFill>
                <a:hlinkClick r:id="rId3"/>
              </a:rPr>
              <a:t>https://www.npr.org/sections/health-shots/2016/10/28/499595298/do-parents-invade-childrens-privacy-when-they-post-photos-online</a:t>
            </a:r>
            <a:endParaRPr sz="2000"/>
          </a:p>
          <a:p>
            <a:pPr indent="-285750" lvl="1" marL="742950" rtl="0" algn="l">
              <a:spcBef>
                <a:spcPts val="600"/>
              </a:spcBef>
              <a:spcAft>
                <a:spcPts val="0"/>
              </a:spcAft>
              <a:buClr>
                <a:schemeClr val="dk1"/>
              </a:buClr>
              <a:buSzPts val="2000"/>
              <a:buFont typeface="Arial"/>
              <a:buChar char="•"/>
            </a:pPr>
            <a:r>
              <a:rPr lang="en-US" sz="2000"/>
              <a:t>https://www.healthychildren.org/English/family-life/Media/Pages/Sharenting-5-Questions-to-Ask-Before-You-Post.aspx, https://mottpoll.org/sites/default/files/documents/031615_sharenting_0.pdf, https://journals.sagepub.com/doi/full/10.1177/2056305120978376</a:t>
            </a:r>
            <a:endParaRPr sz="2000"/>
          </a:p>
          <a:p>
            <a:pPr indent="-158750" lvl="1" marL="742950" rtl="0" algn="l">
              <a:spcBef>
                <a:spcPts val="600"/>
              </a:spcBef>
              <a:spcAft>
                <a:spcPts val="0"/>
              </a:spcAft>
              <a:buClr>
                <a:schemeClr val="dk1"/>
              </a:buClr>
              <a:buSzPts val="2000"/>
              <a:buFont typeface="Arial"/>
              <a:buNone/>
            </a:pPr>
            <a:r>
              <a:t/>
            </a:r>
            <a:endParaRPr sz="2000"/>
          </a:p>
          <a:p>
            <a:pPr indent="-158750" lvl="1" marL="742950" rtl="0" algn="l">
              <a:spcBef>
                <a:spcPts val="600"/>
              </a:spcBef>
              <a:spcAft>
                <a:spcPts val="0"/>
              </a:spcAft>
              <a:buClr>
                <a:schemeClr val="dk1"/>
              </a:buClr>
              <a:buSzPts val="2000"/>
              <a:buFont typeface="Arial"/>
              <a:buNone/>
            </a:pPr>
            <a:r>
              <a:t/>
            </a:r>
            <a:endParaRPr sz="2000"/>
          </a:p>
          <a:p>
            <a:pPr indent="-158750" lvl="1" marL="742950" rtl="0" algn="l">
              <a:spcBef>
                <a:spcPts val="600"/>
              </a:spcBef>
              <a:spcAft>
                <a:spcPts val="0"/>
              </a:spcAft>
              <a:buClr>
                <a:schemeClr val="dk1"/>
              </a:buClr>
              <a:buSzPts val="2000"/>
              <a:buFont typeface="Arial"/>
              <a:buNone/>
            </a:pPr>
            <a:r>
              <a:t/>
            </a:r>
            <a:endParaRPr sz="2000"/>
          </a:p>
          <a:p>
            <a:pPr indent="0" lvl="0" marL="0" rtl="0" algn="l">
              <a:spcBef>
                <a:spcPts val="0"/>
              </a:spcBef>
              <a:spcAft>
                <a:spcPts val="0"/>
              </a:spcAft>
              <a:buNone/>
            </a:pPr>
            <a:r>
              <a:t/>
            </a:r>
            <a:endParaRPr/>
          </a:p>
        </p:txBody>
      </p:sp>
      <p:sp>
        <p:nvSpPr>
          <p:cNvPr id="1258" name="Google Shape;1258;g1964565e553_0_2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1964565e553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4" name="Google Shape;1264;g1964565e553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e.g., Flaxman, S., Goel, S., &amp; Rao, J. M. (2016). Filter Bubbles, Echo Chambers, and OnlineNews Consumption. Public Opinion Quarterly, 80(S1), 298–320.https://doi.org/10.1093/poq/nfw006</a:t>
            </a:r>
            <a:endParaRPr/>
          </a:p>
        </p:txBody>
      </p:sp>
      <p:sp>
        <p:nvSpPr>
          <p:cNvPr id="1265" name="Google Shape;1265;g1964565e553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1964565e553_0_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2" name="Google Shape;1272;g1964565e553_0_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It's not too hard to merge into a freeway that is open like this one, even if we're having a hard day or are under some stress…</a:t>
            </a:r>
            <a:endParaRPr/>
          </a:p>
        </p:txBody>
      </p:sp>
      <p:sp>
        <p:nvSpPr>
          <p:cNvPr id="1273" name="Google Shape;1273;g1964565e553_0_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1964565e553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0" name="Google Shape;1280;g1964565e553_0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what about when there is a lot of traffic, noise, movement. This is not a situation for mindless driving. We need higher attention levels with this kind of situation…and we are more prone to stress both arising from this situation and impacting how we might respond to it. </a:t>
            </a:r>
            <a:endParaRPr/>
          </a:p>
        </p:txBody>
      </p:sp>
      <p:sp>
        <p:nvSpPr>
          <p:cNvPr id="1281" name="Google Shape;1281;g1964565e553_0_2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9639691de1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19639691de1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multifaceted Digital Wellness can mean we can have more capacity to do some good in the world, to be influencers for good.</a:t>
            </a:r>
            <a:endParaRPr/>
          </a:p>
        </p:txBody>
      </p:sp>
      <p:sp>
        <p:nvSpPr>
          <p:cNvPr id="219" name="Google Shape;219;g19639691de1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1964565e553_0_2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7" name="Google Shape;1287;g1964565e553_0_2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"information superhighway" as it used to be called, is a very high-traffic place. There is a lot of noise, a lot of potential sources of stress…and that's on a good day. :)</a:t>
            </a:r>
            <a:endParaRPr/>
          </a:p>
        </p:txBody>
      </p:sp>
      <p:sp>
        <p:nvSpPr>
          <p:cNvPr id="1288" name="Google Shape;1288;g1964565e553_0_2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1964565e553_0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4" name="Google Shape;1294;g1964565e553_0_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we have discussed in previous modules, internal and external stimuli, combined with the traffic situation, can make it all more taxing. This is true of the internet as well. </a:t>
            </a:r>
            <a:endParaRPr/>
          </a:p>
        </p:txBody>
      </p:sp>
      <p:sp>
        <p:nvSpPr>
          <p:cNvPr id="1295" name="Google Shape;1295;g1964565e553_0_3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1964565e553_0_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2" name="Google Shape;1302;g1964565e553_0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3" name="Google Shape;1303;g1964565e553_0_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1964565e553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4" name="Google Shape;1314;g1964565e553_0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Think of the saying, "A house divided against itself cannot stand" … but how many of our families have been divided because of politics? These last several years have been hard on us all. </a:t>
            </a:r>
            <a:endParaRPr/>
          </a:p>
        </p:txBody>
      </p:sp>
      <p:sp>
        <p:nvSpPr>
          <p:cNvPr id="1315" name="Google Shape;1315;g1964565e553_0_3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1964565e553_0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2" name="Google Shape;1322;g1964565e553_0_3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beyond the skills and knowledge of Digital Citizenship concepts, we just keep going back to what our centering principles can be. We need centeredness, wisdom…</a:t>
            </a:r>
            <a:endParaRPr/>
          </a:p>
        </p:txBody>
      </p:sp>
      <p:sp>
        <p:nvSpPr>
          <p:cNvPr id="1323" name="Google Shape;1323;g1964565e553_0_3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1964565e553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9" name="Google Shape;1329;g1964565e553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personal responsibility. No legislation in the world will be able to eliminate road rage, let alone digital road rage. It's up to us to be responsible, respectful citizens in our digital use and in our civic engagement. These quotes were shared by Dallin H. Oaks at the 1994 Freedom Festival. https://speeches.byu.edu/talks/dallin-h-oaks/1994-freedom-festival/</a:t>
            </a:r>
            <a:endParaRPr/>
          </a:p>
        </p:txBody>
      </p:sp>
      <p:sp>
        <p:nvSpPr>
          <p:cNvPr id="1330" name="Google Shape;1330;g1964565e553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1964565e553_0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8" name="Google Shape;1338;g1964565e553_0_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this is no small task in today's political, social, and cultural climate. It's its own Hero's Journey.</a:t>
            </a:r>
            <a:endParaRPr/>
          </a:p>
        </p:txBody>
      </p:sp>
      <p:sp>
        <p:nvSpPr>
          <p:cNvPr id="1339" name="Google Shape;1339;g1964565e553_0_3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g1964565e553_0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5" name="Google Shape;1345;g1964565e553_0_3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During the course of this course, we discovered research around practicing wisdom or wise reasoning (before now, we didn't know there was such a thing!) Some researchers talk about wisdom as being a set set of traits; others talk about wisdom as something one can develop. We take the latter perspective.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Above are </a:t>
            </a:r>
            <a:r>
              <a:rPr i="1" lang="en-US"/>
              <a:t>some </a:t>
            </a:r>
            <a:r>
              <a:rPr lang="en-US"/>
              <a:t>of the concepts that appear in this genre of research, organized here in this list to explore how they relate to the Digital Centeredness model. There are other characteristics that are explored in the research that we did not include here. But, to touch on the bullet list above: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Pursuit of virtue connects to the "start with your center" concept. A big-picture focus and intellectual humility can be fostered through practicing Media Literacy. The next three bullets obviously relate to Mental Wellness (and also Physical and Relational). Navigating uncertainties can also relate to Honoring Time. Media Literacy is a skill that can help us practice considering others' points of view; the pause and Media Literacy questions (or questions we have asked ourselves throughout this series) are questions we can ask when considering the content that others create, or the positions they take. What is *their* center? What experiences have influenced how they view the world, how they choose to show up in the world? Compromise and forgiveness are obviously relational concepts, and can also apply in community and civic settings. And self-transcendence is something that can come the healthier we are.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didn't include quotes in the slide above for visual simplicity, but you can find these concepts explore in various articles, such as: </a:t>
            </a:r>
            <a:r>
              <a:rPr lang="en-US" u="sng">
                <a:solidFill>
                  <a:schemeClr val="hlink"/>
                </a:solidFill>
                <a:hlinkClick r:id="rId2"/>
              </a:rPr>
              <a:t>https://www.researchgate.net/publication/301821371_Wise_Reasoning_in_the_Face_of_Everyday_Life_Challenges</a:t>
            </a:r>
            <a:r>
              <a:rPr lang="en-US"/>
              <a:t> (see literature review paragraphs)</a:t>
            </a:r>
            <a:endParaRPr/>
          </a:p>
          <a:p>
            <a:pPr indent="0" lvl="0" marL="0" rtl="0" algn="l">
              <a:spcBef>
                <a:spcPts val="0"/>
              </a:spcBef>
              <a:spcAft>
                <a:spcPts val="0"/>
              </a:spcAft>
              <a:buNone/>
            </a:pPr>
            <a:r>
              <a:rPr lang="en-US" u="sng">
                <a:solidFill>
                  <a:schemeClr val="hlink"/>
                </a:solidFill>
                <a:hlinkClick r:id="rId3"/>
              </a:rPr>
              <a:t>https://journals.sagepub.com/doi/10.1177/0956797617722621</a:t>
            </a:r>
            <a:endParaRPr/>
          </a:p>
          <a:p>
            <a:pPr indent="0" lvl="0" marL="0" rtl="0" algn="l">
              <a:spcBef>
                <a:spcPts val="0"/>
              </a:spcBef>
              <a:spcAft>
                <a:spcPts val="0"/>
              </a:spcAft>
              <a:buNone/>
            </a:pPr>
            <a:r>
              <a:t/>
            </a:r>
            <a:endParaRPr/>
          </a:p>
        </p:txBody>
      </p:sp>
      <p:sp>
        <p:nvSpPr>
          <p:cNvPr id="1346" name="Google Shape;1346;g1964565e553_0_3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1964565e553_0_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2" name="Google Shape;1362;g1964565e553_0_3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lang="en-US"/>
              <a:t>The "oil" that can help all the "gears" work together is awareness or mindfulness. Mindfulness is essential to wellness, and wellness impacts our activism. </a:t>
            </a:r>
            <a:endParaRPr/>
          </a:p>
        </p:txBody>
      </p:sp>
      <p:sp>
        <p:nvSpPr>
          <p:cNvPr id="1363" name="Google Shape;1363;g1964565e553_0_3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1964565e553_0_3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are a few simple things we hope you can remember from this series. One is the concept of practicing the pause, and pausing and asking questions (PAQ). This concept has been woven throughout the modules of this series. </a:t>
            </a:r>
            <a:endParaRPr/>
          </a:p>
        </p:txBody>
      </p:sp>
      <p:sp>
        <p:nvSpPr>
          <p:cNvPr id="1369" name="Google Shape;1369;g1964565e553_0_3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9639691de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19639691de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quote comes from Senator Ben Sasse's book, </a:t>
            </a:r>
            <a:r>
              <a:rPr i="1" lang="en-US"/>
              <a:t>Them</a:t>
            </a:r>
            <a:r>
              <a:rPr lang="en-US"/>
              <a:t>. I had no idea who he was or what the book was about; I read it because my daughter-in-law was reading it. But what I discovered were some important insights about how politics and the divisiveness we are experiencing can threaten the stability of our nation and our need as humans for connection and community. Much of civic engagement is about service and relationships, not just politics. Today we will cover some tips for more centered </a:t>
            </a:r>
            <a:r>
              <a:rPr lang="en-US"/>
              <a:t>political</a:t>
            </a:r>
            <a:r>
              <a:rPr lang="en-US"/>
              <a:t> engagement, and we will conclude by sharing some resources that could help you with community involvement around civic and digital wellness, and we'll also brainstorm together some ideas for community building. </a:t>
            </a:r>
            <a:endParaRPr/>
          </a:p>
        </p:txBody>
      </p:sp>
      <p:sp>
        <p:nvSpPr>
          <p:cNvPr id="237" name="Google Shape;237;g19639691de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1964565e553_0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8" name="Google Shape;1378;g1964565e553_0_3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The idea of pausing and naming is a simple thread that is woven through all that we have talked about to this point. And everything that we have talked about to this point is like pre-work for good relationships.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This concept of "point and name" can apply in various facets of our lives. We can name the kinds of persuasion tactics being used as we practice all of the facets of Wellness. See the following slides, as well as the following ideas:</a:t>
            </a:r>
            <a:endParaRPr/>
          </a:p>
          <a:p>
            <a:pPr indent="0" lvl="0" marL="0" rtl="0" algn="l">
              <a:spcBef>
                <a:spcPts val="0"/>
              </a:spcBef>
              <a:spcAft>
                <a:spcPts val="0"/>
              </a:spcAft>
              <a:buClr>
                <a:schemeClr val="dk1"/>
              </a:buClr>
              <a:buFont typeface="Arial"/>
              <a:buNone/>
            </a:pPr>
            <a:r>
              <a:rPr lang="en-US"/>
              <a:t>As we name our centering values, the attributes we want to develop and nurture, they can stay more present in our day-to-day lives. Pointing and naming the Who, What, When, Where, Why, and How with media consumption can help us be more alert and aware with regard to messages all around us (even those that are spoken, not just shared via media sources). We can name the emotions we are feeling (research shows that this simple act can calm down the nervous system). We can look objectively at (name, identify) thoughts we have, especially when we encounter a difficult situation, but also as we look for tender mercies in our lives. We can build awareness by becoming more alert to messages our bodies are sending us, and where we are experiencing stress and other things in our bodies. And when it comes to honoring time, James Clear shares this idea in his book, </a:t>
            </a:r>
            <a:r>
              <a:rPr i="1" lang="en-US"/>
              <a:t>Atomic Habits.</a:t>
            </a:r>
            <a:r>
              <a:rPr lang="en-US"/>
              <a:t> Catch a glimpse of his writing on this here: https://jamesclear.com/habits-scorecard In his book, he calls it "pointing and calling," from a safety process (Shisa Kanko) on Japanese trains that has significantly reduced accidents. This technique can help during transition times between tasks, when it can be easy to fall into distraction. e.g., When I'm done with a chunk of work and need to go eat, I to often find myself wandering into social media land and getting lost there for a bit, when my body really needs food. When I speak out loud what I want to do next, I also feel a little more accountability to myself to follow through, and it helps my brain remember better. James Clear's wife uses this technique to help her remember where she has put her keys or other things. :) </a:t>
            </a:r>
            <a:r>
              <a:rPr lang="en-US" u="sng">
                <a:solidFill>
                  <a:schemeClr val="hlink"/>
                </a:solidFill>
                <a:hlinkClick r:id="rId2"/>
              </a:rPr>
              <a:t>https://www.japantimes.co.jp/news/2008/10/21/reference/jr-gestures/</a:t>
            </a:r>
            <a:r>
              <a:rPr lang="en-US"/>
              <a:t> or you can read this blog post about it since the original story is behind a paywall: </a:t>
            </a:r>
            <a:r>
              <a:rPr lang="en-US" u="sng">
                <a:solidFill>
                  <a:schemeClr val="hlink"/>
                </a:solidFill>
                <a:hlinkClick r:id="rId3"/>
              </a:rPr>
              <a:t>https://www.christopherroosen.com/blog/2020/4/20/how-the-ritual-of-pointing-and-calling-shisa-kanko-embeds-us-in-the-world</a:t>
            </a:r>
            <a:endParaRPr/>
          </a:p>
          <a:p>
            <a:pPr indent="0" lvl="0" marL="0" rtl="0" algn="l">
              <a:spcBef>
                <a:spcPts val="0"/>
              </a:spcBef>
              <a:spcAft>
                <a:spcPts val="0"/>
              </a:spcAft>
              <a:buClr>
                <a:schemeClr val="dk1"/>
              </a:buClr>
              <a:buFont typeface="Arial"/>
              <a:buNone/>
            </a:pPr>
            <a:r>
              <a:rPr lang="en-US"/>
              <a:t>"pointing and calling" - "Shisa Konko"</a:t>
            </a:r>
            <a:endParaRPr/>
          </a:p>
          <a:p>
            <a:pPr indent="0" lvl="0" marL="0" rtl="0" algn="l">
              <a:spcBef>
                <a:spcPts val="0"/>
              </a:spcBef>
              <a:spcAft>
                <a:spcPts val="0"/>
              </a:spcAft>
              <a:buClr>
                <a:schemeClr val="dk1"/>
              </a:buClr>
              <a:buFont typeface="Arial"/>
              <a:buNone/>
            </a:pPr>
            <a:r>
              <a:rPr lang="en-US"/>
              <a:t>*Alice Gordenker, “JR Gestures,” Japan Times</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(Note: In all of these activities, the pointing doesn't have to be literal. :) ) </a:t>
            </a:r>
            <a:endParaRPr/>
          </a:p>
          <a:p>
            <a:pPr indent="0" lvl="0" marL="0" rtl="0" algn="l">
              <a:spcBef>
                <a:spcPts val="0"/>
              </a:spcBef>
              <a:spcAft>
                <a:spcPts val="0"/>
              </a:spcAft>
              <a:buClr>
                <a:schemeClr val="dk1"/>
              </a:buClr>
              <a:buFont typeface="Arial"/>
              <a:buNone/>
            </a:pPr>
            <a:r>
              <a:rPr lang="en-US"/>
              <a:t>On the power of pointing and naming, as it were, on improving wellness, habits, etc. see this from James Clear, an excerpt from chapter 4 of his books, </a:t>
            </a:r>
            <a:r>
              <a:rPr i="1" lang="en-US"/>
              <a:t>Atomic Habits </a:t>
            </a:r>
            <a:r>
              <a:rPr lang="en-US"/>
              <a:t>(shared on his website). In his book, he calls it "pointing and calling," from a safety process (Shisa Kanko) on Japanese trains that has significantly reduced accidents. </a:t>
            </a:r>
            <a:r>
              <a:rPr lang="en-US" u="sng">
                <a:solidFill>
                  <a:schemeClr val="hlink"/>
                </a:solidFill>
                <a:hlinkClick r:id="rId4"/>
              </a:rPr>
              <a:t>https://www.japantimes.co.jp/news/2008/10/21/reference/jr-gestures/</a:t>
            </a:r>
            <a:r>
              <a:rPr lang="en-US"/>
              <a:t> or you can read this blog post about it since the original story is behind a paywall: </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Or see this from Dr. Dan Siegel, an expert in integrative neurobiology: Reflection, Relationships, Resilience as three keys to wellness: https://www.youtube.com/watch?v=LiyaSr5aeho</a:t>
            </a:r>
            <a:endParaRPr/>
          </a:p>
        </p:txBody>
      </p:sp>
      <p:sp>
        <p:nvSpPr>
          <p:cNvPr id="1379" name="Google Shape;1379;g1964565e553_0_3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g1964565e553_0_3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It can be easy to think that we are helpless in a sea of so much distraction and commotion around us, in both the digital and non-digital worlds. But we always, always have the power to choose. In the tech activism world, they often use the word agency. We can be agents in our own lives and choices, and Digital Wellness involves claiming (or re-claiming) our agency, one moment, one hour, one time boxed section, one day at a time. </a:t>
            </a:r>
            <a:endParaRPr/>
          </a:p>
        </p:txBody>
      </p:sp>
      <p:sp>
        <p:nvSpPr>
          <p:cNvPr id="1386" name="Google Shape;1386;g1964565e553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g118b4ac375b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3" name="Google Shape;1393;g118b4ac375b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u="sng">
                <a:solidFill>
                  <a:schemeClr val="hlink"/>
                </a:solidFill>
                <a:hlinkClick r:id="rId2"/>
              </a:rPr>
              <a:t>https://survey.alchemer.com/s3/6226945/Digital-Flourishing-Survey-PositiveMediatedSocialInteractions</a:t>
            </a:r>
            <a:endParaRPr sz="1200"/>
          </a:p>
          <a:p>
            <a:pPr indent="0" lvl="0" marL="0" rtl="0" algn="l">
              <a:spcBef>
                <a:spcPts val="0"/>
              </a:spcBef>
              <a:spcAft>
                <a:spcPts val="0"/>
              </a:spcAft>
              <a:buNone/>
            </a:pPr>
            <a:r>
              <a:t/>
            </a:r>
            <a:endParaRPr/>
          </a:p>
        </p:txBody>
      </p:sp>
      <p:sp>
        <p:nvSpPr>
          <p:cNvPr id="1394" name="Google Shape;1394;g118b4ac375b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g117d774eaf3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0" name="Google Shape;1400;g117d774eaf3_0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didn't review the questions from this assessment in this week. We might dig into them a little more in the Digital Citizenship module, but for now, we do invite you to at least skim over the assessment. I neglected to mention in our gathering that this tool has been validated for anyone 12 and up. </a:t>
            </a:r>
            <a:endParaRPr/>
          </a:p>
        </p:txBody>
      </p:sp>
      <p:sp>
        <p:nvSpPr>
          <p:cNvPr id="1401" name="Google Shape;1401;g117d774eaf3_0_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117d774eaf3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9" name="Google Shape;1409;g117d774eaf3_0_2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0" name="Google Shape;1410;g117d774eaf3_0_2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117d774eaf3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7" name="Google Shape;1417;g117d774eaf3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could also think about what relationships in your life in general (not just online) help you feel more connected, less lonely, supported, able to trust. As always, write any other questions that may come to mind that you would like to use for self-assessment. We know ourselves best and know what we want to work on and build awareness around. </a:t>
            </a:r>
            <a:endParaRPr/>
          </a:p>
        </p:txBody>
      </p:sp>
      <p:sp>
        <p:nvSpPr>
          <p:cNvPr id="1418" name="Google Shape;1418;g117d774eaf3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9639691de1_0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19639691de1_0_5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19639691de1_0_5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9625382241_0_13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19625382241_0_13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During the course of our last run of this series, we discovered research around practicing wisdom or wise reasoning. Some researchers talk about wisdom as being a set set of traits; others talk about wisdom as something one can develop.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Above are </a:t>
            </a:r>
            <a:r>
              <a:rPr i="1" lang="en-US"/>
              <a:t>some </a:t>
            </a:r>
            <a:r>
              <a:rPr lang="en-US"/>
              <a:t>of the concepts that appear in this genre of research, organized here in this list to explore how they relate to the Digital Centeredness model. There are other characteristics that are explored in the research that we did not include here. But, to touch on the bullet list above: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Pursuit of virtue connects to the "start with your center" concept. A big-picture focus and intellectual humility can be fostered through practicing Media Literacy. The next three bullets obviously relate to Mental Wellness (and also Physical and Relational). Navigating uncertainties can also relate to Honoring Time. Media Literacy is a skill that can help us practice considering others' points of view; the pause and Media Literacy questions (or questions we have asked ourselves throughout this series) are questions we can ask when considering the content that others create, or the positions they take. What is *their* center? What experiences have influenced how they view the world, how they choose to show up in the world? Compromise and forgiveness are obviously relational concepts, and can also apply in community and civic settings. And self-transcendence is something that can come the healthier we are.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didn't include quotes in the slide above for visual simplicity, but you can find these concepts explore in various articles, such as: </a:t>
            </a:r>
            <a:r>
              <a:rPr lang="en-US" u="sng">
                <a:solidFill>
                  <a:schemeClr val="hlink"/>
                </a:solidFill>
                <a:hlinkClick r:id="rId2"/>
              </a:rPr>
              <a:t>https://www.researchgate.net/publication/301821371_Wise_Reasoning_in_the_Face_of_Everyday_Life_Challenges</a:t>
            </a:r>
            <a:r>
              <a:rPr lang="en-US"/>
              <a:t> (see literature review paragraphs)</a:t>
            </a:r>
            <a:endParaRPr/>
          </a:p>
          <a:p>
            <a:pPr indent="0" lvl="0" marL="0" rtl="0" algn="l">
              <a:spcBef>
                <a:spcPts val="0"/>
              </a:spcBef>
              <a:spcAft>
                <a:spcPts val="0"/>
              </a:spcAft>
              <a:buNone/>
            </a:pPr>
            <a:r>
              <a:rPr lang="en-US" u="sng">
                <a:solidFill>
                  <a:schemeClr val="hlink"/>
                </a:solidFill>
                <a:hlinkClick r:id="rId3"/>
              </a:rPr>
              <a:t>https://journals.sagepub.com/doi/10.1177/0956797617722621</a:t>
            </a:r>
            <a:endParaRPr/>
          </a:p>
          <a:p>
            <a:pPr indent="0" lvl="0" marL="0" rtl="0" algn="l">
              <a:spcBef>
                <a:spcPts val="0"/>
              </a:spcBef>
              <a:spcAft>
                <a:spcPts val="0"/>
              </a:spcAft>
              <a:buNone/>
            </a:pPr>
            <a:r>
              <a:t/>
            </a:r>
            <a:endParaRPr/>
          </a:p>
        </p:txBody>
      </p:sp>
      <p:sp>
        <p:nvSpPr>
          <p:cNvPr id="251" name="Google Shape;251;g19625382241_0_13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964565e553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1964565e553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talked all through the </a:t>
            </a:r>
            <a:r>
              <a:rPr lang="en-US"/>
              <a:t>series</a:t>
            </a:r>
            <a:r>
              <a:rPr lang="en-US"/>
              <a:t> about "practicing the pause." Here we are again, with a couple more specific thing we can pause and watch out for ("point and name") – </a:t>
            </a:r>
            <a:r>
              <a:rPr lang="en-US"/>
              <a:t>dynamics</a:t>
            </a:r>
            <a:r>
              <a:rPr lang="en-US"/>
              <a:t> that can get in the way of healthy relationships and healthy politics.</a:t>
            </a:r>
            <a:endParaRPr/>
          </a:p>
        </p:txBody>
      </p:sp>
      <p:sp>
        <p:nvSpPr>
          <p:cNvPr id="268" name="Google Shape;268;g1964565e553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9639691de1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19639691de1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then when we had the high-emotion elements of politics? That's a lot of stimuli that can potentially impact us. </a:t>
            </a:r>
            <a:endParaRPr/>
          </a:p>
        </p:txBody>
      </p:sp>
      <p:sp>
        <p:nvSpPr>
          <p:cNvPr id="275" name="Google Shape;275;g19639691de1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5cb9394c7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15cb9394c7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week's topic also gives us a chance to explore a wellness concept that I like to call "dancing in the tensions." The DWI self-assessment section that we explore also reinforces this notion that there aren't any easy answers when it comes to navigating life in a digital world, so we have the opportunity to be observant, aware, curious as we navigate what wellness looks and feels like for each one of us. The wellness journey is very personal – there is no formula, no one-size-fits-all approach that will work. </a:t>
            </a:r>
            <a:endParaRPr/>
          </a:p>
        </p:txBody>
      </p:sp>
      <p:sp>
        <p:nvSpPr>
          <p:cNvPr id="290" name="Google Shape;290;g15cb9394c7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9639691de1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g19639691de1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See this multi-essay exploration of democracy, formerly on the </a:t>
            </a:r>
            <a:r>
              <a:rPr lang="en-US" sz="1100">
                <a:highlight>
                  <a:srgbClr val="FFFFFF"/>
                </a:highlight>
                <a:latin typeface="Arial"/>
                <a:ea typeface="Arial"/>
                <a:cs typeface="Arial"/>
                <a:sym typeface="Arial"/>
              </a:rPr>
              <a:t>U.S. Department of State's Bureau of International Information Programs website, now archived here: </a:t>
            </a:r>
            <a:r>
              <a:rPr lang="en-US"/>
              <a:t>https://web-archive-2017.ait.org.tw/infousa/zhtw/DOCS/whatsdem/whatdm6.htm</a:t>
            </a:r>
            <a:endParaRPr/>
          </a:p>
        </p:txBody>
      </p:sp>
      <p:sp>
        <p:nvSpPr>
          <p:cNvPr id="298" name="Google Shape;298;g19639691de1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8dc6638cda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18dc6638cda_0_2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engage with this question later – the idea here is to respond with the first thing that comes to mind. There is no wrong answer!</a:t>
            </a:r>
            <a:endParaRPr/>
          </a:p>
        </p:txBody>
      </p:sp>
      <p:sp>
        <p:nvSpPr>
          <p:cNvPr id="142" name="Google Shape;142;g18dc6638cda_0_2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9639691de1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19639691de1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g19639691de1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9625382241_0_1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19625382241_0_13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See also https://www.medialit.org/sites/default/files/14B_CCKQPoster+5essays.pdf</a:t>
            </a:r>
            <a:endParaRPr/>
          </a:p>
        </p:txBody>
      </p:sp>
      <p:sp>
        <p:nvSpPr>
          <p:cNvPr id="320" name="Google Shape;320;g19625382241_0_13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96439f9644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196439f9644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a:t>
            </a:r>
            <a:r>
              <a:rPr lang="en-US" u="sng">
                <a:solidFill>
                  <a:schemeClr val="hlink"/>
                </a:solidFill>
                <a:hlinkClick r:id="rId2"/>
              </a:rPr>
              <a:t>https://redbluedictionary.org/</a:t>
            </a:r>
            <a:r>
              <a:rPr lang="en-US"/>
              <a:t> - Throughout this series, we've tried to reiterate the idea that different language will resonate differently with different people. So we have tried to use a variety of words and concepts to explore various elements of Digital Wellness. This project helps explore how people on different ends of the political spectrum may perceive even a single concept or word in different ways, sometimes quite strikingly so. It's so easy to assume that our lens is the only lens, or that others see through a similar lens. Even outside of the political realm, this is not true. Humans are complex, and that is part of the beauty of being human. But within the political realm, it can be particularly difficult to remember this…and all the more important to do so, since emotions so often run very high. </a:t>
            </a:r>
            <a:endParaRPr/>
          </a:p>
        </p:txBody>
      </p:sp>
      <p:sp>
        <p:nvSpPr>
          <p:cNvPr id="330" name="Google Shape;330;g196439f9644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8f1cf146d9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18f1cf146d9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the public domain. </a:t>
            </a:r>
            <a:r>
              <a:rPr lang="en-US" u="sng">
                <a:solidFill>
                  <a:schemeClr val="hlink"/>
                </a:solidFill>
                <a:hlinkClick r:id="rId2"/>
              </a:rPr>
              <a:t>https://en.wikipedia.org/wiki/My_Wife_and_My_Mother-in-Law</a:t>
            </a:r>
            <a:endParaRPr/>
          </a:p>
          <a:p>
            <a:pPr indent="0" lvl="0" marL="0" rtl="0" algn="l">
              <a:spcBef>
                <a:spcPts val="0"/>
              </a:spcBef>
              <a:spcAft>
                <a:spcPts val="0"/>
              </a:spcAft>
              <a:buNone/>
            </a:pPr>
            <a:r>
              <a:rPr lang="en-US"/>
              <a:t>I also ran across some recent research that a person's age may influence which woman they see first (our own experiences or biases can influence how we see media messages). This did not play out in our group, however! https://www.ncbi.nlm.nih.gov/pmc/articles/PMC6107502/ </a:t>
            </a:r>
            <a:endParaRPr/>
          </a:p>
        </p:txBody>
      </p:sp>
      <p:sp>
        <p:nvSpPr>
          <p:cNvPr id="338" name="Google Shape;338;g18f1cf146d9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964565e553_0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1964565e553_0_3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engage with this question later – the idea here is to respond with the first thing that comes to mind. There is no wrong answer!</a:t>
            </a:r>
            <a:endParaRPr/>
          </a:p>
        </p:txBody>
      </p:sp>
      <p:sp>
        <p:nvSpPr>
          <p:cNvPr id="346" name="Google Shape;346;g1964565e553_0_3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9625382241_0_1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19625382241_0_1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Going back to the question we started with today,</a:t>
            </a:r>
            <a:r>
              <a:rPr lang="en-US"/>
              <a:t> even when there is no emotional charge per se, our brains can also perceive words or ideas or concepts differently simply depending on what context is freshest in our minds. Imagine how responses might have differed if I had shown only one of these images. Or shown them all while asking the question. </a:t>
            </a:r>
            <a:br>
              <a:rPr lang="en-US"/>
            </a:br>
            <a:r>
              <a:rPr lang="en-US"/>
              <a:t>image from </a:t>
            </a:r>
            <a:r>
              <a:rPr lang="en-US" u="sng">
                <a:solidFill>
                  <a:schemeClr val="hlink"/>
                </a:solidFill>
                <a:hlinkClick r:id="rId2"/>
              </a:rPr>
              <a:t>https://saynasafir.com/what-are-the-different-types-of-dates/</a:t>
            </a:r>
            <a:endParaRPr/>
          </a:p>
          <a:p>
            <a:pPr indent="0" lvl="0" marL="0" rtl="0" algn="l">
              <a:spcBef>
                <a:spcPts val="0"/>
              </a:spcBef>
              <a:spcAft>
                <a:spcPts val="0"/>
              </a:spcAft>
              <a:buNone/>
            </a:pPr>
            <a:r>
              <a:t/>
            </a:r>
            <a:endParaRPr/>
          </a:p>
        </p:txBody>
      </p:sp>
      <p:sp>
        <p:nvSpPr>
          <p:cNvPr id="354" name="Google Shape;354;g19625382241_0_1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9625382241_0_1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19625382241_0_14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covered four of the six </a:t>
            </a:r>
            <a:r>
              <a:rPr lang="en-US"/>
              <a:t>experiences</a:t>
            </a:r>
            <a:r>
              <a:rPr lang="en-US"/>
              <a:t> mentioned in the original poem (a poem that captures an old fable from India). Here I've added images for the other two parts of the elephant mentioned in the poem. https://www.commonlit.org/en/texts/the-blind-men-and-the-elephant</a:t>
            </a:r>
            <a:endParaRPr/>
          </a:p>
        </p:txBody>
      </p:sp>
      <p:sp>
        <p:nvSpPr>
          <p:cNvPr id="363" name="Google Shape;363;g19625382241_0_14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9625382241_0_15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19625382241_0_15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350">
                <a:highlight>
                  <a:srgbClr val="FFFFFF"/>
                </a:highlight>
                <a:latin typeface="Times New Roman"/>
                <a:ea typeface="Times New Roman"/>
                <a:cs typeface="Times New Roman"/>
                <a:sym typeface="Times New Roman"/>
              </a:rPr>
              <a:t>John Godfrey Saxe, The Poems of John Godfrey Saxe (Boston: James R. Osgood, 1873), 135–36, books.google.com.</a:t>
            </a:r>
            <a:endParaRPr sz="135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US" sz="1350">
                <a:highlight>
                  <a:srgbClr val="FFFFFF"/>
                </a:highlight>
                <a:latin typeface="Times New Roman"/>
                <a:ea typeface="Times New Roman"/>
                <a:cs typeface="Times New Roman"/>
                <a:sym typeface="Times New Roman"/>
              </a:rPr>
              <a:t>available online in places like https://www.commonlit.org/en/texts/the-blind-men-and-the-elephant</a:t>
            </a:r>
            <a:endParaRPr sz="1350">
              <a:highlight>
                <a:srgbClr val="FFFFFF"/>
              </a:highlight>
              <a:latin typeface="Times New Roman"/>
              <a:ea typeface="Times New Roman"/>
              <a:cs typeface="Times New Roman"/>
              <a:sym typeface="Times New Roman"/>
            </a:endParaRPr>
          </a:p>
        </p:txBody>
      </p:sp>
      <p:sp>
        <p:nvSpPr>
          <p:cNvPr id="375" name="Google Shape;375;g19625382241_0_15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9639691de1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19639691de1_0_5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https://web-archive-2017.ait.org.tw/infousa/zhtw/DOCS/whatsdem/whatdm2.htm</a:t>
            </a:r>
            <a:endParaRPr/>
          </a:p>
          <a:p>
            <a:pPr indent="0" lvl="0" marL="0" rtl="0" algn="l">
              <a:spcBef>
                <a:spcPts val="0"/>
              </a:spcBef>
              <a:spcAft>
                <a:spcPts val="0"/>
              </a:spcAft>
              <a:buNone/>
            </a:pPr>
            <a:r>
              <a:t/>
            </a:r>
            <a:endParaRPr/>
          </a:p>
        </p:txBody>
      </p:sp>
      <p:sp>
        <p:nvSpPr>
          <p:cNvPr id="388" name="Google Shape;388;g19639691de1_0_5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8e9a52364f_0_6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g18e9a52364f_0_6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then when we had the high-emotion elements of politics? That's a lot of stimuli that can potentially impact us. </a:t>
            </a:r>
            <a:endParaRPr/>
          </a:p>
        </p:txBody>
      </p:sp>
      <p:sp>
        <p:nvSpPr>
          <p:cNvPr id="395" name="Google Shape;395;g18e9a52364f_0_6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99c639951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199c639951a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engage with this question later – the idea here is to respond with the first thing that comes to mind. There is no wrong answer!</a:t>
            </a:r>
            <a:endParaRPr/>
          </a:p>
        </p:txBody>
      </p:sp>
      <p:sp>
        <p:nvSpPr>
          <p:cNvPr id="149" name="Google Shape;149;g199c639951a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9639691de1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19639691de1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then when we had the high-emotion elements of politics? That's a lot of stimuli that can potentially impact us. </a:t>
            </a:r>
            <a:endParaRPr/>
          </a:p>
        </p:txBody>
      </p:sp>
      <p:sp>
        <p:nvSpPr>
          <p:cNvPr id="411" name="Google Shape;411;g19639691de1_0_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9639691de1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19639691de1_0_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http://www.math.byu.edu/~jarvis/Lippmann.pdf</a:t>
            </a:r>
            <a:r>
              <a:rPr lang="en-US"/>
              <a:t> </a:t>
            </a:r>
            <a:endParaRPr/>
          </a:p>
          <a:p>
            <a:pPr indent="0" lvl="0" marL="0" rtl="0" algn="l">
              <a:spcBef>
                <a:spcPts val="0"/>
              </a:spcBef>
              <a:spcAft>
                <a:spcPts val="0"/>
              </a:spcAft>
              <a:buNone/>
            </a:pPr>
            <a:r>
              <a:rPr lang="en-US"/>
              <a:t>See also: </a:t>
            </a:r>
            <a:r>
              <a:rPr lang="en-US" u="sng">
                <a:solidFill>
                  <a:schemeClr val="hlink"/>
                </a:solidFill>
                <a:hlinkClick r:id="rId3"/>
              </a:rPr>
              <a:t>https://web-archive-2017.ait.org.tw/infousa/zhtw/DOCS/whatsdem/whatdm3.htm</a:t>
            </a:r>
            <a:endParaRPr/>
          </a:p>
          <a:p>
            <a:pPr indent="0" lvl="0" marL="0" rtl="0" algn="l">
              <a:spcBef>
                <a:spcPts val="0"/>
              </a:spcBef>
              <a:spcAft>
                <a:spcPts val="0"/>
              </a:spcAft>
              <a:buNone/>
            </a:pPr>
            <a:r>
              <a:t/>
            </a:r>
            <a:endParaRPr/>
          </a:p>
        </p:txBody>
      </p:sp>
      <p:sp>
        <p:nvSpPr>
          <p:cNvPr id="426" name="Google Shape;426;g19639691de1_0_1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9639691de1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19639691de1_0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then when we had the high-emotion elements of politics? That's a lot of stimuli that can potentially impact us. </a:t>
            </a:r>
            <a:endParaRPr/>
          </a:p>
        </p:txBody>
      </p:sp>
      <p:sp>
        <p:nvSpPr>
          <p:cNvPr id="437" name="Google Shape;437;g19639691de1_0_2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9639691de1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19639691de1_0_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week's topic also gives us a chance to explore a wellness concept that I like to call "dancing in the tensions." The DWI self-assessment section that we explore also reinforces this notion that there aren't any easy answers when it comes to navigating life in a digital world, so we have the opportunity to be observant, aware, curious as we navigate what wellness looks and feels like for each one of us. The wellness journey is very personal – there is no formula, no one-size-fits-all approach that will work. </a:t>
            </a:r>
            <a:endParaRPr/>
          </a:p>
        </p:txBody>
      </p:sp>
      <p:sp>
        <p:nvSpPr>
          <p:cNvPr id="452" name="Google Shape;452;g19639691de1_0_2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9639691de1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19639691de1_0_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week's topic also gives us a chance to explore a wellness concept that I like to call "dancing in the tensions." The DWI self-assessment section that we explore also reinforces this notion that there aren't any easy answers when it comes to navigating life in a digital world, so we have the opportunity to be observant, aware, curious as we navigate what wellness looks and feels like for each one of us. The wellness journey is very personal – there is no formula, no one-size-fits-all approach that will work. </a:t>
            </a:r>
            <a:endParaRPr/>
          </a:p>
        </p:txBody>
      </p:sp>
      <p:sp>
        <p:nvSpPr>
          <p:cNvPr id="464" name="Google Shape;464;g19639691de1_0_2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964565e553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1964565e553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week's topic also gives us a chance to explore a wellness concept that I like to call "dancing in the tensions." The DWI self-assessment section that we explore also reinforces this notion that there aren't any easy answers when it comes to navigating life in a digital world, so we have the opportunity to be observant, aware, curious as we navigate what wellness looks and feels like for each one of us. The wellness journey is very personal – there is no formula, no one-size-fits-all approach that will work. </a:t>
            </a:r>
            <a:endParaRPr/>
          </a:p>
        </p:txBody>
      </p:sp>
      <p:sp>
        <p:nvSpPr>
          <p:cNvPr id="476" name="Google Shape;476;g1964565e553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96439f9644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196439f9644_0_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These materials were shared with permission from Utah3Rs.org and can be found in this week's Google Drive folder. </a:t>
            </a:r>
            <a:endParaRPr/>
          </a:p>
        </p:txBody>
      </p:sp>
      <p:sp>
        <p:nvSpPr>
          <p:cNvPr id="488" name="Google Shape;488;g196439f9644_0_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96439f9644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96439f9644_0_1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t>These materials were shared with permission from Utah3Rs.org and can be found in this week's Google Drive folder. </a:t>
            </a:r>
            <a:endParaRPr sz="1000"/>
          </a:p>
          <a:p>
            <a:pPr indent="0" lvl="0" marL="0" rtl="0" algn="l">
              <a:spcBef>
                <a:spcPts val="0"/>
              </a:spcBef>
              <a:spcAft>
                <a:spcPts val="0"/>
              </a:spcAft>
              <a:buNone/>
            </a:pPr>
            <a:r>
              <a:rPr lang="en-US" sz="1000"/>
              <a:t> . These are phrases that can be used to de-fuse conflict where there are different points of view being explored and expressed, language that we can use to both hear others and show up for our own points of view without shutting someone else down. </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499" name="Google Shape;499;g196439f9644_0_1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96439f9644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196439f9644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is a reason I am sharing these quotes again this week. These are not just touchy-feely quotes…research supports them! See next slide….</a:t>
            </a:r>
            <a:endParaRPr/>
          </a:p>
        </p:txBody>
      </p:sp>
      <p:sp>
        <p:nvSpPr>
          <p:cNvPr id="508" name="Google Shape;508;g196439f9644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964565e553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1964565e553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a:t>
            </a:r>
            <a:r>
              <a:rPr lang="en-US" u="sng">
                <a:solidFill>
                  <a:schemeClr val="hlink"/>
                </a:solidFill>
                <a:hlinkClick r:id="rId2"/>
              </a:rPr>
              <a:t>https://redbluedictionary.org/</a:t>
            </a:r>
            <a:r>
              <a:rPr lang="en-US"/>
              <a:t> - (or see </a:t>
            </a:r>
            <a:r>
              <a:rPr lang="en-US" u="sng">
                <a:solidFill>
                  <a:schemeClr val="hlink"/>
                </a:solidFill>
                <a:hlinkClick r:id="rId3"/>
              </a:rPr>
              <a:t>https://www.allsides.com/translator</a:t>
            </a:r>
            <a:r>
              <a:rPr lang="en-US"/>
              <a:t>)  Throughout this series, we've tried to reiterate the idea that different language will resonate differently with different people. So we have tried to use a variety of words and concepts to explore various elements of Digital Wellness. This project helps explore how people on different ends of the political spectrum may perceive even a single concept or word in different ways, sometimes quite strikingly so. It's so easy to assume that our lens is the only lens, or that others see through a similar lens. Even outside of the political realm, this is not true. Humans are complex, and that is part of the beauty of being human. But within the political realm, it can be particularly difficult to remember this…and all the more important to do so, since emotions so often run very high. </a:t>
            </a:r>
            <a:endParaRPr/>
          </a:p>
        </p:txBody>
      </p:sp>
      <p:sp>
        <p:nvSpPr>
          <p:cNvPr id="516" name="Google Shape;516;g1964565e553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9625382241_0_1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19625382241_0_1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a:t>
            </a:r>
            <a:endParaRPr/>
          </a:p>
        </p:txBody>
      </p:sp>
      <p:sp>
        <p:nvSpPr>
          <p:cNvPr id="157" name="Google Shape;157;g19625382241_0_1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964565e553_0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1964565e553_0_4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g1964565e553_0_4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964565e553_0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1964565e553_0_4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g1964565e553_0_4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964565e553_0_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1964565e553_0_4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1964565e553_0_4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964565e553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964565e553_0_4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g1964565e553_0_4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99c639951a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199c639951a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week's topic also gives us a chance to explore a wellness concept that I like to call "dancing in the tensions." The DWI self-assessment section that we explore also reinforces this notion that there aren't any easy answers when it comes to navigating life in a digital world, so we have the opportunity to be observant, aware, curious as we navigate what wellness looks and feels like for each one of us. The wellness journey is very personal – there is no formula, no one-size-fits-all approach that will work. </a:t>
            </a:r>
            <a:endParaRPr/>
          </a:p>
        </p:txBody>
      </p:sp>
      <p:sp>
        <p:nvSpPr>
          <p:cNvPr id="553" name="Google Shape;553;g199c639951a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9639691de1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19639691de1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then when we had the high-emotion elements of politics? That's a lot of stimuli that can potentially impact us. </a:t>
            </a:r>
            <a:endParaRPr/>
          </a:p>
        </p:txBody>
      </p:sp>
      <p:sp>
        <p:nvSpPr>
          <p:cNvPr id="565" name="Google Shape;565;g19639691de1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9639691de1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g19639691de1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the drama triangle, there are two "one-up" positions, and one "one-down." These roles can be played by individuals, within one's self, within institutions or dynamics in any system. They can represent actions one takes as well. I hope the following examples can help illustrate how the drama triangle can play out. There are so many different examples we could have used here. What examples come to mind for you?</a:t>
            </a:r>
            <a:endParaRPr/>
          </a:p>
        </p:txBody>
      </p:sp>
      <p:sp>
        <p:nvSpPr>
          <p:cNvPr id="580" name="Google Shape;580;g19639691de1_0_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9639691de1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19639691de1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I was a young mother, I sometimes got caught in the drama triangle with my children, and this portrays an example of how that could happen. (We as a family are still working on being aware of when these kinds of dynamics happen. It can sneak up so quickly and easily! Again, it's a very common dynamic with humans.)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My children are three years apart, and with three children, triangles could easily form. (I have a little motto that I'm trying to reduce the geometry in my life.) It couldn't have been easy to be the youngest, and there were times her older brother was unkind, but when my daughter would come and "tattle" on her brother, I easily slipped into "Momma Bear" mode…an example of where empathy can run amuck. I felt her pain, I immediately wanted to protect her and show up for her (and I wasn't comfortable with what was happening, so rescuing also can be a selfish act, to try to stop the discomfort created by the situation). As a result, I would too often step in too hastily, which means I would skip the part about asking my son for his perspective and would go right to scolding him to appease his sister's emotion. It was a quick-fix solution to swoop in and try to rescue my daughter before getting more information. This did not help her build her own conflict management skills, and this naturally led to another drama triangle dynamic, happening almost in tandem. (see next slide).</a:t>
            </a:r>
            <a:endParaRPr/>
          </a:p>
        </p:txBody>
      </p:sp>
      <p:sp>
        <p:nvSpPr>
          <p:cNvPr id="592" name="Google Shape;592;g19639691de1_0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9639691de1_0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19639691de1_0_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My son would feel picked on, not heard, and believed that how we as parents responded was unfair (he wasn't wrong). He would also feel frustrated at his sister for the pattern of tattling, and sometimes he would go to his other sister for sympathy and support. But she was just a little girl herself – what could she really do? There was no problem-solving happening here [over time we started to figure out the patterns and we got better at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Like most rescuers, she would suffer when put in the middle of all of this, which meant that the continued chaos of the drama triangle could continue to perpetuate itself. (See next slide.)</a:t>
            </a:r>
            <a:endParaRPr/>
          </a:p>
        </p:txBody>
      </p:sp>
      <p:sp>
        <p:nvSpPr>
          <p:cNvPr id="604" name="Google Shape;604;g19639691de1_0_3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19639691de1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g19639691de1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burned-out rescuer can then see herself as the victim (whether consciously or not). The dynamic itself in this situation could be considered the persecutor – something outside of her that is impacting her that she wishes would change.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When they were all young, perhaps if she was feeling this way, she might have turned to sucking her thumb to self-soothe (she was around 5 when we were able to help her wean from thumb-sucking). This is just one simple example of what a little child might do when caught in the middle of something like this. But little children can learn healthier skills. Over time, we started to learn more about things like the drama triangle and better ways to cope and communicate. As mentioned, though, we're still working on it. The drama triangle is very alluring, and easy to fall into without even realizing it. </a:t>
            </a:r>
            <a:endParaRPr/>
          </a:p>
        </p:txBody>
      </p:sp>
      <p:sp>
        <p:nvSpPr>
          <p:cNvPr id="616" name="Google Shape;616;g19639691de1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9639691de1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19639691de1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a:t>
            </a:r>
            <a:endParaRPr/>
          </a:p>
        </p:txBody>
      </p:sp>
      <p:sp>
        <p:nvSpPr>
          <p:cNvPr id="164" name="Google Shape;164;g19639691de1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19639691de1_0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g19639691de1_0_3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I have observed and read about what parents of younger children are dealing with today with regard to technology, it's very common for a young child (even pre-tween) to come to her/his parent(s) not just asking for a phone, but insisting that YOU WILL RUIN MY LIFE IF I DON'T GET A PHONE BECAUSE I AM THE ONNNNLLLYYYY ONE IN THE WHOLE WORLD WHO DOESN'T HAVE A PHONE! Now, it can be hard to be different from your peers, but this kind of high-intensity message is an example of the energy of someone with a victim mindset. The world is all bad all the time, and there is someone who can be blamed for that reality, and the victim binds her/himself to something outside her/himself. "I can't be happy unless THEY change my situation for me." In such a scenario, perhaps there is a disagreement between the parents. One parent may hold a boundary and say. "No, I'm sorry dear child, but you are not old enough yet for a phone." The other parent may be hooked by the emotion (again, empathy run amuck) and cave to the child's demands. And what do you have within the system? Discord, disagreement, and power struggles. All elements that run counter to peacemaking, peaceliving, and effective problem-solving. </a:t>
            </a:r>
            <a:endParaRPr/>
          </a:p>
        </p:txBody>
      </p:sp>
      <p:sp>
        <p:nvSpPr>
          <p:cNvPr id="628" name="Google Shape;628;g19639691de1_0_3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19639691de1_0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g19639691de1_0_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…or you could have both parents on board with holding their boundaries, and the child could turn to friends ("Can you believe how awful my parents are? Can you let me hang out at your house where your parents are SO COOL and let you have a device?")</a:t>
            </a:r>
            <a:endParaRPr/>
          </a:p>
          <a:p>
            <a:pPr indent="0" lvl="0" marL="0" rtl="0" algn="l">
              <a:spcBef>
                <a:spcPts val="0"/>
              </a:spcBef>
              <a:spcAft>
                <a:spcPts val="0"/>
              </a:spcAft>
              <a:buNone/>
            </a:pPr>
            <a:r>
              <a:rPr lang="en-US"/>
              <a:t>[whenever there is "Can you believe that he/she/they are doing that?" – you can be pretty certain the drama triangle is in play. No wonder gossip is so damaging! </a:t>
            </a:r>
            <a:endParaRPr/>
          </a:p>
        </p:txBody>
      </p:sp>
      <p:sp>
        <p:nvSpPr>
          <p:cNvPr id="640" name="Google Shape;640;g19639691de1_0_3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19639691de1_0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g19639691de1_0_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child could also turn to covert (or overt) rule-breaking.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What alternatives could exist in a situation like this? One example is to leverage the council system, which, of course, will work best when everyone is willing to talk openly and respectfully and allow solutions to distill through the process and with the Spirit's help. But as Paul Bloom mentioned in his video on parenting, it's not good parenting to simply cave to emotional demands of children. Decisions are best made with rational compassion and centered, clear-headed, principle-based reasoning. </a:t>
            </a:r>
            <a:endParaRPr/>
          </a:p>
        </p:txBody>
      </p:sp>
      <p:sp>
        <p:nvSpPr>
          <p:cNvPr id="652" name="Google Shape;652;g19639691de1_0_3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19639691de1_0_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19639691de1_0_3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EPIK was first formed, we noticed how common it is to use fear and anger as drivers to try to motivate people to action "against" big tech or "for" the "victims" of Big Tech. To be sure, there is a real power differential in the sense that tech companies have a lot of money, power, and influence. But we don't build wellness for ourselves or for others by playing the victim. That puts our focus outside of ourselves, and keeps us in that victim role. Wellness is about taking personal responsibility for one's life, as the Serenity Prayer notes – asking for help to discern the difference between what we can control and what we can't.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Certainly, there is nothing wrong with having discussions in the public square about how to balance individual and business rights, but so often it becomes a emotional, drama-driven war of either/or, rather than a discussion that considers various needs and points of view. Just like with my little children. To pick a side without listening to the whole range of needs is to likely perpetuate a drama triangle situation (also related to a false dichotomy, which we plan to talk about in week 8). </a:t>
            </a:r>
            <a:endParaRPr/>
          </a:p>
        </p:txBody>
      </p:sp>
      <p:sp>
        <p:nvSpPr>
          <p:cNvPr id="664" name="Google Shape;664;g19639691de1_0_3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19639691de1_0_3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19639691de1_0_3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can see how easily Big Tech could then play the victim in the situation, look for its own advocates…and then, unless participants are intentional and self-aware, an us/them war of ideas and words and weaponizing stories and emotions could easily ensue. This kind of dynamic is unfortunately very common in our civic environment.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Again, this is not to say that discussions shouldn't be happening to help government policy stay up-to-date with the complexities of living in a digital world. But HOW we engage in such conversations and processes makes all the difference between finding true solutions or staying in the drama triangle. </a:t>
            </a:r>
            <a:endParaRPr/>
          </a:p>
        </p:txBody>
      </p:sp>
      <p:sp>
        <p:nvSpPr>
          <p:cNvPr id="676" name="Google Shape;676;g19639691de1_0_3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19639691de1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g19639691de1_0_3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Do not ask me why or how this became a nursery rhyme kind of thing, but it did. (Weird, right?) It is even put to song. I would not advise learning the song; it can easily get stuck in your head! :) But the lyrics here are a good example of how the drama triangle can play out within one individual. </a:t>
            </a:r>
            <a:endParaRPr/>
          </a:p>
        </p:txBody>
      </p:sp>
      <p:sp>
        <p:nvSpPr>
          <p:cNvPr id="688" name="Google Shape;688;g19639691de1_0_3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19639691de1_0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g19639691de1_0_3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is the case with most drama triangle situations, the triangle is fed by narratives that often are on a hamster wheel in someone's head (an example of why we talk about watching and naming our thoughts, looking at them with an objective lens). To believe that one is unlovable is to believe an untruth, but such beliefs are not uncommon in the human experience. But feeding those beliefs can lead to staying stuck in them…or worse. This little nursery rhyme is silly in its "solution" to try to escape the pain that no one in the whole world cares, but this dynamic can lead to other unhealthy "rescuing" situations.</a:t>
            </a:r>
            <a:endParaRPr/>
          </a:p>
        </p:txBody>
      </p:sp>
      <p:sp>
        <p:nvSpPr>
          <p:cNvPr id="694" name="Google Shape;694;g19639691de1_0_3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9639691de1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g19639691de1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If someone is stuck in a place of believing they are unlovable and that there is no hope for anything but loneliness and rejection, they could be more susceptible to the influence of unhealthy friends, or even abusive people…</a:t>
            </a:r>
            <a:endParaRPr/>
          </a:p>
        </p:txBody>
      </p:sp>
      <p:sp>
        <p:nvSpPr>
          <p:cNvPr id="706" name="Google Shape;706;g19639691de1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19639691de1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g19639691de1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…or could be susceptible to self-medicating in a variety of ways. I put "drug of choice" because it's not always drugs or alcohol that people turn to. We can turn to things like overworking, overserving (rescuing), numbing out through screens, overeating, overexercising, overspending, etc. Again, staying in the triangle means that problems are not solved, healing is not sought/found, and the emotions and beliefs can often become worse – even though they are built on a sandy foundation of false or partial truths (e.g., there may be some people who don't like me, but that doesn't mean NO ONE likes me). </a:t>
            </a:r>
            <a:endParaRPr/>
          </a:p>
        </p:txBody>
      </p:sp>
      <p:sp>
        <p:nvSpPr>
          <p:cNvPr id="718" name="Google Shape;718;g19639691de1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19639691de1_0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g19639691de1_0_4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tend to think that often what drives people to enter or stay in the drama triangle are things like pain…</a:t>
            </a:r>
            <a:endParaRPr/>
          </a:p>
        </p:txBody>
      </p:sp>
      <p:sp>
        <p:nvSpPr>
          <p:cNvPr id="730" name="Google Shape;730;g19639691de1_0_4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964565e553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1964565e553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a:t>
            </a:r>
            <a:endParaRPr/>
          </a:p>
        </p:txBody>
      </p:sp>
      <p:sp>
        <p:nvSpPr>
          <p:cNvPr id="173" name="Google Shape;173;g1964565e553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19639691de1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g19639691de1_0_4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2" name="Google Shape;742;g19639691de1_0_4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19639691de1_0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g19639691de1_0_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Sometimes we get caught in the drama triangle because we don't know any better. It's so common, so human, to respond in these kinds of ways. This is one reason why we wanted to share this model with you – ignorance really isn't bliss, and we can't exercise agency and self-awareness in ignorance. </a:t>
            </a:r>
            <a:endParaRPr/>
          </a:p>
        </p:txBody>
      </p:sp>
      <p:sp>
        <p:nvSpPr>
          <p:cNvPr id="754" name="Google Shape;754;g19639691de1_0_4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19639691de1_0_4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g19639691de1_0_4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Any role in this triangle seeks attention in different ways. This is not the kind of attention that fosters wellness, however!</a:t>
            </a:r>
            <a:endParaRPr/>
          </a:p>
        </p:txBody>
      </p:sp>
      <p:sp>
        <p:nvSpPr>
          <p:cNvPr id="766" name="Google Shape;766;g19639691de1_0_4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19639691de1_0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g19639691de1_0_4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Any "solution" that might feel accomplished within the triangle is not a true solution and is most definitely only temporary – and likely will only fuel more of the problem. </a:t>
            </a:r>
            <a:endParaRPr/>
          </a:p>
        </p:txBody>
      </p:sp>
      <p:sp>
        <p:nvSpPr>
          <p:cNvPr id="778" name="Google Shape;778;g19639691de1_0_4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19639691de1_0_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g19639691de1_0_4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we are weary, we can sometimes engage in thought patterns and behaviors that don't align with our true selves and our true intentions. When you are weary, slow down, refuel, look inward and upward to the true Rescuer for help, and to healthy forms of support. But be alert to the temptation to fall into drama when you are weary. </a:t>
            </a:r>
            <a:endParaRPr/>
          </a:p>
        </p:txBody>
      </p:sp>
      <p:sp>
        <p:nvSpPr>
          <p:cNvPr id="790" name="Google Shape;790;g19639691de1_0_4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19639691de1_0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g19639691de1_0_4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the drama triangle, there are two "one-up" positions, and one "one-down." These roles can be played by individuals, within one's self, within institutions or dynamics in any system. They can represent actions one takes as well. I hope the following examples can help illustrate how the drama triangle can play out. There are so many different examples we could have used here. What examples come to mind for you?</a:t>
            </a:r>
            <a:endParaRPr/>
          </a:p>
        </p:txBody>
      </p:sp>
      <p:sp>
        <p:nvSpPr>
          <p:cNvPr id="802" name="Google Shape;802;g19639691de1_0_4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19639691de1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g19639691de1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the world of models, this is one that is often used as an alternative to the drama triangle. The short phrases and roles can be found in many places, such as this one: https://www.encompasscc.org/blog/get-off-the-dreaded-drama-triangle</a:t>
            </a:r>
            <a:endParaRPr/>
          </a:p>
        </p:txBody>
      </p:sp>
      <p:sp>
        <p:nvSpPr>
          <p:cNvPr id="815" name="Google Shape;815;g19639691de1_0_5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19639691de1_0_5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g19639691de1_0_5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https://www.youtube.com/watch?v=zkmsjFisW_A  -- See also https://www.youtube.com/watch?v=8dO6Wwh_tiU</a:t>
            </a:r>
            <a:endParaRPr/>
          </a:p>
        </p:txBody>
      </p:sp>
      <p:sp>
        <p:nvSpPr>
          <p:cNvPr id="828" name="Google Shape;828;g19639691de1_0_5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19639691de1_0_5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g19639691de1_0_5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curated ideas from various places and from my own understanding of these concepts to create this table. </a:t>
            </a:r>
            <a:endParaRPr/>
          </a:p>
        </p:txBody>
      </p:sp>
      <p:sp>
        <p:nvSpPr>
          <p:cNvPr id="834" name="Google Shape;834;g19639691de1_0_5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19639691de1_0_5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 name="Google Shape;839;g19639691de1_0_5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https://www.youtube.com/watch?v=zkmsjFisW_A  -- See also https://www.youtube.com/watch?v=8dO6Wwh_tiU</a:t>
            </a:r>
            <a:endParaRPr/>
          </a:p>
        </p:txBody>
      </p:sp>
      <p:sp>
        <p:nvSpPr>
          <p:cNvPr id="840" name="Google Shape;840;g19639691de1_0_5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964565e553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1964565e553_0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a:t>
            </a:r>
            <a:endParaRPr/>
          </a:p>
        </p:txBody>
      </p:sp>
      <p:sp>
        <p:nvSpPr>
          <p:cNvPr id="181" name="Google Shape;181;g1964565e553_0_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19639691de1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g19639691de1_0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https://www.youtube.com/watch?v=zkmsjFisW_A  -- See also https://www.youtube.com/watch?v=8dO6Wwh_tiU</a:t>
            </a:r>
            <a:endParaRPr/>
          </a:p>
        </p:txBody>
      </p:sp>
      <p:sp>
        <p:nvSpPr>
          <p:cNvPr id="846" name="Google Shape;846;g19639691de1_0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9639691de1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g19639691de1_0_5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https://www.youtube.com/watch?v=zkmsjFisW_A  -- See also https://www.youtube.com/watch?v=8dO6Wwh_tiU</a:t>
            </a:r>
            <a:endParaRPr/>
          </a:p>
        </p:txBody>
      </p:sp>
      <p:sp>
        <p:nvSpPr>
          <p:cNvPr id="852" name="Google Shape;852;g19639691de1_0_5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19639691de1_0_5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g19639691de1_0_5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a:t>
            </a:r>
            <a:endParaRPr/>
          </a:p>
        </p:txBody>
      </p:sp>
      <p:sp>
        <p:nvSpPr>
          <p:cNvPr id="864" name="Google Shape;864;g19639691de1_0_5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19625382241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19625382241_0_2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 Remember James Fowler! </a:t>
            </a:r>
            <a:r>
              <a:rPr lang="en-US"/>
              <a:t>https://www.youtube.com/watch?v=zkmsjFisW_A  -- See also https://www.youtube.com/watch?v=8dO6Wwh_tiU</a:t>
            </a:r>
            <a:endParaRPr/>
          </a:p>
        </p:txBody>
      </p:sp>
      <p:sp>
        <p:nvSpPr>
          <p:cNvPr id="871" name="Google Shape;871;g19625382241_0_2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19639691de1_0_5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g19639691de1_0_5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https://www.youtube.com/watch?v=zkmsjFisW_A  -- See also https://www.youtube.com/watch?v=8dO6Wwh_tiU</a:t>
            </a:r>
            <a:endParaRPr/>
          </a:p>
        </p:txBody>
      </p:sp>
      <p:sp>
        <p:nvSpPr>
          <p:cNvPr id="879" name="Google Shape;879;g19639691de1_0_5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19639691de1_0_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g19639691de1_0_6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an opportunity for schools or districts to take advantage of some funding around civic education that includes media </a:t>
            </a:r>
            <a:r>
              <a:rPr lang="en-US"/>
              <a:t>literacy</a:t>
            </a:r>
            <a:r>
              <a:rPr lang="en-US"/>
              <a:t> education. If you are involved in a school in Utah, this </a:t>
            </a:r>
            <a:r>
              <a:rPr lang="en-US"/>
              <a:t>might</a:t>
            </a:r>
            <a:r>
              <a:rPr lang="en-US"/>
              <a:t> be worth sharing with the school. </a:t>
            </a:r>
            <a:endParaRPr/>
          </a:p>
        </p:txBody>
      </p:sp>
      <p:sp>
        <p:nvSpPr>
          <p:cNvPr id="886" name="Google Shape;886;g19639691de1_0_6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1964565e553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g1964565e553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an opportunity for schools or districts to take advantage of some funding around civic education that includes media literacy education. If you are involved in a school in Utah, this might be worth sharing with the school. </a:t>
            </a:r>
            <a:endParaRPr/>
          </a:p>
        </p:txBody>
      </p:sp>
      <p:sp>
        <p:nvSpPr>
          <p:cNvPr id="894" name="Google Shape;894;g1964565e553_0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19639691de1_0_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1" name="Google Shape;901;g19639691de1_0_6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those who have attended our series several times, and who are willing to commit to give this program a try in their schools or in another community setting, a generous donor has agreed to cover the cost of "Be a Media Detective" for committed influencers in this series. There would be an expectation of some report back on how you used the resource. </a:t>
            </a:r>
            <a:r>
              <a:rPr lang="en-US"/>
              <a:t>Please contact </a:t>
            </a:r>
            <a:r>
              <a:rPr lang="en-US" u="sng">
                <a:solidFill>
                  <a:schemeClr val="hlink"/>
                </a:solidFill>
                <a:hlinkClick r:id="rId2"/>
              </a:rPr>
              <a:t>michelle@epik.org</a:t>
            </a:r>
            <a:r>
              <a:rPr lang="en-US"/>
              <a:t> to schedule a conversation about this unique opportunity. </a:t>
            </a:r>
            <a:endParaRPr/>
          </a:p>
        </p:txBody>
      </p:sp>
      <p:sp>
        <p:nvSpPr>
          <p:cNvPr id="902" name="Google Shape;902;g19639691de1_0_6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19639691de1_0_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g19639691de1_0_6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also have other collaborators in this space who have offered free programs for influencers in our group to try. Again, to respect the generosity of these program providers, we'd ask for some sort of report back on how you used the resource and to provide feedback to the program providers. Please contact </a:t>
            </a:r>
            <a:r>
              <a:rPr lang="en-US" u="sng">
                <a:solidFill>
                  <a:schemeClr val="hlink"/>
                </a:solidFill>
                <a:hlinkClick r:id="rId2"/>
              </a:rPr>
              <a:t>michelle@epik.org</a:t>
            </a:r>
            <a:r>
              <a:rPr lang="en-US"/>
              <a:t> to schedule a conversation about this opportunity. </a:t>
            </a:r>
            <a:endParaRPr/>
          </a:p>
        </p:txBody>
      </p:sp>
      <p:sp>
        <p:nvSpPr>
          <p:cNvPr id="910" name="Google Shape;910;g19639691de1_0_6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19639691de1_0_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g19639691de1_0_5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Senator Ben Sasse, </a:t>
            </a:r>
            <a:r>
              <a:rPr i="1" lang="en-US"/>
              <a:t>Them</a:t>
            </a:r>
            <a:endParaRPr i="1"/>
          </a:p>
          <a:p>
            <a:pPr indent="0" lvl="0" marL="0" rtl="0" algn="l">
              <a:spcBef>
                <a:spcPts val="0"/>
              </a:spcBef>
              <a:spcAft>
                <a:spcPts val="0"/>
              </a:spcAft>
              <a:buNone/>
            </a:pPr>
            <a:r>
              <a:t/>
            </a:r>
            <a:endParaRPr/>
          </a:p>
        </p:txBody>
      </p:sp>
      <p:sp>
        <p:nvSpPr>
          <p:cNvPr id="918" name="Google Shape;918;g19639691de1_0_5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964565e553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1964565e553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a:t>
            </a:r>
            <a:endParaRPr/>
          </a:p>
        </p:txBody>
      </p:sp>
      <p:sp>
        <p:nvSpPr>
          <p:cNvPr id="189" name="Google Shape;189;g1964565e553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19639691de1_0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g19639691de1_0_6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a:t>
            </a:r>
            <a:endParaRPr/>
          </a:p>
        </p:txBody>
      </p:sp>
      <p:sp>
        <p:nvSpPr>
          <p:cNvPr id="924" name="Google Shape;924;g19639691de1_0_6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196439f9644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196439f9644_0_1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1" name="Google Shape;931;g196439f9644_0_1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1194d7ba977_0_4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5" name="Google Shape;935;g1194d7ba977_0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116b43eb2fb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1" name="Google Shape;941;g116b43eb2fb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18e9a52364f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7" name="Google Shape;947;g18e9a52364f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week's challenge/invitation is to review the survey questions in the slides below and/or to try one or more of the Media Literacy/Digital Citizenship Activities in the Bonus section. There is also some good material on dancing in the privacy tension. Less privacy = more ease of use in our technology, but more ease of use = less privacy. It's definitely a greased-hump kind of situation!</a:t>
            </a:r>
            <a:endParaRPr/>
          </a:p>
          <a:p>
            <a:pPr indent="0" lvl="0" marL="0" rtl="0" algn="l">
              <a:spcBef>
                <a:spcPts val="0"/>
              </a:spcBef>
              <a:spcAft>
                <a:spcPts val="0"/>
              </a:spcAft>
              <a:buNone/>
            </a:pPr>
            <a:r>
              <a:t/>
            </a:r>
            <a:endParaRPr/>
          </a:p>
        </p:txBody>
      </p:sp>
      <p:sp>
        <p:nvSpPr>
          <p:cNvPr id="948" name="Google Shape;948;g18e9a52364f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18e9a52364f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g18e9a52364f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week's challenge/invitation is to review the survey questions in the slides below and/or to try one or more of the Media Literacy/Digital Citizenship Activities in the Bonus section. There is also some good material on dancing in the privacy tension. Less privacy = more ease of use in our technology, but more ease of use = less privacy. It's definitely a greased-hump kind of situation!</a:t>
            </a:r>
            <a:endParaRPr/>
          </a:p>
          <a:p>
            <a:pPr indent="0" lvl="0" marL="0" rtl="0" algn="l">
              <a:spcBef>
                <a:spcPts val="0"/>
              </a:spcBef>
              <a:spcAft>
                <a:spcPts val="0"/>
              </a:spcAft>
              <a:buNone/>
            </a:pPr>
            <a:r>
              <a:t/>
            </a:r>
            <a:endParaRPr/>
          </a:p>
        </p:txBody>
      </p:sp>
      <p:sp>
        <p:nvSpPr>
          <p:cNvPr id="957" name="Google Shape;957;g18e9a52364f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18e9a52364f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g18e9a52364f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week's challenge/invitation is to review the survey questions in the slides below and/or to try one or more of the Media Literacy/Digital Citizenship Activities in the Bonus section. There is also some good material on dancing in the privacy tension. Less privacy = more ease of use in our technology, but more ease of use = less privacy. It's definitely a greased-hump kind of situation!</a:t>
            </a:r>
            <a:endParaRPr/>
          </a:p>
          <a:p>
            <a:pPr indent="0" lvl="0" marL="0" rtl="0" algn="l">
              <a:spcBef>
                <a:spcPts val="0"/>
              </a:spcBef>
              <a:spcAft>
                <a:spcPts val="0"/>
              </a:spcAft>
              <a:buNone/>
            </a:pPr>
            <a:r>
              <a:t/>
            </a:r>
            <a:endParaRPr/>
          </a:p>
        </p:txBody>
      </p:sp>
      <p:sp>
        <p:nvSpPr>
          <p:cNvPr id="966" name="Google Shape;966;g18e9a52364f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1194d7ba977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g1194d7ba977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We'll be talking more about this next week. </a:t>
            </a:r>
            <a:endParaRPr/>
          </a:p>
          <a:p>
            <a:pPr indent="0" lvl="0" marL="0" rtl="0" algn="l">
              <a:spcBef>
                <a:spcPts val="0"/>
              </a:spcBef>
              <a:spcAft>
                <a:spcPts val="0"/>
              </a:spcAft>
              <a:buNone/>
            </a:pPr>
            <a:r>
              <a:rPr lang="en-US"/>
              <a:t>https://www.sacred-texts.com/cla/ari/nico/nico019.htm</a:t>
            </a:r>
            <a:endParaRPr/>
          </a:p>
        </p:txBody>
      </p:sp>
      <p:sp>
        <p:nvSpPr>
          <p:cNvPr id="975" name="Google Shape;975;g1194d7ba977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1194d7ba977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g1194d7ba977_0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983" name="Google Shape;983;g1194d7ba977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118b4ac375b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1" name="Google Shape;991;g118b4ac375b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992" name="Google Shape;992;g118b4ac375b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8dc6638cda_0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18dc6638cda_0_3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2015, </a:t>
            </a:r>
            <a:r>
              <a:rPr lang="en-US"/>
              <a:t>Utah became the first state to have a Digital Citizenship bill, and it was used as a model for the first Media Literacy bill. In truth, the impact wasn't as high as was intended; even though HB213 created a mandate and opened up funding, it's not regularly and widely applied. But there is a website that represents curation of over 200 resources, a service that EPIK provided in cooperation with USOE to bring resources to schools and families. It's not exhaustive and is years old, but it does give an idea of the multifaceted nature of Digital Citizenship. We could have devoted a whole class to these topics, but decided, since the resources are available already for your perusal, that we would cover some different elements of Citizenship. As always, there is more to cover than we ever have time to cover. </a:t>
            </a:r>
            <a:r>
              <a:rPr lang="en-US"/>
              <a:t>https://digcitutah.com/</a:t>
            </a:r>
            <a:endParaRPr/>
          </a:p>
        </p:txBody>
      </p:sp>
      <p:sp>
        <p:nvSpPr>
          <p:cNvPr id="196" name="Google Shape;196;g18dc6638cda_0_3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118b4ac375b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5" name="Google Shape;1005;g118b4ac375b_0_2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006" name="Google Shape;1006;g118b4ac375b_0_2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118b4ac375b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4" name="Google Shape;1014;g118b4ac375b_0_2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https://www.instagram.com/p/CU8JuQvBs-K/</a:t>
            </a:r>
            <a:endParaRPr/>
          </a:p>
        </p:txBody>
      </p:sp>
      <p:sp>
        <p:nvSpPr>
          <p:cNvPr id="1015" name="Google Shape;1015;g118b4ac375b_0_2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118b4ac375b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4" name="Google Shape;1024;g118b4ac375b_0_2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https://www.instagram.com/p/CU8JuQvBs-K/ @BetterScreenTime </a:t>
            </a:r>
            <a:r>
              <a:rPr lang="en-US" sz="1200" u="sng">
                <a:solidFill>
                  <a:schemeClr val="hlink"/>
                </a:solidFill>
                <a:hlinkClick r:id="rId2"/>
              </a:rPr>
              <a:t>https://www.instagram.com/betterscreentime/</a:t>
            </a:r>
            <a:endParaRPr sz="1200"/>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025" name="Google Shape;1025;g118b4ac375b_0_2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118b4ac375b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5" name="Google Shape;1035;g118b4ac375b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https://www.betterscreentime.com/create-a-family-technology-plan-not-a-cell-phone-contract/ and quick guide is here: </a:t>
            </a:r>
            <a:endParaRPr/>
          </a:p>
        </p:txBody>
      </p:sp>
      <p:sp>
        <p:nvSpPr>
          <p:cNvPr id="1036" name="Google Shape;1036;g118b4ac375b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118b4ac375b_0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0" name="Google Shape;1050;g118b4ac375b_0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1" name="Google Shape;1051;g118b4ac375b_0_2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118b4ac375b_0_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1" name="Google Shape;1061;g118b4ac375b_0_2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2" name="Google Shape;1062;g118b4ac375b_0_2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1964565e553_0_1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4" name="Google Shape;1074;g1964565e553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1964565e553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1" name="Google Shape;1081;g1964565e553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Created by Viraj Kothari, https://quotesaga.com/quote/2179</a:t>
            </a:r>
            <a:endParaRPr/>
          </a:p>
          <a:p>
            <a:pPr indent="0" lvl="0" marL="0" rtl="0" algn="l">
              <a:spcBef>
                <a:spcPts val="0"/>
              </a:spcBef>
              <a:spcAft>
                <a:spcPts val="0"/>
              </a:spcAft>
              <a:buNone/>
            </a:pPr>
            <a:r>
              <a:t/>
            </a:r>
            <a:endParaRPr/>
          </a:p>
        </p:txBody>
      </p:sp>
      <p:sp>
        <p:nvSpPr>
          <p:cNvPr id="1082" name="Google Shape;1082;g1964565e553_0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1964565e553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8" name="Google Shape;1088;g1964565e553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a:t>
            </a:r>
            <a:endParaRPr/>
          </a:p>
        </p:txBody>
      </p:sp>
      <p:sp>
        <p:nvSpPr>
          <p:cNvPr id="1089" name="Google Shape;1089;g1964565e553_0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1964565e553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6" name="Google Shape;1096;g1964565e553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a:t>
            </a:r>
            <a:endParaRPr/>
          </a:p>
        </p:txBody>
      </p:sp>
      <p:sp>
        <p:nvSpPr>
          <p:cNvPr id="1097" name="Google Shape;1097;g1964565e553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1524000" y="1122363"/>
            <a:ext cx="9144000" cy="2387600"/>
          </a:xfrm>
          <a:prstGeom prst="rect">
            <a:avLst/>
          </a:prstGeom>
          <a:solidFill>
            <a:schemeClr val="lt1"/>
          </a:solid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 type="subTitle"/>
          </p:nvPr>
        </p:nvSpPr>
        <p:spPr>
          <a:xfrm>
            <a:off x="1524000" y="3602038"/>
            <a:ext cx="9144000" cy="1655762"/>
          </a:xfrm>
          <a:prstGeom prst="rect">
            <a:avLst/>
          </a:prstGeom>
          <a:solidFill>
            <a:schemeClr val="lt1"/>
          </a:solid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12"/>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6" name="Google Shape;86;p12"/>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7" name="Google Shape;87;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13"/>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p13"/>
          <p:cNvSpPr txBox="1"/>
          <p:nvPr>
            <p:ph idx="1" type="body"/>
          </p:nvPr>
        </p:nvSpPr>
        <p:spPr>
          <a:xfrm>
            <a:off x="838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3" name="Google Shape;93;p13"/>
          <p:cNvSpPr txBox="1"/>
          <p:nvPr>
            <p:ph idx="2" type="body"/>
          </p:nvPr>
        </p:nvSpPr>
        <p:spPr>
          <a:xfrm>
            <a:off x="6172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4" name="Google Shape;94;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1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p14"/>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0" name="Google Shape;100;p14"/>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1" name="Google Shape;101;p1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2" name="Google Shape;102;p1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3" name="Google Shape;103;p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 name="Shape 106"/>
        <p:cNvGrpSpPr/>
        <p:nvPr/>
      </p:nvGrpSpPr>
      <p:grpSpPr>
        <a:xfrm>
          <a:off x="0" y="0"/>
          <a:ext cx="0" cy="0"/>
          <a:chOff x="0" y="0"/>
          <a:chExt cx="0" cy="0"/>
        </a:xfrm>
      </p:grpSpPr>
      <p:sp>
        <p:nvSpPr>
          <p:cNvPr id="107" name="Google Shape;107;p1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p15"/>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09" name="Google Shape;109;p15"/>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0" name="Google Shape;110;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1" name="Google Shape;111;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2" name="Google Shape;112;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3" name="Shape 113"/>
        <p:cNvGrpSpPr/>
        <p:nvPr/>
      </p:nvGrpSpPr>
      <p:grpSpPr>
        <a:xfrm>
          <a:off x="0" y="0"/>
          <a:ext cx="0" cy="0"/>
          <a:chOff x="0" y="0"/>
          <a:chExt cx="0" cy="0"/>
        </a:xfrm>
      </p:grpSpPr>
      <p:sp>
        <p:nvSpPr>
          <p:cNvPr id="114" name="Google Shape;114;p1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5" name="Google Shape;115;p16"/>
          <p:cNvSpPr/>
          <p:nvPr>
            <p:ph idx="2" type="pic"/>
          </p:nvPr>
        </p:nvSpPr>
        <p:spPr>
          <a:xfrm>
            <a:off x="5183188" y="987425"/>
            <a:ext cx="6172200" cy="4873500"/>
          </a:xfrm>
          <a:prstGeom prst="rect">
            <a:avLst/>
          </a:prstGeom>
          <a:noFill/>
          <a:ln>
            <a:noFill/>
          </a:ln>
        </p:spPr>
      </p:sp>
      <p:sp>
        <p:nvSpPr>
          <p:cNvPr id="116" name="Google Shape;116;p16"/>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7" name="Google Shape;117;p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p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0" name="Shape 120"/>
        <p:cNvGrpSpPr/>
        <p:nvPr/>
      </p:nvGrpSpPr>
      <p:grpSpPr>
        <a:xfrm>
          <a:off x="0" y="0"/>
          <a:ext cx="0" cy="0"/>
          <a:chOff x="0" y="0"/>
          <a:chExt cx="0" cy="0"/>
        </a:xfrm>
      </p:grpSpPr>
      <p:sp>
        <p:nvSpPr>
          <p:cNvPr id="121" name="Google Shape;121;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2" name="Google Shape;122;p17"/>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3" name="Google Shape;123;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4" name="Google Shape;124;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5" name="Google Shape;125;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6" name="Shape 126"/>
        <p:cNvGrpSpPr/>
        <p:nvPr/>
      </p:nvGrpSpPr>
      <p:grpSpPr>
        <a:xfrm>
          <a:off x="0" y="0"/>
          <a:ext cx="0" cy="0"/>
          <a:chOff x="0" y="0"/>
          <a:chExt cx="0" cy="0"/>
        </a:xfrm>
      </p:grpSpPr>
      <p:sp>
        <p:nvSpPr>
          <p:cNvPr id="127" name="Google Shape;127;p18"/>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p18"/>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9" name="Google Shape;129;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 name="Google Shape;130;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 type="body"/>
          </p:nvPr>
        </p:nvSpPr>
        <p:spPr>
          <a:xfrm>
            <a:off x="838200" y="1825625"/>
            <a:ext cx="10515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 name="Shape 35"/>
        <p:cNvGrpSpPr/>
        <p:nvPr/>
      </p:nvGrpSpPr>
      <p:grpSpPr>
        <a:xfrm>
          <a:off x="0" y="0"/>
          <a:ext cx="0" cy="0"/>
          <a:chOff x="0" y="0"/>
          <a:chExt cx="0" cy="0"/>
        </a:xfrm>
      </p:grpSpPr>
      <p:sp>
        <p:nvSpPr>
          <p:cNvPr id="36" name="Google Shape;36;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7" name="Google Shape;47;p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 name="Google Shape;4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 name="Shape 51"/>
        <p:cNvGrpSpPr/>
        <p:nvPr/>
      </p:nvGrpSpPr>
      <p:grpSpPr>
        <a:xfrm>
          <a:off x="0" y="0"/>
          <a:ext cx="0" cy="0"/>
          <a:chOff x="0" y="0"/>
          <a:chExt cx="0" cy="0"/>
        </a:xfrm>
      </p:grpSpPr>
      <p:sp>
        <p:nvSpPr>
          <p:cNvPr id="52" name="Google Shape;52;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p:nvPr>
            <p:ph idx="2" type="pic"/>
          </p:nvPr>
        </p:nvSpPr>
        <p:spPr>
          <a:xfrm>
            <a:off x="5183188" y="987425"/>
            <a:ext cx="6172200" cy="4873625"/>
          </a:xfrm>
          <a:prstGeom prst="rect">
            <a:avLst/>
          </a:prstGeom>
          <a:noFill/>
          <a:ln>
            <a:noFill/>
          </a:ln>
        </p:spPr>
      </p:sp>
      <p:sp>
        <p:nvSpPr>
          <p:cNvPr id="54" name="Google Shape;54;p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 name="Google Shape;5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 name="Shape 64"/>
        <p:cNvGrpSpPr/>
        <p:nvPr/>
      </p:nvGrpSpPr>
      <p:grpSpPr>
        <a:xfrm>
          <a:off x="0" y="0"/>
          <a:ext cx="0" cy="0"/>
          <a:chOff x="0" y="0"/>
          <a:chExt cx="0" cy="0"/>
        </a:xfrm>
      </p:grpSpPr>
      <p:sp>
        <p:nvSpPr>
          <p:cNvPr id="65" name="Google Shape;65;p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1"/>
          <p:cNvSpPr txBox="1"/>
          <p:nvPr>
            <p:ph type="ctrTitle"/>
          </p:nvPr>
        </p:nvSpPr>
        <p:spPr>
          <a:xfrm>
            <a:off x="1524000" y="1122363"/>
            <a:ext cx="9144000" cy="2387700"/>
          </a:xfrm>
          <a:prstGeom prst="rect">
            <a:avLst/>
          </a:prstGeom>
          <a:solidFill>
            <a:schemeClr val="lt1"/>
          </a:solid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p11"/>
          <p:cNvSpPr txBox="1"/>
          <p:nvPr>
            <p:ph idx="1" type="subTitle"/>
          </p:nvPr>
        </p:nvSpPr>
        <p:spPr>
          <a:xfrm>
            <a:off x="1524000" y="3602038"/>
            <a:ext cx="9144000" cy="1655700"/>
          </a:xfrm>
          <a:prstGeom prst="rect">
            <a:avLst/>
          </a:prstGeom>
          <a:solidFill>
            <a:schemeClr val="lt1"/>
          </a:solid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81" name="Google Shape;81;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20.png"/><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theme" Target="../theme/theme3.xml"/><Relationship Id="rId10" Type="http://schemas.openxmlformats.org/officeDocument/2006/relationships/slideLayout" Target="../slideLayouts/slideLayout16.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mt="3000"/>
          </a:blip>
          <a:srcRect b="3566" l="0" r="0" t="4806"/>
          <a:stretch/>
        </p:blipFill>
        <p:spPr>
          <a:xfrm>
            <a:off x="164892" y="0"/>
            <a:ext cx="1187221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sp>
        <p:nvSpPr>
          <p:cNvPr id="71" name="Google Shape;71;p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2" name="Google Shape;72;p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5" name="Google Shape;75;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6" name="Google Shape;76;p10"/>
          <p:cNvPicPr preferRelativeResize="0"/>
          <p:nvPr/>
        </p:nvPicPr>
        <p:blipFill rotWithShape="1">
          <a:blip r:embed="rId1">
            <a:alphaModFix/>
          </a:blip>
          <a:srcRect b="0" l="0" r="0" t="0"/>
          <a:stretch/>
        </p:blipFill>
        <p:spPr>
          <a:xfrm>
            <a:off x="11376300" y="6197200"/>
            <a:ext cx="813200" cy="813200"/>
          </a:xfrm>
          <a:prstGeom prst="rect">
            <a:avLst/>
          </a:prstGeom>
          <a:noFill/>
          <a:ln>
            <a:noFill/>
          </a:ln>
        </p:spPr>
      </p:pic>
      <p:pic>
        <p:nvPicPr>
          <p:cNvPr id="77" name="Google Shape;77;p10"/>
          <p:cNvPicPr preferRelativeResize="0"/>
          <p:nvPr/>
        </p:nvPicPr>
        <p:blipFill rotWithShape="1">
          <a:blip r:embed="rId2">
            <a:alphaModFix amt="2000"/>
          </a:blip>
          <a:srcRect b="4629" l="3014" r="6716" t="6851"/>
          <a:stretch/>
        </p:blipFill>
        <p:spPr>
          <a:xfrm>
            <a:off x="29727" y="41448"/>
            <a:ext cx="12016758" cy="6314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1.xml"/><Relationship Id="rId3" Type="http://schemas.openxmlformats.org/officeDocument/2006/relationships/image" Target="../media/image117.png"/><Relationship Id="rId4" Type="http://schemas.openxmlformats.org/officeDocument/2006/relationships/image" Target="../media/image12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2.xml"/><Relationship Id="rId3" Type="http://schemas.openxmlformats.org/officeDocument/2006/relationships/image" Target="../media/image10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3.xml"/><Relationship Id="rId3" Type="http://schemas.openxmlformats.org/officeDocument/2006/relationships/image" Target="../media/image115.png"/><Relationship Id="rId4" Type="http://schemas.openxmlformats.org/officeDocument/2006/relationships/image" Target="../media/image2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4.xml"/><Relationship Id="rId3" Type="http://schemas.openxmlformats.org/officeDocument/2006/relationships/image" Target="../media/image115.png"/><Relationship Id="rId4" Type="http://schemas.openxmlformats.org/officeDocument/2006/relationships/image" Target="../media/image2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5.xml"/><Relationship Id="rId3" Type="http://schemas.openxmlformats.org/officeDocument/2006/relationships/image" Target="../media/image115.png"/><Relationship Id="rId4" Type="http://schemas.openxmlformats.org/officeDocument/2006/relationships/image" Target="../media/image2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6.xml"/><Relationship Id="rId3" Type="http://schemas.openxmlformats.org/officeDocument/2006/relationships/image" Target="../media/image115.png"/><Relationship Id="rId4" Type="http://schemas.openxmlformats.org/officeDocument/2006/relationships/image" Target="../media/image2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7.xml"/><Relationship Id="rId3" Type="http://schemas.openxmlformats.org/officeDocument/2006/relationships/image" Target="../media/image115.png"/><Relationship Id="rId4" Type="http://schemas.openxmlformats.org/officeDocument/2006/relationships/image" Target="../media/image2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8.xml"/><Relationship Id="rId3" Type="http://schemas.openxmlformats.org/officeDocument/2006/relationships/image" Target="../media/image2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9.xml"/><Relationship Id="rId3" Type="http://schemas.openxmlformats.org/officeDocument/2006/relationships/image" Target="../media/image10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0.xml"/><Relationship Id="rId3" Type="http://schemas.openxmlformats.org/officeDocument/2006/relationships/image" Target="../media/image102.png"/><Relationship Id="rId4" Type="http://schemas.openxmlformats.org/officeDocument/2006/relationships/image" Target="../media/image108.png"/><Relationship Id="rId9" Type="http://schemas.openxmlformats.org/officeDocument/2006/relationships/image" Target="../media/image119.png"/><Relationship Id="rId5" Type="http://schemas.openxmlformats.org/officeDocument/2006/relationships/image" Target="../media/image100.png"/><Relationship Id="rId6" Type="http://schemas.openxmlformats.org/officeDocument/2006/relationships/image" Target="../media/image111.png"/><Relationship Id="rId7" Type="http://schemas.openxmlformats.org/officeDocument/2006/relationships/image" Target="../media/image109.png"/><Relationship Id="rId8" Type="http://schemas.openxmlformats.org/officeDocument/2006/relationships/image" Target="../media/image10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1.xml"/><Relationship Id="rId3" Type="http://schemas.openxmlformats.org/officeDocument/2006/relationships/image" Target="../media/image7.png"/><Relationship Id="rId4" Type="http://schemas.openxmlformats.org/officeDocument/2006/relationships/image" Target="../media/image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2.xml"/><Relationship Id="rId3" Type="http://schemas.openxmlformats.org/officeDocument/2006/relationships/image" Target="../media/image113.png"/><Relationship Id="rId4" Type="http://schemas.openxmlformats.org/officeDocument/2006/relationships/image" Target="../media/image12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3.xml"/><Relationship Id="rId3" Type="http://schemas.openxmlformats.org/officeDocument/2006/relationships/image" Target="../media/image139.png"/><Relationship Id="rId4" Type="http://schemas.openxmlformats.org/officeDocument/2006/relationships/image" Target="../media/image14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5.xml"/><Relationship Id="rId3" Type="http://schemas.openxmlformats.org/officeDocument/2006/relationships/image" Target="../media/image116.png"/><Relationship Id="rId4" Type="http://schemas.openxmlformats.org/officeDocument/2006/relationships/image" Target="../media/image7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7.xml"/><Relationship Id="rId3" Type="http://schemas.openxmlformats.org/officeDocument/2006/relationships/image" Target="../media/image118.png"/><Relationship Id="rId4" Type="http://schemas.openxmlformats.org/officeDocument/2006/relationships/image" Target="../media/image11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8.xml"/><Relationship Id="rId3" Type="http://schemas.openxmlformats.org/officeDocument/2006/relationships/image" Target="../media/image122.png"/><Relationship Id="rId4" Type="http://schemas.openxmlformats.org/officeDocument/2006/relationships/image" Target="../media/image12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9.xml"/><Relationship Id="rId3" Type="http://schemas.openxmlformats.org/officeDocument/2006/relationships/image" Target="../media/image122.png"/><Relationship Id="rId4" Type="http://schemas.openxmlformats.org/officeDocument/2006/relationships/image" Target="../media/image1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7.png"/><Relationship Id="rId10" Type="http://schemas.openxmlformats.org/officeDocument/2006/relationships/image" Target="../media/image8.png"/><Relationship Id="rId9" Type="http://schemas.openxmlformats.org/officeDocument/2006/relationships/image" Target="../media/image7.png"/><Relationship Id="rId5"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1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0.xml"/><Relationship Id="rId3" Type="http://schemas.openxmlformats.org/officeDocument/2006/relationships/image" Target="../media/image136.png"/><Relationship Id="rId4" Type="http://schemas.openxmlformats.org/officeDocument/2006/relationships/image" Target="../media/image12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1.xml"/><Relationship Id="rId3" Type="http://schemas.openxmlformats.org/officeDocument/2006/relationships/image" Target="../media/image122.png"/><Relationship Id="rId4" Type="http://schemas.openxmlformats.org/officeDocument/2006/relationships/image" Target="../media/image14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2.xml"/><Relationship Id="rId3" Type="http://schemas.openxmlformats.org/officeDocument/2006/relationships/image" Target="../media/image137.png"/><Relationship Id="rId4" Type="http://schemas.openxmlformats.org/officeDocument/2006/relationships/image" Target="../media/image130.png"/><Relationship Id="rId5" Type="http://schemas.openxmlformats.org/officeDocument/2006/relationships/image" Target="../media/image141.png"/><Relationship Id="rId6" Type="http://schemas.openxmlformats.org/officeDocument/2006/relationships/image" Target="../media/image16.png"/><Relationship Id="rId7" Type="http://schemas.openxmlformats.org/officeDocument/2006/relationships/image" Target="../media/image13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3.xml"/><Relationship Id="rId3" Type="http://schemas.openxmlformats.org/officeDocument/2006/relationships/image" Target="../media/image14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4.xml"/><Relationship Id="rId3" Type="http://schemas.openxmlformats.org/officeDocument/2006/relationships/image" Target="../media/image2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5.xml"/><Relationship Id="rId3" Type="http://schemas.openxmlformats.org/officeDocument/2006/relationships/image" Target="../media/image10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6.xml"/><Relationship Id="rId3" Type="http://schemas.openxmlformats.org/officeDocument/2006/relationships/image" Target="../media/image12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7.xml"/><Relationship Id="rId3" Type="http://schemas.openxmlformats.org/officeDocument/2006/relationships/image" Target="../media/image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9.xml"/><Relationship Id="rId3" Type="http://schemas.openxmlformats.org/officeDocument/2006/relationships/image" Target="../media/image14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0.xml"/><Relationship Id="rId3" Type="http://schemas.openxmlformats.org/officeDocument/2006/relationships/image" Target="../media/image133.png"/><Relationship Id="rId4" Type="http://schemas.openxmlformats.org/officeDocument/2006/relationships/image" Target="../media/image13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1.xml"/><Relationship Id="rId3" Type="http://schemas.openxmlformats.org/officeDocument/2006/relationships/image" Target="../media/image13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2.xml"/><Relationship Id="rId3" Type="http://schemas.openxmlformats.org/officeDocument/2006/relationships/hyperlink" Target="https://survey.alchemer.com/s3/6226945/Digital-Flourishing-Survey-PositiveMediatedSocialInteractions"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3.xml"/><Relationship Id="rId3" Type="http://schemas.openxmlformats.org/officeDocument/2006/relationships/image" Target="../media/image13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4.xml"/><Relationship Id="rId3" Type="http://schemas.openxmlformats.org/officeDocument/2006/relationships/hyperlink" Target="https://survey.alchemer.com/s3/6226945/Digital-Flourishing-Survey-PositiveMediatedSocialInteractions" TargetMode="External"/><Relationship Id="rId4" Type="http://schemas.openxmlformats.org/officeDocument/2006/relationships/image" Target="../media/image4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5.xml"/><Relationship Id="rId3" Type="http://schemas.openxmlformats.org/officeDocument/2006/relationships/image" Target="../media/image1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9.png"/><Relationship Id="rId7"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47.png"/><Relationship Id="rId4" Type="http://schemas.openxmlformats.org/officeDocument/2006/relationships/image" Target="../media/image26.png"/><Relationship Id="rId5"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39.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39.png"/><Relationship Id="rId7"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9.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9.png"/><Relationship Id="rId7"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9.png"/><Relationship Id="rId7"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9.png"/><Relationship Id="rId7"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58.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9.png"/><Relationship Id="rId7"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hyperlink" Target="https://www.menti.com/alu2vcp1ocgw"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4.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5.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6.xml"/><Relationship Id="rId3" Type="http://schemas.openxmlformats.org/officeDocument/2006/relationships/image" Target="../media/image52.png"/><Relationship Id="rId4" Type="http://schemas.openxmlformats.org/officeDocument/2006/relationships/image" Target="../media/image7.png"/><Relationship Id="rId5" Type="http://schemas.openxmlformats.org/officeDocument/2006/relationships/image" Target="../media/image5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1.xml"/><Relationship Id="rId3" Type="http://schemas.openxmlformats.org/officeDocument/2006/relationships/image" Target="../media/image21.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55.png"/><Relationship Id="rId7" Type="http://schemas.openxmlformats.org/officeDocument/2006/relationships/image" Target="../media/image4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 Id="rId3" Type="http://schemas.openxmlformats.org/officeDocument/2006/relationships/image" Target="../media/image41.png"/><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4.xml"/><Relationship Id="rId3" Type="http://schemas.openxmlformats.org/officeDocument/2006/relationships/image" Target="../media/image4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5.xml"/><Relationship Id="rId3" Type="http://schemas.openxmlformats.org/officeDocument/2006/relationships/hyperlink" Target="https://docs.google.com/document/d/1S6C8JHYlF_ze0ZuhS_6tmP32b-ljtPJtR8wCaI6DPXk/edit" TargetMode="External"/><Relationship Id="rId4" Type="http://schemas.openxmlformats.org/officeDocument/2006/relationships/image" Target="../media/image93.png"/><Relationship Id="rId5" Type="http://schemas.openxmlformats.org/officeDocument/2006/relationships/image" Target="../media/image4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6.xml"/><Relationship Id="rId3" Type="http://schemas.openxmlformats.org/officeDocument/2006/relationships/hyperlink" Target="https://docs.google.com/document/d/1S6C8JHYlF_ze0ZuhS_6tmP32b-ljtPJtR8wCaI6DPXk/edit" TargetMode="External"/><Relationship Id="rId4" Type="http://schemas.openxmlformats.org/officeDocument/2006/relationships/image" Target="../media/image41.png"/><Relationship Id="rId5" Type="http://schemas.openxmlformats.org/officeDocument/2006/relationships/hyperlink" Target="https://r20.rs6.net/tn.jsp?f=001GXVAt2rjwce9fSooCPkqBmKf9860HQaxsTqRR-1svodwktLJX5Ln4ZS2LIw0COgOiG6QvtaM4Y9mrNdHgwM7jt1iTuMjRJyKsXEkF2fjS3otft-5TBwYchZxcKAfDjQTFe93UyVfVNcSkpY1Q5mmmfd_7aJ1eju4vRYixmzL5GxuMJhi_KoebZ14b6N-6XU8krI0Js59DsawtfIyxvcvLMEgSbnaEvbxNyBkpXkFXxK7I48i0oOuXB2i3FJY8sEznZ9Xcnl_cKobEPiPHo2mTA==&amp;c=4nWl7vqwvKURyClZlvxhpJuualQr4iNLaZQTHxVjBNYjN-iWUn0i-w==&amp;ch=yBVkKfdCgIET48NvSKiYjHIfm4PmTqLaupgo-2t38e05Z1dGgrg3eA==" TargetMode="External"/><Relationship Id="rId6" Type="http://schemas.openxmlformats.org/officeDocument/2006/relationships/hyperlink" Target="https://docs.google.com/document/d/1pA5kOgV6hwdw0ydWVGYMVgGYzMLEL-xQmwJxy3jHIp4/edit"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7.xml"/><Relationship Id="rId3" Type="http://schemas.openxmlformats.org/officeDocument/2006/relationships/image" Target="../media/image41.png"/><Relationship Id="rId4" Type="http://schemas.openxmlformats.org/officeDocument/2006/relationships/image" Target="../media/image10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8.xml"/><Relationship Id="rId3" Type="http://schemas.openxmlformats.org/officeDocument/2006/relationships/image" Target="../media/image41.png"/><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0.xml"/><Relationship Id="rId3" Type="http://schemas.openxmlformats.org/officeDocument/2006/relationships/image" Target="../media/image5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2.xml"/><Relationship Id="rId3" Type="http://schemas.openxmlformats.org/officeDocument/2006/relationships/image" Target="../media/image5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3.xml"/><Relationship Id="rId3" Type="http://schemas.openxmlformats.org/officeDocument/2006/relationships/image" Target="../media/image8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4.xml"/><Relationship Id="rId3" Type="http://schemas.openxmlformats.org/officeDocument/2006/relationships/image" Target="../media/image48.png"/><Relationship Id="rId4" Type="http://schemas.openxmlformats.org/officeDocument/2006/relationships/image" Target="../media/image45.png"/><Relationship Id="rId5" Type="http://schemas.openxmlformats.org/officeDocument/2006/relationships/image" Target="../media/image6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5.xml"/><Relationship Id="rId3" Type="http://schemas.openxmlformats.org/officeDocument/2006/relationships/image" Target="../media/image46.png"/><Relationship Id="rId4" Type="http://schemas.openxmlformats.org/officeDocument/2006/relationships/image" Target="../media/image60.png"/><Relationship Id="rId5" Type="http://schemas.openxmlformats.org/officeDocument/2006/relationships/image" Target="../media/image54.png"/><Relationship Id="rId6" Type="http://schemas.openxmlformats.org/officeDocument/2006/relationships/hyperlink" Target="https://survey.alchemer.com/s3/6226945/Digital-Flourishing-Survey-PositiveMediatedSocialInteractions"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6.xml"/><Relationship Id="rId3" Type="http://schemas.openxmlformats.org/officeDocument/2006/relationships/hyperlink" Target="https://survey.alchemer.com/s3/6226945/Digital-Flourishing-Survey-PositiveMediatedSocialInteractions" TargetMode="External"/><Relationship Id="rId4" Type="http://schemas.openxmlformats.org/officeDocument/2006/relationships/image" Target="../media/image57.png"/><Relationship Id="rId5" Type="http://schemas.openxmlformats.org/officeDocument/2006/relationships/image" Target="../media/image56.png"/><Relationship Id="rId6" Type="http://schemas.openxmlformats.org/officeDocument/2006/relationships/image" Target="../media/image4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7.xml"/><Relationship Id="rId3" Type="http://schemas.openxmlformats.org/officeDocument/2006/relationships/image" Target="../media/image12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8.xml"/><Relationship Id="rId3" Type="http://schemas.openxmlformats.org/officeDocument/2006/relationships/hyperlink" Target="https://www.tedxprague.cz/en/videa/isolation-is-the-dream-killer-not-your-attitude-barbara-sher" TargetMode="External"/><Relationship Id="rId4" Type="http://schemas.openxmlformats.org/officeDocument/2006/relationships/image" Target="../media/image63.png"/><Relationship Id="rId5" Type="http://schemas.openxmlformats.org/officeDocument/2006/relationships/image" Target="../media/image9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9.xml"/><Relationship Id="rId3" Type="http://schemas.openxmlformats.org/officeDocument/2006/relationships/image" Target="../media/image72.png"/><Relationship Id="rId4" Type="http://schemas.openxmlformats.org/officeDocument/2006/relationships/image" Target="../media/image68.png"/><Relationship Id="rId10" Type="http://schemas.openxmlformats.org/officeDocument/2006/relationships/image" Target="../media/image70.png"/><Relationship Id="rId9" Type="http://schemas.openxmlformats.org/officeDocument/2006/relationships/image" Target="../media/image62.png"/><Relationship Id="rId5" Type="http://schemas.openxmlformats.org/officeDocument/2006/relationships/image" Target="../media/image73.png"/><Relationship Id="rId6" Type="http://schemas.openxmlformats.org/officeDocument/2006/relationships/image" Target="../media/image67.png"/><Relationship Id="rId7" Type="http://schemas.openxmlformats.org/officeDocument/2006/relationships/image" Target="../media/image64.png"/><Relationship Id="rId8" Type="http://schemas.openxmlformats.org/officeDocument/2006/relationships/image" Target="../media/image6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hyperlink" Target="https://digcitutah.com/"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0.xml"/><Relationship Id="rId3" Type="http://schemas.openxmlformats.org/officeDocument/2006/relationships/image" Target="../media/image71.png"/><Relationship Id="rId4" Type="http://schemas.openxmlformats.org/officeDocument/2006/relationships/image" Target="../media/image80.png"/><Relationship Id="rId5" Type="http://schemas.openxmlformats.org/officeDocument/2006/relationships/image" Target="../media/image8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1.xml"/><Relationship Id="rId3" Type="http://schemas.openxmlformats.org/officeDocument/2006/relationships/image" Target="../media/image61.png"/><Relationship Id="rId4" Type="http://schemas.openxmlformats.org/officeDocument/2006/relationships/image" Target="../media/image7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2.xml"/><Relationship Id="rId3" Type="http://schemas.openxmlformats.org/officeDocument/2006/relationships/image" Target="../media/image90.png"/><Relationship Id="rId4" Type="http://schemas.openxmlformats.org/officeDocument/2006/relationships/image" Target="../media/image74.png"/><Relationship Id="rId5" Type="http://schemas.openxmlformats.org/officeDocument/2006/relationships/hyperlink" Target="https://www.instagram.com/p/CU8JuQvBs-K/or" TargetMode="External"/><Relationship Id="rId6" Type="http://schemas.openxmlformats.org/officeDocument/2006/relationships/hyperlink" Target="https://www.instagram.com/betterscreentime/" TargetMode="External"/><Relationship Id="rId7" Type="http://schemas.openxmlformats.org/officeDocument/2006/relationships/image" Target="../media/image7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3.xml"/><Relationship Id="rId3" Type="http://schemas.openxmlformats.org/officeDocument/2006/relationships/image" Target="../media/image79.png"/><Relationship Id="rId4" Type="http://schemas.openxmlformats.org/officeDocument/2006/relationships/image" Target="../media/image88.png"/><Relationship Id="rId11" Type="http://schemas.openxmlformats.org/officeDocument/2006/relationships/image" Target="../media/image82.png"/><Relationship Id="rId10" Type="http://schemas.openxmlformats.org/officeDocument/2006/relationships/hyperlink" Target="https://www.instagram.com/betterscreentime/" TargetMode="External"/><Relationship Id="rId9" Type="http://schemas.openxmlformats.org/officeDocument/2006/relationships/hyperlink" Target="https://www.instagram.com/p/CU8JuQvBs-K/" TargetMode="External"/><Relationship Id="rId5" Type="http://schemas.openxmlformats.org/officeDocument/2006/relationships/image" Target="../media/image84.png"/><Relationship Id="rId6" Type="http://schemas.openxmlformats.org/officeDocument/2006/relationships/image" Target="../media/image77.png"/><Relationship Id="rId7" Type="http://schemas.openxmlformats.org/officeDocument/2006/relationships/image" Target="../media/image76.png"/><Relationship Id="rId8" Type="http://schemas.openxmlformats.org/officeDocument/2006/relationships/image" Target="../media/image9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4.xml"/><Relationship Id="rId3" Type="http://schemas.openxmlformats.org/officeDocument/2006/relationships/image" Target="../media/image92.png"/><Relationship Id="rId4" Type="http://schemas.openxmlformats.org/officeDocument/2006/relationships/image" Target="../media/image83.png"/><Relationship Id="rId5" Type="http://schemas.openxmlformats.org/officeDocument/2006/relationships/image" Target="../media/image98.png"/><Relationship Id="rId6" Type="http://schemas.openxmlformats.org/officeDocument/2006/relationships/image" Target="../media/image89.png"/><Relationship Id="rId7" Type="http://schemas.openxmlformats.org/officeDocument/2006/relationships/image" Target="../media/image8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5.xml"/><Relationship Id="rId3" Type="http://schemas.openxmlformats.org/officeDocument/2006/relationships/hyperlink" Target="https://digcitutah.com/resources-library/" TargetMode="External"/><Relationship Id="rId4" Type="http://schemas.openxmlformats.org/officeDocument/2006/relationships/hyperlink" Target="https://educateempowerkids.org/" TargetMode="External"/><Relationship Id="rId11" Type="http://schemas.openxmlformats.org/officeDocument/2006/relationships/image" Target="../media/image86.png"/><Relationship Id="rId10" Type="http://schemas.openxmlformats.org/officeDocument/2006/relationships/image" Target="../media/image75.png"/><Relationship Id="rId9" Type="http://schemas.openxmlformats.org/officeDocument/2006/relationships/image" Target="../media/image91.png"/><Relationship Id="rId5" Type="http://schemas.openxmlformats.org/officeDocument/2006/relationships/hyperlink" Target="https://www.defendyoungminds.com/" TargetMode="External"/><Relationship Id="rId6" Type="http://schemas.openxmlformats.org/officeDocument/2006/relationships/hyperlink" Target="https://reach10.org/" TargetMode="External"/><Relationship Id="rId7" Type="http://schemas.openxmlformats.org/officeDocument/2006/relationships/image" Target="../media/image96.png"/><Relationship Id="rId8" Type="http://schemas.openxmlformats.org/officeDocument/2006/relationships/image" Target="../media/image9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6.xml"/><Relationship Id="rId3" Type="http://schemas.openxmlformats.org/officeDocument/2006/relationships/hyperlink" Target="https://creativecommons.org/licenses/by-sa/3.0/deed.en)"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7.xml"/><Relationship Id="rId3" Type="http://schemas.openxmlformats.org/officeDocument/2006/relationships/image" Target="../media/image11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9"/>
          <p:cNvPicPr preferRelativeResize="0"/>
          <p:nvPr/>
        </p:nvPicPr>
        <p:blipFill rotWithShape="1">
          <a:blip r:embed="rId3">
            <a:alphaModFix/>
          </a:blip>
          <a:srcRect b="0" l="862" r="0" t="0"/>
          <a:stretch/>
        </p:blipFill>
        <p:spPr>
          <a:xfrm>
            <a:off x="2074100" y="0"/>
            <a:ext cx="8043800" cy="6553201"/>
          </a:xfrm>
          <a:prstGeom prst="rect">
            <a:avLst/>
          </a:prstGeom>
          <a:noFill/>
          <a:ln>
            <a:noFill/>
          </a:ln>
        </p:spPr>
      </p:pic>
      <p:sp>
        <p:nvSpPr>
          <p:cNvPr id="138" name="Google Shape;138;p19"/>
          <p:cNvSpPr txBox="1"/>
          <p:nvPr/>
        </p:nvSpPr>
        <p:spPr>
          <a:xfrm>
            <a:off x="-71575" y="6366900"/>
            <a:ext cx="11406600" cy="515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1" lang="en-US" sz="10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 Also, any sharing of re</a:t>
            </a:r>
            <a:r>
              <a:rPr i="1" lang="en-US" sz="1000">
                <a:solidFill>
                  <a:schemeClr val="dk1"/>
                </a:solidFill>
              </a:rPr>
              <a:t>sources doesn't imply full endorsement of all of that person or group's work. We share what we find helpful, but invite you to use your media literacy skills in all your study and research.</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8"/>
          <p:cNvSpPr txBox="1"/>
          <p:nvPr>
            <p:ph type="title"/>
          </p:nvPr>
        </p:nvSpPr>
        <p:spPr>
          <a:xfrm>
            <a:off x="260200" y="197600"/>
            <a:ext cx="1162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The Driver's Journey - Stephanie's story</a:t>
            </a:r>
            <a:endParaRPr b="1">
              <a:solidFill>
                <a:srgbClr val="1C4587"/>
              </a:solidFill>
            </a:endParaRPr>
          </a:p>
        </p:txBody>
      </p:sp>
      <p:pic>
        <p:nvPicPr>
          <p:cNvPr id="207" name="Google Shape;207;p28"/>
          <p:cNvPicPr preferRelativeResize="0"/>
          <p:nvPr/>
        </p:nvPicPr>
        <p:blipFill>
          <a:blip r:embed="rId3">
            <a:alphaModFix/>
          </a:blip>
          <a:stretch>
            <a:fillRect/>
          </a:stretch>
        </p:blipFill>
        <p:spPr>
          <a:xfrm>
            <a:off x="2254613" y="1445600"/>
            <a:ext cx="7325267" cy="4871744"/>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118"/>
          <p:cNvSpPr txBox="1"/>
          <p:nvPr/>
        </p:nvSpPr>
        <p:spPr>
          <a:xfrm>
            <a:off x="511050" y="0"/>
            <a:ext cx="11169900" cy="899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rgbClr val="1C4587"/>
              </a:solidFill>
              <a:latin typeface="Calibri"/>
              <a:ea typeface="Calibri"/>
              <a:cs typeface="Calibri"/>
              <a:sym typeface="Calibri"/>
            </a:endParaRPr>
          </a:p>
        </p:txBody>
      </p:sp>
      <p:sp>
        <p:nvSpPr>
          <p:cNvPr id="1108" name="Google Shape;1108;p118"/>
          <p:cNvSpPr txBox="1"/>
          <p:nvPr/>
        </p:nvSpPr>
        <p:spPr>
          <a:xfrm>
            <a:off x="3261700" y="594900"/>
            <a:ext cx="5278200" cy="567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Reaction (angry mob) </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or </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Resilience (inside job)?</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Which will I choose?</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There is so much to gain</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By not playing "lose-lose."</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Strongly signaling </a:t>
            </a:r>
            <a:r>
              <a:rPr i="1" lang="en-US" sz="2100">
                <a:solidFill>
                  <a:srgbClr val="222222"/>
                </a:solidFill>
                <a:highlight>
                  <a:schemeClr val="lt1"/>
                </a:highlight>
              </a:rPr>
              <a:t>different</a:t>
            </a:r>
            <a:endParaRPr i="1"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to big tech gurus</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[and saying </a:t>
            </a:r>
            <a:r>
              <a:rPr i="1" lang="en-US" sz="2100">
                <a:solidFill>
                  <a:srgbClr val="222222"/>
                </a:solidFill>
                <a:highlight>
                  <a:schemeClr val="lt1"/>
                </a:highlight>
              </a:rPr>
              <a:t>no </a:t>
            </a:r>
            <a:r>
              <a:rPr lang="en-US" sz="2100">
                <a:solidFill>
                  <a:srgbClr val="222222"/>
                </a:solidFill>
                <a:highlight>
                  <a:schemeClr val="lt1"/>
                </a:highlight>
              </a:rPr>
              <a:t>to divisive politics].</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Perhaps most of all</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I can help make it cool </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to do </a:t>
            </a:r>
            <a:r>
              <a:rPr i="1" lang="en-US" sz="2100">
                <a:solidFill>
                  <a:srgbClr val="222222"/>
                </a:solidFill>
                <a:highlight>
                  <a:schemeClr val="lt1"/>
                </a:highlight>
              </a:rPr>
              <a:t>peaceful</a:t>
            </a:r>
            <a:r>
              <a:rPr lang="en-US" sz="2100">
                <a:solidFill>
                  <a:srgbClr val="222222"/>
                </a:solidFill>
                <a:highlight>
                  <a:schemeClr val="lt1"/>
                </a:highlight>
              </a:rPr>
              <a:t> at home</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and at work </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and at school</a:t>
            </a:r>
            <a:endParaRPr sz="2100">
              <a:solidFill>
                <a:srgbClr val="222222"/>
              </a:solidFill>
              <a:highlight>
                <a:schemeClr val="lt1"/>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chemeClr val="lt1"/>
                </a:highlight>
              </a:rPr>
              <a:t>[and in politics].</a:t>
            </a:r>
            <a:endParaRPr sz="2100">
              <a:solidFill>
                <a:srgbClr val="222222"/>
              </a:solidFill>
              <a:highlight>
                <a:srgbClr val="FFFFFF"/>
              </a:highlight>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119"/>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pic>
        <p:nvPicPr>
          <p:cNvPr id="1115" name="Google Shape;1115;p119"/>
          <p:cNvPicPr preferRelativeResize="0"/>
          <p:nvPr/>
        </p:nvPicPr>
        <p:blipFill rotWithShape="1">
          <a:blip r:embed="rId3">
            <a:alphaModFix/>
          </a:blip>
          <a:srcRect b="0" l="0" r="0" t="0"/>
          <a:stretch/>
        </p:blipFill>
        <p:spPr>
          <a:xfrm>
            <a:off x="375963" y="978493"/>
            <a:ext cx="4689982" cy="4489556"/>
          </a:xfrm>
          <a:prstGeom prst="rect">
            <a:avLst/>
          </a:prstGeom>
          <a:noFill/>
          <a:ln>
            <a:noFill/>
          </a:ln>
        </p:spPr>
      </p:pic>
      <p:pic>
        <p:nvPicPr>
          <p:cNvPr id="1116" name="Google Shape;1116;p119"/>
          <p:cNvPicPr preferRelativeResize="0"/>
          <p:nvPr/>
        </p:nvPicPr>
        <p:blipFill>
          <a:blip r:embed="rId4">
            <a:alphaModFix/>
          </a:blip>
          <a:stretch>
            <a:fillRect/>
          </a:stretch>
        </p:blipFill>
        <p:spPr>
          <a:xfrm>
            <a:off x="5523901" y="647260"/>
            <a:ext cx="6175325" cy="5324990"/>
          </a:xfrm>
          <a:prstGeom prst="rect">
            <a:avLst/>
          </a:prstGeom>
          <a:noFill/>
          <a:ln cap="flat" cmpd="sng" w="9525">
            <a:solidFill>
              <a:schemeClr val="dk1"/>
            </a:solidFill>
            <a:prstDash val="solid"/>
            <a:round/>
            <a:headEnd len="sm" w="sm" type="none"/>
            <a:tailEnd len="sm" w="sm" type="none"/>
          </a:ln>
        </p:spPr>
      </p:pic>
      <p:sp>
        <p:nvSpPr>
          <p:cNvPr id="1117" name="Google Shape;1117;p119"/>
          <p:cNvSpPr txBox="1"/>
          <p:nvPr/>
        </p:nvSpPr>
        <p:spPr>
          <a:xfrm>
            <a:off x="198775" y="92350"/>
            <a:ext cx="485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From a site called "Living Compass"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gtEl>
                                        <p:attrNameLst>
                                          <p:attrName>style.visibility</p:attrName>
                                        </p:attrNameLst>
                                      </p:cBhvr>
                                      <p:to>
                                        <p:strVal val="visible"/>
                                      </p:to>
                                    </p:set>
                                    <p:animEffect filter="fade" transition="in">
                                      <p:cBhvr>
                                        <p:cTn dur="1000"/>
                                        <p:tgtEl>
                                          <p:spTgt spid="1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6"/>
                                        </p:tgtEl>
                                        <p:attrNameLst>
                                          <p:attrName>style.visibility</p:attrName>
                                        </p:attrNameLst>
                                      </p:cBhvr>
                                      <p:to>
                                        <p:strVal val="visible"/>
                                      </p:to>
                                    </p:set>
                                    <p:animEffect filter="fade" transition="in">
                                      <p:cBhvr>
                                        <p:cTn dur="1000"/>
                                        <p:tgtEl>
                                          <p:spTgt spid="1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120"/>
          <p:cNvSpPr txBox="1"/>
          <p:nvPr/>
        </p:nvSpPr>
        <p:spPr>
          <a:xfrm>
            <a:off x="366650" y="76200"/>
            <a:ext cx="114585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500">
                <a:solidFill>
                  <a:schemeClr val="dk1"/>
                </a:solidFill>
                <a:latin typeface="Calibri"/>
                <a:ea typeface="Calibri"/>
                <a:cs typeface="Calibri"/>
                <a:sym typeface="Calibri"/>
              </a:rPr>
              <a:t>Centeredness, Awareness = Personal Responsibility</a:t>
            </a:r>
            <a:endParaRPr b="1" sz="3500">
              <a:solidFill>
                <a:schemeClr val="dk1"/>
              </a:solidFill>
              <a:latin typeface="Calibri"/>
              <a:ea typeface="Calibri"/>
              <a:cs typeface="Calibri"/>
              <a:sym typeface="Calibri"/>
            </a:endParaRPr>
          </a:p>
        </p:txBody>
      </p:sp>
      <p:sp>
        <p:nvSpPr>
          <p:cNvPr id="1124" name="Google Shape;1124;p120"/>
          <p:cNvSpPr txBox="1"/>
          <p:nvPr/>
        </p:nvSpPr>
        <p:spPr>
          <a:xfrm>
            <a:off x="929275" y="2419675"/>
            <a:ext cx="5289000" cy="2539800"/>
          </a:xfrm>
          <a:prstGeom prst="rect">
            <a:avLst/>
          </a:prstGeom>
          <a:noFill/>
          <a:ln cap="flat" cmpd="sng" w="9525">
            <a:solidFill>
              <a:srgbClr val="B6942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500">
                <a:solidFill>
                  <a:schemeClr val="dk1"/>
                </a:solidFill>
                <a:highlight>
                  <a:srgbClr val="FFFFFF"/>
                </a:highlight>
              </a:rPr>
              <a:t>"In my heart and mind and soul, I know only as our consciences turn us to </a:t>
            </a:r>
            <a:r>
              <a:rPr lang="en-US" sz="2500" u="sng">
                <a:solidFill>
                  <a:schemeClr val="dk1"/>
                </a:solidFill>
                <a:highlight>
                  <a:srgbClr val="FFFFFF"/>
                </a:highlight>
              </a:rPr>
              <a:t>"Responsible Personal Conduct"</a:t>
            </a:r>
            <a:r>
              <a:rPr lang="en-US" sz="2500">
                <a:solidFill>
                  <a:schemeClr val="dk1"/>
                </a:solidFill>
                <a:highlight>
                  <a:srgbClr val="FFFFFF"/>
                </a:highlight>
              </a:rPr>
              <a:t> will the dream…have any chance of survival."</a:t>
            </a:r>
            <a:endParaRPr sz="2500">
              <a:solidFill>
                <a:schemeClr val="dk1"/>
              </a:solidFill>
              <a:highlight>
                <a:srgbClr val="FFFFFF"/>
              </a:highlight>
            </a:endParaRPr>
          </a:p>
          <a:p>
            <a:pPr indent="0" lvl="0" marL="0" rtl="0" algn="ctr">
              <a:spcBef>
                <a:spcPts val="0"/>
              </a:spcBef>
              <a:spcAft>
                <a:spcPts val="0"/>
              </a:spcAft>
              <a:buNone/>
            </a:pPr>
            <a:r>
              <a:rPr lang="en-US">
                <a:solidFill>
                  <a:schemeClr val="dk1"/>
                </a:solidFill>
                <a:highlight>
                  <a:srgbClr val="FFFFFF"/>
                </a:highlight>
              </a:rPr>
              <a:t>-Dr. Kenneth D. Wells,</a:t>
            </a:r>
            <a:endParaRPr>
              <a:solidFill>
                <a:schemeClr val="dk1"/>
              </a:solidFill>
              <a:highlight>
                <a:srgbClr val="FFFFFF"/>
              </a:highlight>
            </a:endParaRPr>
          </a:p>
          <a:p>
            <a:pPr indent="0" lvl="0" marL="0" rtl="0" algn="ctr">
              <a:spcBef>
                <a:spcPts val="0"/>
              </a:spcBef>
              <a:spcAft>
                <a:spcPts val="0"/>
              </a:spcAft>
              <a:buNone/>
            </a:pPr>
            <a:r>
              <a:rPr lang="en-US">
                <a:solidFill>
                  <a:schemeClr val="dk1"/>
                </a:solidFill>
                <a:highlight>
                  <a:srgbClr val="FFFFFF"/>
                </a:highlight>
              </a:rPr>
              <a:t>founder of the Freedom Foundation</a:t>
            </a:r>
            <a:endParaRPr sz="2500">
              <a:solidFill>
                <a:schemeClr val="dk1"/>
              </a:solidFill>
              <a:highlight>
                <a:srgbClr val="FFFFFF"/>
              </a:highlight>
            </a:endParaRPr>
          </a:p>
        </p:txBody>
      </p:sp>
      <p:pic>
        <p:nvPicPr>
          <p:cNvPr id="1125" name="Google Shape;1125;p120"/>
          <p:cNvPicPr preferRelativeResize="0"/>
          <p:nvPr/>
        </p:nvPicPr>
        <p:blipFill>
          <a:blip r:embed="rId3">
            <a:alphaModFix/>
          </a:blip>
          <a:stretch>
            <a:fillRect/>
          </a:stretch>
        </p:blipFill>
        <p:spPr>
          <a:xfrm>
            <a:off x="7745789" y="1661400"/>
            <a:ext cx="2907058" cy="40563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4"/>
                                        </p:tgtEl>
                                        <p:attrNameLst>
                                          <p:attrName>style.visibility</p:attrName>
                                        </p:attrNameLst>
                                      </p:cBhvr>
                                      <p:to>
                                        <p:strVal val="visible"/>
                                      </p:to>
                                    </p:set>
                                    <p:animEffect filter="fade" transition="in">
                                      <p:cBhvr>
                                        <p:cTn dur="1000"/>
                                        <p:tgtEl>
                                          <p:spTgt spid="1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pic>
        <p:nvPicPr>
          <p:cNvPr id="1131" name="Google Shape;1131;p121"/>
          <p:cNvPicPr preferRelativeResize="0"/>
          <p:nvPr/>
        </p:nvPicPr>
        <p:blipFill>
          <a:blip r:embed="rId3">
            <a:alphaModFix amt="8000"/>
          </a:blip>
          <a:stretch>
            <a:fillRect/>
          </a:stretch>
        </p:blipFill>
        <p:spPr>
          <a:xfrm>
            <a:off x="-427475" y="-1199300"/>
            <a:ext cx="12633775" cy="8885050"/>
          </a:xfrm>
          <a:prstGeom prst="rect">
            <a:avLst/>
          </a:prstGeom>
          <a:noFill/>
          <a:ln>
            <a:noFill/>
          </a:ln>
        </p:spPr>
      </p:pic>
      <p:sp>
        <p:nvSpPr>
          <p:cNvPr id="1132" name="Google Shape;1132;p121"/>
          <p:cNvSpPr txBox="1"/>
          <p:nvPr/>
        </p:nvSpPr>
        <p:spPr>
          <a:xfrm>
            <a:off x="9576579" y="4624745"/>
            <a:ext cx="99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latin typeface="Calibri"/>
              <a:ea typeface="Calibri"/>
              <a:cs typeface="Calibri"/>
              <a:sym typeface="Calibri"/>
            </a:endParaRPr>
          </a:p>
        </p:txBody>
      </p:sp>
      <p:sp>
        <p:nvSpPr>
          <p:cNvPr id="1133" name="Google Shape;1133;p121"/>
          <p:cNvSpPr/>
          <p:nvPr/>
        </p:nvSpPr>
        <p:spPr>
          <a:xfrm>
            <a:off x="537029" y="3084284"/>
            <a:ext cx="11045400" cy="754800"/>
          </a:xfrm>
          <a:prstGeom prst="leftRightArrow">
            <a:avLst>
              <a:gd fmla="val 50000" name="adj1"/>
              <a:gd fmla="val 50000" name="adj2"/>
            </a:avLst>
          </a:prstGeom>
          <a:solidFill>
            <a:srgbClr val="CCCC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4" name="Google Shape;1134;p121"/>
          <p:cNvSpPr txBox="1"/>
          <p:nvPr/>
        </p:nvSpPr>
        <p:spPr>
          <a:xfrm>
            <a:off x="1736825" y="2105250"/>
            <a:ext cx="8509800" cy="2647500"/>
          </a:xfrm>
          <a:prstGeom prst="rect">
            <a:avLst/>
          </a:prstGeom>
          <a:solidFill>
            <a:schemeClr val="lt1"/>
          </a:solidFill>
          <a:ln cap="flat" cmpd="sng" w="28575">
            <a:solidFill>
              <a:srgbClr val="B6942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latin typeface="Calibri"/>
                <a:ea typeface="Calibri"/>
                <a:cs typeface="Calibri"/>
                <a:sym typeface="Calibri"/>
              </a:rPr>
              <a:t>Politics = </a:t>
            </a:r>
            <a:r>
              <a:rPr b="1" i="1" lang="en-US" sz="4000">
                <a:solidFill>
                  <a:srgbClr val="B69426"/>
                </a:solidFill>
                <a:latin typeface="Calibri"/>
                <a:ea typeface="Calibri"/>
                <a:cs typeface="Calibri"/>
                <a:sym typeface="Calibri"/>
              </a:rPr>
              <a:t>not religion or absolute truth</a:t>
            </a:r>
            <a:endParaRPr b="1" sz="4000">
              <a:latin typeface="Calibri"/>
              <a:ea typeface="Calibri"/>
              <a:cs typeface="Calibri"/>
              <a:sym typeface="Calibri"/>
            </a:endParaRPr>
          </a:p>
          <a:p>
            <a:pPr indent="0" lvl="0" marL="0" rtl="0" algn="ctr">
              <a:spcBef>
                <a:spcPts val="0"/>
              </a:spcBef>
              <a:spcAft>
                <a:spcPts val="0"/>
              </a:spcAft>
              <a:buNone/>
            </a:pPr>
            <a:r>
              <a:rPr b="1" lang="en-US" sz="4000">
                <a:solidFill>
                  <a:srgbClr val="F3F3F3"/>
                </a:solidFill>
                <a:latin typeface="Calibri"/>
                <a:ea typeface="Calibri"/>
                <a:cs typeface="Calibri"/>
                <a:sym typeface="Calibri"/>
              </a:rPr>
              <a:t>Politics = a </a:t>
            </a:r>
            <a:r>
              <a:rPr b="1" i="1" lang="en-US" sz="4000">
                <a:solidFill>
                  <a:srgbClr val="F3F3F3"/>
                </a:solidFill>
                <a:latin typeface="Calibri"/>
                <a:ea typeface="Calibri"/>
                <a:cs typeface="Calibri"/>
                <a:sym typeface="Calibri"/>
              </a:rPr>
              <a:t>process</a:t>
            </a:r>
            <a:endParaRPr b="1" i="1" sz="4000">
              <a:solidFill>
                <a:srgbClr val="F3F3F3"/>
              </a:solidFill>
              <a:latin typeface="Calibri"/>
              <a:ea typeface="Calibri"/>
              <a:cs typeface="Calibri"/>
              <a:sym typeface="Calibri"/>
            </a:endParaRPr>
          </a:p>
          <a:p>
            <a:pPr indent="0" lvl="0" marL="0" rtl="0" algn="ctr">
              <a:spcBef>
                <a:spcPts val="0"/>
              </a:spcBef>
              <a:spcAft>
                <a:spcPts val="0"/>
              </a:spcAft>
              <a:buNone/>
            </a:pPr>
            <a:r>
              <a:rPr b="1" i="1" lang="en-US" sz="4000">
                <a:solidFill>
                  <a:srgbClr val="F3F3F3"/>
                </a:solidFill>
                <a:latin typeface="Calibri"/>
                <a:ea typeface="Calibri"/>
                <a:cs typeface="Calibri"/>
                <a:sym typeface="Calibri"/>
              </a:rPr>
              <a:t>All</a:t>
            </a:r>
            <a:r>
              <a:rPr b="1" lang="en-US" sz="4000">
                <a:solidFill>
                  <a:srgbClr val="F3F3F3"/>
                </a:solidFill>
                <a:latin typeface="Calibri"/>
                <a:ea typeface="Calibri"/>
                <a:cs typeface="Calibri"/>
                <a:sym typeface="Calibri"/>
              </a:rPr>
              <a:t> are invited to participate</a:t>
            </a:r>
            <a:endParaRPr b="1" sz="4000">
              <a:solidFill>
                <a:srgbClr val="F3F3F3"/>
              </a:solidFill>
              <a:latin typeface="Calibri"/>
              <a:ea typeface="Calibri"/>
              <a:cs typeface="Calibri"/>
              <a:sym typeface="Calibri"/>
            </a:endParaRPr>
          </a:p>
          <a:p>
            <a:pPr indent="0" lvl="0" marL="0" rtl="0" algn="ctr">
              <a:spcBef>
                <a:spcPts val="0"/>
              </a:spcBef>
              <a:spcAft>
                <a:spcPts val="0"/>
              </a:spcAft>
              <a:buNone/>
            </a:pPr>
            <a:r>
              <a:rPr b="1" lang="en-US" sz="4000">
                <a:solidFill>
                  <a:srgbClr val="F3F3F3"/>
                </a:solidFill>
                <a:latin typeface="Calibri"/>
                <a:ea typeface="Calibri"/>
                <a:cs typeface="Calibri"/>
                <a:sym typeface="Calibri"/>
              </a:rPr>
              <a:t>Think "engage peacefully" vs. "win"</a:t>
            </a:r>
            <a:endParaRPr b="1" sz="4000">
              <a:solidFill>
                <a:srgbClr val="F3F3F3"/>
              </a:solidFill>
              <a:latin typeface="Calibri"/>
              <a:ea typeface="Calibri"/>
              <a:cs typeface="Calibri"/>
              <a:sym typeface="Calibri"/>
            </a:endParaRPr>
          </a:p>
        </p:txBody>
      </p:sp>
      <p:pic>
        <p:nvPicPr>
          <p:cNvPr id="1135" name="Google Shape;1135;p121"/>
          <p:cNvPicPr preferRelativeResize="0"/>
          <p:nvPr/>
        </p:nvPicPr>
        <p:blipFill>
          <a:blip r:embed="rId4">
            <a:alphaModFix/>
          </a:blip>
          <a:stretch>
            <a:fillRect/>
          </a:stretch>
        </p:blipFill>
        <p:spPr>
          <a:xfrm>
            <a:off x="5225547" y="340372"/>
            <a:ext cx="1740909" cy="1645475"/>
          </a:xfrm>
          <a:prstGeom prst="rect">
            <a:avLst/>
          </a:prstGeom>
          <a:noFill/>
          <a:ln cap="flat" cmpd="sng" w="9525">
            <a:solidFill>
              <a:srgbClr val="B69426"/>
            </a:solidFill>
            <a:prstDash val="solid"/>
            <a:round/>
            <a:headEnd len="sm" w="sm" type="none"/>
            <a:tailEnd len="sm" w="sm" type="none"/>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pic>
        <p:nvPicPr>
          <p:cNvPr id="1141" name="Google Shape;1141;p122"/>
          <p:cNvPicPr preferRelativeResize="0"/>
          <p:nvPr/>
        </p:nvPicPr>
        <p:blipFill>
          <a:blip r:embed="rId3">
            <a:alphaModFix amt="8000"/>
          </a:blip>
          <a:stretch>
            <a:fillRect/>
          </a:stretch>
        </p:blipFill>
        <p:spPr>
          <a:xfrm>
            <a:off x="-427475" y="-1199300"/>
            <a:ext cx="12633775" cy="8885050"/>
          </a:xfrm>
          <a:prstGeom prst="rect">
            <a:avLst/>
          </a:prstGeom>
          <a:noFill/>
          <a:ln>
            <a:noFill/>
          </a:ln>
        </p:spPr>
      </p:pic>
      <p:sp>
        <p:nvSpPr>
          <p:cNvPr id="1142" name="Google Shape;1142;p122"/>
          <p:cNvSpPr txBox="1"/>
          <p:nvPr/>
        </p:nvSpPr>
        <p:spPr>
          <a:xfrm>
            <a:off x="9576579" y="4624745"/>
            <a:ext cx="99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latin typeface="Calibri"/>
              <a:ea typeface="Calibri"/>
              <a:cs typeface="Calibri"/>
              <a:sym typeface="Calibri"/>
            </a:endParaRPr>
          </a:p>
        </p:txBody>
      </p:sp>
      <p:sp>
        <p:nvSpPr>
          <p:cNvPr id="1143" name="Google Shape;1143;p122"/>
          <p:cNvSpPr/>
          <p:nvPr/>
        </p:nvSpPr>
        <p:spPr>
          <a:xfrm>
            <a:off x="537029" y="3084284"/>
            <a:ext cx="11045400" cy="754800"/>
          </a:xfrm>
          <a:prstGeom prst="leftRightArrow">
            <a:avLst>
              <a:gd fmla="val 50000" name="adj1"/>
              <a:gd fmla="val 50000" name="adj2"/>
            </a:avLst>
          </a:prstGeom>
          <a:solidFill>
            <a:srgbClr val="CCCC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44" name="Google Shape;1144;p122"/>
          <p:cNvSpPr txBox="1"/>
          <p:nvPr/>
        </p:nvSpPr>
        <p:spPr>
          <a:xfrm>
            <a:off x="1736825" y="2105250"/>
            <a:ext cx="8509800" cy="2647500"/>
          </a:xfrm>
          <a:prstGeom prst="rect">
            <a:avLst/>
          </a:prstGeom>
          <a:solidFill>
            <a:schemeClr val="lt1"/>
          </a:solidFill>
          <a:ln cap="flat" cmpd="sng" w="38100">
            <a:solidFill>
              <a:srgbClr val="B6942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latin typeface="Calibri"/>
                <a:ea typeface="Calibri"/>
                <a:cs typeface="Calibri"/>
                <a:sym typeface="Calibri"/>
              </a:rPr>
              <a:t>Politics = </a:t>
            </a:r>
            <a:r>
              <a:rPr b="1" i="1" lang="en-US" sz="4000">
                <a:solidFill>
                  <a:srgbClr val="B69426"/>
                </a:solidFill>
                <a:latin typeface="Calibri"/>
                <a:ea typeface="Calibri"/>
                <a:cs typeface="Calibri"/>
                <a:sym typeface="Calibri"/>
              </a:rPr>
              <a:t>not religion or absolute truth</a:t>
            </a:r>
            <a:endParaRPr b="1" sz="4000">
              <a:latin typeface="Calibri"/>
              <a:ea typeface="Calibri"/>
              <a:cs typeface="Calibri"/>
              <a:sym typeface="Calibri"/>
            </a:endParaRPr>
          </a:p>
          <a:p>
            <a:pPr indent="0" lvl="0" marL="0" rtl="0" algn="ctr">
              <a:spcBef>
                <a:spcPts val="0"/>
              </a:spcBef>
              <a:spcAft>
                <a:spcPts val="0"/>
              </a:spcAft>
              <a:buNone/>
            </a:pPr>
            <a:r>
              <a:rPr b="1" lang="en-US" sz="4000">
                <a:latin typeface="Calibri"/>
                <a:ea typeface="Calibri"/>
                <a:cs typeface="Calibri"/>
                <a:sym typeface="Calibri"/>
              </a:rPr>
              <a:t>Politics = a </a:t>
            </a:r>
            <a:r>
              <a:rPr b="1" i="1" lang="en-US" sz="4000">
                <a:solidFill>
                  <a:srgbClr val="B69426"/>
                </a:solidFill>
                <a:latin typeface="Calibri"/>
                <a:ea typeface="Calibri"/>
                <a:cs typeface="Calibri"/>
                <a:sym typeface="Calibri"/>
              </a:rPr>
              <a:t>process</a:t>
            </a:r>
            <a:endParaRPr b="1" i="1" sz="4000">
              <a:latin typeface="Calibri"/>
              <a:ea typeface="Calibri"/>
              <a:cs typeface="Calibri"/>
              <a:sym typeface="Calibri"/>
            </a:endParaRPr>
          </a:p>
          <a:p>
            <a:pPr indent="0" lvl="0" marL="0" rtl="0" algn="ctr">
              <a:spcBef>
                <a:spcPts val="0"/>
              </a:spcBef>
              <a:spcAft>
                <a:spcPts val="0"/>
              </a:spcAft>
              <a:buNone/>
            </a:pPr>
            <a:r>
              <a:rPr b="1" i="1" lang="en-US" sz="4000">
                <a:solidFill>
                  <a:srgbClr val="EFEFEF"/>
                </a:solidFill>
                <a:latin typeface="Calibri"/>
                <a:ea typeface="Calibri"/>
                <a:cs typeface="Calibri"/>
                <a:sym typeface="Calibri"/>
              </a:rPr>
              <a:t>All</a:t>
            </a:r>
            <a:r>
              <a:rPr b="1" lang="en-US" sz="4000">
                <a:solidFill>
                  <a:srgbClr val="EFEFEF"/>
                </a:solidFill>
                <a:latin typeface="Calibri"/>
                <a:ea typeface="Calibri"/>
                <a:cs typeface="Calibri"/>
                <a:sym typeface="Calibri"/>
              </a:rPr>
              <a:t> are invited to participate </a:t>
            </a:r>
            <a:endParaRPr b="1" sz="4000">
              <a:solidFill>
                <a:srgbClr val="EFEFEF"/>
              </a:solidFill>
              <a:latin typeface="Calibri"/>
              <a:ea typeface="Calibri"/>
              <a:cs typeface="Calibri"/>
              <a:sym typeface="Calibri"/>
            </a:endParaRPr>
          </a:p>
          <a:p>
            <a:pPr indent="0" lvl="0" marL="0" rtl="0" algn="ctr">
              <a:spcBef>
                <a:spcPts val="0"/>
              </a:spcBef>
              <a:spcAft>
                <a:spcPts val="0"/>
              </a:spcAft>
              <a:buNone/>
            </a:pPr>
            <a:r>
              <a:rPr b="1" lang="en-US" sz="4000">
                <a:solidFill>
                  <a:srgbClr val="EFEFEF"/>
                </a:solidFill>
                <a:latin typeface="Calibri"/>
                <a:ea typeface="Calibri"/>
                <a:cs typeface="Calibri"/>
                <a:sym typeface="Calibri"/>
              </a:rPr>
              <a:t>Think "engage peacefully" vs. "win"</a:t>
            </a:r>
            <a:endParaRPr b="1" sz="4000">
              <a:solidFill>
                <a:srgbClr val="EFEFEF"/>
              </a:solidFill>
              <a:latin typeface="Calibri"/>
              <a:ea typeface="Calibri"/>
              <a:cs typeface="Calibri"/>
              <a:sym typeface="Calibri"/>
            </a:endParaRPr>
          </a:p>
        </p:txBody>
      </p:sp>
      <p:pic>
        <p:nvPicPr>
          <p:cNvPr id="1145" name="Google Shape;1145;p122"/>
          <p:cNvPicPr preferRelativeResize="0"/>
          <p:nvPr/>
        </p:nvPicPr>
        <p:blipFill>
          <a:blip r:embed="rId4">
            <a:alphaModFix/>
          </a:blip>
          <a:stretch>
            <a:fillRect/>
          </a:stretch>
        </p:blipFill>
        <p:spPr>
          <a:xfrm>
            <a:off x="5225547" y="340372"/>
            <a:ext cx="1740909" cy="1645475"/>
          </a:xfrm>
          <a:prstGeom prst="rect">
            <a:avLst/>
          </a:prstGeom>
          <a:noFill/>
          <a:ln cap="flat" cmpd="sng" w="9525">
            <a:solidFill>
              <a:srgbClr val="B69426"/>
            </a:solidFill>
            <a:prstDash val="solid"/>
            <a:round/>
            <a:headEnd len="sm" w="sm" type="none"/>
            <a:tailEnd len="sm" w="sm" type="none"/>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pic>
        <p:nvPicPr>
          <p:cNvPr id="1151" name="Google Shape;1151;p123"/>
          <p:cNvPicPr preferRelativeResize="0"/>
          <p:nvPr/>
        </p:nvPicPr>
        <p:blipFill>
          <a:blip r:embed="rId3">
            <a:alphaModFix amt="8000"/>
          </a:blip>
          <a:stretch>
            <a:fillRect/>
          </a:stretch>
        </p:blipFill>
        <p:spPr>
          <a:xfrm>
            <a:off x="-427475" y="-1199300"/>
            <a:ext cx="12633775" cy="8885050"/>
          </a:xfrm>
          <a:prstGeom prst="rect">
            <a:avLst/>
          </a:prstGeom>
          <a:noFill/>
          <a:ln>
            <a:noFill/>
          </a:ln>
        </p:spPr>
      </p:pic>
      <p:sp>
        <p:nvSpPr>
          <p:cNvPr id="1152" name="Google Shape;1152;p123"/>
          <p:cNvSpPr txBox="1"/>
          <p:nvPr/>
        </p:nvSpPr>
        <p:spPr>
          <a:xfrm>
            <a:off x="9576579" y="4624745"/>
            <a:ext cx="99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latin typeface="Calibri"/>
              <a:ea typeface="Calibri"/>
              <a:cs typeface="Calibri"/>
              <a:sym typeface="Calibri"/>
            </a:endParaRPr>
          </a:p>
        </p:txBody>
      </p:sp>
      <p:sp>
        <p:nvSpPr>
          <p:cNvPr id="1153" name="Google Shape;1153;p123"/>
          <p:cNvSpPr/>
          <p:nvPr/>
        </p:nvSpPr>
        <p:spPr>
          <a:xfrm>
            <a:off x="537029" y="3084284"/>
            <a:ext cx="11045400" cy="754800"/>
          </a:xfrm>
          <a:prstGeom prst="leftRightArrow">
            <a:avLst>
              <a:gd fmla="val 50000" name="adj1"/>
              <a:gd fmla="val 50000" name="adj2"/>
            </a:avLst>
          </a:prstGeom>
          <a:solidFill>
            <a:srgbClr val="CCCC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54" name="Google Shape;1154;p123"/>
          <p:cNvSpPr txBox="1"/>
          <p:nvPr/>
        </p:nvSpPr>
        <p:spPr>
          <a:xfrm>
            <a:off x="1736825" y="2105250"/>
            <a:ext cx="8509800" cy="2647500"/>
          </a:xfrm>
          <a:prstGeom prst="rect">
            <a:avLst/>
          </a:prstGeom>
          <a:solidFill>
            <a:schemeClr val="lt1"/>
          </a:solidFill>
          <a:ln cap="flat" cmpd="sng" w="38100">
            <a:solidFill>
              <a:srgbClr val="B6942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latin typeface="Calibri"/>
                <a:ea typeface="Calibri"/>
                <a:cs typeface="Calibri"/>
                <a:sym typeface="Calibri"/>
              </a:rPr>
              <a:t>Politics = </a:t>
            </a:r>
            <a:r>
              <a:rPr b="1" i="1" lang="en-US" sz="4000">
                <a:solidFill>
                  <a:srgbClr val="B69426"/>
                </a:solidFill>
                <a:latin typeface="Calibri"/>
                <a:ea typeface="Calibri"/>
                <a:cs typeface="Calibri"/>
                <a:sym typeface="Calibri"/>
              </a:rPr>
              <a:t>not religion or absolute truth</a:t>
            </a:r>
            <a:endParaRPr b="1" sz="4000">
              <a:latin typeface="Calibri"/>
              <a:ea typeface="Calibri"/>
              <a:cs typeface="Calibri"/>
              <a:sym typeface="Calibri"/>
            </a:endParaRPr>
          </a:p>
          <a:p>
            <a:pPr indent="0" lvl="0" marL="0" rtl="0" algn="ctr">
              <a:spcBef>
                <a:spcPts val="0"/>
              </a:spcBef>
              <a:spcAft>
                <a:spcPts val="0"/>
              </a:spcAft>
              <a:buNone/>
            </a:pPr>
            <a:r>
              <a:rPr b="1" lang="en-US" sz="4000">
                <a:latin typeface="Calibri"/>
                <a:ea typeface="Calibri"/>
                <a:cs typeface="Calibri"/>
                <a:sym typeface="Calibri"/>
              </a:rPr>
              <a:t>Politics = a </a:t>
            </a:r>
            <a:r>
              <a:rPr b="1" i="1" lang="en-US" sz="4000">
                <a:solidFill>
                  <a:srgbClr val="B69426"/>
                </a:solidFill>
                <a:latin typeface="Calibri"/>
                <a:ea typeface="Calibri"/>
                <a:cs typeface="Calibri"/>
                <a:sym typeface="Calibri"/>
              </a:rPr>
              <a:t>process</a:t>
            </a:r>
            <a:endParaRPr b="1" i="1" sz="4000">
              <a:latin typeface="Calibri"/>
              <a:ea typeface="Calibri"/>
              <a:cs typeface="Calibri"/>
              <a:sym typeface="Calibri"/>
            </a:endParaRPr>
          </a:p>
          <a:p>
            <a:pPr indent="0" lvl="0" marL="0" rtl="0" algn="ctr">
              <a:spcBef>
                <a:spcPts val="0"/>
              </a:spcBef>
              <a:spcAft>
                <a:spcPts val="0"/>
              </a:spcAft>
              <a:buNone/>
            </a:pPr>
            <a:r>
              <a:rPr b="1" i="1" lang="en-US" sz="4000">
                <a:solidFill>
                  <a:srgbClr val="B69426"/>
                </a:solidFill>
                <a:latin typeface="Calibri"/>
                <a:ea typeface="Calibri"/>
                <a:cs typeface="Calibri"/>
                <a:sym typeface="Calibri"/>
              </a:rPr>
              <a:t>All</a:t>
            </a:r>
            <a:r>
              <a:rPr b="1" lang="en-US" sz="4000">
                <a:solidFill>
                  <a:schemeClr val="dk1"/>
                </a:solidFill>
                <a:latin typeface="Calibri"/>
                <a:ea typeface="Calibri"/>
                <a:cs typeface="Calibri"/>
                <a:sym typeface="Calibri"/>
              </a:rPr>
              <a:t> are invited to participate</a:t>
            </a:r>
            <a:endParaRPr b="1" sz="4000">
              <a:solidFill>
                <a:srgbClr val="EFEFEF"/>
              </a:solidFill>
              <a:latin typeface="Calibri"/>
              <a:ea typeface="Calibri"/>
              <a:cs typeface="Calibri"/>
              <a:sym typeface="Calibri"/>
            </a:endParaRPr>
          </a:p>
          <a:p>
            <a:pPr indent="0" lvl="0" marL="0" rtl="0" algn="ctr">
              <a:spcBef>
                <a:spcPts val="0"/>
              </a:spcBef>
              <a:spcAft>
                <a:spcPts val="0"/>
              </a:spcAft>
              <a:buNone/>
            </a:pPr>
            <a:r>
              <a:rPr b="1" lang="en-US" sz="4000">
                <a:solidFill>
                  <a:srgbClr val="EFEFEF"/>
                </a:solidFill>
                <a:latin typeface="Calibri"/>
                <a:ea typeface="Calibri"/>
                <a:cs typeface="Calibri"/>
                <a:sym typeface="Calibri"/>
              </a:rPr>
              <a:t>Think "engage peacefully" vs. "win"</a:t>
            </a:r>
            <a:endParaRPr b="1" sz="4000">
              <a:solidFill>
                <a:srgbClr val="EFEFEF"/>
              </a:solidFill>
              <a:latin typeface="Calibri"/>
              <a:ea typeface="Calibri"/>
              <a:cs typeface="Calibri"/>
              <a:sym typeface="Calibri"/>
            </a:endParaRPr>
          </a:p>
        </p:txBody>
      </p:sp>
      <p:pic>
        <p:nvPicPr>
          <p:cNvPr id="1155" name="Google Shape;1155;p123"/>
          <p:cNvPicPr preferRelativeResize="0"/>
          <p:nvPr/>
        </p:nvPicPr>
        <p:blipFill>
          <a:blip r:embed="rId4">
            <a:alphaModFix/>
          </a:blip>
          <a:stretch>
            <a:fillRect/>
          </a:stretch>
        </p:blipFill>
        <p:spPr>
          <a:xfrm>
            <a:off x="5225547" y="340372"/>
            <a:ext cx="1740909" cy="1645475"/>
          </a:xfrm>
          <a:prstGeom prst="rect">
            <a:avLst/>
          </a:prstGeom>
          <a:noFill/>
          <a:ln cap="flat" cmpd="sng" w="9525">
            <a:solidFill>
              <a:srgbClr val="B69426"/>
            </a:solidFill>
            <a:prstDash val="solid"/>
            <a:round/>
            <a:headEnd len="sm" w="sm" type="none"/>
            <a:tailEnd len="sm" w="sm" type="none"/>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pic>
        <p:nvPicPr>
          <p:cNvPr id="1161" name="Google Shape;1161;p124"/>
          <p:cNvPicPr preferRelativeResize="0"/>
          <p:nvPr/>
        </p:nvPicPr>
        <p:blipFill>
          <a:blip r:embed="rId3">
            <a:alphaModFix amt="8000"/>
          </a:blip>
          <a:stretch>
            <a:fillRect/>
          </a:stretch>
        </p:blipFill>
        <p:spPr>
          <a:xfrm>
            <a:off x="-427475" y="-1199300"/>
            <a:ext cx="12633775" cy="8885050"/>
          </a:xfrm>
          <a:prstGeom prst="rect">
            <a:avLst/>
          </a:prstGeom>
          <a:noFill/>
          <a:ln>
            <a:noFill/>
          </a:ln>
        </p:spPr>
      </p:pic>
      <p:sp>
        <p:nvSpPr>
          <p:cNvPr id="1162" name="Google Shape;1162;p124"/>
          <p:cNvSpPr txBox="1"/>
          <p:nvPr/>
        </p:nvSpPr>
        <p:spPr>
          <a:xfrm>
            <a:off x="9576579" y="4624745"/>
            <a:ext cx="99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latin typeface="Calibri"/>
              <a:ea typeface="Calibri"/>
              <a:cs typeface="Calibri"/>
              <a:sym typeface="Calibri"/>
            </a:endParaRPr>
          </a:p>
        </p:txBody>
      </p:sp>
      <p:sp>
        <p:nvSpPr>
          <p:cNvPr id="1163" name="Google Shape;1163;p124"/>
          <p:cNvSpPr/>
          <p:nvPr/>
        </p:nvSpPr>
        <p:spPr>
          <a:xfrm>
            <a:off x="537029" y="3084284"/>
            <a:ext cx="11045400" cy="754800"/>
          </a:xfrm>
          <a:prstGeom prst="leftRightArrow">
            <a:avLst>
              <a:gd fmla="val 50000" name="adj1"/>
              <a:gd fmla="val 50000" name="adj2"/>
            </a:avLst>
          </a:prstGeom>
          <a:solidFill>
            <a:srgbClr val="CCCC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64" name="Google Shape;1164;p124"/>
          <p:cNvSpPr txBox="1"/>
          <p:nvPr/>
        </p:nvSpPr>
        <p:spPr>
          <a:xfrm>
            <a:off x="1736825" y="2105250"/>
            <a:ext cx="8509800" cy="2647500"/>
          </a:xfrm>
          <a:prstGeom prst="rect">
            <a:avLst/>
          </a:prstGeom>
          <a:solidFill>
            <a:schemeClr val="lt1"/>
          </a:solidFill>
          <a:ln cap="flat" cmpd="sng" w="38100">
            <a:solidFill>
              <a:srgbClr val="B6942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latin typeface="Calibri"/>
                <a:ea typeface="Calibri"/>
                <a:cs typeface="Calibri"/>
                <a:sym typeface="Calibri"/>
              </a:rPr>
              <a:t>Politics is </a:t>
            </a:r>
            <a:r>
              <a:rPr b="1" i="1" lang="en-US" sz="4000">
                <a:solidFill>
                  <a:srgbClr val="B69426"/>
                </a:solidFill>
                <a:latin typeface="Calibri"/>
                <a:ea typeface="Calibri"/>
                <a:cs typeface="Calibri"/>
                <a:sym typeface="Calibri"/>
              </a:rPr>
              <a:t>not religion or absolute truth</a:t>
            </a:r>
            <a:endParaRPr b="1" sz="4000">
              <a:latin typeface="Calibri"/>
              <a:ea typeface="Calibri"/>
              <a:cs typeface="Calibri"/>
              <a:sym typeface="Calibri"/>
            </a:endParaRPr>
          </a:p>
          <a:p>
            <a:pPr indent="0" lvl="0" marL="0" rtl="0" algn="ctr">
              <a:spcBef>
                <a:spcPts val="0"/>
              </a:spcBef>
              <a:spcAft>
                <a:spcPts val="0"/>
              </a:spcAft>
              <a:buNone/>
            </a:pPr>
            <a:r>
              <a:rPr b="1" lang="en-US" sz="4000">
                <a:latin typeface="Calibri"/>
                <a:ea typeface="Calibri"/>
                <a:cs typeface="Calibri"/>
                <a:sym typeface="Calibri"/>
              </a:rPr>
              <a:t>Politics = a </a:t>
            </a:r>
            <a:r>
              <a:rPr b="1" i="1" lang="en-US" sz="4000">
                <a:solidFill>
                  <a:srgbClr val="B69426"/>
                </a:solidFill>
                <a:latin typeface="Calibri"/>
                <a:ea typeface="Calibri"/>
                <a:cs typeface="Calibri"/>
                <a:sym typeface="Calibri"/>
              </a:rPr>
              <a:t>process</a:t>
            </a:r>
            <a:endParaRPr b="1" i="1" sz="4000">
              <a:latin typeface="Calibri"/>
              <a:ea typeface="Calibri"/>
              <a:cs typeface="Calibri"/>
              <a:sym typeface="Calibri"/>
            </a:endParaRPr>
          </a:p>
          <a:p>
            <a:pPr indent="0" lvl="0" marL="0" rtl="0" algn="ctr">
              <a:spcBef>
                <a:spcPts val="0"/>
              </a:spcBef>
              <a:spcAft>
                <a:spcPts val="0"/>
              </a:spcAft>
              <a:buNone/>
            </a:pPr>
            <a:r>
              <a:rPr b="1" i="1" lang="en-US" sz="4000">
                <a:solidFill>
                  <a:srgbClr val="B69426"/>
                </a:solidFill>
                <a:latin typeface="Calibri"/>
                <a:ea typeface="Calibri"/>
                <a:cs typeface="Calibri"/>
                <a:sym typeface="Calibri"/>
              </a:rPr>
              <a:t>All</a:t>
            </a:r>
            <a:r>
              <a:rPr b="1" lang="en-US" sz="4000">
                <a:solidFill>
                  <a:schemeClr val="dk1"/>
                </a:solidFill>
                <a:latin typeface="Calibri"/>
                <a:ea typeface="Calibri"/>
                <a:cs typeface="Calibri"/>
                <a:sym typeface="Calibri"/>
              </a:rPr>
              <a:t> are invited to participate</a:t>
            </a:r>
            <a:endParaRPr b="1" sz="4000">
              <a:solidFill>
                <a:srgbClr val="EFEFEF"/>
              </a:solidFill>
              <a:latin typeface="Calibri"/>
              <a:ea typeface="Calibri"/>
              <a:cs typeface="Calibri"/>
              <a:sym typeface="Calibri"/>
            </a:endParaRPr>
          </a:p>
          <a:p>
            <a:pPr indent="0" lvl="0" marL="0" rtl="0" algn="ctr">
              <a:spcBef>
                <a:spcPts val="0"/>
              </a:spcBef>
              <a:spcAft>
                <a:spcPts val="0"/>
              </a:spcAft>
              <a:buNone/>
            </a:pPr>
            <a:r>
              <a:rPr b="1" lang="en-US" sz="4000">
                <a:solidFill>
                  <a:schemeClr val="dk1"/>
                </a:solidFill>
                <a:latin typeface="Calibri"/>
                <a:ea typeface="Calibri"/>
                <a:cs typeface="Calibri"/>
                <a:sym typeface="Calibri"/>
              </a:rPr>
              <a:t>Think "</a:t>
            </a:r>
            <a:r>
              <a:rPr b="1" lang="en-US" sz="4000">
                <a:solidFill>
                  <a:srgbClr val="B69426"/>
                </a:solidFill>
                <a:latin typeface="Calibri"/>
                <a:ea typeface="Calibri"/>
                <a:cs typeface="Calibri"/>
                <a:sym typeface="Calibri"/>
              </a:rPr>
              <a:t>engage peacefully</a:t>
            </a:r>
            <a:r>
              <a:rPr b="1" lang="en-US" sz="4000">
                <a:solidFill>
                  <a:schemeClr val="dk1"/>
                </a:solidFill>
                <a:latin typeface="Calibri"/>
                <a:ea typeface="Calibri"/>
                <a:cs typeface="Calibri"/>
                <a:sym typeface="Calibri"/>
              </a:rPr>
              <a:t>" vs. "win"</a:t>
            </a:r>
            <a:endParaRPr b="1" sz="4000">
              <a:solidFill>
                <a:schemeClr val="dk1"/>
              </a:solidFill>
              <a:latin typeface="Calibri"/>
              <a:ea typeface="Calibri"/>
              <a:cs typeface="Calibri"/>
              <a:sym typeface="Calibri"/>
            </a:endParaRPr>
          </a:p>
        </p:txBody>
      </p:sp>
      <p:pic>
        <p:nvPicPr>
          <p:cNvPr id="1165" name="Google Shape;1165;p124"/>
          <p:cNvPicPr preferRelativeResize="0"/>
          <p:nvPr/>
        </p:nvPicPr>
        <p:blipFill>
          <a:blip r:embed="rId4">
            <a:alphaModFix/>
          </a:blip>
          <a:stretch>
            <a:fillRect/>
          </a:stretch>
        </p:blipFill>
        <p:spPr>
          <a:xfrm>
            <a:off x="5225547" y="340372"/>
            <a:ext cx="1740909" cy="1645475"/>
          </a:xfrm>
          <a:prstGeom prst="rect">
            <a:avLst/>
          </a:prstGeom>
          <a:noFill/>
          <a:ln cap="flat" cmpd="sng" w="9525">
            <a:solidFill>
              <a:srgbClr val="B69426"/>
            </a:solidFill>
            <a:prstDash val="solid"/>
            <a:round/>
            <a:headEnd len="sm" w="sm" type="none"/>
            <a:tailEnd len="sm" w="sm" type="none"/>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pic>
        <p:nvPicPr>
          <p:cNvPr id="1171" name="Google Shape;1171;p125"/>
          <p:cNvPicPr preferRelativeResize="0"/>
          <p:nvPr/>
        </p:nvPicPr>
        <p:blipFill>
          <a:blip r:embed="rId3">
            <a:alphaModFix amt="8000"/>
          </a:blip>
          <a:stretch>
            <a:fillRect/>
          </a:stretch>
        </p:blipFill>
        <p:spPr>
          <a:xfrm>
            <a:off x="-427475" y="-1199300"/>
            <a:ext cx="12633775" cy="8885050"/>
          </a:xfrm>
          <a:prstGeom prst="rect">
            <a:avLst/>
          </a:prstGeom>
          <a:noFill/>
          <a:ln>
            <a:noFill/>
          </a:ln>
        </p:spPr>
      </p:pic>
      <p:sp>
        <p:nvSpPr>
          <p:cNvPr id="1172" name="Google Shape;1172;p125"/>
          <p:cNvSpPr txBox="1"/>
          <p:nvPr/>
        </p:nvSpPr>
        <p:spPr>
          <a:xfrm>
            <a:off x="9576579" y="4624745"/>
            <a:ext cx="99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latin typeface="Calibri"/>
              <a:ea typeface="Calibri"/>
              <a:cs typeface="Calibri"/>
              <a:sym typeface="Calibri"/>
            </a:endParaRPr>
          </a:p>
        </p:txBody>
      </p:sp>
      <p:sp>
        <p:nvSpPr>
          <p:cNvPr id="1173" name="Google Shape;1173;p125"/>
          <p:cNvSpPr/>
          <p:nvPr/>
        </p:nvSpPr>
        <p:spPr>
          <a:xfrm>
            <a:off x="537029" y="3084284"/>
            <a:ext cx="11045400" cy="754800"/>
          </a:xfrm>
          <a:prstGeom prst="leftRightArrow">
            <a:avLst>
              <a:gd fmla="val 50000" name="adj1"/>
              <a:gd fmla="val 50000" name="adj2"/>
            </a:avLst>
          </a:prstGeom>
          <a:solidFill>
            <a:srgbClr val="CCCC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74" name="Google Shape;1174;p125"/>
          <p:cNvSpPr txBox="1"/>
          <p:nvPr/>
        </p:nvSpPr>
        <p:spPr>
          <a:xfrm>
            <a:off x="1736825" y="2105250"/>
            <a:ext cx="8509800" cy="3263100"/>
          </a:xfrm>
          <a:prstGeom prst="rect">
            <a:avLst/>
          </a:prstGeom>
          <a:solidFill>
            <a:schemeClr val="lt1"/>
          </a:solidFill>
          <a:ln cap="flat" cmpd="sng" w="38100">
            <a:solidFill>
              <a:srgbClr val="B6942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rgbClr val="EFEFEF"/>
                </a:solidFill>
                <a:latin typeface="Calibri"/>
                <a:ea typeface="Calibri"/>
                <a:cs typeface="Calibri"/>
                <a:sym typeface="Calibri"/>
              </a:rPr>
              <a:t>Politics = </a:t>
            </a:r>
            <a:r>
              <a:rPr b="1" i="1" lang="en-US" sz="4000">
                <a:solidFill>
                  <a:srgbClr val="EFEFEF"/>
                </a:solidFill>
                <a:latin typeface="Calibri"/>
                <a:ea typeface="Calibri"/>
                <a:cs typeface="Calibri"/>
                <a:sym typeface="Calibri"/>
              </a:rPr>
              <a:t>not religion or absolute truth</a:t>
            </a:r>
            <a:r>
              <a:rPr b="1" lang="en-US" sz="4000">
                <a:solidFill>
                  <a:srgbClr val="EFEFEF"/>
                </a:solidFill>
                <a:latin typeface="Calibri"/>
                <a:ea typeface="Calibri"/>
                <a:cs typeface="Calibri"/>
                <a:sym typeface="Calibri"/>
              </a:rPr>
              <a:t>.</a:t>
            </a:r>
            <a:endParaRPr b="1" sz="4000">
              <a:solidFill>
                <a:srgbClr val="EFEFEF"/>
              </a:solidFill>
              <a:latin typeface="Calibri"/>
              <a:ea typeface="Calibri"/>
              <a:cs typeface="Calibri"/>
              <a:sym typeface="Calibri"/>
            </a:endParaRPr>
          </a:p>
          <a:p>
            <a:pPr indent="0" lvl="0" marL="0" rtl="0" algn="ctr">
              <a:spcBef>
                <a:spcPts val="0"/>
              </a:spcBef>
              <a:spcAft>
                <a:spcPts val="0"/>
              </a:spcAft>
              <a:buNone/>
            </a:pPr>
            <a:r>
              <a:rPr b="1" lang="en-US" sz="4000">
                <a:solidFill>
                  <a:srgbClr val="EFEFEF"/>
                </a:solidFill>
                <a:latin typeface="Calibri"/>
                <a:ea typeface="Calibri"/>
                <a:cs typeface="Calibri"/>
                <a:sym typeface="Calibri"/>
              </a:rPr>
              <a:t>Politics is a </a:t>
            </a:r>
            <a:r>
              <a:rPr b="1" i="1" lang="en-US" sz="4000">
                <a:solidFill>
                  <a:srgbClr val="EFEFEF"/>
                </a:solidFill>
                <a:latin typeface="Calibri"/>
                <a:ea typeface="Calibri"/>
                <a:cs typeface="Calibri"/>
                <a:sym typeface="Calibri"/>
              </a:rPr>
              <a:t>process.</a:t>
            </a:r>
            <a:endParaRPr b="1" i="1" sz="4000">
              <a:solidFill>
                <a:srgbClr val="EFEFEF"/>
              </a:solidFill>
              <a:latin typeface="Calibri"/>
              <a:ea typeface="Calibri"/>
              <a:cs typeface="Calibri"/>
              <a:sym typeface="Calibri"/>
            </a:endParaRPr>
          </a:p>
          <a:p>
            <a:pPr indent="0" lvl="0" marL="0" rtl="0" algn="ctr">
              <a:spcBef>
                <a:spcPts val="0"/>
              </a:spcBef>
              <a:spcAft>
                <a:spcPts val="0"/>
              </a:spcAft>
              <a:buNone/>
            </a:pPr>
            <a:r>
              <a:rPr b="1" i="1" lang="en-US" sz="4000">
                <a:solidFill>
                  <a:srgbClr val="EFEFEF"/>
                </a:solidFill>
                <a:latin typeface="Calibri"/>
                <a:ea typeface="Calibri"/>
                <a:cs typeface="Calibri"/>
                <a:sym typeface="Calibri"/>
              </a:rPr>
              <a:t>All</a:t>
            </a:r>
            <a:r>
              <a:rPr b="1" lang="en-US" sz="4000">
                <a:solidFill>
                  <a:srgbClr val="EFEFEF"/>
                </a:solidFill>
                <a:latin typeface="Calibri"/>
                <a:ea typeface="Calibri"/>
                <a:cs typeface="Calibri"/>
                <a:sym typeface="Calibri"/>
              </a:rPr>
              <a:t> are invited to participate. </a:t>
            </a:r>
            <a:endParaRPr b="1" sz="4000">
              <a:solidFill>
                <a:srgbClr val="EFEFEF"/>
              </a:solidFill>
              <a:latin typeface="Calibri"/>
              <a:ea typeface="Calibri"/>
              <a:cs typeface="Calibri"/>
              <a:sym typeface="Calibri"/>
            </a:endParaRPr>
          </a:p>
          <a:p>
            <a:pPr indent="0" lvl="0" marL="0" rtl="0" algn="ctr">
              <a:spcBef>
                <a:spcPts val="0"/>
              </a:spcBef>
              <a:spcAft>
                <a:spcPts val="0"/>
              </a:spcAft>
              <a:buNone/>
            </a:pPr>
            <a:r>
              <a:rPr b="1" lang="en-US" sz="4000">
                <a:solidFill>
                  <a:srgbClr val="EFEFEF"/>
                </a:solidFill>
                <a:latin typeface="Calibri"/>
                <a:ea typeface="Calibri"/>
                <a:cs typeface="Calibri"/>
                <a:sym typeface="Calibri"/>
              </a:rPr>
              <a:t>Think "engage peacefully" vs. "win."</a:t>
            </a:r>
            <a:endParaRPr b="1" sz="4000">
              <a:solidFill>
                <a:srgbClr val="EFEFEF"/>
              </a:solidFill>
              <a:latin typeface="Calibri"/>
              <a:ea typeface="Calibri"/>
              <a:cs typeface="Calibri"/>
              <a:sym typeface="Calibri"/>
            </a:endParaRPr>
          </a:p>
          <a:p>
            <a:pPr indent="0" lvl="0" marL="0" rtl="0" algn="ctr">
              <a:spcBef>
                <a:spcPts val="0"/>
              </a:spcBef>
              <a:spcAft>
                <a:spcPts val="0"/>
              </a:spcAft>
              <a:buNone/>
            </a:pPr>
            <a:r>
              <a:rPr b="1" lang="en-US" sz="4000">
                <a:solidFill>
                  <a:schemeClr val="dk1"/>
                </a:solidFill>
                <a:latin typeface="Calibri"/>
                <a:ea typeface="Calibri"/>
                <a:cs typeface="Calibri"/>
                <a:sym typeface="Calibri"/>
              </a:rPr>
              <a:t>Other thoughts?</a:t>
            </a:r>
            <a:endParaRPr b="1" sz="4000">
              <a:solidFill>
                <a:schemeClr val="dk1"/>
              </a:solidFill>
              <a:latin typeface="Calibri"/>
              <a:ea typeface="Calibri"/>
              <a:cs typeface="Calibri"/>
              <a:sym typeface="Calibri"/>
            </a:endParaRPr>
          </a:p>
        </p:txBody>
      </p:sp>
      <p:pic>
        <p:nvPicPr>
          <p:cNvPr id="1175" name="Google Shape;1175;p125"/>
          <p:cNvPicPr preferRelativeResize="0"/>
          <p:nvPr/>
        </p:nvPicPr>
        <p:blipFill>
          <a:blip r:embed="rId4">
            <a:alphaModFix/>
          </a:blip>
          <a:stretch>
            <a:fillRect/>
          </a:stretch>
        </p:blipFill>
        <p:spPr>
          <a:xfrm>
            <a:off x="5225547" y="340372"/>
            <a:ext cx="1740909" cy="1645475"/>
          </a:xfrm>
          <a:prstGeom prst="rect">
            <a:avLst/>
          </a:prstGeom>
          <a:noFill/>
          <a:ln cap="flat" cmpd="sng" w="9525">
            <a:solidFill>
              <a:srgbClr val="B69426"/>
            </a:solidFill>
            <a:prstDash val="solid"/>
            <a:round/>
            <a:headEnd len="sm" w="sm" type="none"/>
            <a:tailEnd len="sm" w="sm" type="none"/>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126"/>
          <p:cNvSpPr txBox="1"/>
          <p:nvPr>
            <p:ph type="title"/>
          </p:nvPr>
        </p:nvSpPr>
        <p:spPr>
          <a:xfrm>
            <a:off x="260200" y="197600"/>
            <a:ext cx="1162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Digital Driving, Part 1 = Knowledge</a:t>
            </a:r>
            <a:endParaRPr b="1">
              <a:solidFill>
                <a:srgbClr val="1C4587"/>
              </a:solidFill>
            </a:endParaRPr>
          </a:p>
        </p:txBody>
      </p:sp>
      <p:pic>
        <p:nvPicPr>
          <p:cNvPr id="1182" name="Google Shape;1182;p126"/>
          <p:cNvPicPr preferRelativeResize="0"/>
          <p:nvPr/>
        </p:nvPicPr>
        <p:blipFill>
          <a:blip r:embed="rId3">
            <a:alphaModFix/>
          </a:blip>
          <a:stretch>
            <a:fillRect/>
          </a:stretch>
        </p:blipFill>
        <p:spPr>
          <a:xfrm>
            <a:off x="2254613" y="1521800"/>
            <a:ext cx="7325267" cy="4871744"/>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27"/>
          <p:cNvSpPr txBox="1"/>
          <p:nvPr/>
        </p:nvSpPr>
        <p:spPr>
          <a:xfrm>
            <a:off x="0" y="-8618"/>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"Rules of the Road"</a:t>
            </a:r>
            <a:endParaRPr b="1" sz="4400">
              <a:solidFill>
                <a:srgbClr val="1C4587"/>
              </a:solidFill>
              <a:latin typeface="Calibri"/>
              <a:ea typeface="Calibri"/>
              <a:cs typeface="Calibri"/>
              <a:sym typeface="Calibri"/>
            </a:endParaRPr>
          </a:p>
        </p:txBody>
      </p:sp>
      <p:sp>
        <p:nvSpPr>
          <p:cNvPr id="1189" name="Google Shape;1189;p127"/>
          <p:cNvSpPr txBox="1"/>
          <p:nvPr/>
        </p:nvSpPr>
        <p:spPr>
          <a:xfrm>
            <a:off x="483225" y="1015975"/>
            <a:ext cx="11411400" cy="1454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50">
                <a:solidFill>
                  <a:srgbClr val="4D5156"/>
                </a:solidFill>
                <a:highlight>
                  <a:srgbClr val="FFFFFF"/>
                </a:highlight>
                <a:latin typeface="Calibri"/>
                <a:ea typeface="Calibri"/>
                <a:cs typeface="Calibri"/>
                <a:sym typeface="Calibri"/>
              </a:rPr>
              <a:t>"Norms of appropriate, responsible, and healthy behavior related to technology use, including digital literacy, ethics, etiquette, and security." - Utah's HB213 (2015)</a:t>
            </a:r>
            <a:endParaRPr b="1" sz="2550">
              <a:solidFill>
                <a:srgbClr val="4D5156"/>
              </a:solidFill>
              <a:highlight>
                <a:srgbClr val="FFFFFF"/>
              </a:highlight>
              <a:latin typeface="Roboto"/>
              <a:ea typeface="Roboto"/>
              <a:cs typeface="Roboto"/>
              <a:sym typeface="Roboto"/>
            </a:endParaRPr>
          </a:p>
        </p:txBody>
      </p:sp>
      <p:pic>
        <p:nvPicPr>
          <p:cNvPr id="1190" name="Google Shape;1190;p127"/>
          <p:cNvPicPr preferRelativeResize="0"/>
          <p:nvPr/>
        </p:nvPicPr>
        <p:blipFill rotWithShape="1">
          <a:blip r:embed="rId3">
            <a:alphaModFix/>
          </a:blip>
          <a:srcRect b="0" l="0" r="0" t="0"/>
          <a:stretch/>
        </p:blipFill>
        <p:spPr>
          <a:xfrm>
            <a:off x="2690239" y="2647925"/>
            <a:ext cx="6809425" cy="3462525"/>
          </a:xfrm>
          <a:prstGeom prst="rect">
            <a:avLst/>
          </a:prstGeom>
          <a:noFill/>
          <a:ln>
            <a:noFill/>
          </a:ln>
        </p:spPr>
      </p:pic>
      <p:sp>
        <p:nvSpPr>
          <p:cNvPr id="1191" name="Google Shape;1191;p127"/>
          <p:cNvSpPr txBox="1"/>
          <p:nvPr/>
        </p:nvSpPr>
        <p:spPr>
          <a:xfrm>
            <a:off x="2654900" y="6194050"/>
            <a:ext cx="6869700" cy="6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50">
                <a:solidFill>
                  <a:srgbClr val="1C4587"/>
                </a:solidFill>
                <a:highlight>
                  <a:srgbClr val="FFFFFF"/>
                </a:highlight>
                <a:latin typeface="Calibri"/>
                <a:ea typeface="Calibri"/>
                <a:cs typeface="Calibri"/>
                <a:sym typeface="Calibri"/>
              </a:rPr>
              <a:t>Find more resources at DigCitUtah.com</a:t>
            </a:r>
            <a:endParaRPr b="1" sz="2550">
              <a:solidFill>
                <a:srgbClr val="1C4587"/>
              </a:solidFill>
              <a:highlight>
                <a:srgbClr val="FFFFFF"/>
              </a:highlight>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9"/>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The Driver's Journey - from Stephanie</a:t>
            </a:r>
            <a:endParaRPr b="1">
              <a:solidFill>
                <a:srgbClr val="1C4587"/>
              </a:solidFill>
            </a:endParaRPr>
          </a:p>
          <a:p>
            <a:pPr indent="0" lvl="0" marL="0" rtl="0" algn="ctr">
              <a:lnSpc>
                <a:spcPct val="90000"/>
              </a:lnSpc>
              <a:spcBef>
                <a:spcPts val="0"/>
              </a:spcBef>
              <a:spcAft>
                <a:spcPts val="0"/>
              </a:spcAft>
              <a:buClr>
                <a:schemeClr val="dk1"/>
              </a:buClr>
              <a:buSzPts val="4400"/>
              <a:buFont typeface="Calibri"/>
              <a:buNone/>
            </a:pPr>
            <a:r>
              <a:t/>
            </a:r>
            <a:endParaRPr sz="1922">
              <a:solidFill>
                <a:srgbClr val="1C4587"/>
              </a:solidFill>
            </a:endParaRPr>
          </a:p>
        </p:txBody>
      </p:sp>
      <p:sp>
        <p:nvSpPr>
          <p:cNvPr id="214" name="Google Shape;214;p29"/>
          <p:cNvSpPr txBox="1"/>
          <p:nvPr/>
        </p:nvSpPr>
        <p:spPr>
          <a:xfrm>
            <a:off x="893800" y="1369400"/>
            <a:ext cx="10205700" cy="45714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rgbClr val="222222"/>
                </a:solidFill>
                <a:highlight>
                  <a:srgbClr val="FFFFFF"/>
                </a:highlight>
              </a:rPr>
              <a:t>"My mom used to always remind me to think about driving. You are alone in a car, you don't really have to talk to anybody and you can behave a certain way as you are driving – to either be part of the larger group and contribute – or be kind of bossy or mean or pushy or cutting people off or not following rules, etc. And that was her way to show me how to behave in the right way.</a:t>
            </a:r>
            <a:endParaRPr sz="1900">
              <a:solidFill>
                <a:srgbClr val="222222"/>
              </a:solidFill>
              <a:highlight>
                <a:srgbClr val="FFFFFF"/>
              </a:highlight>
            </a:endParaRPr>
          </a:p>
          <a:p>
            <a:pPr indent="0" lvl="0" marL="0" rtl="0" algn="l">
              <a:spcBef>
                <a:spcPts val="0"/>
              </a:spcBef>
              <a:spcAft>
                <a:spcPts val="0"/>
              </a:spcAft>
              <a:buNone/>
            </a:pPr>
            <a:r>
              <a:t/>
            </a:r>
            <a:endParaRPr sz="1900">
              <a:solidFill>
                <a:srgbClr val="222222"/>
              </a:solidFill>
              <a:highlight>
                <a:srgbClr val="FFFFFF"/>
              </a:highlight>
            </a:endParaRPr>
          </a:p>
          <a:p>
            <a:pPr indent="0" lvl="0" marL="0" rtl="0" algn="l">
              <a:spcBef>
                <a:spcPts val="0"/>
              </a:spcBef>
              <a:spcAft>
                <a:spcPts val="0"/>
              </a:spcAft>
              <a:buNone/>
            </a:pPr>
            <a:r>
              <a:rPr lang="en-US" sz="1900">
                <a:solidFill>
                  <a:srgbClr val="222222"/>
                </a:solidFill>
                <a:highlight>
                  <a:srgbClr val="FFFFFF"/>
                </a:highlight>
              </a:rPr>
              <a:t>"And now there's this whole other avenue of social networks where you can be passive-aggressive and you can behave certain ways and kind of show your true character in the ways you use social media [and engage in the public square]….</a:t>
            </a:r>
            <a:endParaRPr sz="1900">
              <a:solidFill>
                <a:srgbClr val="222222"/>
              </a:solidFill>
              <a:highlight>
                <a:srgbClr val="FFFFFF"/>
              </a:highlight>
            </a:endParaRPr>
          </a:p>
          <a:p>
            <a:pPr indent="0" lvl="0" marL="0" rtl="0" algn="l">
              <a:spcBef>
                <a:spcPts val="0"/>
              </a:spcBef>
              <a:spcAft>
                <a:spcPts val="0"/>
              </a:spcAft>
              <a:buNone/>
            </a:pPr>
            <a:r>
              <a:t/>
            </a:r>
            <a:endParaRPr sz="1900">
              <a:solidFill>
                <a:srgbClr val="222222"/>
              </a:solidFill>
              <a:highlight>
                <a:srgbClr val="FFFFFF"/>
              </a:highlight>
            </a:endParaRPr>
          </a:p>
          <a:p>
            <a:pPr indent="0" lvl="0" marL="0" rtl="0" algn="l">
              <a:spcBef>
                <a:spcPts val="0"/>
              </a:spcBef>
              <a:spcAft>
                <a:spcPts val="0"/>
              </a:spcAft>
              <a:buNone/>
            </a:pPr>
            <a:r>
              <a:rPr lang="en-US" sz="1900">
                <a:solidFill>
                  <a:srgbClr val="222222"/>
                </a:solidFill>
                <a:highlight>
                  <a:srgbClr val="FFFFFF"/>
                </a:highlight>
              </a:rPr>
              <a:t>"You have to put a lot of trust in people that you are driving down the freeway with – that they're going to stay at a certain speed or they're not going to suddenly swerve over into the lane or they're going to follow the same type of rules, etc. When those things go awry or when they go haywire or they're not really behaving themselves, it can throw a lot of people off. So that's kind of the mentality I have with [all of this]: </a:t>
            </a:r>
            <a:r>
              <a:rPr b="1" lang="en-US" sz="1900">
                <a:solidFill>
                  <a:srgbClr val="222222"/>
                </a:solidFill>
                <a:highlight>
                  <a:srgbClr val="FFFFFF"/>
                </a:highlight>
              </a:rPr>
              <a:t>Hey, be a good driver.</a:t>
            </a:r>
            <a:r>
              <a:rPr lang="en-US" sz="1900">
                <a:solidFill>
                  <a:srgbClr val="222222"/>
                </a:solidFill>
                <a:highlight>
                  <a:srgbClr val="FFFFFF"/>
                </a:highlight>
              </a:rPr>
              <a:t>" </a:t>
            </a:r>
            <a:endParaRPr sz="1900">
              <a:solidFill>
                <a:srgbClr val="222222"/>
              </a:solidFill>
              <a:highlight>
                <a:srgbClr val="FFFFFF"/>
              </a:highlight>
            </a:endParaRPr>
          </a:p>
        </p:txBody>
      </p:sp>
      <p:sp>
        <p:nvSpPr>
          <p:cNvPr id="215" name="Google Shape;215;p29"/>
          <p:cNvSpPr txBox="1"/>
          <p:nvPr/>
        </p:nvSpPr>
        <p:spPr>
          <a:xfrm>
            <a:off x="808175" y="6326900"/>
            <a:ext cx="330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**More thoughts in the bonus section</a:t>
            </a:r>
            <a:endParaRPr>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grpSp>
        <p:nvGrpSpPr>
          <p:cNvPr id="1197" name="Google Shape;1197;p128"/>
          <p:cNvGrpSpPr/>
          <p:nvPr/>
        </p:nvGrpSpPr>
        <p:grpSpPr>
          <a:xfrm>
            <a:off x="525812" y="864935"/>
            <a:ext cx="11240619" cy="5005209"/>
            <a:chOff x="395691" y="669194"/>
            <a:chExt cx="11361047" cy="5845841"/>
          </a:xfrm>
        </p:grpSpPr>
        <p:pic>
          <p:nvPicPr>
            <p:cNvPr id="1198" name="Google Shape;1198;p128"/>
            <p:cNvPicPr preferRelativeResize="0"/>
            <p:nvPr/>
          </p:nvPicPr>
          <p:blipFill rotWithShape="1">
            <a:blip r:embed="rId3">
              <a:alphaModFix/>
            </a:blip>
            <a:srcRect b="0" l="0" r="0" t="0"/>
            <a:stretch/>
          </p:blipFill>
          <p:spPr>
            <a:xfrm>
              <a:off x="547986" y="1210242"/>
              <a:ext cx="645033" cy="553410"/>
            </a:xfrm>
            <a:prstGeom prst="rect">
              <a:avLst/>
            </a:prstGeom>
            <a:noFill/>
            <a:ln>
              <a:noFill/>
            </a:ln>
          </p:spPr>
        </p:pic>
        <p:pic>
          <p:nvPicPr>
            <p:cNvPr id="1199" name="Google Shape;1199;p128"/>
            <p:cNvPicPr preferRelativeResize="0"/>
            <p:nvPr/>
          </p:nvPicPr>
          <p:blipFill rotWithShape="1">
            <a:blip r:embed="rId4">
              <a:alphaModFix/>
            </a:blip>
            <a:srcRect b="0" l="0" r="0" t="0"/>
            <a:stretch/>
          </p:blipFill>
          <p:spPr>
            <a:xfrm>
              <a:off x="452511" y="5513689"/>
              <a:ext cx="788627" cy="673778"/>
            </a:xfrm>
            <a:prstGeom prst="rect">
              <a:avLst/>
            </a:prstGeom>
            <a:noFill/>
            <a:ln>
              <a:noFill/>
            </a:ln>
          </p:spPr>
        </p:pic>
        <p:pic>
          <p:nvPicPr>
            <p:cNvPr id="1200" name="Google Shape;1200;p128"/>
            <p:cNvPicPr preferRelativeResize="0"/>
            <p:nvPr/>
          </p:nvPicPr>
          <p:blipFill rotWithShape="1">
            <a:blip r:embed="rId5">
              <a:alphaModFix/>
            </a:blip>
            <a:srcRect b="0" l="0" r="0" t="0"/>
            <a:stretch/>
          </p:blipFill>
          <p:spPr>
            <a:xfrm>
              <a:off x="11008930" y="3093708"/>
              <a:ext cx="747808" cy="629165"/>
            </a:xfrm>
            <a:prstGeom prst="rect">
              <a:avLst/>
            </a:prstGeom>
            <a:noFill/>
            <a:ln>
              <a:noFill/>
            </a:ln>
          </p:spPr>
        </p:pic>
        <p:pic>
          <p:nvPicPr>
            <p:cNvPr id="1201" name="Google Shape;1201;p128"/>
            <p:cNvPicPr preferRelativeResize="0"/>
            <p:nvPr/>
          </p:nvPicPr>
          <p:blipFill rotWithShape="1">
            <a:blip r:embed="rId6">
              <a:alphaModFix/>
            </a:blip>
            <a:srcRect b="0" l="0" r="0" t="0"/>
            <a:stretch/>
          </p:blipFill>
          <p:spPr>
            <a:xfrm>
              <a:off x="10994416" y="669194"/>
              <a:ext cx="615741" cy="701589"/>
            </a:xfrm>
            <a:prstGeom prst="rect">
              <a:avLst/>
            </a:prstGeom>
            <a:noFill/>
            <a:ln>
              <a:noFill/>
            </a:ln>
          </p:spPr>
        </p:pic>
        <p:pic>
          <p:nvPicPr>
            <p:cNvPr id="1202" name="Google Shape;1202;p128"/>
            <p:cNvPicPr preferRelativeResize="0"/>
            <p:nvPr/>
          </p:nvPicPr>
          <p:blipFill rotWithShape="1">
            <a:blip r:embed="rId7">
              <a:alphaModFix/>
            </a:blip>
            <a:srcRect b="0" l="0" r="0" t="0"/>
            <a:stretch/>
          </p:blipFill>
          <p:spPr>
            <a:xfrm>
              <a:off x="395691" y="2915812"/>
              <a:ext cx="500565" cy="984984"/>
            </a:xfrm>
            <a:prstGeom prst="rect">
              <a:avLst/>
            </a:prstGeom>
            <a:noFill/>
            <a:ln>
              <a:noFill/>
            </a:ln>
          </p:spPr>
        </p:pic>
        <p:pic>
          <p:nvPicPr>
            <p:cNvPr id="1203" name="Google Shape;1203;p128"/>
            <p:cNvPicPr preferRelativeResize="0"/>
            <p:nvPr/>
          </p:nvPicPr>
          <p:blipFill rotWithShape="1">
            <a:blip r:embed="rId8">
              <a:alphaModFix/>
            </a:blip>
            <a:srcRect b="0" l="0" r="0" t="0"/>
            <a:stretch/>
          </p:blipFill>
          <p:spPr>
            <a:xfrm>
              <a:off x="10753830" y="5840905"/>
              <a:ext cx="856327" cy="674130"/>
            </a:xfrm>
            <a:prstGeom prst="rect">
              <a:avLst/>
            </a:prstGeom>
            <a:noFill/>
            <a:ln>
              <a:noFill/>
            </a:ln>
          </p:spPr>
        </p:pic>
      </p:grpSp>
      <p:pic>
        <p:nvPicPr>
          <p:cNvPr id="1204" name="Google Shape;1204;p128"/>
          <p:cNvPicPr preferRelativeResize="0"/>
          <p:nvPr/>
        </p:nvPicPr>
        <p:blipFill rotWithShape="1">
          <a:blip r:embed="rId9">
            <a:alphaModFix/>
          </a:blip>
          <a:srcRect b="1244" l="0" r="0" t="0"/>
          <a:stretch/>
        </p:blipFill>
        <p:spPr>
          <a:xfrm>
            <a:off x="1976675" y="317050"/>
            <a:ext cx="8262701" cy="616822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29"/>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1211" name="Google Shape;1211;p129"/>
          <p:cNvSpPr txBox="1"/>
          <p:nvPr/>
        </p:nvSpPr>
        <p:spPr>
          <a:xfrm>
            <a:off x="472200" y="55950"/>
            <a:ext cx="11382300" cy="1058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And "Practicing the Pause" </a:t>
            </a:r>
            <a:endParaRPr b="1" sz="4400">
              <a:solidFill>
                <a:srgbClr val="0B5394"/>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Pause and Ask Questions (PAQ)</a:t>
            </a:r>
            <a:endParaRPr b="1" sz="4400">
              <a:solidFill>
                <a:srgbClr val="0B5394"/>
              </a:solidFill>
              <a:latin typeface="Calibri"/>
              <a:ea typeface="Calibri"/>
              <a:cs typeface="Calibri"/>
              <a:sym typeface="Calibri"/>
            </a:endParaRPr>
          </a:p>
        </p:txBody>
      </p:sp>
      <p:sp>
        <p:nvSpPr>
          <p:cNvPr id="1212" name="Google Shape;1212;p129"/>
          <p:cNvSpPr/>
          <p:nvPr/>
        </p:nvSpPr>
        <p:spPr>
          <a:xfrm>
            <a:off x="739650" y="3149275"/>
            <a:ext cx="2790000" cy="15804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29"/>
          <p:cNvSpPr/>
          <p:nvPr/>
        </p:nvSpPr>
        <p:spPr>
          <a:xfrm>
            <a:off x="8424700" y="3149275"/>
            <a:ext cx="2790000" cy="15804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29"/>
          <p:cNvSpPr/>
          <p:nvPr/>
        </p:nvSpPr>
        <p:spPr>
          <a:xfrm>
            <a:off x="3847025" y="13430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5" name="Google Shape;1215;p129"/>
          <p:cNvPicPr preferRelativeResize="0"/>
          <p:nvPr/>
        </p:nvPicPr>
        <p:blipFill rotWithShape="1">
          <a:blip r:embed="rId3">
            <a:alphaModFix/>
          </a:blip>
          <a:srcRect b="0" l="25601" r="27782" t="0"/>
          <a:stretch/>
        </p:blipFill>
        <p:spPr>
          <a:xfrm>
            <a:off x="5380637" y="4722625"/>
            <a:ext cx="1193089" cy="1580400"/>
          </a:xfrm>
          <a:prstGeom prst="rect">
            <a:avLst/>
          </a:prstGeom>
          <a:noFill/>
          <a:ln>
            <a:noFill/>
          </a:ln>
        </p:spPr>
      </p:pic>
      <p:pic>
        <p:nvPicPr>
          <p:cNvPr id="1216" name="Google Shape;1216;p129"/>
          <p:cNvPicPr preferRelativeResize="0"/>
          <p:nvPr/>
        </p:nvPicPr>
        <p:blipFill>
          <a:blip r:embed="rId4">
            <a:alphaModFix/>
          </a:blip>
          <a:stretch>
            <a:fillRect/>
          </a:stretch>
        </p:blipFill>
        <p:spPr>
          <a:xfrm>
            <a:off x="4425513" y="2193100"/>
            <a:ext cx="3036185" cy="205212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130"/>
          <p:cNvSpPr txBox="1"/>
          <p:nvPr/>
        </p:nvSpPr>
        <p:spPr>
          <a:xfrm>
            <a:off x="838200" y="109537"/>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e.g., Ethics and Copyright</a:t>
            </a:r>
            <a:endParaRPr>
              <a:solidFill>
                <a:srgbClr val="1C4587"/>
              </a:solidFill>
            </a:endParaRPr>
          </a:p>
          <a:p>
            <a:pPr indent="0" lvl="0" marL="0" marR="0" rtl="0" algn="ctr">
              <a:lnSpc>
                <a:spcPct val="90000"/>
              </a:lnSpc>
              <a:spcBef>
                <a:spcPts val="0"/>
              </a:spcBef>
              <a:spcAft>
                <a:spcPts val="0"/>
              </a:spcAft>
              <a:buClr>
                <a:schemeClr val="dk1"/>
              </a:buClr>
              <a:buSzPts val="2800"/>
              <a:buFont typeface="Calibri"/>
              <a:buNone/>
            </a:pPr>
            <a:r>
              <a:t/>
            </a:r>
            <a:endParaRPr b="1" sz="2800">
              <a:solidFill>
                <a:srgbClr val="1C4587"/>
              </a:solidFill>
              <a:latin typeface="Calibri"/>
              <a:ea typeface="Calibri"/>
              <a:cs typeface="Calibri"/>
              <a:sym typeface="Calibri"/>
            </a:endParaRPr>
          </a:p>
        </p:txBody>
      </p:sp>
      <p:pic>
        <p:nvPicPr>
          <p:cNvPr id="1223" name="Google Shape;1223;p130"/>
          <p:cNvPicPr preferRelativeResize="0"/>
          <p:nvPr/>
        </p:nvPicPr>
        <p:blipFill rotWithShape="1">
          <a:blip r:embed="rId3">
            <a:alphaModFix/>
          </a:blip>
          <a:srcRect b="0" l="0" r="0" t="0"/>
          <a:stretch/>
        </p:blipFill>
        <p:spPr>
          <a:xfrm>
            <a:off x="5526500" y="3873926"/>
            <a:ext cx="6367351" cy="2116650"/>
          </a:xfrm>
          <a:prstGeom prst="rect">
            <a:avLst/>
          </a:prstGeom>
          <a:noFill/>
          <a:ln>
            <a:noFill/>
          </a:ln>
        </p:spPr>
      </p:pic>
      <p:pic>
        <p:nvPicPr>
          <p:cNvPr id="1224" name="Google Shape;1224;p130"/>
          <p:cNvPicPr preferRelativeResize="0"/>
          <p:nvPr/>
        </p:nvPicPr>
        <p:blipFill>
          <a:blip r:embed="rId4">
            <a:alphaModFix/>
          </a:blip>
          <a:stretch>
            <a:fillRect/>
          </a:stretch>
        </p:blipFill>
        <p:spPr>
          <a:xfrm>
            <a:off x="455961" y="1229100"/>
            <a:ext cx="2066276" cy="1580400"/>
          </a:xfrm>
          <a:prstGeom prst="rect">
            <a:avLst/>
          </a:prstGeom>
          <a:noFill/>
          <a:ln>
            <a:noFill/>
          </a:ln>
        </p:spPr>
      </p:pic>
      <p:sp>
        <p:nvSpPr>
          <p:cNvPr id="1225" name="Google Shape;1225;p130"/>
          <p:cNvSpPr txBox="1"/>
          <p:nvPr/>
        </p:nvSpPr>
        <p:spPr>
          <a:xfrm>
            <a:off x="7436750" y="1152900"/>
            <a:ext cx="4457100" cy="16623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spAutoFit/>
          </a:bodyPr>
          <a:lstStyle/>
          <a:p>
            <a:pPr indent="0" lvl="0" marL="0" rtl="0" algn="ctr">
              <a:spcBef>
                <a:spcPts val="0"/>
              </a:spcBef>
              <a:spcAft>
                <a:spcPts val="0"/>
              </a:spcAft>
              <a:buNone/>
            </a:pPr>
            <a:r>
              <a:rPr b="1" lang="en-US" sz="3000">
                <a:solidFill>
                  <a:srgbClr val="0B5394"/>
                </a:solidFill>
                <a:latin typeface="Calibri"/>
                <a:ea typeface="Calibri"/>
                <a:cs typeface="Calibri"/>
                <a:sym typeface="Calibri"/>
              </a:rPr>
              <a:t>The plagiarized version was shared </a:t>
            </a:r>
            <a:endParaRPr b="1" sz="3000">
              <a:solidFill>
                <a:srgbClr val="0B5394"/>
              </a:solidFill>
              <a:latin typeface="Calibri"/>
              <a:ea typeface="Calibri"/>
              <a:cs typeface="Calibri"/>
              <a:sym typeface="Calibri"/>
            </a:endParaRPr>
          </a:p>
          <a:p>
            <a:pPr indent="0" lvl="0" marL="0" rtl="0" algn="ctr">
              <a:spcBef>
                <a:spcPts val="0"/>
              </a:spcBef>
              <a:spcAft>
                <a:spcPts val="0"/>
              </a:spcAft>
              <a:buNone/>
            </a:pPr>
            <a:r>
              <a:rPr b="1" lang="en-US" sz="3600">
                <a:solidFill>
                  <a:srgbClr val="ED7D31"/>
                </a:solidFill>
                <a:latin typeface="Calibri"/>
                <a:ea typeface="Calibri"/>
                <a:cs typeface="Calibri"/>
                <a:sym typeface="Calibri"/>
              </a:rPr>
              <a:t>over 29,000 times.</a:t>
            </a:r>
            <a:endParaRPr b="1" sz="3600">
              <a:solidFill>
                <a:srgbClr val="ED7D31"/>
              </a:solidFill>
              <a:latin typeface="Calibri"/>
              <a:ea typeface="Calibri"/>
              <a:cs typeface="Calibri"/>
              <a:sym typeface="Calibri"/>
            </a:endParaRPr>
          </a:p>
        </p:txBody>
      </p:sp>
      <p:sp>
        <p:nvSpPr>
          <p:cNvPr id="1226" name="Google Shape;1226;p130"/>
          <p:cNvSpPr txBox="1"/>
          <p:nvPr/>
        </p:nvSpPr>
        <p:spPr>
          <a:xfrm>
            <a:off x="2674625" y="1165050"/>
            <a:ext cx="4457100" cy="1708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spAutoFit/>
          </a:bodyPr>
          <a:lstStyle/>
          <a:p>
            <a:pPr indent="0" lvl="0" marL="0" rtl="0" algn="ctr">
              <a:spcBef>
                <a:spcPts val="0"/>
              </a:spcBef>
              <a:spcAft>
                <a:spcPts val="0"/>
              </a:spcAft>
              <a:buNone/>
            </a:pPr>
            <a:r>
              <a:rPr b="1" lang="en-US" sz="3900">
                <a:solidFill>
                  <a:srgbClr val="ED7D31"/>
                </a:solidFill>
                <a:latin typeface="Calibri"/>
                <a:ea typeface="Calibri"/>
                <a:cs typeface="Calibri"/>
                <a:sym typeface="Calibri"/>
              </a:rPr>
              <a:t>Over 7300 people</a:t>
            </a:r>
            <a:r>
              <a:rPr b="1" lang="en-US" sz="3000">
                <a:solidFill>
                  <a:srgbClr val="44546A"/>
                </a:solidFill>
                <a:latin typeface="Calibri"/>
                <a:ea typeface="Calibri"/>
                <a:cs typeface="Calibri"/>
                <a:sym typeface="Calibri"/>
              </a:rPr>
              <a:t> </a:t>
            </a:r>
            <a:r>
              <a:rPr b="1" lang="en-US" sz="3000">
                <a:solidFill>
                  <a:srgbClr val="0B5394"/>
                </a:solidFill>
                <a:latin typeface="Calibri"/>
                <a:ea typeface="Calibri"/>
                <a:cs typeface="Calibri"/>
                <a:sym typeface="Calibri"/>
              </a:rPr>
              <a:t>commented on plagiarized versions of this story.</a:t>
            </a:r>
            <a:endParaRPr b="1" sz="3000">
              <a:solidFill>
                <a:srgbClr val="0B5394"/>
              </a:solidFill>
              <a:latin typeface="Calibri"/>
              <a:ea typeface="Calibri"/>
              <a:cs typeface="Calibri"/>
              <a:sym typeface="Calibri"/>
            </a:endParaRPr>
          </a:p>
        </p:txBody>
      </p:sp>
      <p:sp>
        <p:nvSpPr>
          <p:cNvPr id="1227" name="Google Shape;1227;p130"/>
          <p:cNvSpPr txBox="1"/>
          <p:nvPr/>
        </p:nvSpPr>
        <p:spPr>
          <a:xfrm>
            <a:off x="446050" y="3958675"/>
            <a:ext cx="4163100" cy="20319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latin typeface="Calibri"/>
                <a:ea typeface="Calibri"/>
                <a:cs typeface="Calibri"/>
                <a:sym typeface="Calibri"/>
              </a:rPr>
              <a:t>Nightbirde – millions of unauthorized views of her videos. People in multiple countries making money off of her life, gift, and death.</a:t>
            </a:r>
            <a:endParaRPr sz="2400">
              <a:latin typeface="Calibri"/>
              <a:ea typeface="Calibri"/>
              <a:cs typeface="Calibri"/>
              <a:sym typeface="Calibri"/>
            </a:endParaRPr>
          </a:p>
        </p:txBody>
      </p:sp>
      <p:sp>
        <p:nvSpPr>
          <p:cNvPr id="1228" name="Google Shape;1228;p130"/>
          <p:cNvSpPr txBox="1"/>
          <p:nvPr/>
        </p:nvSpPr>
        <p:spPr>
          <a:xfrm>
            <a:off x="568800" y="4989125"/>
            <a:ext cx="936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7"/>
                                        </p:tgtEl>
                                        <p:attrNameLst>
                                          <p:attrName>style.visibility</p:attrName>
                                        </p:attrNameLst>
                                      </p:cBhvr>
                                      <p:to>
                                        <p:strVal val="visible"/>
                                      </p:to>
                                    </p:set>
                                    <p:animEffect filter="fade" transition="in">
                                      <p:cBhvr>
                                        <p:cTn dur="3100"/>
                                        <p:tgtEl>
                                          <p:spTgt spid="1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3"/>
                                        </p:tgtEl>
                                        <p:attrNameLst>
                                          <p:attrName>style.visibility</p:attrName>
                                        </p:attrNameLst>
                                      </p:cBhvr>
                                      <p:to>
                                        <p:strVal val="visible"/>
                                      </p:to>
                                    </p:set>
                                    <p:animEffect filter="fade" transition="in">
                                      <p:cBhvr>
                                        <p:cTn dur="3100"/>
                                        <p:tgtEl>
                                          <p:spTgt spid="1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p131"/>
          <p:cNvSpPr txBox="1"/>
          <p:nvPr/>
        </p:nvSpPr>
        <p:spPr>
          <a:xfrm>
            <a:off x="838200" y="109537"/>
            <a:ext cx="10515600" cy="1325700"/>
          </a:xfrm>
          <a:prstGeom prst="rect">
            <a:avLst/>
          </a:prstGeom>
          <a:noFill/>
          <a:ln>
            <a:noFill/>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Tracing sources connects to healthy democracy</a:t>
            </a:r>
            <a:endParaRPr>
              <a:solidFill>
                <a:srgbClr val="1C4587"/>
              </a:solidFill>
            </a:endParaRPr>
          </a:p>
          <a:p>
            <a:pPr indent="0" lvl="0" marL="0" marR="0" rtl="0" algn="ctr">
              <a:lnSpc>
                <a:spcPct val="90000"/>
              </a:lnSpc>
              <a:spcBef>
                <a:spcPts val="0"/>
              </a:spcBef>
              <a:spcAft>
                <a:spcPts val="0"/>
              </a:spcAft>
              <a:buClr>
                <a:schemeClr val="dk1"/>
              </a:buClr>
              <a:buSzPct val="100000"/>
              <a:buFont typeface="Calibri"/>
              <a:buNone/>
            </a:pPr>
            <a:r>
              <a:t/>
            </a:r>
            <a:endParaRPr b="1" sz="2800">
              <a:solidFill>
                <a:srgbClr val="1C4587"/>
              </a:solidFill>
              <a:latin typeface="Calibri"/>
              <a:ea typeface="Calibri"/>
              <a:cs typeface="Calibri"/>
              <a:sym typeface="Calibri"/>
            </a:endParaRPr>
          </a:p>
        </p:txBody>
      </p:sp>
      <p:sp>
        <p:nvSpPr>
          <p:cNvPr id="1235" name="Google Shape;1235;p131"/>
          <p:cNvSpPr txBox="1"/>
          <p:nvPr/>
        </p:nvSpPr>
        <p:spPr>
          <a:xfrm>
            <a:off x="568800" y="4989125"/>
            <a:ext cx="936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36" name="Google Shape;1236;p131"/>
          <p:cNvSpPr txBox="1"/>
          <p:nvPr/>
        </p:nvSpPr>
        <p:spPr>
          <a:xfrm>
            <a:off x="1462600" y="2193900"/>
            <a:ext cx="936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37" name="Google Shape;1237;p131"/>
          <p:cNvSpPr txBox="1"/>
          <p:nvPr/>
        </p:nvSpPr>
        <p:spPr>
          <a:xfrm>
            <a:off x="682550" y="1058125"/>
            <a:ext cx="10969500" cy="280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000">
                <a:solidFill>
                  <a:srgbClr val="1C4587"/>
                </a:solidFill>
                <a:latin typeface="Calibri"/>
                <a:ea typeface="Calibri"/>
                <a:cs typeface="Calibri"/>
                <a:sym typeface="Calibri"/>
              </a:rPr>
              <a:t>Why does it matter to know the source, </a:t>
            </a:r>
            <a:endParaRPr sz="3000">
              <a:solidFill>
                <a:srgbClr val="1C4587"/>
              </a:solidFill>
              <a:latin typeface="Calibri"/>
              <a:ea typeface="Calibri"/>
              <a:cs typeface="Calibri"/>
              <a:sym typeface="Calibri"/>
            </a:endParaRPr>
          </a:p>
          <a:p>
            <a:pPr indent="0" lvl="0" marL="0" rtl="0" algn="ctr">
              <a:spcBef>
                <a:spcPts val="0"/>
              </a:spcBef>
              <a:spcAft>
                <a:spcPts val="0"/>
              </a:spcAft>
              <a:buNone/>
            </a:pPr>
            <a:r>
              <a:rPr lang="en-US" sz="3000">
                <a:solidFill>
                  <a:srgbClr val="1C4587"/>
                </a:solidFill>
                <a:latin typeface="Calibri"/>
                <a:ea typeface="Calibri"/>
                <a:cs typeface="Calibri"/>
                <a:sym typeface="Calibri"/>
              </a:rPr>
              <a:t>even of a silly or fun or inspiring story?</a:t>
            </a:r>
            <a:endParaRPr sz="3000">
              <a:solidFill>
                <a:srgbClr val="1C4587"/>
              </a:solidFill>
              <a:latin typeface="Calibri"/>
              <a:ea typeface="Calibri"/>
              <a:cs typeface="Calibri"/>
              <a:sym typeface="Calibri"/>
            </a:endParaRPr>
          </a:p>
          <a:p>
            <a:pPr indent="0" lvl="0" marL="0" rtl="0" algn="ctr">
              <a:spcBef>
                <a:spcPts val="0"/>
              </a:spcBef>
              <a:spcAft>
                <a:spcPts val="0"/>
              </a:spcAft>
              <a:buNone/>
            </a:pPr>
            <a:r>
              <a:t/>
            </a:r>
            <a:endParaRPr sz="1000">
              <a:latin typeface="Calibri"/>
              <a:ea typeface="Calibri"/>
              <a:cs typeface="Calibri"/>
              <a:sym typeface="Calibri"/>
            </a:endParaRPr>
          </a:p>
          <a:p>
            <a:pPr indent="0" lvl="0" marL="0" rtl="0" algn="l">
              <a:spcBef>
                <a:spcPts val="0"/>
              </a:spcBef>
              <a:spcAft>
                <a:spcPts val="0"/>
              </a:spcAft>
              <a:buNone/>
            </a:pPr>
            <a:r>
              <a:rPr lang="en-US" sz="2500">
                <a:latin typeface="Calibri"/>
                <a:ea typeface="Calibri"/>
                <a:cs typeface="Calibri"/>
                <a:sym typeface="Calibri"/>
              </a:rPr>
              <a:t>If we don't practice tracing sources, asking questions of content we encounter:</a:t>
            </a:r>
            <a:endParaRPr sz="2500">
              <a:latin typeface="Calibri"/>
              <a:ea typeface="Calibri"/>
              <a:cs typeface="Calibri"/>
              <a:sym typeface="Calibri"/>
            </a:endParaRPr>
          </a:p>
          <a:p>
            <a:pPr indent="-387350" lvl="0" marL="457200" rtl="0" algn="l">
              <a:spcBef>
                <a:spcPts val="0"/>
              </a:spcBef>
              <a:spcAft>
                <a:spcPts val="0"/>
              </a:spcAft>
              <a:buSzPts val="2500"/>
              <a:buFont typeface="Calibri"/>
              <a:buChar char="●"/>
            </a:pPr>
            <a:r>
              <a:rPr lang="en-US" sz="2500">
                <a:latin typeface="Calibri"/>
                <a:ea typeface="Calibri"/>
                <a:cs typeface="Calibri"/>
                <a:sym typeface="Calibri"/>
              </a:rPr>
              <a:t>We may be more susceptible to mis/disinformation</a:t>
            </a:r>
            <a:endParaRPr sz="2500">
              <a:latin typeface="Calibri"/>
              <a:ea typeface="Calibri"/>
              <a:cs typeface="Calibri"/>
              <a:sym typeface="Calibri"/>
            </a:endParaRPr>
          </a:p>
          <a:p>
            <a:pPr indent="-387350" lvl="0" marL="457200" rtl="0" algn="l">
              <a:spcBef>
                <a:spcPts val="0"/>
              </a:spcBef>
              <a:spcAft>
                <a:spcPts val="0"/>
              </a:spcAft>
              <a:buSzPts val="2500"/>
              <a:buFont typeface="Calibri"/>
              <a:buChar char="●"/>
            </a:pPr>
            <a:r>
              <a:rPr lang="en-US" sz="2500">
                <a:latin typeface="Calibri"/>
                <a:ea typeface="Calibri"/>
                <a:cs typeface="Calibri"/>
                <a:sym typeface="Calibri"/>
              </a:rPr>
              <a:t>We could be unwittingly helping people make money on plagiarized content</a:t>
            </a:r>
            <a:endParaRPr sz="2500">
              <a:latin typeface="Calibri"/>
              <a:ea typeface="Calibri"/>
              <a:cs typeface="Calibri"/>
              <a:sym typeface="Calibri"/>
            </a:endParaRPr>
          </a:p>
          <a:p>
            <a:pPr indent="-387350" lvl="0" marL="457200" rtl="0" algn="l">
              <a:spcBef>
                <a:spcPts val="0"/>
              </a:spcBef>
              <a:spcAft>
                <a:spcPts val="0"/>
              </a:spcAft>
              <a:buSzPts val="2500"/>
              <a:buFont typeface="Calibri"/>
              <a:buChar char="●"/>
            </a:pPr>
            <a:r>
              <a:rPr lang="en-US" sz="2500">
                <a:latin typeface="Calibri"/>
                <a:ea typeface="Calibri"/>
                <a:cs typeface="Calibri"/>
                <a:sym typeface="Calibri"/>
              </a:rPr>
              <a:t>We could be unwittingly sharing legally protected content</a:t>
            </a:r>
            <a:endParaRPr sz="2500">
              <a:latin typeface="Calibri"/>
              <a:ea typeface="Calibri"/>
              <a:cs typeface="Calibri"/>
              <a:sym typeface="Calibri"/>
            </a:endParaRPr>
          </a:p>
        </p:txBody>
      </p:sp>
      <p:pic>
        <p:nvPicPr>
          <p:cNvPr id="1238" name="Google Shape;1238;p131"/>
          <p:cNvPicPr preferRelativeResize="0"/>
          <p:nvPr/>
        </p:nvPicPr>
        <p:blipFill rotWithShape="1">
          <a:blip r:embed="rId3">
            <a:alphaModFix/>
          </a:blip>
          <a:srcRect b="12857" l="16920" r="20292" t="10835"/>
          <a:stretch/>
        </p:blipFill>
        <p:spPr>
          <a:xfrm>
            <a:off x="7601575" y="4271875"/>
            <a:ext cx="3591500" cy="2455000"/>
          </a:xfrm>
          <a:prstGeom prst="rect">
            <a:avLst/>
          </a:prstGeom>
          <a:noFill/>
          <a:ln>
            <a:noFill/>
          </a:ln>
        </p:spPr>
      </p:pic>
      <p:pic>
        <p:nvPicPr>
          <p:cNvPr id="1239" name="Google Shape;1239;p131"/>
          <p:cNvPicPr preferRelativeResize="0"/>
          <p:nvPr/>
        </p:nvPicPr>
        <p:blipFill rotWithShape="1">
          <a:blip r:embed="rId4">
            <a:alphaModFix/>
          </a:blip>
          <a:srcRect b="28573" l="17727" r="17760" t="26540"/>
          <a:stretch/>
        </p:blipFill>
        <p:spPr>
          <a:xfrm>
            <a:off x="499800" y="4271875"/>
            <a:ext cx="6272952" cy="24550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32"/>
          <p:cNvSpPr txBox="1"/>
          <p:nvPr/>
        </p:nvSpPr>
        <p:spPr>
          <a:xfrm>
            <a:off x="838200" y="109537"/>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e.g., Privacy</a:t>
            </a:r>
            <a:endParaRPr>
              <a:solidFill>
                <a:srgbClr val="1C4587"/>
              </a:solidFill>
            </a:endParaRPr>
          </a:p>
          <a:p>
            <a:pPr indent="0" lvl="0" marL="0" marR="0" rtl="0" algn="ctr">
              <a:lnSpc>
                <a:spcPct val="90000"/>
              </a:lnSpc>
              <a:spcBef>
                <a:spcPts val="0"/>
              </a:spcBef>
              <a:spcAft>
                <a:spcPts val="0"/>
              </a:spcAft>
              <a:buClr>
                <a:schemeClr val="dk1"/>
              </a:buClr>
              <a:buSzPts val="2800"/>
              <a:buFont typeface="Calibri"/>
              <a:buNone/>
            </a:pPr>
            <a:r>
              <a:t/>
            </a:r>
            <a:endParaRPr b="1" sz="2800">
              <a:solidFill>
                <a:srgbClr val="1C4587"/>
              </a:solidFill>
              <a:latin typeface="Calibri"/>
              <a:ea typeface="Calibri"/>
              <a:cs typeface="Calibri"/>
              <a:sym typeface="Calibri"/>
            </a:endParaRPr>
          </a:p>
        </p:txBody>
      </p:sp>
      <p:sp>
        <p:nvSpPr>
          <p:cNvPr id="1246" name="Google Shape;1246;p132"/>
          <p:cNvSpPr txBox="1"/>
          <p:nvPr/>
        </p:nvSpPr>
        <p:spPr>
          <a:xfrm>
            <a:off x="942575" y="1017200"/>
            <a:ext cx="10124400" cy="923400"/>
          </a:xfrm>
          <a:prstGeom prst="rect">
            <a:avLst/>
          </a:prstGeom>
          <a:no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Calibri"/>
                <a:ea typeface="Calibri"/>
                <a:cs typeface="Calibri"/>
                <a:sym typeface="Calibri"/>
              </a:rPr>
              <a:t>We've included several resources to help you consider how you would like to navigate the tensions - the greased humps – around privacy</a:t>
            </a:r>
            <a:endParaRPr sz="2400">
              <a:solidFill>
                <a:schemeClr val="dk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133"/>
          <p:cNvSpPr txBox="1"/>
          <p:nvPr/>
        </p:nvSpPr>
        <p:spPr>
          <a:xfrm>
            <a:off x="838200" y="59337"/>
            <a:ext cx="10515600" cy="9786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e.g., Privacy: Helping children </a:t>
            </a:r>
            <a:r>
              <a:rPr b="1" lang="en-US" sz="4400">
                <a:solidFill>
                  <a:srgbClr val="073763"/>
                </a:solidFill>
                <a:latin typeface="Calibri"/>
                <a:ea typeface="Calibri"/>
                <a:cs typeface="Calibri"/>
                <a:sym typeface="Calibri"/>
              </a:rPr>
              <a:t>understand</a:t>
            </a:r>
            <a:endParaRPr b="1" sz="4400">
              <a:solidFill>
                <a:srgbClr val="073763"/>
              </a:solidFill>
              <a:latin typeface="Calibri"/>
              <a:ea typeface="Calibri"/>
              <a:cs typeface="Calibri"/>
              <a:sym typeface="Calibri"/>
            </a:endParaRPr>
          </a:p>
        </p:txBody>
      </p:sp>
      <p:pic>
        <p:nvPicPr>
          <p:cNvPr id="1253" name="Google Shape;1253;p133"/>
          <p:cNvPicPr preferRelativeResize="0"/>
          <p:nvPr/>
        </p:nvPicPr>
        <p:blipFill rotWithShape="1">
          <a:blip r:embed="rId3">
            <a:alphaModFix/>
          </a:blip>
          <a:srcRect b="0" l="0" r="0" t="0"/>
          <a:stretch/>
        </p:blipFill>
        <p:spPr>
          <a:xfrm>
            <a:off x="838200" y="951471"/>
            <a:ext cx="10058400" cy="5710637"/>
          </a:xfrm>
          <a:prstGeom prst="rect">
            <a:avLst/>
          </a:prstGeom>
          <a:noFill/>
          <a:ln>
            <a:noFill/>
          </a:ln>
        </p:spPr>
      </p:pic>
      <p:pic>
        <p:nvPicPr>
          <p:cNvPr id="1254" name="Google Shape;1254;p133"/>
          <p:cNvPicPr preferRelativeResize="0"/>
          <p:nvPr/>
        </p:nvPicPr>
        <p:blipFill rotWithShape="1">
          <a:blip r:embed="rId4">
            <a:alphaModFix/>
          </a:blip>
          <a:srcRect b="9188" l="11948" r="15723" t="15002"/>
          <a:stretch/>
        </p:blipFill>
        <p:spPr>
          <a:xfrm>
            <a:off x="10896612" y="1167354"/>
            <a:ext cx="1178674" cy="103909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34"/>
          <p:cNvSpPr txBox="1"/>
          <p:nvPr/>
        </p:nvSpPr>
        <p:spPr>
          <a:xfrm>
            <a:off x="319325" y="-16875"/>
            <a:ext cx="11553300" cy="978600"/>
          </a:xfrm>
          <a:prstGeom prst="rect">
            <a:avLst/>
          </a:prstGeom>
          <a:noFill/>
          <a:ln>
            <a:noFill/>
          </a:ln>
        </p:spPr>
        <p:txBody>
          <a:bodyPr anchorCtr="0" anchor="ctr" bIns="45700" lIns="91425" spcFirstLastPara="1" rIns="91425" wrap="square" tIns="45700">
            <a:normAutofit fontScale="85000" lnSpcReduction="10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e.g., (Grand)Parental Privacy &amp; Digital Footprint PAQs</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34991"/>
              <a:buFont typeface="Calibri"/>
              <a:buNone/>
            </a:pPr>
            <a:r>
              <a:rPr lang="en-US" sz="3259">
                <a:solidFill>
                  <a:srgbClr val="1C4587"/>
                </a:solidFill>
                <a:latin typeface="Calibri"/>
                <a:ea typeface="Calibri"/>
                <a:cs typeface="Calibri"/>
                <a:sym typeface="Calibri"/>
              </a:rPr>
              <a:t>(Potential Downsides to Digital Scrapbooking)</a:t>
            </a:r>
            <a:endParaRPr sz="3259">
              <a:solidFill>
                <a:srgbClr val="1C4587"/>
              </a:solidFill>
              <a:latin typeface="Calibri"/>
              <a:ea typeface="Calibri"/>
              <a:cs typeface="Calibri"/>
              <a:sym typeface="Calibri"/>
            </a:endParaRPr>
          </a:p>
        </p:txBody>
      </p:sp>
      <p:sp>
        <p:nvSpPr>
          <p:cNvPr id="1261" name="Google Shape;1261;p134"/>
          <p:cNvSpPr txBox="1"/>
          <p:nvPr/>
        </p:nvSpPr>
        <p:spPr>
          <a:xfrm>
            <a:off x="319314" y="961768"/>
            <a:ext cx="11553300" cy="57258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Examples of PAQs, things to think about, before posting pictures of children and grandchildren online:</a:t>
            </a:r>
            <a:endParaRPr/>
          </a:p>
          <a:p>
            <a:pPr indent="-285750" lvl="1" marL="742950" marR="0" rtl="0" algn="l">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Do you want to be creating their digital footprint for them?</a:t>
            </a:r>
            <a:endParaRPr/>
          </a:p>
          <a:p>
            <a:pPr indent="-285750" lvl="1" marL="742950" marR="0" rtl="0" algn="l">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Is this something that could embarrass the child later, or put them at risk for bullying? </a:t>
            </a:r>
            <a:endParaRPr/>
          </a:p>
          <a:p>
            <a:pPr indent="-285750" lvl="1" marL="742950" marR="0" rtl="0" algn="l">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Once something is shared, you have to assume it is no longer private. Are you okay with this possibly being shared or used by others? </a:t>
            </a:r>
            <a:r>
              <a:rPr b="0" i="1" lang="en-US" sz="2400" u="none" cap="none" strike="noStrike">
                <a:solidFill>
                  <a:schemeClr val="dk1"/>
                </a:solidFill>
                <a:latin typeface="Calibri"/>
                <a:ea typeface="Calibri"/>
                <a:cs typeface="Calibri"/>
                <a:sym typeface="Calibri"/>
              </a:rPr>
              <a:t>Research privacy for children and concepts like digital kidnapping (identity theft of children) for more info.</a:t>
            </a:r>
            <a:endParaRPr/>
          </a:p>
          <a:p>
            <a:pPr indent="-285750" lvl="1" marL="742950" marR="0" rtl="0" algn="l">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Is there any identifying information in the photo/information that could indicate where you live, where your child goes to school, etc? [Is GPS off on your device? Do you know how to strip metadata (EXIF data) from photos?]</a:t>
            </a:r>
            <a:endParaRPr/>
          </a:p>
          <a:p>
            <a:pPr indent="-285750" lvl="1" marL="742950" marR="0" rtl="0" algn="l">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Do you want marketers to use what you share about your family to market to you and your connections? </a:t>
            </a:r>
            <a:endParaRPr/>
          </a:p>
          <a:p>
            <a:pPr indent="-285750" lvl="1" marL="742950" marR="0" rtl="0" algn="l">
              <a:spcBef>
                <a:spcPts val="6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Have you asked the child(ren) how they feel about it? Think of parallels to body autonomy (“it’s okay to say no if you don’t want to be touched, hugged, kissed” etc.)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1"/>
                                        </p:tgtEl>
                                        <p:attrNameLst>
                                          <p:attrName>style.visibility</p:attrName>
                                        </p:attrNameLst>
                                      </p:cBhvr>
                                      <p:to>
                                        <p:strVal val="visible"/>
                                      </p:to>
                                    </p:set>
                                    <p:animEffect filter="fade" transition="in">
                                      <p:cBhvr>
                                        <p:cTn dur="1000"/>
                                        <p:tgtEl>
                                          <p:spTgt spid="1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sp>
        <p:nvSpPr>
          <p:cNvPr id="1267" name="Google Shape;1267;p135"/>
          <p:cNvSpPr txBox="1"/>
          <p:nvPr/>
        </p:nvSpPr>
        <p:spPr>
          <a:xfrm>
            <a:off x="838200" y="109537"/>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200">
                <a:solidFill>
                  <a:srgbClr val="1C4587"/>
                </a:solidFill>
                <a:latin typeface="Calibri"/>
                <a:ea typeface="Calibri"/>
                <a:cs typeface="Calibri"/>
                <a:sym typeface="Calibri"/>
              </a:rPr>
              <a:t>e.g., Avoiding filter bubbles and biased silos</a:t>
            </a:r>
            <a:endParaRPr b="1" sz="4200">
              <a:solidFill>
                <a:srgbClr val="1C4587"/>
              </a:solidFill>
              <a:latin typeface="Calibri"/>
              <a:ea typeface="Calibri"/>
              <a:cs typeface="Calibri"/>
              <a:sym typeface="Calibri"/>
            </a:endParaRPr>
          </a:p>
        </p:txBody>
      </p:sp>
      <p:pic>
        <p:nvPicPr>
          <p:cNvPr id="1268" name="Google Shape;1268;p135"/>
          <p:cNvPicPr preferRelativeResize="0"/>
          <p:nvPr/>
        </p:nvPicPr>
        <p:blipFill rotWithShape="1">
          <a:blip r:embed="rId3">
            <a:alphaModFix/>
          </a:blip>
          <a:srcRect b="0" l="0" r="0" t="0"/>
          <a:stretch/>
        </p:blipFill>
        <p:spPr>
          <a:xfrm>
            <a:off x="6224814" y="2422244"/>
            <a:ext cx="4838700" cy="3238500"/>
          </a:xfrm>
          <a:prstGeom prst="rect">
            <a:avLst/>
          </a:prstGeom>
          <a:noFill/>
          <a:ln>
            <a:noFill/>
          </a:ln>
        </p:spPr>
      </p:pic>
      <p:pic>
        <p:nvPicPr>
          <p:cNvPr id="1269" name="Google Shape;1269;p135"/>
          <p:cNvPicPr preferRelativeResize="0"/>
          <p:nvPr/>
        </p:nvPicPr>
        <p:blipFill rotWithShape="1">
          <a:blip r:embed="rId4">
            <a:alphaModFix/>
          </a:blip>
          <a:srcRect b="0" l="0" r="0" t="0"/>
          <a:stretch/>
        </p:blipFill>
        <p:spPr>
          <a:xfrm>
            <a:off x="1694543" y="1908974"/>
            <a:ext cx="3347357" cy="4265039"/>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pic>
        <p:nvPicPr>
          <p:cNvPr id="1275" name="Google Shape;1275;p136"/>
          <p:cNvPicPr preferRelativeResize="0"/>
          <p:nvPr/>
        </p:nvPicPr>
        <p:blipFill>
          <a:blip r:embed="rId3">
            <a:alphaModFix/>
          </a:blip>
          <a:stretch>
            <a:fillRect/>
          </a:stretch>
        </p:blipFill>
        <p:spPr>
          <a:xfrm flipH="1">
            <a:off x="1011050" y="919950"/>
            <a:ext cx="3435475" cy="3422798"/>
          </a:xfrm>
          <a:prstGeom prst="rect">
            <a:avLst/>
          </a:prstGeom>
          <a:noFill/>
          <a:ln>
            <a:noFill/>
          </a:ln>
        </p:spPr>
      </p:pic>
      <p:pic>
        <p:nvPicPr>
          <p:cNvPr id="1276" name="Google Shape;1276;p136"/>
          <p:cNvPicPr preferRelativeResize="0"/>
          <p:nvPr/>
        </p:nvPicPr>
        <p:blipFill>
          <a:blip r:embed="rId4">
            <a:alphaModFix/>
          </a:blip>
          <a:stretch>
            <a:fillRect/>
          </a:stretch>
        </p:blipFill>
        <p:spPr>
          <a:xfrm>
            <a:off x="6085750" y="1347400"/>
            <a:ext cx="4629150" cy="5048250"/>
          </a:xfrm>
          <a:prstGeom prst="rect">
            <a:avLst/>
          </a:prstGeom>
          <a:noFill/>
          <a:ln>
            <a:noFill/>
          </a:ln>
        </p:spPr>
      </p:pic>
      <p:sp>
        <p:nvSpPr>
          <p:cNvPr id="1277" name="Google Shape;1277;p136"/>
          <p:cNvSpPr txBox="1"/>
          <p:nvPr/>
        </p:nvSpPr>
        <p:spPr>
          <a:xfrm>
            <a:off x="838200" y="59337"/>
            <a:ext cx="10515600" cy="9786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Let's go back to the driving metaphor…</a:t>
            </a:r>
            <a:endParaRPr b="1" sz="4400">
              <a:solidFill>
                <a:srgbClr val="073763"/>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pic>
        <p:nvPicPr>
          <p:cNvPr id="1283" name="Google Shape;1283;p137"/>
          <p:cNvPicPr preferRelativeResize="0"/>
          <p:nvPr/>
        </p:nvPicPr>
        <p:blipFill>
          <a:blip r:embed="rId3">
            <a:alphaModFix/>
          </a:blip>
          <a:stretch>
            <a:fillRect/>
          </a:stretch>
        </p:blipFill>
        <p:spPr>
          <a:xfrm flipH="1">
            <a:off x="858650" y="691350"/>
            <a:ext cx="3435475" cy="3422798"/>
          </a:xfrm>
          <a:prstGeom prst="rect">
            <a:avLst/>
          </a:prstGeom>
          <a:noFill/>
          <a:ln>
            <a:noFill/>
          </a:ln>
        </p:spPr>
      </p:pic>
      <p:pic>
        <p:nvPicPr>
          <p:cNvPr id="1284" name="Google Shape;1284;p137"/>
          <p:cNvPicPr preferRelativeResize="0"/>
          <p:nvPr/>
        </p:nvPicPr>
        <p:blipFill>
          <a:blip r:embed="rId4">
            <a:alphaModFix/>
          </a:blip>
          <a:stretch>
            <a:fillRect/>
          </a:stretch>
        </p:blipFill>
        <p:spPr>
          <a:xfrm>
            <a:off x="5375775" y="394000"/>
            <a:ext cx="4711451" cy="62411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0"/>
          <p:cNvSpPr txBox="1"/>
          <p:nvPr/>
        </p:nvSpPr>
        <p:spPr>
          <a:xfrm>
            <a:off x="-30480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500">
                <a:solidFill>
                  <a:schemeClr val="dk1"/>
                </a:solidFill>
                <a:latin typeface="Calibri"/>
                <a:ea typeface="Calibri"/>
                <a:cs typeface="Calibri"/>
                <a:sym typeface="Calibri"/>
              </a:rPr>
              <a:t>Note: EPIK’s Digital Centeredness model is adapted from the Digital Wellness Institute’s six-pronged model that aligns with DWI’s original survey</a:t>
            </a:r>
            <a:endParaRPr i="1" sz="1500">
              <a:solidFill>
                <a:schemeClr val="dk1"/>
              </a:solidFill>
              <a:latin typeface="Calibri"/>
              <a:ea typeface="Calibri"/>
              <a:cs typeface="Calibri"/>
              <a:sym typeface="Calibri"/>
            </a:endParaRPr>
          </a:p>
        </p:txBody>
      </p:sp>
      <p:pic>
        <p:nvPicPr>
          <p:cNvPr id="222" name="Google Shape;222;p30"/>
          <p:cNvPicPr preferRelativeResize="0"/>
          <p:nvPr/>
        </p:nvPicPr>
        <p:blipFill rotWithShape="1">
          <a:blip r:embed="rId3">
            <a:alphaModFix/>
          </a:blip>
          <a:srcRect b="0" l="0" r="0" t="0"/>
          <a:stretch/>
        </p:blipFill>
        <p:spPr>
          <a:xfrm>
            <a:off x="3481750" y="931575"/>
            <a:ext cx="5222474" cy="4953925"/>
          </a:xfrm>
          <a:prstGeom prst="rect">
            <a:avLst/>
          </a:prstGeom>
          <a:noFill/>
          <a:ln>
            <a:noFill/>
          </a:ln>
        </p:spPr>
      </p:pic>
      <p:sp>
        <p:nvSpPr>
          <p:cNvPr id="223" name="Google Shape;223;p30"/>
          <p:cNvSpPr/>
          <p:nvPr/>
        </p:nvSpPr>
        <p:spPr>
          <a:xfrm rot="-2867435">
            <a:off x="3721333" y="1073909"/>
            <a:ext cx="4749329" cy="4710172"/>
          </a:xfrm>
          <a:prstGeom prst="ellipse">
            <a:avLst/>
          </a:prstGeom>
          <a:noFill/>
          <a:ln cap="flat" cmpd="sng" w="762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30"/>
          <p:cNvSpPr txBox="1"/>
          <p:nvPr/>
        </p:nvSpPr>
        <p:spPr>
          <a:xfrm>
            <a:off x="511050" y="0"/>
            <a:ext cx="11169900" cy="899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Week 9: Citizenship</a:t>
            </a:r>
            <a:endParaRPr b="1" sz="4400">
              <a:solidFill>
                <a:srgbClr val="1C4587"/>
              </a:solidFill>
              <a:latin typeface="Calibri"/>
              <a:ea typeface="Calibri"/>
              <a:cs typeface="Calibri"/>
              <a:sym typeface="Calibri"/>
            </a:endParaRPr>
          </a:p>
        </p:txBody>
      </p:sp>
      <p:pic>
        <p:nvPicPr>
          <p:cNvPr id="225" name="Google Shape;225;p30"/>
          <p:cNvPicPr preferRelativeResize="0"/>
          <p:nvPr/>
        </p:nvPicPr>
        <p:blipFill rotWithShape="1">
          <a:blip r:embed="rId4">
            <a:alphaModFix/>
          </a:blip>
          <a:srcRect b="0" l="0" r="0" t="0"/>
          <a:stretch/>
        </p:blipFill>
        <p:spPr>
          <a:xfrm>
            <a:off x="1795249" y="4703798"/>
            <a:ext cx="700048" cy="587137"/>
          </a:xfrm>
          <a:prstGeom prst="rect">
            <a:avLst/>
          </a:prstGeom>
          <a:noFill/>
          <a:ln>
            <a:noFill/>
          </a:ln>
        </p:spPr>
      </p:pic>
      <p:pic>
        <p:nvPicPr>
          <p:cNvPr id="226" name="Google Shape;226;p30"/>
          <p:cNvPicPr preferRelativeResize="0"/>
          <p:nvPr/>
        </p:nvPicPr>
        <p:blipFill>
          <a:blip r:embed="rId5">
            <a:alphaModFix/>
          </a:blip>
          <a:stretch>
            <a:fillRect/>
          </a:stretch>
        </p:blipFill>
        <p:spPr>
          <a:xfrm>
            <a:off x="1795200" y="1562333"/>
            <a:ext cx="869776" cy="822093"/>
          </a:xfrm>
          <a:prstGeom prst="rect">
            <a:avLst/>
          </a:prstGeom>
          <a:noFill/>
          <a:ln cap="flat" cmpd="sng" w="9525">
            <a:solidFill>
              <a:srgbClr val="B69426"/>
            </a:solidFill>
            <a:prstDash val="solid"/>
            <a:round/>
            <a:headEnd len="sm" w="sm" type="none"/>
            <a:tailEnd len="sm" w="sm" type="none"/>
          </a:ln>
        </p:spPr>
      </p:pic>
      <p:pic>
        <p:nvPicPr>
          <p:cNvPr id="227" name="Google Shape;227;p30"/>
          <p:cNvPicPr preferRelativeResize="0"/>
          <p:nvPr/>
        </p:nvPicPr>
        <p:blipFill>
          <a:blip r:embed="rId6">
            <a:alphaModFix/>
          </a:blip>
          <a:stretch>
            <a:fillRect/>
          </a:stretch>
        </p:blipFill>
        <p:spPr>
          <a:xfrm>
            <a:off x="9335100" y="2950351"/>
            <a:ext cx="869782" cy="899700"/>
          </a:xfrm>
          <a:prstGeom prst="rect">
            <a:avLst/>
          </a:prstGeom>
          <a:noFill/>
          <a:ln>
            <a:noFill/>
          </a:ln>
        </p:spPr>
      </p:pic>
      <p:pic>
        <p:nvPicPr>
          <p:cNvPr id="228" name="Google Shape;228;p30"/>
          <p:cNvPicPr preferRelativeResize="0"/>
          <p:nvPr/>
        </p:nvPicPr>
        <p:blipFill>
          <a:blip r:embed="rId7">
            <a:alphaModFix/>
          </a:blip>
          <a:stretch>
            <a:fillRect/>
          </a:stretch>
        </p:blipFill>
        <p:spPr>
          <a:xfrm flipH="1">
            <a:off x="9089048" y="4471400"/>
            <a:ext cx="1306117" cy="804051"/>
          </a:xfrm>
          <a:prstGeom prst="rect">
            <a:avLst/>
          </a:prstGeom>
          <a:noFill/>
          <a:ln>
            <a:noFill/>
          </a:ln>
        </p:spPr>
      </p:pic>
      <p:pic>
        <p:nvPicPr>
          <p:cNvPr id="229" name="Google Shape;229;p30"/>
          <p:cNvPicPr preferRelativeResize="0"/>
          <p:nvPr/>
        </p:nvPicPr>
        <p:blipFill>
          <a:blip r:embed="rId8">
            <a:alphaModFix/>
          </a:blip>
          <a:stretch>
            <a:fillRect/>
          </a:stretch>
        </p:blipFill>
        <p:spPr>
          <a:xfrm>
            <a:off x="9452049" y="1456476"/>
            <a:ext cx="580125" cy="1033798"/>
          </a:xfrm>
          <a:prstGeom prst="rect">
            <a:avLst/>
          </a:prstGeom>
          <a:noFill/>
          <a:ln>
            <a:noFill/>
          </a:ln>
        </p:spPr>
      </p:pic>
      <p:grpSp>
        <p:nvGrpSpPr>
          <p:cNvPr id="230" name="Google Shape;230;p30"/>
          <p:cNvGrpSpPr/>
          <p:nvPr/>
        </p:nvGrpSpPr>
        <p:grpSpPr>
          <a:xfrm>
            <a:off x="1795248" y="3048751"/>
            <a:ext cx="700035" cy="899652"/>
            <a:chOff x="1795250" y="2990996"/>
            <a:chExt cx="813900" cy="1180800"/>
          </a:xfrm>
        </p:grpSpPr>
        <p:sp>
          <p:nvSpPr>
            <p:cNvPr id="231" name="Google Shape;231;p30"/>
            <p:cNvSpPr/>
            <p:nvPr/>
          </p:nvSpPr>
          <p:spPr>
            <a:xfrm>
              <a:off x="1795250" y="2990996"/>
              <a:ext cx="813900" cy="1180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 name="Google Shape;232;p30"/>
            <p:cNvPicPr preferRelativeResize="0"/>
            <p:nvPr/>
          </p:nvPicPr>
          <p:blipFill rotWithShape="1">
            <a:blip r:embed="rId9">
              <a:alphaModFix/>
            </a:blip>
            <a:srcRect b="0" l="25601" r="27782" t="0"/>
            <a:stretch/>
          </p:blipFill>
          <p:spPr>
            <a:xfrm>
              <a:off x="2088276" y="3733334"/>
              <a:ext cx="227964" cy="347142"/>
            </a:xfrm>
            <a:prstGeom prst="rect">
              <a:avLst/>
            </a:prstGeom>
            <a:noFill/>
            <a:ln>
              <a:noFill/>
            </a:ln>
          </p:spPr>
        </p:pic>
        <p:pic>
          <p:nvPicPr>
            <p:cNvPr id="233" name="Google Shape;233;p30"/>
            <p:cNvPicPr preferRelativeResize="0"/>
            <p:nvPr/>
          </p:nvPicPr>
          <p:blipFill>
            <a:blip r:embed="rId10">
              <a:alphaModFix/>
            </a:blip>
            <a:stretch>
              <a:fillRect/>
            </a:stretch>
          </p:blipFill>
          <p:spPr>
            <a:xfrm>
              <a:off x="1905781" y="3177711"/>
              <a:ext cx="580123" cy="450759"/>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pic>
        <p:nvPicPr>
          <p:cNvPr id="1290" name="Google Shape;1290;p138"/>
          <p:cNvPicPr preferRelativeResize="0"/>
          <p:nvPr/>
        </p:nvPicPr>
        <p:blipFill>
          <a:blip r:embed="rId3">
            <a:alphaModFix/>
          </a:blip>
          <a:stretch>
            <a:fillRect/>
          </a:stretch>
        </p:blipFill>
        <p:spPr>
          <a:xfrm>
            <a:off x="2632850" y="876300"/>
            <a:ext cx="8896350" cy="5105400"/>
          </a:xfrm>
          <a:prstGeom prst="rect">
            <a:avLst/>
          </a:prstGeom>
          <a:noFill/>
          <a:ln>
            <a:noFill/>
          </a:ln>
        </p:spPr>
      </p:pic>
      <p:pic>
        <p:nvPicPr>
          <p:cNvPr id="1291" name="Google Shape;1291;p138"/>
          <p:cNvPicPr preferRelativeResize="0"/>
          <p:nvPr/>
        </p:nvPicPr>
        <p:blipFill>
          <a:blip r:embed="rId4">
            <a:alphaModFix/>
          </a:blip>
          <a:stretch>
            <a:fillRect/>
          </a:stretch>
        </p:blipFill>
        <p:spPr>
          <a:xfrm flipH="1">
            <a:off x="278775" y="978524"/>
            <a:ext cx="2175375" cy="2167349"/>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pic>
        <p:nvPicPr>
          <p:cNvPr id="1297" name="Google Shape;1297;p139"/>
          <p:cNvPicPr preferRelativeResize="0"/>
          <p:nvPr/>
        </p:nvPicPr>
        <p:blipFill>
          <a:blip r:embed="rId3">
            <a:alphaModFix/>
          </a:blip>
          <a:stretch>
            <a:fillRect/>
          </a:stretch>
        </p:blipFill>
        <p:spPr>
          <a:xfrm flipH="1">
            <a:off x="1087250" y="691350"/>
            <a:ext cx="3435475" cy="3422798"/>
          </a:xfrm>
          <a:prstGeom prst="rect">
            <a:avLst/>
          </a:prstGeom>
          <a:noFill/>
          <a:ln>
            <a:noFill/>
          </a:ln>
        </p:spPr>
      </p:pic>
      <p:pic>
        <p:nvPicPr>
          <p:cNvPr id="1298" name="Google Shape;1298;p139"/>
          <p:cNvPicPr preferRelativeResize="0"/>
          <p:nvPr/>
        </p:nvPicPr>
        <p:blipFill>
          <a:blip r:embed="rId4">
            <a:alphaModFix/>
          </a:blip>
          <a:stretch>
            <a:fillRect/>
          </a:stretch>
        </p:blipFill>
        <p:spPr>
          <a:xfrm>
            <a:off x="6386825" y="464450"/>
            <a:ext cx="4711451" cy="6241143"/>
          </a:xfrm>
          <a:prstGeom prst="rect">
            <a:avLst/>
          </a:prstGeom>
          <a:noFill/>
          <a:ln>
            <a:noFill/>
          </a:ln>
        </p:spPr>
      </p:pic>
      <p:sp>
        <p:nvSpPr>
          <p:cNvPr id="1299" name="Google Shape;1299;p139"/>
          <p:cNvSpPr txBox="1"/>
          <p:nvPr/>
        </p:nvSpPr>
        <p:spPr>
          <a:xfrm>
            <a:off x="600300" y="4404750"/>
            <a:ext cx="5315400" cy="16161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3100">
                <a:solidFill>
                  <a:srgbClr val="1C4587"/>
                </a:solidFill>
                <a:latin typeface="Calibri"/>
                <a:ea typeface="Calibri"/>
                <a:cs typeface="Calibri"/>
                <a:sym typeface="Calibri"/>
              </a:rPr>
              <a:t>Other (internal and external) stimuli can make merging into traffic more stressful</a:t>
            </a:r>
            <a:endParaRPr sz="3100">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9"/>
                                        </p:tgtEl>
                                        <p:attrNameLst>
                                          <p:attrName>style.visibility</p:attrName>
                                        </p:attrNameLst>
                                      </p:cBhvr>
                                      <p:to>
                                        <p:strVal val="visible"/>
                                      </p:to>
                                    </p:set>
                                    <p:animEffect filter="fade" transition="in">
                                      <p:cBhvr>
                                        <p:cTn dur="1000"/>
                                        <p:tgtEl>
                                          <p:spTgt spid="1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p140"/>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1306" name="Google Shape;1306;p140"/>
          <p:cNvPicPr preferRelativeResize="0"/>
          <p:nvPr/>
        </p:nvPicPr>
        <p:blipFill>
          <a:blip r:embed="rId3">
            <a:alphaModFix/>
          </a:blip>
          <a:stretch>
            <a:fillRect/>
          </a:stretch>
        </p:blipFill>
        <p:spPr>
          <a:xfrm>
            <a:off x="7829550" y="3463495"/>
            <a:ext cx="3848100" cy="2990850"/>
          </a:xfrm>
          <a:prstGeom prst="rect">
            <a:avLst/>
          </a:prstGeom>
          <a:noFill/>
          <a:ln>
            <a:noFill/>
          </a:ln>
        </p:spPr>
      </p:pic>
      <p:pic>
        <p:nvPicPr>
          <p:cNvPr id="1307" name="Google Shape;1307;p140"/>
          <p:cNvPicPr preferRelativeResize="0"/>
          <p:nvPr/>
        </p:nvPicPr>
        <p:blipFill>
          <a:blip r:embed="rId4">
            <a:alphaModFix/>
          </a:blip>
          <a:stretch>
            <a:fillRect/>
          </a:stretch>
        </p:blipFill>
        <p:spPr>
          <a:xfrm>
            <a:off x="294357" y="1071550"/>
            <a:ext cx="3926130" cy="2700325"/>
          </a:xfrm>
          <a:prstGeom prst="rect">
            <a:avLst/>
          </a:prstGeom>
          <a:noFill/>
          <a:ln>
            <a:noFill/>
          </a:ln>
        </p:spPr>
      </p:pic>
      <p:sp>
        <p:nvSpPr>
          <p:cNvPr id="1308" name="Google Shape;1308;p140"/>
          <p:cNvSpPr txBox="1"/>
          <p:nvPr/>
        </p:nvSpPr>
        <p:spPr>
          <a:xfrm>
            <a:off x="2016450" y="182250"/>
            <a:ext cx="81591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700">
                <a:solidFill>
                  <a:srgbClr val="1C4587"/>
                </a:solidFill>
                <a:latin typeface="Calibri"/>
                <a:ea typeface="Calibri"/>
                <a:cs typeface="Calibri"/>
                <a:sym typeface="Calibri"/>
              </a:rPr>
              <a:t>It can all be a recipe for "road rage"</a:t>
            </a:r>
            <a:endParaRPr b="1" sz="3700">
              <a:solidFill>
                <a:srgbClr val="1C4587"/>
              </a:solidFill>
              <a:latin typeface="Calibri"/>
              <a:ea typeface="Calibri"/>
              <a:cs typeface="Calibri"/>
              <a:sym typeface="Calibri"/>
            </a:endParaRPr>
          </a:p>
        </p:txBody>
      </p:sp>
      <p:pic>
        <p:nvPicPr>
          <p:cNvPr id="1309" name="Google Shape;1309;p140"/>
          <p:cNvPicPr preferRelativeResize="0"/>
          <p:nvPr/>
        </p:nvPicPr>
        <p:blipFill>
          <a:blip r:embed="rId5">
            <a:alphaModFix/>
          </a:blip>
          <a:stretch>
            <a:fillRect/>
          </a:stretch>
        </p:blipFill>
        <p:spPr>
          <a:xfrm>
            <a:off x="640338" y="3999370"/>
            <a:ext cx="3234168" cy="2288680"/>
          </a:xfrm>
          <a:prstGeom prst="rect">
            <a:avLst/>
          </a:prstGeom>
          <a:noFill/>
          <a:ln>
            <a:noFill/>
          </a:ln>
        </p:spPr>
      </p:pic>
      <p:pic>
        <p:nvPicPr>
          <p:cNvPr id="1310" name="Google Shape;1310;p140"/>
          <p:cNvPicPr preferRelativeResize="0"/>
          <p:nvPr/>
        </p:nvPicPr>
        <p:blipFill>
          <a:blip r:embed="rId6">
            <a:alphaModFix/>
          </a:blip>
          <a:stretch>
            <a:fillRect/>
          </a:stretch>
        </p:blipFill>
        <p:spPr>
          <a:xfrm>
            <a:off x="4548638" y="1712875"/>
            <a:ext cx="2952750" cy="4324350"/>
          </a:xfrm>
          <a:prstGeom prst="rect">
            <a:avLst/>
          </a:prstGeom>
          <a:noFill/>
          <a:ln>
            <a:noFill/>
          </a:ln>
        </p:spPr>
      </p:pic>
      <p:pic>
        <p:nvPicPr>
          <p:cNvPr id="1311" name="Google Shape;1311;p140"/>
          <p:cNvPicPr preferRelativeResize="0"/>
          <p:nvPr/>
        </p:nvPicPr>
        <p:blipFill>
          <a:blip r:embed="rId7">
            <a:alphaModFix/>
          </a:blip>
          <a:stretch>
            <a:fillRect/>
          </a:stretch>
        </p:blipFill>
        <p:spPr>
          <a:xfrm>
            <a:off x="8088000" y="1071550"/>
            <a:ext cx="3331200" cy="220614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141"/>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1318" name="Google Shape;1318;p141"/>
          <p:cNvSpPr txBox="1"/>
          <p:nvPr/>
        </p:nvSpPr>
        <p:spPr>
          <a:xfrm>
            <a:off x="1338150" y="148925"/>
            <a:ext cx="90324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rgbClr val="1C4587"/>
                </a:solidFill>
                <a:latin typeface="Calibri"/>
                <a:ea typeface="Calibri"/>
                <a:cs typeface="Calibri"/>
                <a:sym typeface="Calibri"/>
              </a:rPr>
              <a:t>Driving under the influence hurts us all</a:t>
            </a:r>
            <a:endParaRPr b="1" sz="4000">
              <a:solidFill>
                <a:srgbClr val="1C4587"/>
              </a:solidFill>
              <a:latin typeface="Calibri"/>
              <a:ea typeface="Calibri"/>
              <a:cs typeface="Calibri"/>
              <a:sym typeface="Calibri"/>
            </a:endParaRPr>
          </a:p>
        </p:txBody>
      </p:sp>
      <p:pic>
        <p:nvPicPr>
          <p:cNvPr id="1319" name="Google Shape;1319;p141"/>
          <p:cNvPicPr preferRelativeResize="0"/>
          <p:nvPr/>
        </p:nvPicPr>
        <p:blipFill>
          <a:blip r:embed="rId3">
            <a:alphaModFix/>
          </a:blip>
          <a:stretch>
            <a:fillRect/>
          </a:stretch>
        </p:blipFill>
        <p:spPr>
          <a:xfrm>
            <a:off x="2624250" y="1512045"/>
            <a:ext cx="7119054" cy="4933379"/>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142"/>
          <p:cNvSpPr txBox="1"/>
          <p:nvPr>
            <p:ph type="title"/>
          </p:nvPr>
        </p:nvSpPr>
        <p:spPr>
          <a:xfrm>
            <a:off x="260200" y="197600"/>
            <a:ext cx="116271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Digital Driving, Part 2 = Centeredness and Wisdom</a:t>
            </a:r>
            <a:endParaRPr b="1">
              <a:solidFill>
                <a:srgbClr val="1C4587"/>
              </a:solidFill>
            </a:endParaRPr>
          </a:p>
        </p:txBody>
      </p:sp>
      <p:pic>
        <p:nvPicPr>
          <p:cNvPr id="1326" name="Google Shape;1326;p142"/>
          <p:cNvPicPr preferRelativeResize="0"/>
          <p:nvPr/>
        </p:nvPicPr>
        <p:blipFill>
          <a:blip r:embed="rId3">
            <a:alphaModFix/>
          </a:blip>
          <a:stretch>
            <a:fillRect/>
          </a:stretch>
        </p:blipFill>
        <p:spPr>
          <a:xfrm>
            <a:off x="2559413" y="1445600"/>
            <a:ext cx="7325267" cy="4871744"/>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143"/>
          <p:cNvSpPr txBox="1"/>
          <p:nvPr/>
        </p:nvSpPr>
        <p:spPr>
          <a:xfrm>
            <a:off x="2027832" y="228600"/>
            <a:ext cx="80355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500">
                <a:solidFill>
                  <a:srgbClr val="1C4587"/>
                </a:solidFill>
                <a:latin typeface="Calibri"/>
                <a:ea typeface="Calibri"/>
                <a:cs typeface="Calibri"/>
                <a:sym typeface="Calibri"/>
              </a:rPr>
              <a:t>…and Personal Responsibility. </a:t>
            </a:r>
            <a:endParaRPr b="1" sz="3500">
              <a:solidFill>
                <a:srgbClr val="1C4587"/>
              </a:solidFill>
              <a:latin typeface="Calibri"/>
              <a:ea typeface="Calibri"/>
              <a:cs typeface="Calibri"/>
              <a:sym typeface="Calibri"/>
            </a:endParaRPr>
          </a:p>
        </p:txBody>
      </p:sp>
      <p:sp>
        <p:nvSpPr>
          <p:cNvPr id="1333" name="Google Shape;1333;p143"/>
          <p:cNvSpPr txBox="1"/>
          <p:nvPr/>
        </p:nvSpPr>
        <p:spPr>
          <a:xfrm>
            <a:off x="929275" y="3082088"/>
            <a:ext cx="4627800" cy="2555100"/>
          </a:xfrm>
          <a:prstGeom prst="rect">
            <a:avLst/>
          </a:prstGeom>
          <a:noFill/>
          <a:ln cap="flat" cmpd="sng" w="9525">
            <a:solidFill>
              <a:srgbClr val="ED7D3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rgbClr val="1C4587"/>
                </a:solidFill>
                <a:highlight>
                  <a:srgbClr val="FFFFFF"/>
                </a:highlight>
              </a:rPr>
              <a:t>"In my heart and mind and soul, I know only as our consciences turn us to </a:t>
            </a:r>
            <a:r>
              <a:rPr lang="en-US" sz="2200" u="sng">
                <a:solidFill>
                  <a:srgbClr val="1C4587"/>
                </a:solidFill>
                <a:highlight>
                  <a:srgbClr val="FFFFFF"/>
                </a:highlight>
              </a:rPr>
              <a:t>"Responsible Personal Conduct"</a:t>
            </a:r>
            <a:r>
              <a:rPr lang="en-US" sz="2200">
                <a:solidFill>
                  <a:srgbClr val="1C4587"/>
                </a:solidFill>
                <a:highlight>
                  <a:srgbClr val="FFFFFF"/>
                </a:highlight>
              </a:rPr>
              <a:t> will the dream that is America have any chance of survival."</a:t>
            </a:r>
            <a:endParaRPr sz="2200">
              <a:solidFill>
                <a:srgbClr val="1C4587"/>
              </a:solidFill>
              <a:highlight>
                <a:srgbClr val="FFFFFF"/>
              </a:highlight>
            </a:endParaRPr>
          </a:p>
          <a:p>
            <a:pPr indent="0" lvl="0" marL="0" rtl="0" algn="ctr">
              <a:spcBef>
                <a:spcPts val="0"/>
              </a:spcBef>
              <a:spcAft>
                <a:spcPts val="0"/>
              </a:spcAft>
              <a:buNone/>
            </a:pPr>
            <a:r>
              <a:rPr lang="en-US" sz="1100">
                <a:solidFill>
                  <a:srgbClr val="1C4587"/>
                </a:solidFill>
                <a:highlight>
                  <a:srgbClr val="FFFFFF"/>
                </a:highlight>
              </a:rPr>
              <a:t>-Dr. Kenneth D. Wells,</a:t>
            </a:r>
            <a:endParaRPr sz="1100">
              <a:solidFill>
                <a:srgbClr val="1C4587"/>
              </a:solidFill>
              <a:highlight>
                <a:srgbClr val="FFFFFF"/>
              </a:highlight>
            </a:endParaRPr>
          </a:p>
          <a:p>
            <a:pPr indent="0" lvl="0" marL="0" rtl="0" algn="ctr">
              <a:spcBef>
                <a:spcPts val="0"/>
              </a:spcBef>
              <a:spcAft>
                <a:spcPts val="0"/>
              </a:spcAft>
              <a:buNone/>
            </a:pPr>
            <a:r>
              <a:rPr lang="en-US" sz="1100">
                <a:solidFill>
                  <a:srgbClr val="1C4587"/>
                </a:solidFill>
                <a:highlight>
                  <a:srgbClr val="FFFFFF"/>
                </a:highlight>
              </a:rPr>
              <a:t>founder of the Freedom Foundation at Valley Forge, </a:t>
            </a:r>
            <a:endParaRPr sz="2200">
              <a:solidFill>
                <a:srgbClr val="1C4587"/>
              </a:solidFill>
              <a:highlight>
                <a:srgbClr val="FFFFFF"/>
              </a:highlight>
            </a:endParaRPr>
          </a:p>
        </p:txBody>
      </p:sp>
      <p:sp>
        <p:nvSpPr>
          <p:cNvPr id="1334" name="Google Shape;1334;p143"/>
          <p:cNvSpPr txBox="1"/>
          <p:nvPr/>
        </p:nvSpPr>
        <p:spPr>
          <a:xfrm>
            <a:off x="929275" y="1279438"/>
            <a:ext cx="4627800" cy="13698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rgbClr val="1C4587"/>
                </a:solidFill>
                <a:highlight>
                  <a:srgbClr val="FFFFFF"/>
                </a:highlight>
              </a:rPr>
              <a:t>"Our whole society really rests on the capacity of its citizens to give 'obedience to the unenforceable.'"</a:t>
            </a:r>
            <a:endParaRPr sz="2200">
              <a:solidFill>
                <a:srgbClr val="1C4587"/>
              </a:solidFill>
              <a:highlight>
                <a:srgbClr val="FFFFFF"/>
              </a:highlight>
            </a:endParaRPr>
          </a:p>
          <a:p>
            <a:pPr indent="0" lvl="0" marL="0" rtl="0" algn="ctr">
              <a:spcBef>
                <a:spcPts val="0"/>
              </a:spcBef>
              <a:spcAft>
                <a:spcPts val="0"/>
              </a:spcAft>
              <a:buNone/>
            </a:pPr>
            <a:r>
              <a:rPr lang="en-US" sz="1100">
                <a:solidFill>
                  <a:srgbClr val="1C4587"/>
                </a:solidFill>
                <a:highlight>
                  <a:srgbClr val="FFFFFF"/>
                </a:highlight>
              </a:rPr>
              <a:t>Neal A Maxwell, 1993 Freedom Festival</a:t>
            </a:r>
            <a:endParaRPr sz="2200">
              <a:solidFill>
                <a:srgbClr val="1C4587"/>
              </a:solidFill>
              <a:highlight>
                <a:srgbClr val="FFFFFF"/>
              </a:highlight>
            </a:endParaRPr>
          </a:p>
        </p:txBody>
      </p:sp>
      <p:pic>
        <p:nvPicPr>
          <p:cNvPr id="1335" name="Google Shape;1335;p143"/>
          <p:cNvPicPr preferRelativeResize="0"/>
          <p:nvPr/>
        </p:nvPicPr>
        <p:blipFill>
          <a:blip r:embed="rId3">
            <a:alphaModFix/>
          </a:blip>
          <a:stretch>
            <a:fillRect/>
          </a:stretch>
        </p:blipFill>
        <p:spPr>
          <a:xfrm>
            <a:off x="7745789" y="1279450"/>
            <a:ext cx="2907058" cy="40563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4"/>
                                        </p:tgtEl>
                                        <p:attrNameLst>
                                          <p:attrName>style.visibility</p:attrName>
                                        </p:attrNameLst>
                                      </p:cBhvr>
                                      <p:to>
                                        <p:strVal val="visible"/>
                                      </p:to>
                                    </p:set>
                                    <p:animEffect filter="fade" transition="in">
                                      <p:cBhvr>
                                        <p:cTn dur="1000"/>
                                        <p:tgtEl>
                                          <p:spTgt spid="1334"/>
                                        </p:tgtEl>
                                      </p:cBhvr>
                                    </p:animEffect>
                                  </p:childTnLst>
                                </p:cTn>
                              </p:par>
                              <p:par>
                                <p:cTn fill="hold" nodeType="withEffect" presetClass="entr" presetID="10" presetSubtype="0">
                                  <p:stCondLst>
                                    <p:cond delay="0"/>
                                  </p:stCondLst>
                                  <p:childTnLst>
                                    <p:set>
                                      <p:cBhvr>
                                        <p:cTn dur="1" fill="hold">
                                          <p:stCondLst>
                                            <p:cond delay="0"/>
                                          </p:stCondLst>
                                        </p:cTn>
                                        <p:tgtEl>
                                          <p:spTgt spid="1335"/>
                                        </p:tgtEl>
                                        <p:attrNameLst>
                                          <p:attrName>style.visibility</p:attrName>
                                        </p:attrNameLst>
                                      </p:cBhvr>
                                      <p:to>
                                        <p:strVal val="visible"/>
                                      </p:to>
                                    </p:set>
                                    <p:animEffect filter="fade" transition="in">
                                      <p:cBhvr>
                                        <p:cTn dur="1000"/>
                                        <p:tgtEl>
                                          <p:spTgt spid="1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3"/>
                                        </p:tgtEl>
                                        <p:attrNameLst>
                                          <p:attrName>style.visibility</p:attrName>
                                        </p:attrNameLst>
                                      </p:cBhvr>
                                      <p:to>
                                        <p:strVal val="visible"/>
                                      </p:to>
                                    </p:set>
                                    <p:animEffect filter="fade" transition="in">
                                      <p:cBhvr>
                                        <p:cTn dur="1000"/>
                                        <p:tgtEl>
                                          <p:spTgt spid="1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144"/>
          <p:cNvSpPr txBox="1"/>
          <p:nvPr/>
        </p:nvSpPr>
        <p:spPr>
          <a:xfrm>
            <a:off x="2027832" y="228600"/>
            <a:ext cx="80355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600">
                <a:solidFill>
                  <a:srgbClr val="1C4587"/>
                </a:solidFill>
                <a:latin typeface="Calibri"/>
                <a:ea typeface="Calibri"/>
                <a:cs typeface="Calibri"/>
                <a:sym typeface="Calibri"/>
              </a:rPr>
              <a:t>= Our own Hero's Journey</a:t>
            </a:r>
            <a:endParaRPr b="1" sz="4600">
              <a:solidFill>
                <a:srgbClr val="1C4587"/>
              </a:solidFill>
              <a:latin typeface="Calibri"/>
              <a:ea typeface="Calibri"/>
              <a:cs typeface="Calibri"/>
              <a:sym typeface="Calibri"/>
            </a:endParaRPr>
          </a:p>
        </p:txBody>
      </p:sp>
      <p:pic>
        <p:nvPicPr>
          <p:cNvPr id="1342" name="Google Shape;1342;p144"/>
          <p:cNvPicPr preferRelativeResize="0"/>
          <p:nvPr/>
        </p:nvPicPr>
        <p:blipFill>
          <a:blip r:embed="rId3">
            <a:alphaModFix/>
          </a:blip>
          <a:stretch>
            <a:fillRect/>
          </a:stretch>
        </p:blipFill>
        <p:spPr>
          <a:xfrm>
            <a:off x="3655075" y="1575737"/>
            <a:ext cx="4781000" cy="4475099"/>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id="1348" name="Google Shape;1348;p145"/>
          <p:cNvSpPr txBox="1"/>
          <p:nvPr/>
        </p:nvSpPr>
        <p:spPr>
          <a:xfrm>
            <a:off x="559425" y="-62500"/>
            <a:ext cx="10515600" cy="9501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Practicing Wisdom/Wise Reasoning</a:t>
            </a:r>
            <a:endParaRPr b="1" sz="4400">
              <a:solidFill>
                <a:srgbClr val="1C4587"/>
              </a:solidFill>
              <a:latin typeface="Calibri"/>
              <a:ea typeface="Calibri"/>
              <a:cs typeface="Calibri"/>
              <a:sym typeface="Calibri"/>
            </a:endParaRPr>
          </a:p>
        </p:txBody>
      </p:sp>
      <p:sp>
        <p:nvSpPr>
          <p:cNvPr id="1349" name="Google Shape;1349;p145"/>
          <p:cNvSpPr txBox="1"/>
          <p:nvPr/>
        </p:nvSpPr>
        <p:spPr>
          <a:xfrm>
            <a:off x="685800" y="810450"/>
            <a:ext cx="10967100" cy="10467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The pursuit of virtue (e.g., pursuing personal ideals and contributing to other people)</a:t>
            </a:r>
            <a:endParaRPr sz="2800">
              <a:solidFill>
                <a:srgbClr val="1C4587"/>
              </a:solidFill>
              <a:latin typeface="Calibri"/>
              <a:ea typeface="Calibri"/>
              <a:cs typeface="Calibri"/>
              <a:sym typeface="Calibri"/>
            </a:endParaRPr>
          </a:p>
        </p:txBody>
      </p:sp>
      <p:sp>
        <p:nvSpPr>
          <p:cNvPr id="1350" name="Google Shape;1350;p145"/>
          <p:cNvSpPr txBox="1"/>
          <p:nvPr/>
        </p:nvSpPr>
        <p:spPr>
          <a:xfrm>
            <a:off x="685800" y="1704425"/>
            <a:ext cx="10092000" cy="6156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00000"/>
              </a:lnSpc>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A focus on the big picture meaning</a:t>
            </a:r>
            <a:endParaRPr sz="2800">
              <a:solidFill>
                <a:srgbClr val="1C4587"/>
              </a:solidFill>
              <a:latin typeface="Calibri"/>
              <a:ea typeface="Calibri"/>
              <a:cs typeface="Calibri"/>
              <a:sym typeface="Calibri"/>
            </a:endParaRPr>
          </a:p>
        </p:txBody>
      </p:sp>
      <p:sp>
        <p:nvSpPr>
          <p:cNvPr id="1351" name="Google Shape;1351;p145"/>
          <p:cNvSpPr txBox="1"/>
          <p:nvPr/>
        </p:nvSpPr>
        <p:spPr>
          <a:xfrm>
            <a:off x="685800" y="2167625"/>
            <a:ext cx="4579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Intellectual humility</a:t>
            </a:r>
            <a:endParaRPr>
              <a:solidFill>
                <a:srgbClr val="1C4587"/>
              </a:solidFill>
            </a:endParaRPr>
          </a:p>
        </p:txBody>
      </p:sp>
      <p:sp>
        <p:nvSpPr>
          <p:cNvPr id="1352" name="Google Shape;1352;p145"/>
          <p:cNvSpPr txBox="1"/>
          <p:nvPr/>
        </p:nvSpPr>
        <p:spPr>
          <a:xfrm>
            <a:off x="685800" y="4058938"/>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Appreciation of the complexity of emotional experiences</a:t>
            </a:r>
            <a:endParaRPr sz="2800">
              <a:solidFill>
                <a:srgbClr val="1C4587"/>
              </a:solidFill>
              <a:latin typeface="Calibri"/>
              <a:ea typeface="Calibri"/>
              <a:cs typeface="Calibri"/>
              <a:sym typeface="Calibri"/>
            </a:endParaRPr>
          </a:p>
        </p:txBody>
      </p:sp>
      <p:sp>
        <p:nvSpPr>
          <p:cNvPr id="1353" name="Google Shape;1353;p145"/>
          <p:cNvSpPr txBox="1"/>
          <p:nvPr/>
        </p:nvSpPr>
        <p:spPr>
          <a:xfrm>
            <a:off x="685800" y="2628000"/>
            <a:ext cx="9493500" cy="10467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Adaptive emotion regulation (more reappraisal and less maladaptive thought suppression)</a:t>
            </a:r>
            <a:endParaRPr sz="2800">
              <a:solidFill>
                <a:srgbClr val="1C4587"/>
              </a:solidFill>
              <a:latin typeface="Calibri"/>
              <a:ea typeface="Calibri"/>
              <a:cs typeface="Calibri"/>
              <a:sym typeface="Calibri"/>
            </a:endParaRPr>
          </a:p>
        </p:txBody>
      </p:sp>
      <p:sp>
        <p:nvSpPr>
          <p:cNvPr id="1354" name="Google Shape;1354;p145"/>
          <p:cNvSpPr txBox="1"/>
          <p:nvPr/>
        </p:nvSpPr>
        <p:spPr>
          <a:xfrm>
            <a:off x="685800" y="3586913"/>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Flexible navigation of uncertainties</a:t>
            </a:r>
            <a:endParaRPr sz="2800">
              <a:solidFill>
                <a:srgbClr val="1C4587"/>
              </a:solidFill>
              <a:latin typeface="Calibri"/>
              <a:ea typeface="Calibri"/>
              <a:cs typeface="Calibri"/>
              <a:sym typeface="Calibri"/>
            </a:endParaRPr>
          </a:p>
        </p:txBody>
      </p:sp>
      <p:sp>
        <p:nvSpPr>
          <p:cNvPr id="1355" name="Google Shape;1355;p145"/>
          <p:cNvSpPr txBox="1"/>
          <p:nvPr/>
        </p:nvSpPr>
        <p:spPr>
          <a:xfrm>
            <a:off x="685800" y="4585288"/>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Ability to self-distance [consider others' situations]</a:t>
            </a:r>
            <a:endParaRPr sz="2800">
              <a:solidFill>
                <a:srgbClr val="1C4587"/>
              </a:solidFill>
              <a:latin typeface="Calibri"/>
              <a:ea typeface="Calibri"/>
              <a:cs typeface="Calibri"/>
              <a:sym typeface="Calibri"/>
            </a:endParaRPr>
          </a:p>
        </p:txBody>
      </p:sp>
      <p:sp>
        <p:nvSpPr>
          <p:cNvPr id="1356" name="Google Shape;1356;p145"/>
          <p:cNvSpPr txBox="1"/>
          <p:nvPr/>
        </p:nvSpPr>
        <p:spPr>
          <a:xfrm>
            <a:off x="685800" y="5116063"/>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Compromise</a:t>
            </a:r>
            <a:endParaRPr sz="2800">
              <a:solidFill>
                <a:srgbClr val="1C4587"/>
              </a:solidFill>
              <a:latin typeface="Calibri"/>
              <a:ea typeface="Calibri"/>
              <a:cs typeface="Calibri"/>
              <a:sym typeface="Calibri"/>
            </a:endParaRPr>
          </a:p>
        </p:txBody>
      </p:sp>
      <p:sp>
        <p:nvSpPr>
          <p:cNvPr id="1357" name="Google Shape;1357;p145"/>
          <p:cNvSpPr txBox="1"/>
          <p:nvPr/>
        </p:nvSpPr>
        <p:spPr>
          <a:xfrm>
            <a:off x="685800" y="5645438"/>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Forgiveness</a:t>
            </a:r>
            <a:endParaRPr sz="2800">
              <a:solidFill>
                <a:srgbClr val="1C4587"/>
              </a:solidFill>
              <a:latin typeface="Calibri"/>
              <a:ea typeface="Calibri"/>
              <a:cs typeface="Calibri"/>
              <a:sym typeface="Calibri"/>
            </a:endParaRPr>
          </a:p>
        </p:txBody>
      </p:sp>
      <p:sp>
        <p:nvSpPr>
          <p:cNvPr id="1358" name="Google Shape;1358;p145"/>
          <p:cNvSpPr txBox="1"/>
          <p:nvPr/>
        </p:nvSpPr>
        <p:spPr>
          <a:xfrm>
            <a:off x="685800" y="6178838"/>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1C4587"/>
              </a:buClr>
              <a:buSzPts val="2800"/>
              <a:buFont typeface="Calibri"/>
              <a:buChar char="●"/>
            </a:pPr>
            <a:r>
              <a:rPr lang="en-US" sz="2800">
                <a:solidFill>
                  <a:srgbClr val="1C4587"/>
                </a:solidFill>
                <a:latin typeface="Calibri"/>
                <a:ea typeface="Calibri"/>
                <a:cs typeface="Calibri"/>
                <a:sym typeface="Calibri"/>
              </a:rPr>
              <a:t>Self-transcendence</a:t>
            </a:r>
            <a:endParaRPr sz="2800">
              <a:solidFill>
                <a:srgbClr val="1C4587"/>
              </a:solidFill>
              <a:latin typeface="Calibri"/>
              <a:ea typeface="Calibri"/>
              <a:cs typeface="Calibri"/>
              <a:sym typeface="Calibri"/>
            </a:endParaRPr>
          </a:p>
        </p:txBody>
      </p:sp>
      <p:pic>
        <p:nvPicPr>
          <p:cNvPr id="1359" name="Google Shape;1359;p145"/>
          <p:cNvPicPr preferRelativeResize="0"/>
          <p:nvPr/>
        </p:nvPicPr>
        <p:blipFill rotWithShape="1">
          <a:blip r:embed="rId3">
            <a:alphaModFix/>
          </a:blip>
          <a:srcRect b="704" l="11866" r="13406" t="0"/>
          <a:stretch/>
        </p:blipFill>
        <p:spPr>
          <a:xfrm>
            <a:off x="9819964" y="2760343"/>
            <a:ext cx="1922010" cy="191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9"/>
                                        </p:tgtEl>
                                        <p:attrNameLst>
                                          <p:attrName>style.visibility</p:attrName>
                                        </p:attrNameLst>
                                      </p:cBhvr>
                                      <p:to>
                                        <p:strVal val="visible"/>
                                      </p:to>
                                    </p:set>
                                    <p:animEffect filter="fade" transition="in">
                                      <p:cBhvr>
                                        <p:cTn dur="1000"/>
                                        <p:tgtEl>
                                          <p:spTgt spid="1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1"/>
                                        </p:tgtEl>
                                        <p:attrNameLst>
                                          <p:attrName>style.visibility</p:attrName>
                                        </p:attrNameLst>
                                      </p:cBhvr>
                                      <p:to>
                                        <p:strVal val="visible"/>
                                      </p:to>
                                    </p:set>
                                    <p:animEffect filter="fade" transition="in">
                                      <p:cBhvr>
                                        <p:cTn dur="1000"/>
                                        <p:tgtEl>
                                          <p:spTgt spid="1351"/>
                                        </p:tgtEl>
                                      </p:cBhvr>
                                    </p:animEffect>
                                  </p:childTnLst>
                                </p:cTn>
                              </p:par>
                              <p:par>
                                <p:cTn fill="hold" nodeType="withEffect" presetClass="entr" presetID="10" presetSubtype="0">
                                  <p:stCondLst>
                                    <p:cond delay="0"/>
                                  </p:stCondLst>
                                  <p:childTnLst>
                                    <p:set>
                                      <p:cBhvr>
                                        <p:cTn dur="1" fill="hold">
                                          <p:stCondLst>
                                            <p:cond delay="0"/>
                                          </p:stCondLst>
                                        </p:cTn>
                                        <p:tgtEl>
                                          <p:spTgt spid="1350"/>
                                        </p:tgtEl>
                                        <p:attrNameLst>
                                          <p:attrName>style.visibility</p:attrName>
                                        </p:attrNameLst>
                                      </p:cBhvr>
                                      <p:to>
                                        <p:strVal val="visible"/>
                                      </p:to>
                                    </p:set>
                                    <p:animEffect filter="fade" transition="in">
                                      <p:cBhvr>
                                        <p:cTn dur="1000"/>
                                        <p:tgtEl>
                                          <p:spTgt spid="1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3"/>
                                        </p:tgtEl>
                                        <p:attrNameLst>
                                          <p:attrName>style.visibility</p:attrName>
                                        </p:attrNameLst>
                                      </p:cBhvr>
                                      <p:to>
                                        <p:strVal val="visible"/>
                                      </p:to>
                                    </p:set>
                                    <p:animEffect filter="fade" transition="in">
                                      <p:cBhvr>
                                        <p:cTn dur="1000"/>
                                        <p:tgtEl>
                                          <p:spTgt spid="1353"/>
                                        </p:tgtEl>
                                      </p:cBhvr>
                                    </p:animEffect>
                                  </p:childTnLst>
                                </p:cTn>
                              </p:par>
                              <p:par>
                                <p:cTn fill="hold" nodeType="withEffect" presetClass="entr" presetID="10" presetSubtype="0">
                                  <p:stCondLst>
                                    <p:cond delay="0"/>
                                  </p:stCondLst>
                                  <p:childTnLst>
                                    <p:set>
                                      <p:cBhvr>
                                        <p:cTn dur="1" fill="hold">
                                          <p:stCondLst>
                                            <p:cond delay="0"/>
                                          </p:stCondLst>
                                        </p:cTn>
                                        <p:tgtEl>
                                          <p:spTgt spid="1354"/>
                                        </p:tgtEl>
                                        <p:attrNameLst>
                                          <p:attrName>style.visibility</p:attrName>
                                        </p:attrNameLst>
                                      </p:cBhvr>
                                      <p:to>
                                        <p:strVal val="visible"/>
                                      </p:to>
                                    </p:set>
                                    <p:animEffect filter="fade" transition="in">
                                      <p:cBhvr>
                                        <p:cTn dur="1000"/>
                                        <p:tgtEl>
                                          <p:spTgt spid="1354"/>
                                        </p:tgtEl>
                                      </p:cBhvr>
                                    </p:animEffect>
                                  </p:childTnLst>
                                </p:cTn>
                              </p:par>
                              <p:par>
                                <p:cTn fill="hold" nodeType="withEffect" presetClass="entr" presetID="10" presetSubtype="0">
                                  <p:stCondLst>
                                    <p:cond delay="0"/>
                                  </p:stCondLst>
                                  <p:childTnLst>
                                    <p:set>
                                      <p:cBhvr>
                                        <p:cTn dur="1" fill="hold">
                                          <p:stCondLst>
                                            <p:cond delay="0"/>
                                          </p:stCondLst>
                                        </p:cTn>
                                        <p:tgtEl>
                                          <p:spTgt spid="1352"/>
                                        </p:tgtEl>
                                        <p:attrNameLst>
                                          <p:attrName>style.visibility</p:attrName>
                                        </p:attrNameLst>
                                      </p:cBhvr>
                                      <p:to>
                                        <p:strVal val="visible"/>
                                      </p:to>
                                    </p:set>
                                    <p:animEffect filter="fade" transition="in">
                                      <p:cBhvr>
                                        <p:cTn dur="1000"/>
                                        <p:tgtEl>
                                          <p:spTgt spid="1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5"/>
                                        </p:tgtEl>
                                        <p:attrNameLst>
                                          <p:attrName>style.visibility</p:attrName>
                                        </p:attrNameLst>
                                      </p:cBhvr>
                                      <p:to>
                                        <p:strVal val="visible"/>
                                      </p:to>
                                    </p:set>
                                    <p:animEffect filter="fade" transition="in">
                                      <p:cBhvr>
                                        <p:cTn dur="1000"/>
                                        <p:tgtEl>
                                          <p:spTgt spid="13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6"/>
                                        </p:tgtEl>
                                        <p:attrNameLst>
                                          <p:attrName>style.visibility</p:attrName>
                                        </p:attrNameLst>
                                      </p:cBhvr>
                                      <p:to>
                                        <p:strVal val="visible"/>
                                      </p:to>
                                    </p:set>
                                    <p:animEffect filter="fade" transition="in">
                                      <p:cBhvr>
                                        <p:cTn dur="1000"/>
                                        <p:tgtEl>
                                          <p:spTgt spid="1356"/>
                                        </p:tgtEl>
                                      </p:cBhvr>
                                    </p:animEffect>
                                  </p:childTnLst>
                                </p:cTn>
                              </p:par>
                              <p:par>
                                <p:cTn fill="hold" nodeType="withEffect" presetClass="entr" presetID="10" presetSubtype="0">
                                  <p:stCondLst>
                                    <p:cond delay="0"/>
                                  </p:stCondLst>
                                  <p:childTnLst>
                                    <p:set>
                                      <p:cBhvr>
                                        <p:cTn dur="1" fill="hold">
                                          <p:stCondLst>
                                            <p:cond delay="0"/>
                                          </p:stCondLst>
                                        </p:cTn>
                                        <p:tgtEl>
                                          <p:spTgt spid="1357"/>
                                        </p:tgtEl>
                                        <p:attrNameLst>
                                          <p:attrName>style.visibility</p:attrName>
                                        </p:attrNameLst>
                                      </p:cBhvr>
                                      <p:to>
                                        <p:strVal val="visible"/>
                                      </p:to>
                                    </p:set>
                                    <p:animEffect filter="fade" transition="in">
                                      <p:cBhvr>
                                        <p:cTn dur="1000"/>
                                        <p:tgtEl>
                                          <p:spTgt spid="1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8"/>
                                        </p:tgtEl>
                                        <p:attrNameLst>
                                          <p:attrName>style.visibility</p:attrName>
                                        </p:attrNameLst>
                                      </p:cBhvr>
                                      <p:to>
                                        <p:strVal val="visible"/>
                                      </p:to>
                                    </p:set>
                                    <p:animEffect filter="fade" transition="in">
                                      <p:cBhvr>
                                        <p:cTn dur="1000"/>
                                        <p:tgtEl>
                                          <p:spTgt spid="1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146"/>
          <p:cNvSpPr txBox="1"/>
          <p:nvPr/>
        </p:nvSpPr>
        <p:spPr>
          <a:xfrm>
            <a:off x="464625" y="0"/>
            <a:ext cx="11485800" cy="11169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t/>
            </a:r>
            <a:endParaRPr b="1" sz="4000">
              <a:solidFill>
                <a:srgbClr val="E3760B"/>
              </a:solidFill>
              <a:latin typeface="Calibri"/>
              <a:ea typeface="Calibri"/>
              <a:cs typeface="Calibri"/>
              <a:sym typeface="Calibri"/>
            </a:endParaRPr>
          </a:p>
        </p:txBody>
      </p:sp>
      <p:sp>
        <p:nvSpPr>
          <p:cNvPr id="1366" name="Google Shape;1366;p146"/>
          <p:cNvSpPr txBox="1"/>
          <p:nvPr/>
        </p:nvSpPr>
        <p:spPr>
          <a:xfrm>
            <a:off x="3330750" y="1532325"/>
            <a:ext cx="5530500" cy="3186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4100">
                <a:solidFill>
                  <a:srgbClr val="1C4587"/>
                </a:solidFill>
                <a:latin typeface="Calibri"/>
                <a:ea typeface="Calibri"/>
                <a:cs typeface="Calibri"/>
                <a:sym typeface="Calibri"/>
              </a:rPr>
              <a:t>"In the attention economy, </a:t>
            </a:r>
            <a:endParaRPr b="1" sz="4100">
              <a:solidFill>
                <a:srgbClr val="1C4587"/>
              </a:solidFill>
              <a:latin typeface="Calibri"/>
              <a:ea typeface="Calibri"/>
              <a:cs typeface="Calibri"/>
              <a:sym typeface="Calibri"/>
            </a:endParaRPr>
          </a:p>
          <a:p>
            <a:pPr indent="0" lvl="0" marL="0" rtl="0" algn="ctr">
              <a:spcBef>
                <a:spcPts val="0"/>
              </a:spcBef>
              <a:spcAft>
                <a:spcPts val="0"/>
              </a:spcAft>
              <a:buNone/>
            </a:pPr>
            <a:r>
              <a:rPr b="1" lang="en-US" sz="4100">
                <a:solidFill>
                  <a:srgbClr val="E3760B"/>
                </a:solidFill>
                <a:latin typeface="Calibri"/>
                <a:ea typeface="Calibri"/>
                <a:cs typeface="Calibri"/>
                <a:sym typeface="Calibri"/>
              </a:rPr>
              <a:t>mindfulness</a:t>
            </a:r>
            <a:r>
              <a:rPr b="1" lang="en-US" sz="4100">
                <a:solidFill>
                  <a:srgbClr val="1C4587"/>
                </a:solidFill>
                <a:latin typeface="Calibri"/>
                <a:ea typeface="Calibri"/>
                <a:cs typeface="Calibri"/>
                <a:sym typeface="Calibri"/>
              </a:rPr>
              <a:t> is activism."</a:t>
            </a:r>
            <a:endParaRPr b="1" sz="4100">
              <a:solidFill>
                <a:srgbClr val="1C4587"/>
              </a:solidFill>
              <a:latin typeface="Calibri"/>
              <a:ea typeface="Calibri"/>
              <a:cs typeface="Calibri"/>
              <a:sym typeface="Calibri"/>
            </a:endParaRPr>
          </a:p>
          <a:p>
            <a:pPr indent="0" lvl="0" marL="0" rtl="0" algn="ctr">
              <a:spcBef>
                <a:spcPts val="0"/>
              </a:spcBef>
              <a:spcAft>
                <a:spcPts val="0"/>
              </a:spcAft>
              <a:buNone/>
            </a:pPr>
            <a:r>
              <a:rPr lang="en-US" sz="3100">
                <a:latin typeface="Calibri"/>
                <a:ea typeface="Calibri"/>
                <a:cs typeface="Calibri"/>
                <a:sym typeface="Calibri"/>
              </a:rPr>
              <a:t>~Jay Vidyarthi</a:t>
            </a:r>
            <a:endParaRPr sz="3100">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47"/>
          <p:cNvSpPr/>
          <p:nvPr/>
        </p:nvSpPr>
        <p:spPr>
          <a:xfrm>
            <a:off x="3856325" y="974875"/>
            <a:ext cx="4183500" cy="5046300"/>
          </a:xfrm>
          <a:prstGeom prst="rect">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47"/>
          <p:cNvSpPr/>
          <p:nvPr/>
        </p:nvSpPr>
        <p:spPr>
          <a:xfrm>
            <a:off x="739650" y="2768275"/>
            <a:ext cx="2790000" cy="1580400"/>
          </a:xfrm>
          <a:prstGeom prst="rightArrow">
            <a:avLst>
              <a:gd fmla="val 50000" name="adj1"/>
              <a:gd fmla="val 50000" name="adj2"/>
            </a:avLst>
          </a:prstGeom>
          <a:solidFill>
            <a:srgbClr val="E3760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47"/>
          <p:cNvSpPr/>
          <p:nvPr/>
        </p:nvSpPr>
        <p:spPr>
          <a:xfrm>
            <a:off x="8424700" y="2768275"/>
            <a:ext cx="2790000" cy="1580400"/>
          </a:xfrm>
          <a:prstGeom prst="rightArrow">
            <a:avLst>
              <a:gd fmla="val 50000" name="adj1"/>
              <a:gd fmla="val 50000" name="adj2"/>
            </a:avLst>
          </a:prstGeom>
          <a:solidFill>
            <a:srgbClr val="E3760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74" name="Google Shape;1374;p147"/>
          <p:cNvPicPr preferRelativeResize="0"/>
          <p:nvPr/>
        </p:nvPicPr>
        <p:blipFill>
          <a:blip r:embed="rId3">
            <a:alphaModFix/>
          </a:blip>
          <a:stretch>
            <a:fillRect/>
          </a:stretch>
        </p:blipFill>
        <p:spPr>
          <a:xfrm>
            <a:off x="4226712" y="1142150"/>
            <a:ext cx="3425050" cy="2473600"/>
          </a:xfrm>
          <a:prstGeom prst="rect">
            <a:avLst/>
          </a:prstGeom>
          <a:noFill/>
          <a:ln>
            <a:noFill/>
          </a:ln>
        </p:spPr>
      </p:pic>
      <p:pic>
        <p:nvPicPr>
          <p:cNvPr id="1375" name="Google Shape;1375;p147"/>
          <p:cNvPicPr preferRelativeResize="0"/>
          <p:nvPr/>
        </p:nvPicPr>
        <p:blipFill rotWithShape="1">
          <a:blip r:embed="rId4">
            <a:alphaModFix/>
          </a:blip>
          <a:srcRect b="0" l="25601" r="27782" t="0"/>
          <a:stretch/>
        </p:blipFill>
        <p:spPr>
          <a:xfrm>
            <a:off x="5244150" y="3982200"/>
            <a:ext cx="1237787" cy="1580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1"/>
          <p:cNvSpPr txBox="1"/>
          <p:nvPr/>
        </p:nvSpPr>
        <p:spPr>
          <a:xfrm>
            <a:off x="511050" y="0"/>
            <a:ext cx="11169900" cy="899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Week 9: Citizenship</a:t>
            </a:r>
            <a:endParaRPr b="1" sz="4400">
              <a:solidFill>
                <a:srgbClr val="1C4587"/>
              </a:solidFill>
              <a:latin typeface="Calibri"/>
              <a:ea typeface="Calibri"/>
              <a:cs typeface="Calibri"/>
              <a:sym typeface="Calibri"/>
            </a:endParaRPr>
          </a:p>
        </p:txBody>
      </p:sp>
      <p:sp>
        <p:nvSpPr>
          <p:cNvPr id="240" name="Google Shape;240;p31"/>
          <p:cNvSpPr txBox="1"/>
          <p:nvPr/>
        </p:nvSpPr>
        <p:spPr>
          <a:xfrm>
            <a:off x="1477500" y="1932875"/>
            <a:ext cx="9237000" cy="20640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57150" rtl="0" algn="ctr">
              <a:lnSpc>
                <a:spcPct val="115000"/>
              </a:lnSpc>
              <a:spcBef>
                <a:spcPts val="0"/>
              </a:spcBef>
              <a:spcAft>
                <a:spcPts val="0"/>
              </a:spcAft>
              <a:buNone/>
            </a:pPr>
            <a:r>
              <a:rPr b="1" lang="en-US" sz="3700">
                <a:solidFill>
                  <a:srgbClr val="1C4587"/>
                </a:solidFill>
                <a:latin typeface="Calibri"/>
                <a:ea typeface="Calibri"/>
                <a:cs typeface="Calibri"/>
                <a:sym typeface="Calibri"/>
              </a:rPr>
              <a:t>"If we collapse politics and civics together…</a:t>
            </a:r>
            <a:endParaRPr b="1" sz="3700">
              <a:solidFill>
                <a:srgbClr val="1C4587"/>
              </a:solidFill>
              <a:latin typeface="Calibri"/>
              <a:ea typeface="Calibri"/>
              <a:cs typeface="Calibri"/>
              <a:sym typeface="Calibri"/>
            </a:endParaRPr>
          </a:p>
          <a:p>
            <a:pPr indent="0" lvl="0" marL="57150" rtl="0" algn="ctr">
              <a:lnSpc>
                <a:spcPct val="115000"/>
              </a:lnSpc>
              <a:spcBef>
                <a:spcPts val="0"/>
              </a:spcBef>
              <a:spcAft>
                <a:spcPts val="0"/>
              </a:spcAft>
              <a:buNone/>
            </a:pPr>
            <a:r>
              <a:rPr b="1" lang="en-US" sz="3700">
                <a:solidFill>
                  <a:srgbClr val="1C4587"/>
                </a:solidFill>
                <a:latin typeface="Calibri"/>
                <a:ea typeface="Calibri"/>
                <a:cs typeface="Calibri"/>
                <a:sym typeface="Calibri"/>
              </a:rPr>
              <a:t>then we ensure </a:t>
            </a:r>
            <a:endParaRPr b="1" sz="3700">
              <a:solidFill>
                <a:srgbClr val="1C4587"/>
              </a:solidFill>
              <a:latin typeface="Calibri"/>
              <a:ea typeface="Calibri"/>
              <a:cs typeface="Calibri"/>
              <a:sym typeface="Calibri"/>
            </a:endParaRPr>
          </a:p>
          <a:p>
            <a:pPr indent="0" lvl="0" marL="57150" rtl="0" algn="ctr">
              <a:lnSpc>
                <a:spcPct val="115000"/>
              </a:lnSpc>
              <a:spcBef>
                <a:spcPts val="0"/>
              </a:spcBef>
              <a:spcAft>
                <a:spcPts val="0"/>
              </a:spcAft>
              <a:buNone/>
            </a:pPr>
            <a:r>
              <a:rPr b="1" lang="en-US" sz="3700">
                <a:solidFill>
                  <a:srgbClr val="1C4587"/>
                </a:solidFill>
                <a:latin typeface="Calibri"/>
                <a:ea typeface="Calibri"/>
                <a:cs typeface="Calibri"/>
                <a:sym typeface="Calibri"/>
              </a:rPr>
              <a:t>that politics squeezes out community." </a:t>
            </a:r>
            <a:endParaRPr b="1" sz="3700">
              <a:solidFill>
                <a:srgbClr val="1C4587"/>
              </a:solidFill>
              <a:latin typeface="Calibri"/>
              <a:ea typeface="Calibri"/>
              <a:cs typeface="Calibri"/>
              <a:sym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148"/>
          <p:cNvSpPr txBox="1"/>
          <p:nvPr/>
        </p:nvSpPr>
        <p:spPr>
          <a:xfrm>
            <a:off x="464625" y="0"/>
            <a:ext cx="11485800" cy="11169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4000">
                <a:solidFill>
                  <a:srgbClr val="E3760B"/>
                </a:solidFill>
                <a:latin typeface="Calibri"/>
                <a:ea typeface="Calibri"/>
                <a:cs typeface="Calibri"/>
                <a:sym typeface="Calibri"/>
              </a:rPr>
              <a:t>"Point and Name"</a:t>
            </a:r>
            <a:endParaRPr b="1" sz="4000">
              <a:solidFill>
                <a:srgbClr val="E3760B"/>
              </a:solidFill>
              <a:latin typeface="Calibri"/>
              <a:ea typeface="Calibri"/>
              <a:cs typeface="Calibri"/>
              <a:sym typeface="Calibri"/>
            </a:endParaRPr>
          </a:p>
        </p:txBody>
      </p:sp>
      <p:pic>
        <p:nvPicPr>
          <p:cNvPr id="1382" name="Google Shape;1382;p148"/>
          <p:cNvPicPr preferRelativeResize="0"/>
          <p:nvPr/>
        </p:nvPicPr>
        <p:blipFill>
          <a:blip r:embed="rId3">
            <a:alphaModFix/>
          </a:blip>
          <a:stretch>
            <a:fillRect/>
          </a:stretch>
        </p:blipFill>
        <p:spPr>
          <a:xfrm>
            <a:off x="1005188" y="3805157"/>
            <a:ext cx="10181625" cy="2936669"/>
          </a:xfrm>
          <a:prstGeom prst="rect">
            <a:avLst/>
          </a:prstGeom>
          <a:noFill/>
          <a:ln>
            <a:noFill/>
          </a:ln>
        </p:spPr>
      </p:pic>
      <p:pic>
        <p:nvPicPr>
          <p:cNvPr id="1383" name="Google Shape;1383;p148"/>
          <p:cNvPicPr preferRelativeResize="0"/>
          <p:nvPr/>
        </p:nvPicPr>
        <p:blipFill>
          <a:blip r:embed="rId4">
            <a:alphaModFix/>
          </a:blip>
          <a:stretch>
            <a:fillRect/>
          </a:stretch>
        </p:blipFill>
        <p:spPr>
          <a:xfrm>
            <a:off x="4808075" y="1116900"/>
            <a:ext cx="2798900" cy="284315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p149"/>
          <p:cNvSpPr/>
          <p:nvPr/>
        </p:nvSpPr>
        <p:spPr>
          <a:xfrm>
            <a:off x="739650" y="2768275"/>
            <a:ext cx="2790000" cy="1580400"/>
          </a:xfrm>
          <a:prstGeom prst="rightArrow">
            <a:avLst>
              <a:gd fmla="val 50000" name="adj1"/>
              <a:gd fmla="val 50000" name="adj2"/>
            </a:avLst>
          </a:prstGeom>
          <a:solidFill>
            <a:srgbClr val="E3760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149"/>
          <p:cNvSpPr/>
          <p:nvPr/>
        </p:nvSpPr>
        <p:spPr>
          <a:xfrm>
            <a:off x="8424700" y="2768275"/>
            <a:ext cx="2790000" cy="1580400"/>
          </a:xfrm>
          <a:prstGeom prst="rightArrow">
            <a:avLst>
              <a:gd fmla="val 50000" name="adj1"/>
              <a:gd fmla="val 50000" name="adj2"/>
            </a:avLst>
          </a:prstGeom>
          <a:solidFill>
            <a:srgbClr val="E3760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90" name="Google Shape;1390;p149"/>
          <p:cNvPicPr preferRelativeResize="0"/>
          <p:nvPr/>
        </p:nvPicPr>
        <p:blipFill rotWithShape="1">
          <a:blip r:embed="rId3">
            <a:alphaModFix/>
          </a:blip>
          <a:srcRect b="0" l="4288" r="3281" t="0"/>
          <a:stretch/>
        </p:blipFill>
        <p:spPr>
          <a:xfrm>
            <a:off x="3884275" y="1025850"/>
            <a:ext cx="4231937" cy="5027624"/>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150"/>
          <p:cNvSpPr txBox="1"/>
          <p:nvPr/>
        </p:nvSpPr>
        <p:spPr>
          <a:xfrm>
            <a:off x="406399" y="177505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A second DWI survey on</a:t>
            </a:r>
            <a:endParaRPr/>
          </a:p>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Social Connectedness (relates to well-being)</a:t>
            </a:r>
            <a:endParaRPr/>
          </a:p>
        </p:txBody>
      </p:sp>
      <p:sp>
        <p:nvSpPr>
          <p:cNvPr id="1397" name="Google Shape;1397;p150"/>
          <p:cNvSpPr txBox="1"/>
          <p:nvPr/>
        </p:nvSpPr>
        <p:spPr>
          <a:xfrm>
            <a:off x="1164574" y="3100615"/>
            <a:ext cx="9848400" cy="18162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en-US" sz="2800" u="sng">
                <a:solidFill>
                  <a:schemeClr val="dk1"/>
                </a:solidFill>
                <a:latin typeface="Calibri"/>
                <a:ea typeface="Calibri"/>
                <a:cs typeface="Calibri"/>
                <a:sym typeface="Calibri"/>
                <a:hlinkClick r:id="rId3">
                  <a:extLst>
                    <a:ext uri="{A12FA001-AC4F-418D-AE19-62706E023703}">
                      <ahyp:hlinkClr val="tx"/>
                    </a:ext>
                  </a:extLst>
                </a:hlinkClick>
              </a:rPr>
              <a:t>https://survey.alchemer.com/s3/6226945/Digital-Flourishing-Survey-PositiveMediatedSocialInteractions</a:t>
            </a:r>
            <a:endParaRPr sz="2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See also resources and research from the Relationships module</a:t>
            </a:r>
            <a:endParaRPr sz="2800">
              <a:solidFill>
                <a:schemeClr val="dk1"/>
              </a:solidFill>
              <a:latin typeface="Calibri"/>
              <a:ea typeface="Calibri"/>
              <a:cs typeface="Calibri"/>
              <a:sym typeface="Calibri"/>
            </a:endParaRPr>
          </a:p>
          <a:p>
            <a:pPr indent="-165100" lvl="1" marL="800100" marR="0" rtl="0" algn="l">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p151"/>
          <p:cNvSpPr txBox="1"/>
          <p:nvPr/>
        </p:nvSpPr>
        <p:spPr>
          <a:xfrm>
            <a:off x="0" y="-6826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Social Connectedness Assessment from DWI</a:t>
            </a:r>
            <a:endParaRPr b="1" sz="4400">
              <a:solidFill>
                <a:srgbClr val="1C4587"/>
              </a:solidFill>
              <a:latin typeface="Calibri"/>
              <a:ea typeface="Calibri"/>
              <a:cs typeface="Calibri"/>
              <a:sym typeface="Calibri"/>
            </a:endParaRPr>
          </a:p>
        </p:txBody>
      </p:sp>
      <p:grpSp>
        <p:nvGrpSpPr>
          <p:cNvPr id="1404" name="Google Shape;1404;p151"/>
          <p:cNvGrpSpPr/>
          <p:nvPr/>
        </p:nvGrpSpPr>
        <p:grpSpPr>
          <a:xfrm>
            <a:off x="238896" y="1348602"/>
            <a:ext cx="12159540" cy="3964804"/>
            <a:chOff x="238896" y="1348602"/>
            <a:chExt cx="12159540" cy="3964804"/>
          </a:xfrm>
        </p:grpSpPr>
        <p:pic>
          <p:nvPicPr>
            <p:cNvPr id="1405" name="Google Shape;1405;p151"/>
            <p:cNvPicPr preferRelativeResize="0"/>
            <p:nvPr/>
          </p:nvPicPr>
          <p:blipFill rotWithShape="1">
            <a:blip r:embed="rId3">
              <a:alphaModFix/>
            </a:blip>
            <a:srcRect b="0" l="0" r="0" t="0"/>
            <a:stretch/>
          </p:blipFill>
          <p:spPr>
            <a:xfrm>
              <a:off x="238896" y="1348602"/>
              <a:ext cx="12159540" cy="3964804"/>
            </a:xfrm>
            <a:prstGeom prst="rect">
              <a:avLst/>
            </a:prstGeom>
            <a:noFill/>
            <a:ln>
              <a:noFill/>
            </a:ln>
          </p:spPr>
        </p:pic>
        <p:sp>
          <p:nvSpPr>
            <p:cNvPr id="1406" name="Google Shape;1406;p151"/>
            <p:cNvSpPr/>
            <p:nvPr/>
          </p:nvSpPr>
          <p:spPr>
            <a:xfrm>
              <a:off x="411891" y="2382672"/>
              <a:ext cx="9893700" cy="23082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C3E50"/>
                  </a:solidFill>
                  <a:latin typeface="Arial"/>
                  <a:ea typeface="Arial"/>
                  <a:cs typeface="Arial"/>
                  <a:sym typeface="Arial"/>
                </a:rPr>
                <a:t>Allows for self-reflection about:</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Connectedness</a:t>
              </a:r>
              <a:endParaRPr sz="2400">
                <a:solidFill>
                  <a:srgbClr val="2C3E50"/>
                </a:solidFill>
                <a:latin typeface="Arial"/>
                <a:ea typeface="Arial"/>
                <a:cs typeface="Arial"/>
                <a:sym typeface="Arial"/>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Civil participation</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Positive online social comparison</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Authentic online self-presentation</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Self-control</a:t>
              </a:r>
              <a:endParaRPr b="0" i="0" sz="2400">
                <a:solidFill>
                  <a:srgbClr val="2C3E50"/>
                </a:solidFill>
                <a:latin typeface="Arial"/>
                <a:ea typeface="Arial"/>
                <a:cs typeface="Arial"/>
                <a:sym typeface="Arial"/>
              </a:endParaRPr>
            </a:p>
          </p:txBody>
        </p:sp>
      </p:gr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152"/>
          <p:cNvSpPr txBox="1"/>
          <p:nvPr/>
        </p:nvSpPr>
        <p:spPr>
          <a:xfrm>
            <a:off x="319314" y="-6826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A second DWI survey! Social Connectedness</a:t>
            </a:r>
            <a:endParaRPr>
              <a:solidFill>
                <a:srgbClr val="1C4587"/>
              </a:solidFill>
            </a:endParaRPr>
          </a:p>
        </p:txBody>
      </p:sp>
      <p:sp>
        <p:nvSpPr>
          <p:cNvPr id="1413" name="Google Shape;1413;p152"/>
          <p:cNvSpPr txBox="1"/>
          <p:nvPr/>
        </p:nvSpPr>
        <p:spPr>
          <a:xfrm>
            <a:off x="1077489" y="1257301"/>
            <a:ext cx="9848400" cy="56952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en-US" sz="2800" u="sng">
                <a:solidFill>
                  <a:schemeClr val="dk1"/>
                </a:solidFill>
                <a:latin typeface="Calibri"/>
                <a:ea typeface="Calibri"/>
                <a:cs typeface="Calibri"/>
                <a:sym typeface="Calibri"/>
                <a:hlinkClick r:id="rId3">
                  <a:extLst>
                    <a:ext uri="{A12FA001-AC4F-418D-AE19-62706E023703}">
                      <ahyp:hlinkClr val="tx"/>
                    </a:ext>
                  </a:extLst>
                </a:hlinkClick>
              </a:rPr>
              <a:t>https://survey.alchemer.com/s3/6226945/Digital-Flourishing-Survey-PositiveMediatedSocialInteractions</a:t>
            </a:r>
            <a:endParaRPr sz="2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“Are you getting the most out of your online communication? Do you feel like the way you interact online is helping you flourish in your digital life? Are your online interactions meaningful?”</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Measures the following:</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Connectedness</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Civil Participation </a:t>
            </a:r>
            <a:r>
              <a:rPr b="0" i="0" lang="en-US" sz="1400" u="none" cap="none" strike="noStrike">
                <a:solidFill>
                  <a:schemeClr val="dk1"/>
                </a:solidFill>
                <a:latin typeface="Calibri"/>
                <a:ea typeface="Calibri"/>
                <a:cs typeface="Calibri"/>
                <a:sym typeface="Calibri"/>
              </a:rPr>
              <a:t>[this will be revisited in the Digital Citizenship/Media Literacy discussion in two weeks]</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Positive Social Comparison</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Authentic Self-disclosure</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Self-control </a:t>
            </a:r>
            <a:r>
              <a:rPr b="0" i="0" lang="en-US" sz="1400" u="none" cap="none" strike="noStrike">
                <a:solidFill>
                  <a:schemeClr val="dk1"/>
                </a:solidFill>
                <a:latin typeface="Calibri"/>
                <a:ea typeface="Calibri"/>
                <a:cs typeface="Calibri"/>
                <a:sym typeface="Calibri"/>
              </a:rPr>
              <a:t>[this will be revisited in the Digital Citizenship/Media Literacy discussion in two weeks]</a:t>
            </a:r>
            <a:endParaRPr/>
          </a:p>
          <a:p>
            <a:pPr indent="-165100" lvl="1" marL="800100" marR="0" rtl="0" algn="l">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1414" name="Google Shape;1414;p152"/>
          <p:cNvPicPr preferRelativeResize="0"/>
          <p:nvPr/>
        </p:nvPicPr>
        <p:blipFill rotWithShape="1">
          <a:blip r:embed="rId4">
            <a:alphaModFix/>
          </a:blip>
          <a:srcRect b="0" l="0" r="0" t="0"/>
          <a:stretch/>
        </p:blipFill>
        <p:spPr>
          <a:xfrm>
            <a:off x="5918886" y="3595816"/>
            <a:ext cx="5873968" cy="934995"/>
          </a:xfrm>
          <a:prstGeom prst="rect">
            <a:avLst/>
          </a:prstGeom>
          <a:solidFill>
            <a:schemeClr val="accent1"/>
          </a:solidFill>
          <a:ln>
            <a:noFill/>
          </a:ln>
          <a:effectLst>
            <a:outerShdw blurRad="50800" rotWithShape="0" algn="tl" dir="2700000" dist="177800">
              <a:schemeClr val="accent1">
                <a:alpha val="40000"/>
              </a:schemeClr>
            </a:outerShdw>
          </a:effectLst>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9" name="Shape 1419"/>
        <p:cNvGrpSpPr/>
        <p:nvPr/>
      </p:nvGrpSpPr>
      <p:grpSpPr>
        <a:xfrm>
          <a:off x="0" y="0"/>
          <a:ext cx="0" cy="0"/>
          <a:chOff x="0" y="0"/>
          <a:chExt cx="0" cy="0"/>
        </a:xfrm>
      </p:grpSpPr>
      <p:sp>
        <p:nvSpPr>
          <p:cNvPr id="1420" name="Google Shape;1420;p153"/>
          <p:cNvSpPr txBox="1"/>
          <p:nvPr/>
        </p:nvSpPr>
        <p:spPr>
          <a:xfrm>
            <a:off x="0" y="-6826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Well-being is tied to relationships…for your review</a:t>
            </a:r>
            <a:endParaRPr>
              <a:solidFill>
                <a:srgbClr val="1C4587"/>
              </a:solidFill>
            </a:endParaRPr>
          </a:p>
        </p:txBody>
      </p:sp>
      <p:pic>
        <p:nvPicPr>
          <p:cNvPr id="1421" name="Google Shape;1421;p153"/>
          <p:cNvPicPr preferRelativeResize="0"/>
          <p:nvPr/>
        </p:nvPicPr>
        <p:blipFill rotWithShape="1">
          <a:blip r:embed="rId3">
            <a:alphaModFix/>
          </a:blip>
          <a:srcRect b="0" l="0" r="0" t="0"/>
          <a:stretch/>
        </p:blipFill>
        <p:spPr>
          <a:xfrm>
            <a:off x="0" y="1455050"/>
            <a:ext cx="12192001" cy="466201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2"/>
          <p:cNvSpPr txBox="1"/>
          <p:nvPr/>
        </p:nvSpPr>
        <p:spPr>
          <a:xfrm>
            <a:off x="511050" y="0"/>
            <a:ext cx="11169900" cy="899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Week 9: Citizenship</a:t>
            </a:r>
            <a:endParaRPr b="1" sz="4400">
              <a:solidFill>
                <a:srgbClr val="1C4587"/>
              </a:solidFill>
              <a:latin typeface="Calibri"/>
              <a:ea typeface="Calibri"/>
              <a:cs typeface="Calibri"/>
              <a:sym typeface="Calibri"/>
            </a:endParaRPr>
          </a:p>
        </p:txBody>
      </p:sp>
      <p:sp>
        <p:nvSpPr>
          <p:cNvPr id="247" name="Google Shape;247;p32"/>
          <p:cNvSpPr txBox="1"/>
          <p:nvPr/>
        </p:nvSpPr>
        <p:spPr>
          <a:xfrm>
            <a:off x="1477500" y="1932875"/>
            <a:ext cx="9237000" cy="31308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57150" rtl="0" algn="ctr">
              <a:lnSpc>
                <a:spcPct val="115000"/>
              </a:lnSpc>
              <a:spcBef>
                <a:spcPts val="0"/>
              </a:spcBef>
              <a:spcAft>
                <a:spcPts val="0"/>
              </a:spcAft>
              <a:buNone/>
            </a:pPr>
            <a:r>
              <a:rPr b="1" lang="en-US" sz="5800">
                <a:solidFill>
                  <a:srgbClr val="1C4587"/>
                </a:solidFill>
                <a:latin typeface="Calibri"/>
                <a:ea typeface="Calibri"/>
                <a:cs typeface="Calibri"/>
                <a:sym typeface="Calibri"/>
              </a:rPr>
              <a:t>Part 1: </a:t>
            </a:r>
            <a:endParaRPr b="1" sz="5800">
              <a:solidFill>
                <a:srgbClr val="1C4587"/>
              </a:solidFill>
              <a:latin typeface="Calibri"/>
              <a:ea typeface="Calibri"/>
              <a:cs typeface="Calibri"/>
              <a:sym typeface="Calibri"/>
            </a:endParaRPr>
          </a:p>
          <a:p>
            <a:pPr indent="0" lvl="0" marL="57150" rtl="0" algn="ctr">
              <a:lnSpc>
                <a:spcPct val="115000"/>
              </a:lnSpc>
              <a:spcBef>
                <a:spcPts val="0"/>
              </a:spcBef>
              <a:spcAft>
                <a:spcPts val="0"/>
              </a:spcAft>
              <a:buNone/>
            </a:pPr>
            <a:r>
              <a:rPr b="1" lang="en-US" sz="5800">
                <a:solidFill>
                  <a:srgbClr val="E3760B"/>
                </a:solidFill>
                <a:latin typeface="Calibri"/>
                <a:ea typeface="Calibri"/>
                <a:cs typeface="Calibri"/>
                <a:sym typeface="Calibri"/>
              </a:rPr>
              <a:t>Practice Wisdom</a:t>
            </a:r>
            <a:r>
              <a:rPr b="1" lang="en-US" sz="5800">
                <a:solidFill>
                  <a:srgbClr val="1C4587"/>
                </a:solidFill>
                <a:latin typeface="Calibri"/>
                <a:ea typeface="Calibri"/>
                <a:cs typeface="Calibri"/>
                <a:sym typeface="Calibri"/>
              </a:rPr>
              <a:t> </a:t>
            </a:r>
            <a:endParaRPr b="1" sz="5800">
              <a:solidFill>
                <a:srgbClr val="1C4587"/>
              </a:solidFill>
              <a:latin typeface="Calibri"/>
              <a:ea typeface="Calibri"/>
              <a:cs typeface="Calibri"/>
              <a:sym typeface="Calibri"/>
            </a:endParaRPr>
          </a:p>
          <a:p>
            <a:pPr indent="0" lvl="0" marL="57150" rtl="0" algn="ctr">
              <a:lnSpc>
                <a:spcPct val="115000"/>
              </a:lnSpc>
              <a:spcBef>
                <a:spcPts val="0"/>
              </a:spcBef>
              <a:spcAft>
                <a:spcPts val="0"/>
              </a:spcAft>
              <a:buNone/>
            </a:pPr>
            <a:r>
              <a:rPr b="1" lang="en-US" sz="5800">
                <a:solidFill>
                  <a:srgbClr val="1C4587"/>
                </a:solidFill>
                <a:latin typeface="Calibri"/>
                <a:ea typeface="Calibri"/>
                <a:cs typeface="Calibri"/>
                <a:sym typeface="Calibri"/>
              </a:rPr>
              <a:t>for Better Politics</a:t>
            </a:r>
            <a:endParaRPr b="1" sz="5800">
              <a:solidFill>
                <a:srgbClr val="1C4587"/>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3"/>
          <p:cNvSpPr txBox="1"/>
          <p:nvPr/>
        </p:nvSpPr>
        <p:spPr>
          <a:xfrm>
            <a:off x="559425" y="-62500"/>
            <a:ext cx="10515600" cy="9501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Tip #1:</a:t>
            </a:r>
            <a:r>
              <a:rPr b="1" lang="en-US" sz="4400">
                <a:solidFill>
                  <a:srgbClr val="E3760B"/>
                </a:solidFill>
                <a:latin typeface="Calibri"/>
                <a:ea typeface="Calibri"/>
                <a:cs typeface="Calibri"/>
                <a:sym typeface="Calibri"/>
              </a:rPr>
              <a:t> </a:t>
            </a:r>
            <a:r>
              <a:rPr b="1" lang="en-US" sz="4400">
                <a:solidFill>
                  <a:srgbClr val="E3760B"/>
                </a:solidFill>
                <a:latin typeface="Calibri"/>
                <a:ea typeface="Calibri"/>
                <a:cs typeface="Calibri"/>
                <a:sym typeface="Calibri"/>
              </a:rPr>
              <a:t>Practice Wisdom/Wise Reasoning</a:t>
            </a:r>
            <a:endParaRPr b="1" sz="4400">
              <a:solidFill>
                <a:srgbClr val="E3760B"/>
              </a:solidFill>
              <a:latin typeface="Calibri"/>
              <a:ea typeface="Calibri"/>
              <a:cs typeface="Calibri"/>
              <a:sym typeface="Calibri"/>
            </a:endParaRPr>
          </a:p>
        </p:txBody>
      </p:sp>
      <p:sp>
        <p:nvSpPr>
          <p:cNvPr id="254" name="Google Shape;254;p33"/>
          <p:cNvSpPr txBox="1"/>
          <p:nvPr/>
        </p:nvSpPr>
        <p:spPr>
          <a:xfrm>
            <a:off x="685800" y="810450"/>
            <a:ext cx="10967100" cy="10467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The pursuit of virtue (e.g., pursuing personal ideals and contributing to other people)</a:t>
            </a:r>
            <a:endParaRPr sz="2800">
              <a:solidFill>
                <a:schemeClr val="dk1"/>
              </a:solidFill>
              <a:latin typeface="Calibri"/>
              <a:ea typeface="Calibri"/>
              <a:cs typeface="Calibri"/>
              <a:sym typeface="Calibri"/>
            </a:endParaRPr>
          </a:p>
        </p:txBody>
      </p:sp>
      <p:sp>
        <p:nvSpPr>
          <p:cNvPr id="255" name="Google Shape;255;p33"/>
          <p:cNvSpPr txBox="1"/>
          <p:nvPr/>
        </p:nvSpPr>
        <p:spPr>
          <a:xfrm>
            <a:off x="685800" y="1704425"/>
            <a:ext cx="10092000" cy="6156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0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A focus on the big picture meaning</a:t>
            </a:r>
            <a:endParaRPr sz="2800">
              <a:solidFill>
                <a:schemeClr val="dk1"/>
              </a:solidFill>
              <a:latin typeface="Calibri"/>
              <a:ea typeface="Calibri"/>
              <a:cs typeface="Calibri"/>
              <a:sym typeface="Calibri"/>
            </a:endParaRPr>
          </a:p>
        </p:txBody>
      </p:sp>
      <p:sp>
        <p:nvSpPr>
          <p:cNvPr id="256" name="Google Shape;256;p33"/>
          <p:cNvSpPr txBox="1"/>
          <p:nvPr/>
        </p:nvSpPr>
        <p:spPr>
          <a:xfrm>
            <a:off x="685800" y="2167625"/>
            <a:ext cx="4579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Intellectual humility</a:t>
            </a:r>
            <a:endParaRPr>
              <a:solidFill>
                <a:schemeClr val="dk1"/>
              </a:solidFill>
            </a:endParaRPr>
          </a:p>
        </p:txBody>
      </p:sp>
      <p:sp>
        <p:nvSpPr>
          <p:cNvPr id="257" name="Google Shape;257;p33"/>
          <p:cNvSpPr txBox="1"/>
          <p:nvPr/>
        </p:nvSpPr>
        <p:spPr>
          <a:xfrm>
            <a:off x="685800" y="4058938"/>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Appreciation of the complexity of emotional experiences</a:t>
            </a:r>
            <a:endParaRPr sz="2800">
              <a:solidFill>
                <a:schemeClr val="dk1"/>
              </a:solidFill>
              <a:latin typeface="Calibri"/>
              <a:ea typeface="Calibri"/>
              <a:cs typeface="Calibri"/>
              <a:sym typeface="Calibri"/>
            </a:endParaRPr>
          </a:p>
        </p:txBody>
      </p:sp>
      <p:sp>
        <p:nvSpPr>
          <p:cNvPr id="258" name="Google Shape;258;p33"/>
          <p:cNvSpPr txBox="1"/>
          <p:nvPr/>
        </p:nvSpPr>
        <p:spPr>
          <a:xfrm>
            <a:off x="685800" y="2628000"/>
            <a:ext cx="9493500" cy="10467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Adaptive emotion regulation (more reappraisal and less maladaptive thought suppression)</a:t>
            </a:r>
            <a:endParaRPr sz="2800">
              <a:solidFill>
                <a:schemeClr val="dk1"/>
              </a:solidFill>
              <a:latin typeface="Calibri"/>
              <a:ea typeface="Calibri"/>
              <a:cs typeface="Calibri"/>
              <a:sym typeface="Calibri"/>
            </a:endParaRPr>
          </a:p>
        </p:txBody>
      </p:sp>
      <p:sp>
        <p:nvSpPr>
          <p:cNvPr id="259" name="Google Shape;259;p33"/>
          <p:cNvSpPr txBox="1"/>
          <p:nvPr/>
        </p:nvSpPr>
        <p:spPr>
          <a:xfrm>
            <a:off x="685800" y="3586913"/>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Flexible navigation of uncertainties</a:t>
            </a:r>
            <a:endParaRPr sz="2800">
              <a:solidFill>
                <a:schemeClr val="dk1"/>
              </a:solidFill>
              <a:latin typeface="Calibri"/>
              <a:ea typeface="Calibri"/>
              <a:cs typeface="Calibri"/>
              <a:sym typeface="Calibri"/>
            </a:endParaRPr>
          </a:p>
        </p:txBody>
      </p:sp>
      <p:sp>
        <p:nvSpPr>
          <p:cNvPr id="260" name="Google Shape;260;p33"/>
          <p:cNvSpPr txBox="1"/>
          <p:nvPr/>
        </p:nvSpPr>
        <p:spPr>
          <a:xfrm>
            <a:off x="685800" y="4585288"/>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Ability to self-distance [consider others' situations]</a:t>
            </a:r>
            <a:endParaRPr sz="2800">
              <a:solidFill>
                <a:schemeClr val="dk1"/>
              </a:solidFill>
              <a:latin typeface="Calibri"/>
              <a:ea typeface="Calibri"/>
              <a:cs typeface="Calibri"/>
              <a:sym typeface="Calibri"/>
            </a:endParaRPr>
          </a:p>
        </p:txBody>
      </p:sp>
      <p:sp>
        <p:nvSpPr>
          <p:cNvPr id="261" name="Google Shape;261;p33"/>
          <p:cNvSpPr txBox="1"/>
          <p:nvPr/>
        </p:nvSpPr>
        <p:spPr>
          <a:xfrm>
            <a:off x="685800" y="5116063"/>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Compromise</a:t>
            </a:r>
            <a:endParaRPr sz="2800">
              <a:solidFill>
                <a:schemeClr val="dk1"/>
              </a:solidFill>
              <a:latin typeface="Calibri"/>
              <a:ea typeface="Calibri"/>
              <a:cs typeface="Calibri"/>
              <a:sym typeface="Calibri"/>
            </a:endParaRPr>
          </a:p>
        </p:txBody>
      </p:sp>
      <p:sp>
        <p:nvSpPr>
          <p:cNvPr id="262" name="Google Shape;262;p33"/>
          <p:cNvSpPr txBox="1"/>
          <p:nvPr/>
        </p:nvSpPr>
        <p:spPr>
          <a:xfrm>
            <a:off x="685800" y="5645438"/>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Forgiveness</a:t>
            </a:r>
            <a:endParaRPr sz="2800">
              <a:solidFill>
                <a:schemeClr val="dk1"/>
              </a:solidFill>
              <a:latin typeface="Calibri"/>
              <a:ea typeface="Calibri"/>
              <a:cs typeface="Calibri"/>
              <a:sym typeface="Calibri"/>
            </a:endParaRPr>
          </a:p>
        </p:txBody>
      </p:sp>
      <p:sp>
        <p:nvSpPr>
          <p:cNvPr id="263" name="Google Shape;263;p33"/>
          <p:cNvSpPr txBox="1"/>
          <p:nvPr/>
        </p:nvSpPr>
        <p:spPr>
          <a:xfrm>
            <a:off x="685800" y="6178838"/>
            <a:ext cx="9493500" cy="615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Self-transcendence</a:t>
            </a:r>
            <a:endParaRPr sz="2800">
              <a:solidFill>
                <a:schemeClr val="dk1"/>
              </a:solidFill>
              <a:latin typeface="Calibri"/>
              <a:ea typeface="Calibri"/>
              <a:cs typeface="Calibri"/>
              <a:sym typeface="Calibri"/>
            </a:endParaRPr>
          </a:p>
        </p:txBody>
      </p:sp>
      <p:pic>
        <p:nvPicPr>
          <p:cNvPr id="264" name="Google Shape;264;p33"/>
          <p:cNvPicPr preferRelativeResize="0"/>
          <p:nvPr/>
        </p:nvPicPr>
        <p:blipFill rotWithShape="1">
          <a:blip r:embed="rId3">
            <a:alphaModFix/>
          </a:blip>
          <a:srcRect b="704" l="11866" r="13406" t="0"/>
          <a:stretch/>
        </p:blipFill>
        <p:spPr>
          <a:xfrm>
            <a:off x="9819964" y="2760343"/>
            <a:ext cx="1922010" cy="1915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par>
                                <p:cTn fill="hold" nodeType="with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par>
                                <p:cTn fill="hold" nodeType="with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4"/>
          <p:cNvSpPr txBox="1"/>
          <p:nvPr/>
        </p:nvSpPr>
        <p:spPr>
          <a:xfrm>
            <a:off x="511050" y="0"/>
            <a:ext cx="11169900" cy="899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Week 9: Citizenship</a:t>
            </a:r>
            <a:endParaRPr b="1" sz="4400">
              <a:solidFill>
                <a:srgbClr val="1C4587"/>
              </a:solidFill>
              <a:latin typeface="Calibri"/>
              <a:ea typeface="Calibri"/>
              <a:cs typeface="Calibri"/>
              <a:sym typeface="Calibri"/>
            </a:endParaRPr>
          </a:p>
        </p:txBody>
      </p:sp>
      <p:sp>
        <p:nvSpPr>
          <p:cNvPr id="271" name="Google Shape;271;p34"/>
          <p:cNvSpPr txBox="1"/>
          <p:nvPr/>
        </p:nvSpPr>
        <p:spPr>
          <a:xfrm>
            <a:off x="1477500" y="1932875"/>
            <a:ext cx="9237000" cy="31308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57150" rtl="0" algn="ctr">
              <a:lnSpc>
                <a:spcPct val="115000"/>
              </a:lnSpc>
              <a:spcBef>
                <a:spcPts val="0"/>
              </a:spcBef>
              <a:spcAft>
                <a:spcPts val="0"/>
              </a:spcAft>
              <a:buNone/>
            </a:pPr>
            <a:r>
              <a:rPr b="1" lang="en-US" sz="5800">
                <a:solidFill>
                  <a:srgbClr val="1C4587"/>
                </a:solidFill>
                <a:latin typeface="Calibri"/>
                <a:ea typeface="Calibri"/>
                <a:cs typeface="Calibri"/>
                <a:sym typeface="Calibri"/>
              </a:rPr>
              <a:t>Part 2: </a:t>
            </a:r>
            <a:endParaRPr b="1" sz="5800">
              <a:solidFill>
                <a:srgbClr val="1C4587"/>
              </a:solidFill>
              <a:latin typeface="Calibri"/>
              <a:ea typeface="Calibri"/>
              <a:cs typeface="Calibri"/>
              <a:sym typeface="Calibri"/>
            </a:endParaRPr>
          </a:p>
          <a:p>
            <a:pPr indent="0" lvl="0" marL="57150" rtl="0" algn="ctr">
              <a:lnSpc>
                <a:spcPct val="115000"/>
              </a:lnSpc>
              <a:spcBef>
                <a:spcPts val="0"/>
              </a:spcBef>
              <a:spcAft>
                <a:spcPts val="0"/>
              </a:spcAft>
              <a:buNone/>
            </a:pPr>
            <a:r>
              <a:rPr b="1" lang="en-US" sz="5800">
                <a:solidFill>
                  <a:srgbClr val="E3760B"/>
                </a:solidFill>
                <a:latin typeface="Calibri"/>
                <a:ea typeface="Calibri"/>
                <a:cs typeface="Calibri"/>
                <a:sym typeface="Calibri"/>
              </a:rPr>
              <a:t>Practice the Pause</a:t>
            </a:r>
            <a:r>
              <a:rPr b="1" lang="en-US" sz="5800">
                <a:solidFill>
                  <a:srgbClr val="1C4587"/>
                </a:solidFill>
                <a:latin typeface="Calibri"/>
                <a:ea typeface="Calibri"/>
                <a:cs typeface="Calibri"/>
                <a:sym typeface="Calibri"/>
              </a:rPr>
              <a:t> </a:t>
            </a:r>
            <a:endParaRPr b="1" sz="5800">
              <a:solidFill>
                <a:srgbClr val="1C4587"/>
              </a:solidFill>
              <a:latin typeface="Calibri"/>
              <a:ea typeface="Calibri"/>
              <a:cs typeface="Calibri"/>
              <a:sym typeface="Calibri"/>
            </a:endParaRPr>
          </a:p>
          <a:p>
            <a:pPr indent="0" lvl="0" marL="57150" rtl="0" algn="ctr">
              <a:lnSpc>
                <a:spcPct val="115000"/>
              </a:lnSpc>
              <a:spcBef>
                <a:spcPts val="0"/>
              </a:spcBef>
              <a:spcAft>
                <a:spcPts val="0"/>
              </a:spcAft>
              <a:buNone/>
            </a:pPr>
            <a:r>
              <a:rPr b="1" lang="en-US" sz="5800">
                <a:solidFill>
                  <a:srgbClr val="1C4587"/>
                </a:solidFill>
                <a:latin typeface="Calibri"/>
                <a:ea typeface="Calibri"/>
                <a:cs typeface="Calibri"/>
                <a:sym typeface="Calibri"/>
              </a:rPr>
              <a:t>for Better Politics</a:t>
            </a:r>
            <a:endParaRPr b="1" sz="5800">
              <a:solidFill>
                <a:srgbClr val="1C4587"/>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5"/>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278" name="Google Shape;278;p35"/>
          <p:cNvPicPr preferRelativeResize="0"/>
          <p:nvPr/>
        </p:nvPicPr>
        <p:blipFill>
          <a:blip r:embed="rId3">
            <a:alphaModFix/>
          </a:blip>
          <a:stretch>
            <a:fillRect/>
          </a:stretch>
        </p:blipFill>
        <p:spPr>
          <a:xfrm>
            <a:off x="248376" y="1265035"/>
            <a:ext cx="1400800" cy="2210452"/>
          </a:xfrm>
          <a:prstGeom prst="rect">
            <a:avLst/>
          </a:prstGeom>
          <a:noFill/>
          <a:ln>
            <a:noFill/>
          </a:ln>
        </p:spPr>
      </p:pic>
      <p:sp>
        <p:nvSpPr>
          <p:cNvPr id="279" name="Google Shape;279;p35"/>
          <p:cNvSpPr txBox="1"/>
          <p:nvPr/>
        </p:nvSpPr>
        <p:spPr>
          <a:xfrm>
            <a:off x="406825" y="29412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280" name="Google Shape;280;p35"/>
          <p:cNvPicPr preferRelativeResize="0"/>
          <p:nvPr/>
        </p:nvPicPr>
        <p:blipFill rotWithShape="1">
          <a:blip r:embed="rId4">
            <a:alphaModFix/>
          </a:blip>
          <a:srcRect b="29479" l="20255" r="22620" t="25166"/>
          <a:stretch/>
        </p:blipFill>
        <p:spPr>
          <a:xfrm>
            <a:off x="406825" y="1112625"/>
            <a:ext cx="873600" cy="1015800"/>
          </a:xfrm>
          <a:prstGeom prst="rect">
            <a:avLst/>
          </a:prstGeom>
          <a:noFill/>
          <a:ln>
            <a:noFill/>
          </a:ln>
        </p:spPr>
      </p:pic>
      <p:pic>
        <p:nvPicPr>
          <p:cNvPr id="281" name="Google Shape;281;p35"/>
          <p:cNvPicPr preferRelativeResize="0"/>
          <p:nvPr/>
        </p:nvPicPr>
        <p:blipFill rotWithShape="1">
          <a:blip r:embed="rId5">
            <a:alphaModFix amt="47000"/>
          </a:blip>
          <a:srcRect b="6421" l="6975" r="4949" t="17318"/>
          <a:stretch/>
        </p:blipFill>
        <p:spPr>
          <a:xfrm>
            <a:off x="2117676" y="1637500"/>
            <a:ext cx="7727754" cy="4991900"/>
          </a:xfrm>
          <a:prstGeom prst="rect">
            <a:avLst/>
          </a:prstGeom>
          <a:noFill/>
          <a:ln>
            <a:noFill/>
          </a:ln>
        </p:spPr>
      </p:pic>
      <p:sp>
        <p:nvSpPr>
          <p:cNvPr id="282" name="Google Shape;282;p35"/>
          <p:cNvSpPr/>
          <p:nvPr/>
        </p:nvSpPr>
        <p:spPr>
          <a:xfrm>
            <a:off x="573300" y="3390584"/>
            <a:ext cx="11045400" cy="754800"/>
          </a:xfrm>
          <a:prstGeom prst="lef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3" name="Google Shape;283;p35"/>
          <p:cNvSpPr txBox="1"/>
          <p:nvPr/>
        </p:nvSpPr>
        <p:spPr>
          <a:xfrm>
            <a:off x="2217975" y="1332700"/>
            <a:ext cx="7488300" cy="4273800"/>
          </a:xfrm>
          <a:prstGeom prst="rect">
            <a:avLst/>
          </a:prstGeom>
          <a:solidFill>
            <a:schemeClr val="lt1"/>
          </a:solidFill>
          <a:ln cap="flat" cmpd="sng" w="9525">
            <a:solidFill>
              <a:srgbClr val="E376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2090"/>
              <a:buFont typeface="Calibri"/>
              <a:buNone/>
            </a:pPr>
            <a:r>
              <a:rPr b="1" lang="en-US" sz="5090">
                <a:solidFill>
                  <a:srgbClr val="1C4587"/>
                </a:solidFill>
                <a:latin typeface="Calibri"/>
                <a:ea typeface="Calibri"/>
                <a:cs typeface="Calibri"/>
                <a:sym typeface="Calibri"/>
              </a:rPr>
              <a:t>Tip #2: </a:t>
            </a:r>
            <a:endParaRPr b="1" sz="509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2090"/>
              <a:buFont typeface="Calibri"/>
              <a:buNone/>
            </a:pPr>
            <a:r>
              <a:rPr b="1" lang="en-US" sz="5090">
                <a:solidFill>
                  <a:srgbClr val="E3760B"/>
                </a:solidFill>
                <a:latin typeface="Calibri"/>
                <a:ea typeface="Calibri"/>
                <a:cs typeface="Calibri"/>
                <a:sym typeface="Calibri"/>
              </a:rPr>
              <a:t>Pause and</a:t>
            </a:r>
            <a:endParaRPr b="1" sz="509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2090"/>
              <a:buFont typeface="Calibri"/>
              <a:buNone/>
            </a:pPr>
            <a:r>
              <a:rPr b="1" lang="en-US" sz="5090">
                <a:solidFill>
                  <a:srgbClr val="E3760B"/>
                </a:solidFill>
                <a:latin typeface="Calibri"/>
                <a:ea typeface="Calibri"/>
                <a:cs typeface="Calibri"/>
                <a:sym typeface="Calibri"/>
              </a:rPr>
              <a:t>"point and name" </a:t>
            </a:r>
            <a:endParaRPr b="1" sz="509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2090"/>
              <a:buFont typeface="Calibri"/>
              <a:buNone/>
            </a:pPr>
            <a:r>
              <a:rPr b="1" lang="en-US" sz="7190">
                <a:solidFill>
                  <a:srgbClr val="E3760B"/>
                </a:solidFill>
                <a:latin typeface="Calibri"/>
                <a:ea typeface="Calibri"/>
                <a:cs typeface="Calibri"/>
                <a:sym typeface="Calibri"/>
              </a:rPr>
              <a:t>false dichotomy</a:t>
            </a:r>
            <a:endParaRPr b="1" sz="3926">
              <a:solidFill>
                <a:srgbClr val="E3760B"/>
              </a:solidFill>
              <a:latin typeface="Calibri"/>
              <a:ea typeface="Calibri"/>
              <a:cs typeface="Calibri"/>
              <a:sym typeface="Calibri"/>
            </a:endParaRPr>
          </a:p>
        </p:txBody>
      </p:sp>
      <p:pic>
        <p:nvPicPr>
          <p:cNvPr id="284" name="Google Shape;284;p35"/>
          <p:cNvPicPr preferRelativeResize="0"/>
          <p:nvPr/>
        </p:nvPicPr>
        <p:blipFill>
          <a:blip r:embed="rId6">
            <a:alphaModFix/>
          </a:blip>
          <a:stretch>
            <a:fillRect/>
          </a:stretch>
        </p:blipFill>
        <p:spPr>
          <a:xfrm>
            <a:off x="10275075" y="3929425"/>
            <a:ext cx="1529350" cy="2210450"/>
          </a:xfrm>
          <a:prstGeom prst="rect">
            <a:avLst/>
          </a:prstGeom>
          <a:noFill/>
          <a:ln>
            <a:noFill/>
          </a:ln>
        </p:spPr>
      </p:pic>
      <p:sp>
        <p:nvSpPr>
          <p:cNvPr id="285" name="Google Shape;285;p35"/>
          <p:cNvSpPr txBox="1"/>
          <p:nvPr/>
        </p:nvSpPr>
        <p:spPr>
          <a:xfrm>
            <a:off x="10423750" y="2962650"/>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286" name="Google Shape;286;p35"/>
          <p:cNvPicPr preferRelativeResize="0"/>
          <p:nvPr/>
        </p:nvPicPr>
        <p:blipFill rotWithShape="1">
          <a:blip r:embed="rId4">
            <a:alphaModFix/>
          </a:blip>
          <a:srcRect b="29479" l="20255" r="22620" t="25166"/>
          <a:stretch/>
        </p:blipFill>
        <p:spPr>
          <a:xfrm>
            <a:off x="10423750" y="3784450"/>
            <a:ext cx="873600" cy="1015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6"/>
          <p:cNvSpPr txBox="1"/>
          <p:nvPr>
            <p:ph type="ctrTitle"/>
          </p:nvPr>
        </p:nvSpPr>
        <p:spPr>
          <a:xfrm>
            <a:off x="2391113" y="699500"/>
            <a:ext cx="6846300" cy="855900"/>
          </a:xfrm>
          <a:prstGeom prst="rect">
            <a:avLst/>
          </a:prstGeom>
          <a:solidFill>
            <a:schemeClr val="lt1"/>
          </a:solid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222A35"/>
              </a:buClr>
              <a:buSzPts val="2800"/>
              <a:buFont typeface="Calibri"/>
              <a:buNone/>
            </a:pPr>
            <a:r>
              <a:t/>
            </a:r>
            <a:endParaRPr b="1" sz="4800">
              <a:solidFill>
                <a:srgbClr val="E3760B"/>
              </a:solidFill>
            </a:endParaRPr>
          </a:p>
          <a:p>
            <a:pPr indent="0" lvl="0" marL="0" rtl="0" algn="ctr">
              <a:lnSpc>
                <a:spcPct val="90000"/>
              </a:lnSpc>
              <a:spcBef>
                <a:spcPts val="0"/>
              </a:spcBef>
              <a:spcAft>
                <a:spcPts val="0"/>
              </a:spcAft>
              <a:buClr>
                <a:srgbClr val="222A35"/>
              </a:buClr>
              <a:buSzPts val="2800"/>
              <a:buFont typeface="Calibri"/>
              <a:buNone/>
            </a:pPr>
            <a:r>
              <a:rPr b="1" lang="en-US" sz="4400">
                <a:solidFill>
                  <a:srgbClr val="1C4587"/>
                </a:solidFill>
              </a:rPr>
              <a:t>Culture of Democracy=</a:t>
            </a:r>
            <a:endParaRPr b="1" sz="4400">
              <a:solidFill>
                <a:srgbClr val="1C4587"/>
              </a:solidFill>
            </a:endParaRPr>
          </a:p>
          <a:p>
            <a:pPr indent="0" lvl="0" marL="0" rtl="0" algn="ctr">
              <a:lnSpc>
                <a:spcPct val="90000"/>
              </a:lnSpc>
              <a:spcBef>
                <a:spcPts val="0"/>
              </a:spcBef>
              <a:spcAft>
                <a:spcPts val="0"/>
              </a:spcAft>
              <a:buClr>
                <a:srgbClr val="222A35"/>
              </a:buClr>
              <a:buSzPts val="2800"/>
              <a:buFont typeface="Calibri"/>
              <a:buNone/>
            </a:pPr>
            <a:r>
              <a:rPr b="1" lang="en-US" sz="4400">
                <a:solidFill>
                  <a:srgbClr val="1C4587"/>
                </a:solidFill>
              </a:rPr>
              <a:t>"Dancing in the tensions"</a:t>
            </a:r>
            <a:endParaRPr b="1" sz="4400">
              <a:solidFill>
                <a:srgbClr val="1C4587"/>
              </a:solidFill>
            </a:endParaRPr>
          </a:p>
        </p:txBody>
      </p:sp>
      <p:pic>
        <p:nvPicPr>
          <p:cNvPr id="293" name="Google Shape;293;p36"/>
          <p:cNvPicPr preferRelativeResize="0"/>
          <p:nvPr/>
        </p:nvPicPr>
        <p:blipFill rotWithShape="1">
          <a:blip r:embed="rId3">
            <a:alphaModFix amt="47000"/>
          </a:blip>
          <a:srcRect b="6421" l="6975" r="4949" t="17318"/>
          <a:stretch/>
        </p:blipFill>
        <p:spPr>
          <a:xfrm>
            <a:off x="2117676" y="1637500"/>
            <a:ext cx="7727754" cy="4991900"/>
          </a:xfrm>
          <a:prstGeom prst="rect">
            <a:avLst/>
          </a:prstGeom>
          <a:noFill/>
          <a:ln>
            <a:noFill/>
          </a:ln>
        </p:spPr>
      </p:pic>
      <p:sp>
        <p:nvSpPr>
          <p:cNvPr id="294" name="Google Shape;294;p36"/>
          <p:cNvSpPr/>
          <p:nvPr/>
        </p:nvSpPr>
        <p:spPr>
          <a:xfrm>
            <a:off x="573300" y="3390584"/>
            <a:ext cx="11045400" cy="754800"/>
          </a:xfrm>
          <a:prstGeom prst="lef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7"/>
          <p:cNvSpPr txBox="1"/>
          <p:nvPr>
            <p:ph type="ctrTitle"/>
          </p:nvPr>
        </p:nvSpPr>
        <p:spPr>
          <a:xfrm>
            <a:off x="2391113" y="699500"/>
            <a:ext cx="6846300" cy="855900"/>
          </a:xfrm>
          <a:prstGeom prst="rect">
            <a:avLst/>
          </a:prstGeom>
          <a:solidFill>
            <a:schemeClr val="lt1"/>
          </a:solid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222A35"/>
              </a:buClr>
              <a:buSzPts val="2800"/>
              <a:buFont typeface="Calibri"/>
              <a:buNone/>
            </a:pPr>
            <a:r>
              <a:t/>
            </a:r>
            <a:endParaRPr b="1" sz="4800">
              <a:solidFill>
                <a:srgbClr val="E3760B"/>
              </a:solidFill>
            </a:endParaRPr>
          </a:p>
          <a:p>
            <a:pPr indent="0" lvl="0" marL="0" rtl="0" algn="ctr">
              <a:lnSpc>
                <a:spcPct val="90000"/>
              </a:lnSpc>
              <a:spcBef>
                <a:spcPts val="0"/>
              </a:spcBef>
              <a:spcAft>
                <a:spcPts val="0"/>
              </a:spcAft>
              <a:buClr>
                <a:srgbClr val="222A35"/>
              </a:buClr>
              <a:buSzPts val="2800"/>
              <a:buFont typeface="Calibri"/>
              <a:buNone/>
            </a:pPr>
            <a:r>
              <a:rPr b="1" lang="en-US" sz="4400">
                <a:solidFill>
                  <a:srgbClr val="1C4587"/>
                </a:solidFill>
              </a:rPr>
              <a:t>Culture of Democracy=</a:t>
            </a:r>
            <a:endParaRPr b="1" sz="4400">
              <a:solidFill>
                <a:srgbClr val="1C4587"/>
              </a:solidFill>
            </a:endParaRPr>
          </a:p>
          <a:p>
            <a:pPr indent="0" lvl="0" marL="0" rtl="0" algn="ctr">
              <a:lnSpc>
                <a:spcPct val="90000"/>
              </a:lnSpc>
              <a:spcBef>
                <a:spcPts val="0"/>
              </a:spcBef>
              <a:spcAft>
                <a:spcPts val="0"/>
              </a:spcAft>
              <a:buClr>
                <a:srgbClr val="222A35"/>
              </a:buClr>
              <a:buSzPts val="2800"/>
              <a:buFont typeface="Calibri"/>
              <a:buNone/>
            </a:pPr>
            <a:r>
              <a:rPr b="1" lang="en-US" sz="4400">
                <a:solidFill>
                  <a:srgbClr val="1C4587"/>
                </a:solidFill>
              </a:rPr>
              <a:t>"Dancing in the tensions"</a:t>
            </a:r>
            <a:endParaRPr b="1" sz="4400">
              <a:solidFill>
                <a:srgbClr val="1C4587"/>
              </a:solidFill>
            </a:endParaRPr>
          </a:p>
        </p:txBody>
      </p:sp>
      <p:pic>
        <p:nvPicPr>
          <p:cNvPr id="301" name="Google Shape;301;p37"/>
          <p:cNvPicPr preferRelativeResize="0"/>
          <p:nvPr/>
        </p:nvPicPr>
        <p:blipFill rotWithShape="1">
          <a:blip r:embed="rId3">
            <a:alphaModFix amt="47000"/>
          </a:blip>
          <a:srcRect b="6421" l="6975" r="4949" t="17318"/>
          <a:stretch/>
        </p:blipFill>
        <p:spPr>
          <a:xfrm>
            <a:off x="2117676" y="1637500"/>
            <a:ext cx="7727754" cy="4991900"/>
          </a:xfrm>
          <a:prstGeom prst="rect">
            <a:avLst/>
          </a:prstGeom>
          <a:noFill/>
          <a:ln>
            <a:noFill/>
          </a:ln>
        </p:spPr>
      </p:pic>
      <p:sp>
        <p:nvSpPr>
          <p:cNvPr id="302" name="Google Shape;302;p37"/>
          <p:cNvSpPr txBox="1"/>
          <p:nvPr/>
        </p:nvSpPr>
        <p:spPr>
          <a:xfrm>
            <a:off x="1962725" y="4324925"/>
            <a:ext cx="8451300" cy="19395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800">
                <a:solidFill>
                  <a:srgbClr val="E3760B"/>
                </a:solidFill>
                <a:highlight>
                  <a:srgbClr val="FFFFFF"/>
                </a:highlight>
              </a:rPr>
              <a:t>"M</a:t>
            </a:r>
            <a:r>
              <a:rPr b="1" lang="en-US" sz="3800">
                <a:solidFill>
                  <a:srgbClr val="E3760B"/>
                </a:solidFill>
                <a:highlight>
                  <a:srgbClr val="FFFFFF"/>
                </a:highlight>
              </a:rPr>
              <a:t>any…tensions, even paradoxes, are present in every democratic society."</a:t>
            </a:r>
            <a:endParaRPr b="1" sz="4100">
              <a:solidFill>
                <a:srgbClr val="E3760B"/>
              </a:solidFill>
              <a:latin typeface="Calibri"/>
              <a:ea typeface="Calibri"/>
              <a:cs typeface="Calibri"/>
              <a:sym typeface="Calibri"/>
            </a:endParaRPr>
          </a:p>
        </p:txBody>
      </p:sp>
      <p:sp>
        <p:nvSpPr>
          <p:cNvPr id="303" name="Google Shape;303;p37"/>
          <p:cNvSpPr/>
          <p:nvPr/>
        </p:nvSpPr>
        <p:spPr>
          <a:xfrm>
            <a:off x="573300" y="3390584"/>
            <a:ext cx="11045400" cy="754800"/>
          </a:xfrm>
          <a:prstGeom prst="lef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4" name="Google Shape;304;p37"/>
          <p:cNvSpPr txBox="1"/>
          <p:nvPr/>
        </p:nvSpPr>
        <p:spPr>
          <a:xfrm>
            <a:off x="1131450" y="6340625"/>
            <a:ext cx="1078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https://web-archive-2017.ait.org.tw/infousa/zhtw/DOCS/whatsdem/whatdm6.htm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145" name="Google Shape;145;p20"/>
          <p:cNvSpPr txBox="1"/>
          <p:nvPr>
            <p:ph type="ctrTitle"/>
          </p:nvPr>
        </p:nvSpPr>
        <p:spPr>
          <a:xfrm>
            <a:off x="848850" y="196750"/>
            <a:ext cx="10494300" cy="5427600"/>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b="1" lang="en-US" sz="2600">
                <a:solidFill>
                  <a:srgbClr val="1C4587"/>
                </a:solidFill>
                <a:latin typeface="Arial"/>
                <a:ea typeface="Arial"/>
                <a:cs typeface="Arial"/>
                <a:sym typeface="Arial"/>
              </a:rPr>
              <a:t>A couple of notes before you review this slide deck: </a:t>
            </a:r>
            <a:endParaRPr b="1" sz="2600">
              <a:solidFill>
                <a:srgbClr val="1C4587"/>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lang="en-US" sz="2600">
                <a:solidFill>
                  <a:srgbClr val="1C4587"/>
                </a:solidFill>
                <a:latin typeface="Arial"/>
                <a:ea typeface="Arial"/>
                <a:cs typeface="Arial"/>
                <a:sym typeface="Arial"/>
              </a:rPr>
              <a:t>We recognize our registered audience for this Fall 2022 series includes people not from the United States. As mentioned in the recording, examples of "red" and "blue" are meant to be symbolic of *any* opposing entities or ideas that can fall into rigid division (even in personal relationships). </a:t>
            </a:r>
            <a:endParaRPr sz="2600">
              <a:solidFill>
                <a:srgbClr val="1C4587"/>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sz="2600">
              <a:solidFill>
                <a:srgbClr val="1C4587"/>
              </a:solidFill>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lang="en-US" sz="2600">
                <a:solidFill>
                  <a:srgbClr val="1C4587"/>
                </a:solidFill>
                <a:latin typeface="Arial"/>
                <a:ea typeface="Arial"/>
                <a:cs typeface="Arial"/>
                <a:sym typeface="Arial"/>
              </a:rPr>
              <a:t>Also, discussions of democratic ideals are not meant for United States citizens alone; many countries use some form of a democratic republic. We would love to hear about resources that exist in your respective countries and spheres of influence that explore similar ideas of how people from diverse perspectives can work together.</a:t>
            </a:r>
            <a:endParaRPr b="1" sz="3000">
              <a:solidFill>
                <a:srgbClr val="1C458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38"/>
          <p:cNvPicPr preferRelativeResize="0"/>
          <p:nvPr/>
        </p:nvPicPr>
        <p:blipFill rotWithShape="1">
          <a:blip r:embed="rId3">
            <a:alphaModFix amt="47000"/>
          </a:blip>
          <a:srcRect b="6421" l="6975" r="4949" t="17318"/>
          <a:stretch/>
        </p:blipFill>
        <p:spPr>
          <a:xfrm>
            <a:off x="2117676" y="1637500"/>
            <a:ext cx="7727754" cy="4991900"/>
          </a:xfrm>
          <a:prstGeom prst="rect">
            <a:avLst/>
          </a:prstGeom>
          <a:noFill/>
          <a:ln>
            <a:noFill/>
          </a:ln>
        </p:spPr>
      </p:pic>
      <p:sp>
        <p:nvSpPr>
          <p:cNvPr id="311" name="Google Shape;311;p38"/>
          <p:cNvSpPr/>
          <p:nvPr/>
        </p:nvSpPr>
        <p:spPr>
          <a:xfrm>
            <a:off x="573300" y="3390584"/>
            <a:ext cx="11045400" cy="754800"/>
          </a:xfrm>
          <a:prstGeom prst="lef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312" name="Google Shape;312;p38"/>
          <p:cNvPicPr preferRelativeResize="0"/>
          <p:nvPr/>
        </p:nvPicPr>
        <p:blipFill rotWithShape="1">
          <a:blip r:embed="rId4">
            <a:alphaModFix/>
          </a:blip>
          <a:srcRect b="3703" l="0" r="0" t="3703"/>
          <a:stretch/>
        </p:blipFill>
        <p:spPr>
          <a:xfrm flipH="1">
            <a:off x="7564183" y="1070475"/>
            <a:ext cx="2012416" cy="2333596"/>
          </a:xfrm>
          <a:prstGeom prst="rect">
            <a:avLst/>
          </a:prstGeom>
          <a:noFill/>
          <a:ln>
            <a:noFill/>
          </a:ln>
        </p:spPr>
      </p:pic>
      <p:pic>
        <p:nvPicPr>
          <p:cNvPr id="313" name="Google Shape;313;p38"/>
          <p:cNvPicPr preferRelativeResize="0"/>
          <p:nvPr/>
        </p:nvPicPr>
        <p:blipFill>
          <a:blip r:embed="rId5">
            <a:alphaModFix/>
          </a:blip>
          <a:stretch>
            <a:fillRect/>
          </a:stretch>
        </p:blipFill>
        <p:spPr>
          <a:xfrm flipH="1">
            <a:off x="2731926" y="4120618"/>
            <a:ext cx="2012417" cy="2470607"/>
          </a:xfrm>
          <a:prstGeom prst="rect">
            <a:avLst/>
          </a:prstGeom>
          <a:noFill/>
          <a:ln>
            <a:noFill/>
          </a:ln>
        </p:spPr>
      </p:pic>
      <p:pic>
        <p:nvPicPr>
          <p:cNvPr id="314" name="Google Shape;314;p38"/>
          <p:cNvPicPr preferRelativeResize="0"/>
          <p:nvPr/>
        </p:nvPicPr>
        <p:blipFill>
          <a:blip r:embed="rId6">
            <a:alphaModFix/>
          </a:blip>
          <a:stretch>
            <a:fillRect/>
          </a:stretch>
        </p:blipFill>
        <p:spPr>
          <a:xfrm>
            <a:off x="499675" y="1070485"/>
            <a:ext cx="1367431" cy="2100649"/>
          </a:xfrm>
          <a:prstGeom prst="rect">
            <a:avLst/>
          </a:prstGeom>
          <a:noFill/>
          <a:ln>
            <a:noFill/>
          </a:ln>
        </p:spPr>
      </p:pic>
      <p:pic>
        <p:nvPicPr>
          <p:cNvPr id="315" name="Google Shape;315;p38"/>
          <p:cNvPicPr preferRelativeResize="0"/>
          <p:nvPr/>
        </p:nvPicPr>
        <p:blipFill>
          <a:blip r:embed="rId7">
            <a:alphaModFix/>
          </a:blip>
          <a:stretch>
            <a:fillRect/>
          </a:stretch>
        </p:blipFill>
        <p:spPr>
          <a:xfrm flipH="1">
            <a:off x="9966656" y="4438833"/>
            <a:ext cx="1492919" cy="2100647"/>
          </a:xfrm>
          <a:prstGeom prst="rect">
            <a:avLst/>
          </a:prstGeom>
          <a:noFill/>
          <a:ln>
            <a:noFill/>
          </a:ln>
        </p:spPr>
      </p:pic>
      <p:sp>
        <p:nvSpPr>
          <p:cNvPr id="316" name="Google Shape;316;p38"/>
          <p:cNvSpPr txBox="1"/>
          <p:nvPr>
            <p:ph idx="4294967295" type="title"/>
          </p:nvPr>
        </p:nvSpPr>
        <p:spPr>
          <a:xfrm>
            <a:off x="838200" y="103075"/>
            <a:ext cx="10515600" cy="9360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a:solidFill>
                  <a:srgbClr val="1C4587"/>
                </a:solidFill>
              </a:rPr>
              <a:t>Issues (and people)</a:t>
            </a:r>
            <a:r>
              <a:rPr b="1" lang="en-US">
                <a:solidFill>
                  <a:srgbClr val="1C4587"/>
                </a:solidFill>
              </a:rPr>
              <a:t> are complex</a:t>
            </a:r>
            <a:endParaRPr b="1">
              <a:solidFill>
                <a:srgbClr val="1C4587"/>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9"/>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323" name="Google Shape;323;p39"/>
          <p:cNvSpPr txBox="1"/>
          <p:nvPr/>
        </p:nvSpPr>
        <p:spPr>
          <a:xfrm>
            <a:off x="234778" y="294120"/>
            <a:ext cx="116772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Media Literacy for Political and Civic Wellness</a:t>
            </a:r>
            <a:endParaRPr b="1" sz="4400">
              <a:solidFill>
                <a:srgbClr val="1C4587"/>
              </a:solidFill>
              <a:latin typeface="Calibri"/>
              <a:ea typeface="Calibri"/>
              <a:cs typeface="Calibri"/>
              <a:sym typeface="Calibri"/>
            </a:endParaRPr>
          </a:p>
        </p:txBody>
      </p:sp>
      <p:sp>
        <p:nvSpPr>
          <p:cNvPr id="324" name="Google Shape;324;p39"/>
          <p:cNvSpPr/>
          <p:nvPr/>
        </p:nvSpPr>
        <p:spPr>
          <a:xfrm>
            <a:off x="234778" y="5743462"/>
            <a:ext cx="11412000" cy="892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en-US" sz="3600">
                <a:solidFill>
                  <a:srgbClr val="1C4587"/>
                </a:solidFill>
                <a:latin typeface="Calibri"/>
                <a:ea typeface="Calibri"/>
                <a:cs typeface="Calibri"/>
                <a:sym typeface="Calibri"/>
              </a:rPr>
              <a:t>…or even the same </a:t>
            </a:r>
            <a:r>
              <a:rPr b="1" i="1" lang="en-US" sz="3600">
                <a:solidFill>
                  <a:srgbClr val="1C4587"/>
                </a:solidFill>
                <a:latin typeface="Calibri"/>
                <a:ea typeface="Calibri"/>
                <a:cs typeface="Calibri"/>
                <a:sym typeface="Calibri"/>
              </a:rPr>
              <a:t>words</a:t>
            </a:r>
            <a:r>
              <a:rPr b="1" lang="en-US" sz="3600">
                <a:solidFill>
                  <a:srgbClr val="1C4587"/>
                </a:solidFill>
                <a:latin typeface="Calibri"/>
                <a:ea typeface="Calibri"/>
                <a:cs typeface="Calibri"/>
                <a:sym typeface="Calibri"/>
              </a:rPr>
              <a:t> (see next slide)</a:t>
            </a:r>
            <a:endParaRPr sz="3200">
              <a:solidFill>
                <a:srgbClr val="1C4587"/>
              </a:solidFill>
              <a:latin typeface="Calibri"/>
              <a:ea typeface="Calibri"/>
              <a:cs typeface="Calibri"/>
              <a:sym typeface="Calibri"/>
            </a:endParaRPr>
          </a:p>
        </p:txBody>
      </p:sp>
      <p:sp>
        <p:nvSpPr>
          <p:cNvPr id="325" name="Google Shape;325;p39"/>
          <p:cNvSpPr txBox="1"/>
          <p:nvPr/>
        </p:nvSpPr>
        <p:spPr>
          <a:xfrm>
            <a:off x="838200" y="1543850"/>
            <a:ext cx="10762500" cy="1416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E3760B"/>
                </a:solidFill>
                <a:latin typeface="Calibri"/>
                <a:ea typeface="Calibri"/>
                <a:cs typeface="Calibri"/>
                <a:sym typeface="Calibri"/>
              </a:rPr>
              <a:t>“Media [messages] are constructed [and] have embedded values and points of view.”</a:t>
            </a:r>
            <a:endParaRPr b="1" sz="3600">
              <a:solidFill>
                <a:srgbClr val="E3760B"/>
              </a:solidFill>
              <a:latin typeface="Calibri"/>
              <a:ea typeface="Calibri"/>
              <a:cs typeface="Calibri"/>
              <a:sym typeface="Calibri"/>
            </a:endParaRPr>
          </a:p>
          <a:p>
            <a:pPr indent="0" lvl="0" marL="0" marR="0" rtl="0" algn="l">
              <a:spcBef>
                <a:spcPts val="0"/>
              </a:spcBef>
              <a:spcAft>
                <a:spcPts val="0"/>
              </a:spcAft>
              <a:buNone/>
            </a:pPr>
            <a:r>
              <a:t/>
            </a:r>
            <a:endParaRPr i="1"/>
          </a:p>
        </p:txBody>
      </p:sp>
      <p:sp>
        <p:nvSpPr>
          <p:cNvPr id="326" name="Google Shape;326;p39"/>
          <p:cNvSpPr txBox="1"/>
          <p:nvPr/>
        </p:nvSpPr>
        <p:spPr>
          <a:xfrm>
            <a:off x="838200" y="3567263"/>
            <a:ext cx="10762500" cy="1908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E3760B"/>
                </a:solidFill>
                <a:latin typeface="Calibri"/>
                <a:ea typeface="Calibri"/>
                <a:cs typeface="Calibri"/>
                <a:sym typeface="Calibri"/>
              </a:rPr>
              <a:t>“Different people experience </a:t>
            </a:r>
            <a:endParaRPr b="1" sz="3600">
              <a:solidFill>
                <a:srgbClr val="E3760B"/>
              </a:solidFill>
              <a:latin typeface="Calibri"/>
              <a:ea typeface="Calibri"/>
              <a:cs typeface="Calibri"/>
              <a:sym typeface="Calibri"/>
            </a:endParaRPr>
          </a:p>
          <a:p>
            <a:pPr indent="0" lvl="0" marL="0" marR="0" rtl="0" algn="ctr">
              <a:spcBef>
                <a:spcPts val="0"/>
              </a:spcBef>
              <a:spcAft>
                <a:spcPts val="0"/>
              </a:spcAft>
              <a:buNone/>
            </a:pPr>
            <a:r>
              <a:rPr b="1" lang="en-US" sz="3600">
                <a:solidFill>
                  <a:srgbClr val="E3760B"/>
                </a:solidFill>
                <a:latin typeface="Calibri"/>
                <a:ea typeface="Calibri"/>
                <a:cs typeface="Calibri"/>
                <a:sym typeface="Calibri"/>
              </a:rPr>
              <a:t>the same media message [or issue!] differently.”</a:t>
            </a:r>
            <a:endParaRPr b="1" sz="3600">
              <a:solidFill>
                <a:srgbClr val="E3760B"/>
              </a:solidFill>
              <a:latin typeface="Calibri"/>
              <a:ea typeface="Calibri"/>
              <a:cs typeface="Calibri"/>
              <a:sym typeface="Calibri"/>
            </a:endParaRPr>
          </a:p>
          <a:p>
            <a:pPr indent="0" lvl="0" marL="0" rtl="0" algn="ctr">
              <a:spcBef>
                <a:spcPts val="0"/>
              </a:spcBef>
              <a:spcAft>
                <a:spcPts val="0"/>
              </a:spcAft>
              <a:buClr>
                <a:schemeClr val="dk1"/>
              </a:buClr>
              <a:buFont typeface="Arial"/>
              <a:buNone/>
            </a:pPr>
            <a:r>
              <a:rPr lang="en-US" sz="2200">
                <a:solidFill>
                  <a:schemeClr val="dk1"/>
                </a:solidFill>
                <a:latin typeface="Calibri"/>
                <a:ea typeface="Calibri"/>
                <a:cs typeface="Calibri"/>
                <a:sym typeface="Calibri"/>
              </a:rPr>
              <a:t>Center for Media Literacy </a:t>
            </a:r>
            <a:endParaRPr sz="400">
              <a:solidFill>
                <a:schemeClr val="dk1"/>
              </a:solidFill>
            </a:endParaRPr>
          </a:p>
          <a:p>
            <a:pPr indent="0" lvl="0" marL="0" rtl="0" algn="ctr">
              <a:spcBef>
                <a:spcPts val="0"/>
              </a:spcBef>
              <a:spcAft>
                <a:spcPts val="0"/>
              </a:spcAft>
              <a:buClr>
                <a:schemeClr val="dk1"/>
              </a:buClr>
              <a:buFont typeface="Arial"/>
              <a:buNone/>
            </a:pPr>
            <a:r>
              <a:rPr lang="en-US" sz="1000">
                <a:solidFill>
                  <a:schemeClr val="dk1"/>
                </a:solidFill>
                <a:latin typeface="Calibri"/>
                <a:ea typeface="Calibri"/>
                <a:cs typeface="Calibri"/>
                <a:sym typeface="Calibri"/>
              </a:rPr>
              <a:t>https://www.medialit.org/reading-room/five-key-questions-form-foundation-media-inquiry</a:t>
            </a:r>
            <a:endParaRPr sz="3600">
              <a:solidFill>
                <a:schemeClr val="dk1"/>
              </a:solidFill>
              <a:latin typeface="Calibri"/>
              <a:ea typeface="Calibri"/>
              <a:cs typeface="Calibri"/>
              <a:sym typeface="Calibri"/>
            </a:endParaRPr>
          </a:p>
          <a:p>
            <a:pPr indent="0" lvl="0" marL="0" marR="0" rtl="0" algn="l">
              <a:spcBef>
                <a:spcPts val="0"/>
              </a:spcBef>
              <a:spcAft>
                <a:spcPts val="0"/>
              </a:spcAft>
              <a:buNone/>
            </a:pPr>
            <a:r>
              <a:t/>
            </a:r>
            <a:endParaRPr i="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0"/>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333" name="Google Shape;333;p40"/>
          <p:cNvPicPr preferRelativeResize="0"/>
          <p:nvPr/>
        </p:nvPicPr>
        <p:blipFill>
          <a:blip r:embed="rId3">
            <a:alphaModFix/>
          </a:blip>
          <a:stretch>
            <a:fillRect/>
          </a:stretch>
        </p:blipFill>
        <p:spPr>
          <a:xfrm>
            <a:off x="1539000" y="0"/>
            <a:ext cx="9266400" cy="6858000"/>
          </a:xfrm>
          <a:prstGeom prst="rect">
            <a:avLst/>
          </a:prstGeom>
          <a:noFill/>
          <a:ln>
            <a:noFill/>
          </a:ln>
        </p:spPr>
      </p:pic>
      <p:sp>
        <p:nvSpPr>
          <p:cNvPr id="334" name="Google Shape;334;p40"/>
          <p:cNvSpPr txBox="1"/>
          <p:nvPr/>
        </p:nvSpPr>
        <p:spPr>
          <a:xfrm>
            <a:off x="46600" y="34925"/>
            <a:ext cx="2736300" cy="400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a:t>https://redbluedictionary.org/</a:t>
            </a:r>
            <a:endParaRPr b="1"/>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1"/>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341" name="Google Shape;341;p41"/>
          <p:cNvSpPr txBox="1"/>
          <p:nvPr>
            <p:ph type="ctrTitle"/>
          </p:nvPr>
        </p:nvSpPr>
        <p:spPr>
          <a:xfrm>
            <a:off x="829700" y="4905100"/>
            <a:ext cx="10494300" cy="1597200"/>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br>
              <a:rPr b="1" lang="en-US" sz="3900">
                <a:solidFill>
                  <a:srgbClr val="1C4587"/>
                </a:solidFill>
              </a:rPr>
            </a:br>
            <a:r>
              <a:rPr b="1" lang="en-US" sz="4700">
                <a:solidFill>
                  <a:srgbClr val="E3760B"/>
                </a:solidFill>
              </a:rPr>
              <a:t>Whom do you see in this postcard?</a:t>
            </a:r>
            <a:endParaRPr b="1" sz="4700">
              <a:solidFill>
                <a:srgbClr val="E3760B"/>
              </a:solidFill>
            </a:endParaRPr>
          </a:p>
        </p:txBody>
      </p:sp>
      <p:pic>
        <p:nvPicPr>
          <p:cNvPr id="342" name="Google Shape;342;p41"/>
          <p:cNvPicPr preferRelativeResize="0"/>
          <p:nvPr/>
        </p:nvPicPr>
        <p:blipFill rotWithShape="1">
          <a:blip r:embed="rId3">
            <a:alphaModFix/>
          </a:blip>
          <a:srcRect b="18440" l="0" r="0" t="0"/>
          <a:stretch/>
        </p:blipFill>
        <p:spPr>
          <a:xfrm>
            <a:off x="4001925" y="304800"/>
            <a:ext cx="4191000" cy="48632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2"/>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pic>
        <p:nvPicPr>
          <p:cNvPr id="349" name="Google Shape;349;p42"/>
          <p:cNvPicPr preferRelativeResize="0"/>
          <p:nvPr/>
        </p:nvPicPr>
        <p:blipFill rotWithShape="1">
          <a:blip r:embed="rId3">
            <a:alphaModFix/>
          </a:blip>
          <a:srcRect b="0" l="0" r="0" t="0"/>
          <a:stretch/>
        </p:blipFill>
        <p:spPr>
          <a:xfrm>
            <a:off x="3978188" y="788823"/>
            <a:ext cx="4238367" cy="3183402"/>
          </a:xfrm>
          <a:prstGeom prst="rect">
            <a:avLst/>
          </a:prstGeom>
          <a:noFill/>
          <a:ln>
            <a:noFill/>
          </a:ln>
        </p:spPr>
      </p:pic>
      <p:sp>
        <p:nvSpPr>
          <p:cNvPr id="350" name="Google Shape;350;p42"/>
          <p:cNvSpPr txBox="1"/>
          <p:nvPr>
            <p:ph type="ctrTitle"/>
          </p:nvPr>
        </p:nvSpPr>
        <p:spPr>
          <a:xfrm>
            <a:off x="829700" y="4447900"/>
            <a:ext cx="10494300" cy="1790700"/>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r>
              <a:rPr b="1" lang="en-US" sz="3900">
                <a:solidFill>
                  <a:srgbClr val="1C4587"/>
                </a:solidFill>
              </a:rPr>
              <a:t>Let's go back to the first q</a:t>
            </a:r>
            <a:r>
              <a:rPr b="1" lang="en-US" sz="3900">
                <a:solidFill>
                  <a:srgbClr val="1C4587"/>
                </a:solidFill>
              </a:rPr>
              <a:t>uestion:</a:t>
            </a:r>
            <a:br>
              <a:rPr b="1" lang="en-US" sz="3900">
                <a:solidFill>
                  <a:srgbClr val="1C4587"/>
                </a:solidFill>
              </a:rPr>
            </a:br>
            <a:r>
              <a:rPr b="1" lang="en-US" sz="4700">
                <a:solidFill>
                  <a:srgbClr val="E3760B"/>
                </a:solidFill>
              </a:rPr>
              <a:t>What's your favorite date?</a:t>
            </a:r>
            <a:endParaRPr b="1" sz="4700">
              <a:solidFill>
                <a:srgbClr val="E3760B"/>
              </a:solidFill>
            </a:endParaRPr>
          </a:p>
          <a:p>
            <a:pPr indent="0" lvl="0" marL="0" rtl="0" algn="ctr">
              <a:lnSpc>
                <a:spcPct val="90000"/>
              </a:lnSpc>
              <a:spcBef>
                <a:spcPts val="0"/>
              </a:spcBef>
              <a:spcAft>
                <a:spcPts val="0"/>
              </a:spcAft>
              <a:buClr>
                <a:srgbClr val="222A35"/>
              </a:buClr>
              <a:buSzPts val="2800"/>
              <a:buFont typeface="Calibri"/>
              <a:buNone/>
            </a:pPr>
            <a:r>
              <a:rPr lang="en-US" sz="2800">
                <a:solidFill>
                  <a:srgbClr val="E3760B"/>
                </a:solidFill>
              </a:rPr>
              <a:t>What did you write? </a:t>
            </a:r>
            <a:endParaRPr sz="2800">
              <a:solidFill>
                <a:srgbClr val="E3760B"/>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3"/>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357" name="Google Shape;357;p43"/>
          <p:cNvPicPr preferRelativeResize="0"/>
          <p:nvPr/>
        </p:nvPicPr>
        <p:blipFill>
          <a:blip r:embed="rId3">
            <a:alphaModFix/>
          </a:blip>
          <a:stretch>
            <a:fillRect/>
          </a:stretch>
        </p:blipFill>
        <p:spPr>
          <a:xfrm>
            <a:off x="657103" y="395825"/>
            <a:ext cx="4738525" cy="3361474"/>
          </a:xfrm>
          <a:prstGeom prst="rect">
            <a:avLst/>
          </a:prstGeom>
          <a:noFill/>
          <a:ln>
            <a:noFill/>
          </a:ln>
        </p:spPr>
      </p:pic>
      <p:pic>
        <p:nvPicPr>
          <p:cNvPr id="358" name="Google Shape;358;p43"/>
          <p:cNvPicPr preferRelativeResize="0"/>
          <p:nvPr/>
        </p:nvPicPr>
        <p:blipFill>
          <a:blip r:embed="rId4">
            <a:alphaModFix/>
          </a:blip>
          <a:stretch>
            <a:fillRect/>
          </a:stretch>
        </p:blipFill>
        <p:spPr>
          <a:xfrm>
            <a:off x="6979175" y="684140"/>
            <a:ext cx="4075650" cy="2784850"/>
          </a:xfrm>
          <a:prstGeom prst="rect">
            <a:avLst/>
          </a:prstGeom>
          <a:noFill/>
          <a:ln>
            <a:noFill/>
          </a:ln>
        </p:spPr>
      </p:pic>
      <p:pic>
        <p:nvPicPr>
          <p:cNvPr id="359" name="Google Shape;359;p43"/>
          <p:cNvPicPr preferRelativeResize="0"/>
          <p:nvPr/>
        </p:nvPicPr>
        <p:blipFill>
          <a:blip r:embed="rId5">
            <a:alphaModFix/>
          </a:blip>
          <a:stretch>
            <a:fillRect/>
          </a:stretch>
        </p:blipFill>
        <p:spPr>
          <a:xfrm>
            <a:off x="3942165" y="3757303"/>
            <a:ext cx="4307674" cy="28509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44"/>
          <p:cNvPicPr preferRelativeResize="0"/>
          <p:nvPr/>
        </p:nvPicPr>
        <p:blipFill>
          <a:blip r:embed="rId3">
            <a:alphaModFix/>
          </a:blip>
          <a:stretch>
            <a:fillRect/>
          </a:stretch>
        </p:blipFill>
        <p:spPr>
          <a:xfrm>
            <a:off x="3916225" y="378000"/>
            <a:ext cx="4096325" cy="6102000"/>
          </a:xfrm>
          <a:prstGeom prst="rect">
            <a:avLst/>
          </a:prstGeom>
          <a:noFill/>
          <a:ln>
            <a:noFill/>
          </a:ln>
        </p:spPr>
      </p:pic>
      <p:pic>
        <p:nvPicPr>
          <p:cNvPr id="366" name="Google Shape;366;p44"/>
          <p:cNvPicPr preferRelativeResize="0"/>
          <p:nvPr/>
        </p:nvPicPr>
        <p:blipFill>
          <a:blip r:embed="rId4">
            <a:alphaModFix/>
          </a:blip>
          <a:stretch>
            <a:fillRect/>
          </a:stretch>
        </p:blipFill>
        <p:spPr>
          <a:xfrm>
            <a:off x="7044240" y="3142142"/>
            <a:ext cx="475322" cy="898665"/>
          </a:xfrm>
          <a:prstGeom prst="rect">
            <a:avLst/>
          </a:prstGeom>
          <a:noFill/>
          <a:ln>
            <a:noFill/>
          </a:ln>
        </p:spPr>
      </p:pic>
      <p:pic>
        <p:nvPicPr>
          <p:cNvPr id="367" name="Google Shape;367;p44"/>
          <p:cNvPicPr preferRelativeResize="0"/>
          <p:nvPr/>
        </p:nvPicPr>
        <p:blipFill>
          <a:blip r:embed="rId4">
            <a:alphaModFix/>
          </a:blip>
          <a:stretch>
            <a:fillRect/>
          </a:stretch>
        </p:blipFill>
        <p:spPr>
          <a:xfrm>
            <a:off x="5080140" y="4040792"/>
            <a:ext cx="475322" cy="898665"/>
          </a:xfrm>
          <a:prstGeom prst="rect">
            <a:avLst/>
          </a:prstGeom>
          <a:noFill/>
          <a:ln>
            <a:noFill/>
          </a:ln>
        </p:spPr>
      </p:pic>
      <p:pic>
        <p:nvPicPr>
          <p:cNvPr id="368" name="Google Shape;368;p44"/>
          <p:cNvPicPr preferRelativeResize="0"/>
          <p:nvPr/>
        </p:nvPicPr>
        <p:blipFill>
          <a:blip r:embed="rId4">
            <a:alphaModFix/>
          </a:blip>
          <a:stretch>
            <a:fillRect/>
          </a:stretch>
        </p:blipFill>
        <p:spPr>
          <a:xfrm>
            <a:off x="4077990" y="4939442"/>
            <a:ext cx="475322" cy="898665"/>
          </a:xfrm>
          <a:prstGeom prst="rect">
            <a:avLst/>
          </a:prstGeom>
          <a:noFill/>
          <a:ln>
            <a:noFill/>
          </a:ln>
        </p:spPr>
      </p:pic>
      <p:pic>
        <p:nvPicPr>
          <p:cNvPr id="369" name="Google Shape;369;p44"/>
          <p:cNvPicPr preferRelativeResize="0"/>
          <p:nvPr/>
        </p:nvPicPr>
        <p:blipFill>
          <a:blip r:embed="rId4">
            <a:alphaModFix/>
          </a:blip>
          <a:stretch>
            <a:fillRect/>
          </a:stretch>
        </p:blipFill>
        <p:spPr>
          <a:xfrm>
            <a:off x="6202365" y="4377917"/>
            <a:ext cx="475322" cy="898665"/>
          </a:xfrm>
          <a:prstGeom prst="rect">
            <a:avLst/>
          </a:prstGeom>
          <a:noFill/>
          <a:ln>
            <a:noFill/>
          </a:ln>
        </p:spPr>
      </p:pic>
      <p:pic>
        <p:nvPicPr>
          <p:cNvPr id="370" name="Google Shape;370;p44"/>
          <p:cNvPicPr preferRelativeResize="0"/>
          <p:nvPr/>
        </p:nvPicPr>
        <p:blipFill>
          <a:blip r:embed="rId4">
            <a:alphaModFix/>
          </a:blip>
          <a:stretch>
            <a:fillRect/>
          </a:stretch>
        </p:blipFill>
        <p:spPr>
          <a:xfrm>
            <a:off x="4356440" y="2832717"/>
            <a:ext cx="475322" cy="898665"/>
          </a:xfrm>
          <a:prstGeom prst="rect">
            <a:avLst/>
          </a:prstGeom>
          <a:noFill/>
          <a:ln>
            <a:noFill/>
          </a:ln>
        </p:spPr>
      </p:pic>
      <p:pic>
        <p:nvPicPr>
          <p:cNvPr id="371" name="Google Shape;371;p44"/>
          <p:cNvPicPr preferRelativeResize="0"/>
          <p:nvPr/>
        </p:nvPicPr>
        <p:blipFill>
          <a:blip r:embed="rId4">
            <a:alphaModFix/>
          </a:blip>
          <a:stretch>
            <a:fillRect/>
          </a:stretch>
        </p:blipFill>
        <p:spPr>
          <a:xfrm>
            <a:off x="7044240" y="1368767"/>
            <a:ext cx="475322" cy="8986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5"/>
          <p:cNvSpPr txBox="1"/>
          <p:nvPr/>
        </p:nvSpPr>
        <p:spPr>
          <a:xfrm>
            <a:off x="5417050" y="1096300"/>
            <a:ext cx="6419400" cy="444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950">
                <a:solidFill>
                  <a:schemeClr val="dk1"/>
                </a:solidFill>
                <a:highlight>
                  <a:srgbClr val="FFFFFF"/>
                </a:highlight>
                <a:latin typeface="Times New Roman"/>
                <a:ea typeface="Times New Roman"/>
                <a:cs typeface="Times New Roman"/>
                <a:sym typeface="Times New Roman"/>
              </a:rPr>
              <a:t>These different people…</a:t>
            </a:r>
            <a:endParaRPr sz="3950">
              <a:solidFill>
                <a:schemeClr val="dk1"/>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3950">
              <a:solidFill>
                <a:schemeClr val="dk1"/>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i="1" lang="en-US" sz="3950">
                <a:solidFill>
                  <a:schemeClr val="dk1"/>
                </a:solidFill>
                <a:highlight>
                  <a:srgbClr val="FFFFFF"/>
                </a:highlight>
                <a:latin typeface="Times New Roman"/>
                <a:ea typeface="Times New Roman"/>
                <a:cs typeface="Times New Roman"/>
                <a:sym typeface="Times New Roman"/>
              </a:rPr>
              <a:t>Disputed loud and long, </a:t>
            </a:r>
            <a:endParaRPr i="1" sz="3950">
              <a:solidFill>
                <a:schemeClr val="dk1"/>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i="1" lang="en-US" sz="3950">
                <a:solidFill>
                  <a:schemeClr val="dk1"/>
                </a:solidFill>
                <a:highlight>
                  <a:srgbClr val="FFFFFF"/>
                </a:highlight>
                <a:latin typeface="Times New Roman"/>
                <a:ea typeface="Times New Roman"/>
                <a:cs typeface="Times New Roman"/>
                <a:sym typeface="Times New Roman"/>
              </a:rPr>
              <a:t>Each in his own opinion</a:t>
            </a:r>
            <a:endParaRPr i="1" sz="3950">
              <a:solidFill>
                <a:schemeClr val="dk1"/>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i="1" lang="en-US" sz="3950">
                <a:solidFill>
                  <a:schemeClr val="dk1"/>
                </a:solidFill>
                <a:highlight>
                  <a:srgbClr val="FFFFFF"/>
                </a:highlight>
                <a:latin typeface="Times New Roman"/>
                <a:ea typeface="Times New Roman"/>
                <a:cs typeface="Times New Roman"/>
                <a:sym typeface="Times New Roman"/>
              </a:rPr>
              <a:t>Exceeding stiff and strong, </a:t>
            </a:r>
            <a:endParaRPr i="1" sz="3950">
              <a:solidFill>
                <a:schemeClr val="dk1"/>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i="1" lang="en-US" sz="3950">
                <a:solidFill>
                  <a:schemeClr val="dk1"/>
                </a:solidFill>
                <a:highlight>
                  <a:srgbClr val="FFFFFF"/>
                </a:highlight>
                <a:latin typeface="Times New Roman"/>
                <a:ea typeface="Times New Roman"/>
                <a:cs typeface="Times New Roman"/>
                <a:sym typeface="Times New Roman"/>
              </a:rPr>
              <a:t>…each was partly in the right, </a:t>
            </a:r>
            <a:endParaRPr i="1" sz="3950">
              <a:solidFill>
                <a:schemeClr val="dk1"/>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i="1" lang="en-US" sz="3950">
                <a:solidFill>
                  <a:schemeClr val="dk1"/>
                </a:solidFill>
                <a:highlight>
                  <a:srgbClr val="FFFFFF"/>
                </a:highlight>
                <a:latin typeface="Times New Roman"/>
                <a:ea typeface="Times New Roman"/>
                <a:cs typeface="Times New Roman"/>
                <a:sym typeface="Times New Roman"/>
              </a:rPr>
              <a:t>And all were in the wrong!</a:t>
            </a:r>
            <a:endParaRPr i="1" sz="4000"/>
          </a:p>
        </p:txBody>
      </p:sp>
      <p:pic>
        <p:nvPicPr>
          <p:cNvPr id="378" name="Google Shape;378;p45"/>
          <p:cNvPicPr preferRelativeResize="0"/>
          <p:nvPr/>
        </p:nvPicPr>
        <p:blipFill>
          <a:blip r:embed="rId3">
            <a:alphaModFix/>
          </a:blip>
          <a:stretch>
            <a:fillRect/>
          </a:stretch>
        </p:blipFill>
        <p:spPr>
          <a:xfrm>
            <a:off x="608025" y="341800"/>
            <a:ext cx="4096325" cy="6102000"/>
          </a:xfrm>
          <a:prstGeom prst="rect">
            <a:avLst/>
          </a:prstGeom>
          <a:noFill/>
          <a:ln>
            <a:noFill/>
          </a:ln>
        </p:spPr>
      </p:pic>
      <p:pic>
        <p:nvPicPr>
          <p:cNvPr id="379" name="Google Shape;379;p45"/>
          <p:cNvPicPr preferRelativeResize="0"/>
          <p:nvPr/>
        </p:nvPicPr>
        <p:blipFill>
          <a:blip r:embed="rId4">
            <a:alphaModFix/>
          </a:blip>
          <a:stretch>
            <a:fillRect/>
          </a:stretch>
        </p:blipFill>
        <p:spPr>
          <a:xfrm>
            <a:off x="3736040" y="3105942"/>
            <a:ext cx="475322" cy="898665"/>
          </a:xfrm>
          <a:prstGeom prst="rect">
            <a:avLst/>
          </a:prstGeom>
          <a:noFill/>
          <a:ln>
            <a:noFill/>
          </a:ln>
        </p:spPr>
      </p:pic>
      <p:pic>
        <p:nvPicPr>
          <p:cNvPr id="380" name="Google Shape;380;p45"/>
          <p:cNvPicPr preferRelativeResize="0"/>
          <p:nvPr/>
        </p:nvPicPr>
        <p:blipFill>
          <a:blip r:embed="rId4">
            <a:alphaModFix/>
          </a:blip>
          <a:stretch>
            <a:fillRect/>
          </a:stretch>
        </p:blipFill>
        <p:spPr>
          <a:xfrm>
            <a:off x="1771940" y="4004592"/>
            <a:ext cx="475322" cy="898665"/>
          </a:xfrm>
          <a:prstGeom prst="rect">
            <a:avLst/>
          </a:prstGeom>
          <a:noFill/>
          <a:ln>
            <a:noFill/>
          </a:ln>
        </p:spPr>
      </p:pic>
      <p:pic>
        <p:nvPicPr>
          <p:cNvPr id="381" name="Google Shape;381;p45"/>
          <p:cNvPicPr preferRelativeResize="0"/>
          <p:nvPr/>
        </p:nvPicPr>
        <p:blipFill>
          <a:blip r:embed="rId4">
            <a:alphaModFix/>
          </a:blip>
          <a:stretch>
            <a:fillRect/>
          </a:stretch>
        </p:blipFill>
        <p:spPr>
          <a:xfrm>
            <a:off x="769790" y="4903242"/>
            <a:ext cx="475322" cy="898665"/>
          </a:xfrm>
          <a:prstGeom prst="rect">
            <a:avLst/>
          </a:prstGeom>
          <a:noFill/>
          <a:ln>
            <a:noFill/>
          </a:ln>
        </p:spPr>
      </p:pic>
      <p:pic>
        <p:nvPicPr>
          <p:cNvPr id="382" name="Google Shape;382;p45"/>
          <p:cNvPicPr preferRelativeResize="0"/>
          <p:nvPr/>
        </p:nvPicPr>
        <p:blipFill>
          <a:blip r:embed="rId4">
            <a:alphaModFix/>
          </a:blip>
          <a:stretch>
            <a:fillRect/>
          </a:stretch>
        </p:blipFill>
        <p:spPr>
          <a:xfrm>
            <a:off x="2894165" y="4341717"/>
            <a:ext cx="475322" cy="898665"/>
          </a:xfrm>
          <a:prstGeom prst="rect">
            <a:avLst/>
          </a:prstGeom>
          <a:noFill/>
          <a:ln>
            <a:noFill/>
          </a:ln>
        </p:spPr>
      </p:pic>
      <p:pic>
        <p:nvPicPr>
          <p:cNvPr id="383" name="Google Shape;383;p45"/>
          <p:cNvPicPr preferRelativeResize="0"/>
          <p:nvPr/>
        </p:nvPicPr>
        <p:blipFill>
          <a:blip r:embed="rId4">
            <a:alphaModFix/>
          </a:blip>
          <a:stretch>
            <a:fillRect/>
          </a:stretch>
        </p:blipFill>
        <p:spPr>
          <a:xfrm>
            <a:off x="1048240" y="2796517"/>
            <a:ext cx="475322" cy="898665"/>
          </a:xfrm>
          <a:prstGeom prst="rect">
            <a:avLst/>
          </a:prstGeom>
          <a:noFill/>
          <a:ln>
            <a:noFill/>
          </a:ln>
        </p:spPr>
      </p:pic>
      <p:pic>
        <p:nvPicPr>
          <p:cNvPr id="384" name="Google Shape;384;p45"/>
          <p:cNvPicPr preferRelativeResize="0"/>
          <p:nvPr/>
        </p:nvPicPr>
        <p:blipFill>
          <a:blip r:embed="rId4">
            <a:alphaModFix/>
          </a:blip>
          <a:stretch>
            <a:fillRect/>
          </a:stretch>
        </p:blipFill>
        <p:spPr>
          <a:xfrm>
            <a:off x="3736040" y="1332567"/>
            <a:ext cx="475322" cy="8986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6"/>
          <p:cNvSpPr txBox="1"/>
          <p:nvPr/>
        </p:nvSpPr>
        <p:spPr>
          <a:xfrm>
            <a:off x="1226075" y="495050"/>
            <a:ext cx="9459900" cy="36327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228600" rtl="0" algn="ctr">
              <a:lnSpc>
                <a:spcPct val="115000"/>
              </a:lnSpc>
              <a:spcBef>
                <a:spcPts val="0"/>
              </a:spcBef>
              <a:spcAft>
                <a:spcPts val="0"/>
              </a:spcAft>
              <a:buClr>
                <a:schemeClr val="dk1"/>
              </a:buClr>
              <a:buSzPts val="1100"/>
              <a:buFont typeface="Arial"/>
              <a:buNone/>
            </a:pPr>
            <a:r>
              <a:rPr b="1" lang="en-US" sz="4000">
                <a:solidFill>
                  <a:srgbClr val="1C4587"/>
                </a:solidFill>
                <a:highlight>
                  <a:srgbClr val="FFFFFF"/>
                </a:highlight>
              </a:rPr>
              <a:t>"In a democracy, government is only one element coexisting in a social fabric of many and varied institutions, political parties, organizations, and associations."</a:t>
            </a:r>
            <a:endParaRPr b="1" i="1" sz="6300">
              <a:solidFill>
                <a:srgbClr val="1C4587"/>
              </a:solidFill>
              <a:latin typeface="Calibri"/>
              <a:ea typeface="Calibri"/>
              <a:cs typeface="Calibri"/>
              <a:sym typeface="Calibri"/>
            </a:endParaRPr>
          </a:p>
        </p:txBody>
      </p:sp>
      <p:sp>
        <p:nvSpPr>
          <p:cNvPr id="391" name="Google Shape;391;p46"/>
          <p:cNvSpPr txBox="1"/>
          <p:nvPr/>
        </p:nvSpPr>
        <p:spPr>
          <a:xfrm>
            <a:off x="392550" y="4733625"/>
            <a:ext cx="11268300" cy="20319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alibri"/>
                <a:ea typeface="Calibri"/>
                <a:cs typeface="Calibri"/>
                <a:sym typeface="Calibri"/>
              </a:rPr>
              <a:t>Note: When we look at things like false dichotomy or Karpman's Drama Triangle, it's not just the government or political parties that can fall prey to such tactics. We all can practice awareness so that we bring the best of ourselves and our energy to the political process. Also, the following slides use red and blue as symbols of the political divides in the United States, but the principles explored could be relevant to </a:t>
            </a:r>
            <a:r>
              <a:rPr i="1" lang="en-US" sz="2400">
                <a:latin typeface="Calibri"/>
                <a:ea typeface="Calibri"/>
                <a:cs typeface="Calibri"/>
                <a:sym typeface="Calibri"/>
              </a:rPr>
              <a:t>any</a:t>
            </a:r>
            <a:r>
              <a:rPr lang="en-US" sz="2400">
                <a:latin typeface="Calibri"/>
                <a:ea typeface="Calibri"/>
                <a:cs typeface="Calibri"/>
                <a:sym typeface="Calibri"/>
              </a:rPr>
              <a:t> divided issue.</a:t>
            </a:r>
            <a:endParaRPr sz="24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7"/>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398" name="Google Shape;398;p47"/>
          <p:cNvPicPr preferRelativeResize="0"/>
          <p:nvPr/>
        </p:nvPicPr>
        <p:blipFill>
          <a:blip r:embed="rId3">
            <a:alphaModFix/>
          </a:blip>
          <a:stretch>
            <a:fillRect/>
          </a:stretch>
        </p:blipFill>
        <p:spPr>
          <a:xfrm>
            <a:off x="248376" y="1265035"/>
            <a:ext cx="1400800" cy="2210452"/>
          </a:xfrm>
          <a:prstGeom prst="rect">
            <a:avLst/>
          </a:prstGeom>
          <a:noFill/>
          <a:ln>
            <a:noFill/>
          </a:ln>
        </p:spPr>
      </p:pic>
      <p:sp>
        <p:nvSpPr>
          <p:cNvPr id="399" name="Google Shape;399;p47"/>
          <p:cNvSpPr txBox="1"/>
          <p:nvPr/>
        </p:nvSpPr>
        <p:spPr>
          <a:xfrm>
            <a:off x="406825" y="29412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400" name="Google Shape;400;p47"/>
          <p:cNvPicPr preferRelativeResize="0"/>
          <p:nvPr/>
        </p:nvPicPr>
        <p:blipFill rotWithShape="1">
          <a:blip r:embed="rId4">
            <a:alphaModFix/>
          </a:blip>
          <a:srcRect b="29479" l="20255" r="22620" t="25166"/>
          <a:stretch/>
        </p:blipFill>
        <p:spPr>
          <a:xfrm>
            <a:off x="406825" y="1112625"/>
            <a:ext cx="873600" cy="1015800"/>
          </a:xfrm>
          <a:prstGeom prst="rect">
            <a:avLst/>
          </a:prstGeom>
          <a:noFill/>
          <a:ln>
            <a:noFill/>
          </a:ln>
        </p:spPr>
      </p:pic>
      <p:pic>
        <p:nvPicPr>
          <p:cNvPr id="401" name="Google Shape;401;p47"/>
          <p:cNvPicPr preferRelativeResize="0"/>
          <p:nvPr/>
        </p:nvPicPr>
        <p:blipFill rotWithShape="1">
          <a:blip r:embed="rId5">
            <a:alphaModFix amt="47000"/>
          </a:blip>
          <a:srcRect b="6421" l="6975" r="4949" t="17318"/>
          <a:stretch/>
        </p:blipFill>
        <p:spPr>
          <a:xfrm>
            <a:off x="2117676" y="1637500"/>
            <a:ext cx="7727754" cy="4991900"/>
          </a:xfrm>
          <a:prstGeom prst="rect">
            <a:avLst/>
          </a:prstGeom>
          <a:noFill/>
          <a:ln>
            <a:noFill/>
          </a:ln>
        </p:spPr>
      </p:pic>
      <p:sp>
        <p:nvSpPr>
          <p:cNvPr id="402" name="Google Shape;402;p47"/>
          <p:cNvSpPr/>
          <p:nvPr/>
        </p:nvSpPr>
        <p:spPr>
          <a:xfrm>
            <a:off x="573300" y="3390584"/>
            <a:ext cx="11045400" cy="754800"/>
          </a:xfrm>
          <a:prstGeom prst="lef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403" name="Google Shape;403;p47"/>
          <p:cNvPicPr preferRelativeResize="0"/>
          <p:nvPr/>
        </p:nvPicPr>
        <p:blipFill>
          <a:blip r:embed="rId6">
            <a:alphaModFix/>
          </a:blip>
          <a:stretch>
            <a:fillRect/>
          </a:stretch>
        </p:blipFill>
        <p:spPr>
          <a:xfrm>
            <a:off x="4360907" y="103075"/>
            <a:ext cx="3351105" cy="4991900"/>
          </a:xfrm>
          <a:prstGeom prst="rect">
            <a:avLst/>
          </a:prstGeom>
          <a:noFill/>
          <a:ln>
            <a:noFill/>
          </a:ln>
        </p:spPr>
      </p:pic>
      <p:sp>
        <p:nvSpPr>
          <p:cNvPr id="404" name="Google Shape;404;p47"/>
          <p:cNvSpPr txBox="1"/>
          <p:nvPr/>
        </p:nvSpPr>
        <p:spPr>
          <a:xfrm>
            <a:off x="1831050" y="4563000"/>
            <a:ext cx="8301000" cy="16932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4900">
                <a:solidFill>
                  <a:srgbClr val="E3760B"/>
                </a:solidFill>
                <a:latin typeface="Calibri"/>
                <a:ea typeface="Calibri"/>
                <a:cs typeface="Calibri"/>
                <a:sym typeface="Calibri"/>
              </a:rPr>
              <a:t>No one has the corner on truth on any political or social issue</a:t>
            </a:r>
            <a:endParaRPr b="1" sz="4000">
              <a:solidFill>
                <a:srgbClr val="E3760B"/>
              </a:solidFill>
              <a:latin typeface="Calibri"/>
              <a:ea typeface="Calibri"/>
              <a:cs typeface="Calibri"/>
              <a:sym typeface="Calibri"/>
            </a:endParaRPr>
          </a:p>
        </p:txBody>
      </p:sp>
      <p:pic>
        <p:nvPicPr>
          <p:cNvPr id="405" name="Google Shape;405;p47"/>
          <p:cNvPicPr preferRelativeResize="0"/>
          <p:nvPr/>
        </p:nvPicPr>
        <p:blipFill>
          <a:blip r:embed="rId7">
            <a:alphaModFix/>
          </a:blip>
          <a:stretch>
            <a:fillRect/>
          </a:stretch>
        </p:blipFill>
        <p:spPr>
          <a:xfrm>
            <a:off x="10275075" y="3929425"/>
            <a:ext cx="1529350" cy="2210450"/>
          </a:xfrm>
          <a:prstGeom prst="rect">
            <a:avLst/>
          </a:prstGeom>
          <a:noFill/>
          <a:ln>
            <a:noFill/>
          </a:ln>
        </p:spPr>
      </p:pic>
      <p:sp>
        <p:nvSpPr>
          <p:cNvPr id="406" name="Google Shape;406;p47"/>
          <p:cNvSpPr txBox="1"/>
          <p:nvPr/>
        </p:nvSpPr>
        <p:spPr>
          <a:xfrm>
            <a:off x="10423750" y="2962650"/>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407" name="Google Shape;407;p47"/>
          <p:cNvPicPr preferRelativeResize="0"/>
          <p:nvPr/>
        </p:nvPicPr>
        <p:blipFill rotWithShape="1">
          <a:blip r:embed="rId4">
            <a:alphaModFix/>
          </a:blip>
          <a:srcRect b="29479" l="20255" r="22620" t="25166"/>
          <a:stretch/>
        </p:blipFill>
        <p:spPr>
          <a:xfrm>
            <a:off x="10423750" y="3784450"/>
            <a:ext cx="873600" cy="1015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1"/>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pic>
        <p:nvPicPr>
          <p:cNvPr id="152" name="Google Shape;152;p21"/>
          <p:cNvPicPr preferRelativeResize="0"/>
          <p:nvPr/>
        </p:nvPicPr>
        <p:blipFill rotWithShape="1">
          <a:blip r:embed="rId3">
            <a:alphaModFix/>
          </a:blip>
          <a:srcRect b="0" l="0" r="0" t="0"/>
          <a:stretch/>
        </p:blipFill>
        <p:spPr>
          <a:xfrm>
            <a:off x="3978188" y="788823"/>
            <a:ext cx="4238367" cy="3183402"/>
          </a:xfrm>
          <a:prstGeom prst="rect">
            <a:avLst/>
          </a:prstGeom>
          <a:noFill/>
          <a:ln>
            <a:noFill/>
          </a:ln>
        </p:spPr>
      </p:pic>
      <p:sp>
        <p:nvSpPr>
          <p:cNvPr id="153" name="Google Shape;153;p21"/>
          <p:cNvSpPr txBox="1"/>
          <p:nvPr>
            <p:ph type="ctrTitle"/>
          </p:nvPr>
        </p:nvSpPr>
        <p:spPr>
          <a:xfrm>
            <a:off x="829700" y="4447900"/>
            <a:ext cx="10494300" cy="1790700"/>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r>
              <a:rPr b="1" lang="en-US" sz="3900">
                <a:solidFill>
                  <a:srgbClr val="1C4587"/>
                </a:solidFill>
              </a:rPr>
              <a:t>Response Question:</a:t>
            </a:r>
            <a:br>
              <a:rPr b="1" lang="en-US" sz="3900">
                <a:solidFill>
                  <a:srgbClr val="1C4587"/>
                </a:solidFill>
              </a:rPr>
            </a:br>
            <a:r>
              <a:rPr b="1" lang="en-US" sz="4700">
                <a:solidFill>
                  <a:srgbClr val="E3760B"/>
                </a:solidFill>
              </a:rPr>
              <a:t>What's your favorite date?</a:t>
            </a:r>
            <a:endParaRPr b="1" sz="4700">
              <a:solidFill>
                <a:srgbClr val="E3760B"/>
              </a:solidFill>
            </a:endParaRPr>
          </a:p>
          <a:p>
            <a:pPr indent="0" lvl="0" marL="0" rtl="0" algn="ctr">
              <a:lnSpc>
                <a:spcPct val="90000"/>
              </a:lnSpc>
              <a:spcBef>
                <a:spcPts val="0"/>
              </a:spcBef>
              <a:spcAft>
                <a:spcPts val="0"/>
              </a:spcAft>
              <a:buClr>
                <a:srgbClr val="222A35"/>
              </a:buClr>
              <a:buSzPts val="2800"/>
              <a:buFont typeface="Calibri"/>
              <a:buNone/>
            </a:pPr>
            <a:r>
              <a:rPr lang="en-US" sz="2800">
                <a:solidFill>
                  <a:srgbClr val="E3760B"/>
                </a:solidFill>
              </a:rPr>
              <a:t>(Write the first thing that comes to mind. There is no wrong answer!)</a:t>
            </a:r>
            <a:endParaRPr sz="2800">
              <a:solidFill>
                <a:srgbClr val="E3760B"/>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8"/>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414" name="Google Shape;414;p48"/>
          <p:cNvPicPr preferRelativeResize="0"/>
          <p:nvPr/>
        </p:nvPicPr>
        <p:blipFill>
          <a:blip r:embed="rId3">
            <a:alphaModFix/>
          </a:blip>
          <a:stretch>
            <a:fillRect/>
          </a:stretch>
        </p:blipFill>
        <p:spPr>
          <a:xfrm>
            <a:off x="248376" y="1265035"/>
            <a:ext cx="1400800" cy="2210452"/>
          </a:xfrm>
          <a:prstGeom prst="rect">
            <a:avLst/>
          </a:prstGeom>
          <a:noFill/>
          <a:ln>
            <a:noFill/>
          </a:ln>
        </p:spPr>
      </p:pic>
      <p:sp>
        <p:nvSpPr>
          <p:cNvPr id="415" name="Google Shape;415;p48"/>
          <p:cNvSpPr txBox="1"/>
          <p:nvPr/>
        </p:nvSpPr>
        <p:spPr>
          <a:xfrm>
            <a:off x="406825" y="29412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416" name="Google Shape;416;p48"/>
          <p:cNvPicPr preferRelativeResize="0"/>
          <p:nvPr/>
        </p:nvPicPr>
        <p:blipFill rotWithShape="1">
          <a:blip r:embed="rId4">
            <a:alphaModFix/>
          </a:blip>
          <a:srcRect b="29479" l="20255" r="22620" t="25166"/>
          <a:stretch/>
        </p:blipFill>
        <p:spPr>
          <a:xfrm>
            <a:off x="406825" y="1112625"/>
            <a:ext cx="873600" cy="1015800"/>
          </a:xfrm>
          <a:prstGeom prst="rect">
            <a:avLst/>
          </a:prstGeom>
          <a:noFill/>
          <a:ln>
            <a:noFill/>
          </a:ln>
        </p:spPr>
      </p:pic>
      <p:pic>
        <p:nvPicPr>
          <p:cNvPr id="417" name="Google Shape;417;p48"/>
          <p:cNvPicPr preferRelativeResize="0"/>
          <p:nvPr/>
        </p:nvPicPr>
        <p:blipFill>
          <a:blip r:embed="rId5">
            <a:alphaModFix/>
          </a:blip>
          <a:stretch>
            <a:fillRect/>
          </a:stretch>
        </p:blipFill>
        <p:spPr>
          <a:xfrm>
            <a:off x="10275075" y="3929425"/>
            <a:ext cx="1529350" cy="2210450"/>
          </a:xfrm>
          <a:prstGeom prst="rect">
            <a:avLst/>
          </a:prstGeom>
          <a:noFill/>
          <a:ln>
            <a:noFill/>
          </a:ln>
        </p:spPr>
      </p:pic>
      <p:sp>
        <p:nvSpPr>
          <p:cNvPr id="418" name="Google Shape;418;p48"/>
          <p:cNvSpPr txBox="1"/>
          <p:nvPr/>
        </p:nvSpPr>
        <p:spPr>
          <a:xfrm>
            <a:off x="10423750" y="2962650"/>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419" name="Google Shape;419;p48"/>
          <p:cNvPicPr preferRelativeResize="0"/>
          <p:nvPr/>
        </p:nvPicPr>
        <p:blipFill rotWithShape="1">
          <a:blip r:embed="rId4">
            <a:alphaModFix/>
          </a:blip>
          <a:srcRect b="29479" l="20255" r="22620" t="25166"/>
          <a:stretch/>
        </p:blipFill>
        <p:spPr>
          <a:xfrm>
            <a:off x="10423750" y="3784450"/>
            <a:ext cx="873600" cy="1015800"/>
          </a:xfrm>
          <a:prstGeom prst="rect">
            <a:avLst/>
          </a:prstGeom>
          <a:noFill/>
          <a:ln>
            <a:noFill/>
          </a:ln>
        </p:spPr>
      </p:pic>
      <p:pic>
        <p:nvPicPr>
          <p:cNvPr id="420" name="Google Shape;420;p48"/>
          <p:cNvPicPr preferRelativeResize="0"/>
          <p:nvPr/>
        </p:nvPicPr>
        <p:blipFill rotWithShape="1">
          <a:blip r:embed="rId6">
            <a:alphaModFix amt="47000"/>
          </a:blip>
          <a:srcRect b="6421" l="6975" r="4949" t="17318"/>
          <a:stretch/>
        </p:blipFill>
        <p:spPr>
          <a:xfrm>
            <a:off x="2117676" y="1637500"/>
            <a:ext cx="7727754" cy="4991900"/>
          </a:xfrm>
          <a:prstGeom prst="rect">
            <a:avLst/>
          </a:prstGeom>
          <a:noFill/>
          <a:ln>
            <a:noFill/>
          </a:ln>
        </p:spPr>
      </p:pic>
      <p:sp>
        <p:nvSpPr>
          <p:cNvPr id="421" name="Google Shape;421;p48"/>
          <p:cNvSpPr/>
          <p:nvPr/>
        </p:nvSpPr>
        <p:spPr>
          <a:xfrm>
            <a:off x="573300" y="3390584"/>
            <a:ext cx="11045400" cy="754800"/>
          </a:xfrm>
          <a:prstGeom prst="lef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2" name="Google Shape;422;p48"/>
          <p:cNvSpPr txBox="1"/>
          <p:nvPr/>
        </p:nvSpPr>
        <p:spPr>
          <a:xfrm>
            <a:off x="1831050" y="2429400"/>
            <a:ext cx="8301000" cy="24474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4900">
                <a:solidFill>
                  <a:srgbClr val="E3760B"/>
                </a:solidFill>
                <a:latin typeface="Calibri"/>
                <a:ea typeface="Calibri"/>
                <a:cs typeface="Calibri"/>
                <a:sym typeface="Calibri"/>
              </a:rPr>
              <a:t>And we violate the core of what </a:t>
            </a:r>
            <a:r>
              <a:rPr b="1" lang="en-US" sz="4900">
                <a:solidFill>
                  <a:srgbClr val="1C4587"/>
                </a:solidFill>
                <a:latin typeface="Calibri"/>
                <a:ea typeface="Calibri"/>
                <a:cs typeface="Calibri"/>
                <a:sym typeface="Calibri"/>
              </a:rPr>
              <a:t>free speech</a:t>
            </a:r>
            <a:r>
              <a:rPr b="1" lang="en-US" sz="4900">
                <a:solidFill>
                  <a:srgbClr val="E3760B"/>
                </a:solidFill>
                <a:latin typeface="Calibri"/>
                <a:ea typeface="Calibri"/>
                <a:cs typeface="Calibri"/>
                <a:sym typeface="Calibri"/>
              </a:rPr>
              <a:t> is about when we insist otherwise</a:t>
            </a:r>
            <a:endParaRPr b="1" i="1" sz="6000">
              <a:solidFill>
                <a:srgbClr val="E3760B"/>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49"/>
          <p:cNvSpPr/>
          <p:nvPr/>
        </p:nvSpPr>
        <p:spPr>
          <a:xfrm>
            <a:off x="573300" y="3390584"/>
            <a:ext cx="11045400" cy="754800"/>
          </a:xfrm>
          <a:prstGeom prst="lef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429" name="Google Shape;429;p49"/>
          <p:cNvPicPr preferRelativeResize="0"/>
          <p:nvPr/>
        </p:nvPicPr>
        <p:blipFill>
          <a:blip r:embed="rId3">
            <a:alphaModFix amt="23000"/>
          </a:blip>
          <a:stretch>
            <a:fillRect/>
          </a:stretch>
        </p:blipFill>
        <p:spPr>
          <a:xfrm>
            <a:off x="499675" y="1070485"/>
            <a:ext cx="1367431" cy="2100649"/>
          </a:xfrm>
          <a:prstGeom prst="rect">
            <a:avLst/>
          </a:prstGeom>
          <a:noFill/>
          <a:ln>
            <a:noFill/>
          </a:ln>
        </p:spPr>
      </p:pic>
      <p:pic>
        <p:nvPicPr>
          <p:cNvPr id="430" name="Google Shape;430;p49"/>
          <p:cNvPicPr preferRelativeResize="0"/>
          <p:nvPr/>
        </p:nvPicPr>
        <p:blipFill>
          <a:blip r:embed="rId4">
            <a:alphaModFix amt="28000"/>
          </a:blip>
          <a:stretch>
            <a:fillRect/>
          </a:stretch>
        </p:blipFill>
        <p:spPr>
          <a:xfrm flipH="1">
            <a:off x="9966656" y="4438833"/>
            <a:ext cx="1492919" cy="2100647"/>
          </a:xfrm>
          <a:prstGeom prst="rect">
            <a:avLst/>
          </a:prstGeom>
          <a:noFill/>
          <a:ln>
            <a:noFill/>
          </a:ln>
        </p:spPr>
      </p:pic>
      <p:sp>
        <p:nvSpPr>
          <p:cNvPr id="431" name="Google Shape;431;p49"/>
          <p:cNvSpPr txBox="1"/>
          <p:nvPr>
            <p:ph idx="4294967295" type="title"/>
          </p:nvPr>
        </p:nvSpPr>
        <p:spPr>
          <a:xfrm>
            <a:off x="838200" y="103075"/>
            <a:ext cx="10515600" cy="9360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b="1" lang="en-US">
                <a:solidFill>
                  <a:srgbClr val="1C4587"/>
                </a:solidFill>
              </a:rPr>
              <a:t>What's freedom of speech about?</a:t>
            </a:r>
            <a:endParaRPr b="1">
              <a:solidFill>
                <a:srgbClr val="1C4587"/>
              </a:solidFill>
            </a:endParaRPr>
          </a:p>
        </p:txBody>
      </p:sp>
      <p:sp>
        <p:nvSpPr>
          <p:cNvPr id="432" name="Google Shape;432;p49"/>
          <p:cNvSpPr txBox="1"/>
          <p:nvPr/>
        </p:nvSpPr>
        <p:spPr>
          <a:xfrm>
            <a:off x="1945500" y="1222875"/>
            <a:ext cx="8301000" cy="49254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800">
                <a:latin typeface="Calibri"/>
                <a:ea typeface="Calibri"/>
                <a:cs typeface="Calibri"/>
                <a:sym typeface="Calibri"/>
              </a:rPr>
              <a:t>"Civilized [people] must cherish liberty—as a means of promoting the discovery of truth. So we must not fix our whole attention on the right of anyone to [use media to say what they will]. </a:t>
            </a:r>
            <a:r>
              <a:rPr b="1" lang="en-US" sz="2800">
                <a:latin typeface="Calibri"/>
                <a:ea typeface="Calibri"/>
                <a:cs typeface="Calibri"/>
                <a:sym typeface="Calibri"/>
              </a:rPr>
              <a:t>These rights are incidental</a:t>
            </a:r>
            <a:r>
              <a:rPr lang="en-US" sz="2800">
                <a:latin typeface="Calibri"/>
                <a:ea typeface="Calibri"/>
                <a:cs typeface="Calibri"/>
                <a:sym typeface="Calibri"/>
              </a:rPr>
              <a:t>; and though they must be preserved, they can be preserved only by regarding them as incidental, as auxiliary to the </a:t>
            </a:r>
            <a:r>
              <a:rPr b="1" lang="en-US" sz="2800">
                <a:latin typeface="Calibri"/>
                <a:ea typeface="Calibri"/>
                <a:cs typeface="Calibri"/>
                <a:sym typeface="Calibri"/>
              </a:rPr>
              <a:t>substance of liberty</a:t>
            </a:r>
            <a:r>
              <a:rPr lang="en-US" sz="2800">
                <a:latin typeface="Calibri"/>
                <a:ea typeface="Calibri"/>
                <a:cs typeface="Calibri"/>
                <a:sym typeface="Calibri"/>
              </a:rPr>
              <a:t> that must be cherished and cultivated."</a:t>
            </a:r>
            <a:endParaRPr sz="2800">
              <a:latin typeface="Calibri"/>
              <a:ea typeface="Calibri"/>
              <a:cs typeface="Calibri"/>
              <a:sym typeface="Calibri"/>
            </a:endParaRPr>
          </a:p>
          <a:p>
            <a:pPr indent="0" lvl="0" marL="0" rtl="0" algn="ctr">
              <a:spcBef>
                <a:spcPts val="0"/>
              </a:spcBef>
              <a:spcAft>
                <a:spcPts val="0"/>
              </a:spcAft>
              <a:buNone/>
            </a:pPr>
            <a:r>
              <a:t/>
            </a:r>
            <a:endParaRPr sz="28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"[Free speech] is not the end, but a means to an end. The end is to find the truth."  </a:t>
            </a:r>
            <a:endParaRPr sz="2800">
              <a:latin typeface="Calibri"/>
              <a:ea typeface="Calibri"/>
              <a:cs typeface="Calibri"/>
              <a:sym typeface="Calibri"/>
            </a:endParaRPr>
          </a:p>
        </p:txBody>
      </p:sp>
      <p:sp>
        <p:nvSpPr>
          <p:cNvPr id="433" name="Google Shape;433;p49"/>
          <p:cNvSpPr txBox="1"/>
          <p:nvPr/>
        </p:nvSpPr>
        <p:spPr>
          <a:xfrm>
            <a:off x="3665100" y="6332075"/>
            <a:ext cx="4861800" cy="392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50">
                <a:solidFill>
                  <a:srgbClr val="202124"/>
                </a:solidFill>
                <a:highlight>
                  <a:srgbClr val="FFFFFF"/>
                </a:highlight>
                <a:latin typeface="Roboto"/>
                <a:ea typeface="Roboto"/>
                <a:cs typeface="Roboto"/>
                <a:sym typeface="Roboto"/>
              </a:rPr>
              <a:t>p.s. I mispronounced auxiliary: </a:t>
            </a:r>
            <a:r>
              <a:rPr b="1" lang="en-US" sz="1350">
                <a:solidFill>
                  <a:srgbClr val="202124"/>
                </a:solidFill>
                <a:highlight>
                  <a:srgbClr val="FFFFFF"/>
                </a:highlight>
                <a:latin typeface="Roboto"/>
                <a:ea typeface="Roboto"/>
                <a:cs typeface="Roboto"/>
                <a:sym typeface="Roboto"/>
              </a:rPr>
              <a:t>/ôɡˈzilyərē,ôɡˈzil(ə)rē/  </a:t>
            </a:r>
            <a:endParaRPr b="1" sz="17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0"/>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440" name="Google Shape;440;p50"/>
          <p:cNvPicPr preferRelativeResize="0"/>
          <p:nvPr/>
        </p:nvPicPr>
        <p:blipFill>
          <a:blip r:embed="rId3">
            <a:alphaModFix/>
          </a:blip>
          <a:stretch>
            <a:fillRect/>
          </a:stretch>
        </p:blipFill>
        <p:spPr>
          <a:xfrm>
            <a:off x="248376" y="1265035"/>
            <a:ext cx="1400800" cy="2210452"/>
          </a:xfrm>
          <a:prstGeom prst="rect">
            <a:avLst/>
          </a:prstGeom>
          <a:noFill/>
          <a:ln>
            <a:noFill/>
          </a:ln>
        </p:spPr>
      </p:pic>
      <p:sp>
        <p:nvSpPr>
          <p:cNvPr id="441" name="Google Shape;441;p50"/>
          <p:cNvSpPr txBox="1"/>
          <p:nvPr/>
        </p:nvSpPr>
        <p:spPr>
          <a:xfrm>
            <a:off x="406825" y="29412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442" name="Google Shape;442;p50"/>
          <p:cNvPicPr preferRelativeResize="0"/>
          <p:nvPr/>
        </p:nvPicPr>
        <p:blipFill rotWithShape="1">
          <a:blip r:embed="rId4">
            <a:alphaModFix/>
          </a:blip>
          <a:srcRect b="29479" l="20255" r="22620" t="25166"/>
          <a:stretch/>
        </p:blipFill>
        <p:spPr>
          <a:xfrm>
            <a:off x="406825" y="1112625"/>
            <a:ext cx="873600" cy="1015800"/>
          </a:xfrm>
          <a:prstGeom prst="rect">
            <a:avLst/>
          </a:prstGeom>
          <a:noFill/>
          <a:ln>
            <a:noFill/>
          </a:ln>
        </p:spPr>
      </p:pic>
      <p:pic>
        <p:nvPicPr>
          <p:cNvPr id="443" name="Google Shape;443;p50"/>
          <p:cNvPicPr preferRelativeResize="0"/>
          <p:nvPr/>
        </p:nvPicPr>
        <p:blipFill rotWithShape="1">
          <a:blip r:embed="rId5">
            <a:alphaModFix amt="47000"/>
          </a:blip>
          <a:srcRect b="6421" l="6975" r="4949" t="17318"/>
          <a:stretch/>
        </p:blipFill>
        <p:spPr>
          <a:xfrm>
            <a:off x="2117676" y="1637500"/>
            <a:ext cx="7727754" cy="4991900"/>
          </a:xfrm>
          <a:prstGeom prst="rect">
            <a:avLst/>
          </a:prstGeom>
          <a:noFill/>
          <a:ln>
            <a:noFill/>
          </a:ln>
        </p:spPr>
      </p:pic>
      <p:sp>
        <p:nvSpPr>
          <p:cNvPr id="444" name="Google Shape;444;p50"/>
          <p:cNvSpPr/>
          <p:nvPr/>
        </p:nvSpPr>
        <p:spPr>
          <a:xfrm>
            <a:off x="573300" y="3390584"/>
            <a:ext cx="11045400" cy="754800"/>
          </a:xfrm>
          <a:prstGeom prst="lef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5" name="Google Shape;445;p50"/>
          <p:cNvSpPr txBox="1"/>
          <p:nvPr/>
        </p:nvSpPr>
        <p:spPr>
          <a:xfrm>
            <a:off x="1596613" y="350625"/>
            <a:ext cx="8727300" cy="6230100"/>
          </a:xfrm>
          <a:prstGeom prst="rect">
            <a:avLst/>
          </a:prstGeom>
          <a:solidFill>
            <a:schemeClr val="lt1"/>
          </a:solidFill>
          <a:ln cap="flat" cmpd="sng" w="9525">
            <a:solidFill>
              <a:srgbClr val="1C4587"/>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000"/>
              </a:spcBef>
              <a:spcAft>
                <a:spcPts val="0"/>
              </a:spcAft>
              <a:buClr>
                <a:schemeClr val="dk1"/>
              </a:buClr>
              <a:buSzPts val="1100"/>
              <a:buFont typeface="Arial"/>
              <a:buNone/>
            </a:pPr>
            <a:r>
              <a:rPr lang="en-US" sz="1500">
                <a:solidFill>
                  <a:srgbClr val="222222"/>
                </a:solidFill>
                <a:highlight>
                  <a:srgbClr val="FFFFFF"/>
                </a:highlight>
              </a:rPr>
              <a:t>“[In today's world we experience the] proliferation of “If you’re this then you’re automatically that” and “You’re either with us or you’re against us” politics. These are emotional lines that we hear invoked by everyone from elected officials and lobbyists to movie heroes and villains on a regular basis. …</a:t>
            </a:r>
            <a:endParaRPr sz="1500">
              <a:solidFill>
                <a:srgbClr val="222222"/>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lang="en-US" sz="1500">
                <a:solidFill>
                  <a:srgbClr val="222222"/>
                </a:solidFill>
                <a:highlight>
                  <a:srgbClr val="FFFFFF"/>
                </a:highlight>
              </a:rPr>
              <a:t>“Normally, we used forced choice and false dichotomies during times of significant emotional stress. Our intentions may not be to manipulate, but to force the point that we’re in a situation where neutrality is dangerous….</a:t>
            </a:r>
            <a:endParaRPr sz="1500">
              <a:solidFill>
                <a:srgbClr val="222222"/>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lang="en-US" sz="1500">
                <a:solidFill>
                  <a:srgbClr val="222222"/>
                </a:solidFill>
                <a:highlight>
                  <a:srgbClr val="FFFFFF"/>
                </a:highlight>
              </a:rPr>
              <a:t>“The problem is that these emotional pleas are often not based in facts….We need to question how the sides are defined. Are these really the only options? Is this the accurate framing for this debate or is this [a false dichotomy]?</a:t>
            </a:r>
            <a:endParaRPr sz="1500">
              <a:solidFill>
                <a:srgbClr val="222222"/>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lang="en-US" sz="1500">
                <a:solidFill>
                  <a:srgbClr val="222222"/>
                </a:solidFill>
                <a:highlight>
                  <a:srgbClr val="FFFFFF"/>
                </a:highlight>
              </a:rPr>
              <a:t>“If alternatives exist outside of these forced choices (and they almost always do), then the statements are factually wrong….</a:t>
            </a:r>
            <a:endParaRPr sz="1500">
              <a:solidFill>
                <a:srgbClr val="222222"/>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lang="en-US" sz="1500">
                <a:solidFill>
                  <a:srgbClr val="222222"/>
                </a:solidFill>
                <a:highlight>
                  <a:srgbClr val="FFFFFF"/>
                </a:highlight>
              </a:rPr>
              <a:t>The ability to think past either/or situations is the foundation of critical thinking, but still, it requires courage. Getting curious and asking questions happens outside our ideological bunkers. It feels easier and safer to pick a side. The argument is set up in a way that there’s only one real option. If we stay quiet we’re automatically demonized as “the other.”</a:t>
            </a:r>
            <a:endParaRPr sz="1500">
              <a:solidFill>
                <a:srgbClr val="222222"/>
              </a:solidFill>
              <a:highlight>
                <a:srgbClr val="FFFFFF"/>
              </a:highlight>
            </a:endParaRPr>
          </a:p>
          <a:p>
            <a:pPr indent="0" lvl="0" marL="0" rtl="0" algn="l">
              <a:lnSpc>
                <a:spcPct val="115000"/>
              </a:lnSpc>
              <a:spcBef>
                <a:spcPts val="1000"/>
              </a:spcBef>
              <a:spcAft>
                <a:spcPts val="0"/>
              </a:spcAft>
              <a:buNone/>
            </a:pPr>
            <a:r>
              <a:rPr lang="en-US" sz="1500">
                <a:solidFill>
                  <a:srgbClr val="222222"/>
                </a:solidFill>
                <a:highlight>
                  <a:srgbClr val="FFFFFF"/>
                </a:highlight>
              </a:rPr>
              <a:t>“The only true option is to refuse to accept the terms of the argument by challenging the framing of the debate…[The] argument is set up to silence dissent and draw lines in the sand that squelch debate, discussion, and questions — the very processes that we know lead to effective problem solving.”</a:t>
            </a:r>
            <a:endParaRPr sz="1500">
              <a:solidFill>
                <a:srgbClr val="222222"/>
              </a:solidFill>
              <a:highlight>
                <a:srgbClr val="FFFFFF"/>
              </a:highlight>
            </a:endParaRPr>
          </a:p>
          <a:p>
            <a:pPr indent="0" lvl="0" marL="0" rtl="0" algn="l">
              <a:lnSpc>
                <a:spcPct val="115000"/>
              </a:lnSpc>
              <a:spcBef>
                <a:spcPts val="1000"/>
              </a:spcBef>
              <a:spcAft>
                <a:spcPts val="1000"/>
              </a:spcAft>
              <a:buNone/>
            </a:pPr>
            <a:r>
              <a:rPr lang="en-US" sz="1500">
                <a:solidFill>
                  <a:srgbClr val="222222"/>
                </a:solidFill>
                <a:highlight>
                  <a:srgbClr val="FFFFFF"/>
                </a:highlight>
              </a:rPr>
              <a:t>Brené Brown, </a:t>
            </a:r>
            <a:r>
              <a:rPr i="1" lang="en-US" sz="1500">
                <a:solidFill>
                  <a:srgbClr val="222222"/>
                </a:solidFill>
                <a:highlight>
                  <a:srgbClr val="FFFFFF"/>
                </a:highlight>
              </a:rPr>
              <a:t>Braving the Wilderness</a:t>
            </a:r>
            <a:endParaRPr i="1" sz="1500">
              <a:solidFill>
                <a:srgbClr val="222222"/>
              </a:solidFill>
              <a:highlight>
                <a:srgbClr val="FFFFFF"/>
              </a:highlight>
            </a:endParaRPr>
          </a:p>
        </p:txBody>
      </p:sp>
      <p:pic>
        <p:nvPicPr>
          <p:cNvPr id="446" name="Google Shape;446;p50"/>
          <p:cNvPicPr preferRelativeResize="0"/>
          <p:nvPr/>
        </p:nvPicPr>
        <p:blipFill>
          <a:blip r:embed="rId6">
            <a:alphaModFix/>
          </a:blip>
          <a:stretch>
            <a:fillRect/>
          </a:stretch>
        </p:blipFill>
        <p:spPr>
          <a:xfrm>
            <a:off x="10275075" y="3929425"/>
            <a:ext cx="1529350" cy="2210450"/>
          </a:xfrm>
          <a:prstGeom prst="rect">
            <a:avLst/>
          </a:prstGeom>
          <a:noFill/>
          <a:ln>
            <a:noFill/>
          </a:ln>
        </p:spPr>
      </p:pic>
      <p:sp>
        <p:nvSpPr>
          <p:cNvPr id="447" name="Google Shape;447;p50"/>
          <p:cNvSpPr txBox="1"/>
          <p:nvPr/>
        </p:nvSpPr>
        <p:spPr>
          <a:xfrm>
            <a:off x="10423750" y="2962650"/>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448" name="Google Shape;448;p50"/>
          <p:cNvPicPr preferRelativeResize="0"/>
          <p:nvPr/>
        </p:nvPicPr>
        <p:blipFill rotWithShape="1">
          <a:blip r:embed="rId4">
            <a:alphaModFix/>
          </a:blip>
          <a:srcRect b="29479" l="20255" r="22620" t="25166"/>
          <a:stretch/>
        </p:blipFill>
        <p:spPr>
          <a:xfrm>
            <a:off x="10423750" y="3784450"/>
            <a:ext cx="873600" cy="1015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51"/>
          <p:cNvPicPr preferRelativeResize="0"/>
          <p:nvPr/>
        </p:nvPicPr>
        <p:blipFill rotWithShape="1">
          <a:blip r:embed="rId3">
            <a:alphaModFix amt="47000"/>
          </a:blip>
          <a:srcRect b="6421" l="6975" r="4949" t="17318"/>
          <a:stretch/>
        </p:blipFill>
        <p:spPr>
          <a:xfrm>
            <a:off x="2117676" y="1637500"/>
            <a:ext cx="7727754" cy="4991900"/>
          </a:xfrm>
          <a:prstGeom prst="rect">
            <a:avLst/>
          </a:prstGeom>
          <a:noFill/>
          <a:ln>
            <a:noFill/>
          </a:ln>
        </p:spPr>
      </p:pic>
      <p:sp>
        <p:nvSpPr>
          <p:cNvPr id="455" name="Google Shape;455;p51"/>
          <p:cNvSpPr/>
          <p:nvPr/>
        </p:nvSpPr>
        <p:spPr>
          <a:xfrm>
            <a:off x="573300" y="3390584"/>
            <a:ext cx="11045400" cy="754800"/>
          </a:xfrm>
          <a:prstGeom prst="lef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456" name="Google Shape;456;p51"/>
          <p:cNvPicPr preferRelativeResize="0"/>
          <p:nvPr/>
        </p:nvPicPr>
        <p:blipFill rotWithShape="1">
          <a:blip r:embed="rId4">
            <a:alphaModFix/>
          </a:blip>
          <a:srcRect b="3703" l="0" r="0" t="3703"/>
          <a:stretch/>
        </p:blipFill>
        <p:spPr>
          <a:xfrm flipH="1">
            <a:off x="7564183" y="1070475"/>
            <a:ext cx="2012416" cy="2333596"/>
          </a:xfrm>
          <a:prstGeom prst="rect">
            <a:avLst/>
          </a:prstGeom>
          <a:noFill/>
          <a:ln>
            <a:noFill/>
          </a:ln>
        </p:spPr>
      </p:pic>
      <p:pic>
        <p:nvPicPr>
          <p:cNvPr id="457" name="Google Shape;457;p51"/>
          <p:cNvPicPr preferRelativeResize="0"/>
          <p:nvPr/>
        </p:nvPicPr>
        <p:blipFill>
          <a:blip r:embed="rId5">
            <a:alphaModFix/>
          </a:blip>
          <a:stretch>
            <a:fillRect/>
          </a:stretch>
        </p:blipFill>
        <p:spPr>
          <a:xfrm flipH="1">
            <a:off x="2731926" y="4120618"/>
            <a:ext cx="2012417" cy="2470607"/>
          </a:xfrm>
          <a:prstGeom prst="rect">
            <a:avLst/>
          </a:prstGeom>
          <a:noFill/>
          <a:ln>
            <a:noFill/>
          </a:ln>
        </p:spPr>
      </p:pic>
      <p:pic>
        <p:nvPicPr>
          <p:cNvPr id="458" name="Google Shape;458;p51"/>
          <p:cNvPicPr preferRelativeResize="0"/>
          <p:nvPr/>
        </p:nvPicPr>
        <p:blipFill>
          <a:blip r:embed="rId6">
            <a:alphaModFix/>
          </a:blip>
          <a:stretch>
            <a:fillRect/>
          </a:stretch>
        </p:blipFill>
        <p:spPr>
          <a:xfrm>
            <a:off x="499675" y="1070485"/>
            <a:ext cx="1367431" cy="2100649"/>
          </a:xfrm>
          <a:prstGeom prst="rect">
            <a:avLst/>
          </a:prstGeom>
          <a:noFill/>
          <a:ln>
            <a:noFill/>
          </a:ln>
        </p:spPr>
      </p:pic>
      <p:pic>
        <p:nvPicPr>
          <p:cNvPr id="459" name="Google Shape;459;p51"/>
          <p:cNvPicPr preferRelativeResize="0"/>
          <p:nvPr/>
        </p:nvPicPr>
        <p:blipFill>
          <a:blip r:embed="rId7">
            <a:alphaModFix/>
          </a:blip>
          <a:stretch>
            <a:fillRect/>
          </a:stretch>
        </p:blipFill>
        <p:spPr>
          <a:xfrm flipH="1">
            <a:off x="9966656" y="4438833"/>
            <a:ext cx="1492919" cy="2100647"/>
          </a:xfrm>
          <a:prstGeom prst="rect">
            <a:avLst/>
          </a:prstGeom>
          <a:noFill/>
          <a:ln>
            <a:noFill/>
          </a:ln>
        </p:spPr>
      </p:pic>
      <p:sp>
        <p:nvSpPr>
          <p:cNvPr id="460" name="Google Shape;460;p51"/>
          <p:cNvSpPr txBox="1"/>
          <p:nvPr/>
        </p:nvSpPr>
        <p:spPr>
          <a:xfrm>
            <a:off x="2217975" y="1637500"/>
            <a:ext cx="7488300" cy="3876000"/>
          </a:xfrm>
          <a:prstGeom prst="rect">
            <a:avLst/>
          </a:prstGeom>
          <a:solidFill>
            <a:schemeClr val="lt1"/>
          </a:solidFill>
          <a:ln cap="flat" cmpd="sng" w="9525">
            <a:solidFill>
              <a:srgbClr val="E3760B"/>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90"/>
              <a:buFont typeface="Calibri"/>
              <a:buNone/>
            </a:pPr>
            <a:r>
              <a:rPr lang="en-US" sz="5090">
                <a:solidFill>
                  <a:srgbClr val="1C4587"/>
                </a:solidFill>
                <a:latin typeface="Calibri"/>
                <a:ea typeface="Calibri"/>
                <a:cs typeface="Calibri"/>
                <a:sym typeface="Calibri"/>
              </a:rPr>
              <a:t>So</a:t>
            </a:r>
            <a:r>
              <a:rPr lang="en-US" sz="5090">
                <a:solidFill>
                  <a:srgbClr val="1C4587"/>
                </a:solidFill>
                <a:latin typeface="Calibri"/>
                <a:ea typeface="Calibri"/>
                <a:cs typeface="Calibri"/>
                <a:sym typeface="Calibri"/>
              </a:rPr>
              <a:t> let's keep </a:t>
            </a:r>
            <a:endParaRPr sz="5090">
              <a:solidFill>
                <a:srgbClr val="1C4587"/>
              </a:solidFill>
              <a:latin typeface="Calibri"/>
              <a:ea typeface="Calibri"/>
              <a:cs typeface="Calibri"/>
              <a:sym typeface="Calibri"/>
            </a:endParaRPr>
          </a:p>
          <a:p>
            <a:pPr indent="0" lvl="0" marL="0" rtl="0" algn="ctr">
              <a:lnSpc>
                <a:spcPct val="90000"/>
              </a:lnSpc>
              <a:spcBef>
                <a:spcPts val="0"/>
              </a:spcBef>
              <a:spcAft>
                <a:spcPts val="0"/>
              </a:spcAft>
              <a:buClr>
                <a:schemeClr val="dk1"/>
              </a:buClr>
              <a:buSzPts val="2090"/>
              <a:buFont typeface="Calibri"/>
              <a:buNone/>
            </a:pPr>
            <a:r>
              <a:rPr b="1" lang="en-US" sz="5090">
                <a:solidFill>
                  <a:srgbClr val="E3760B"/>
                </a:solidFill>
                <a:latin typeface="Calibri"/>
                <a:ea typeface="Calibri"/>
                <a:cs typeface="Calibri"/>
                <a:sym typeface="Calibri"/>
              </a:rPr>
              <a:t>talking, listening, researching, debating...</a:t>
            </a:r>
            <a:endParaRPr b="1" sz="5050">
              <a:solidFill>
                <a:srgbClr val="1C4587"/>
              </a:solidFill>
              <a:highlight>
                <a:srgbClr val="FFFFFF"/>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52"/>
          <p:cNvPicPr preferRelativeResize="0"/>
          <p:nvPr/>
        </p:nvPicPr>
        <p:blipFill rotWithShape="1">
          <a:blip r:embed="rId3">
            <a:alphaModFix amt="47000"/>
          </a:blip>
          <a:srcRect b="6421" l="6975" r="4949" t="17318"/>
          <a:stretch/>
        </p:blipFill>
        <p:spPr>
          <a:xfrm>
            <a:off x="2117676" y="1637500"/>
            <a:ext cx="7727754" cy="4991900"/>
          </a:xfrm>
          <a:prstGeom prst="rect">
            <a:avLst/>
          </a:prstGeom>
          <a:noFill/>
          <a:ln>
            <a:noFill/>
          </a:ln>
        </p:spPr>
      </p:pic>
      <p:sp>
        <p:nvSpPr>
          <p:cNvPr id="467" name="Google Shape;467;p52"/>
          <p:cNvSpPr/>
          <p:nvPr/>
        </p:nvSpPr>
        <p:spPr>
          <a:xfrm>
            <a:off x="573300" y="3390584"/>
            <a:ext cx="11045400" cy="754800"/>
          </a:xfrm>
          <a:prstGeom prst="lef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468" name="Google Shape;468;p52"/>
          <p:cNvPicPr preferRelativeResize="0"/>
          <p:nvPr/>
        </p:nvPicPr>
        <p:blipFill rotWithShape="1">
          <a:blip r:embed="rId4">
            <a:alphaModFix/>
          </a:blip>
          <a:srcRect b="3703" l="0" r="0" t="3703"/>
          <a:stretch/>
        </p:blipFill>
        <p:spPr>
          <a:xfrm flipH="1">
            <a:off x="7564183" y="1070475"/>
            <a:ext cx="2012416" cy="2333596"/>
          </a:xfrm>
          <a:prstGeom prst="rect">
            <a:avLst/>
          </a:prstGeom>
          <a:noFill/>
          <a:ln>
            <a:noFill/>
          </a:ln>
        </p:spPr>
      </p:pic>
      <p:pic>
        <p:nvPicPr>
          <p:cNvPr id="469" name="Google Shape;469;p52"/>
          <p:cNvPicPr preferRelativeResize="0"/>
          <p:nvPr/>
        </p:nvPicPr>
        <p:blipFill>
          <a:blip r:embed="rId5">
            <a:alphaModFix/>
          </a:blip>
          <a:stretch>
            <a:fillRect/>
          </a:stretch>
        </p:blipFill>
        <p:spPr>
          <a:xfrm flipH="1">
            <a:off x="2731926" y="4120618"/>
            <a:ext cx="2012417" cy="2470607"/>
          </a:xfrm>
          <a:prstGeom prst="rect">
            <a:avLst/>
          </a:prstGeom>
          <a:noFill/>
          <a:ln>
            <a:noFill/>
          </a:ln>
        </p:spPr>
      </p:pic>
      <p:pic>
        <p:nvPicPr>
          <p:cNvPr id="470" name="Google Shape;470;p52"/>
          <p:cNvPicPr preferRelativeResize="0"/>
          <p:nvPr/>
        </p:nvPicPr>
        <p:blipFill>
          <a:blip r:embed="rId6">
            <a:alphaModFix/>
          </a:blip>
          <a:stretch>
            <a:fillRect/>
          </a:stretch>
        </p:blipFill>
        <p:spPr>
          <a:xfrm>
            <a:off x="499675" y="1070485"/>
            <a:ext cx="1367431" cy="2100649"/>
          </a:xfrm>
          <a:prstGeom prst="rect">
            <a:avLst/>
          </a:prstGeom>
          <a:noFill/>
          <a:ln>
            <a:noFill/>
          </a:ln>
        </p:spPr>
      </p:pic>
      <p:pic>
        <p:nvPicPr>
          <p:cNvPr id="471" name="Google Shape;471;p52"/>
          <p:cNvPicPr preferRelativeResize="0"/>
          <p:nvPr/>
        </p:nvPicPr>
        <p:blipFill>
          <a:blip r:embed="rId7">
            <a:alphaModFix/>
          </a:blip>
          <a:stretch>
            <a:fillRect/>
          </a:stretch>
        </p:blipFill>
        <p:spPr>
          <a:xfrm flipH="1">
            <a:off x="9966656" y="4438833"/>
            <a:ext cx="1492919" cy="2100647"/>
          </a:xfrm>
          <a:prstGeom prst="rect">
            <a:avLst/>
          </a:prstGeom>
          <a:noFill/>
          <a:ln>
            <a:noFill/>
          </a:ln>
        </p:spPr>
      </p:pic>
      <p:sp>
        <p:nvSpPr>
          <p:cNvPr id="472" name="Google Shape;472;p52"/>
          <p:cNvSpPr txBox="1"/>
          <p:nvPr/>
        </p:nvSpPr>
        <p:spPr>
          <a:xfrm>
            <a:off x="2217975" y="1637500"/>
            <a:ext cx="7488300" cy="3876000"/>
          </a:xfrm>
          <a:prstGeom prst="rect">
            <a:avLst/>
          </a:prstGeom>
          <a:solidFill>
            <a:schemeClr val="lt1"/>
          </a:solidFill>
          <a:ln cap="flat" cmpd="sng" w="9525">
            <a:solidFill>
              <a:srgbClr val="E376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2090"/>
              <a:buFont typeface="Calibri"/>
              <a:buNone/>
            </a:pPr>
            <a:r>
              <a:rPr lang="en-US" sz="4550">
                <a:solidFill>
                  <a:srgbClr val="1C4587"/>
                </a:solidFill>
                <a:highlight>
                  <a:srgbClr val="FFFFFF"/>
                </a:highlight>
              </a:rPr>
              <a:t>…so individually and collectively we can find</a:t>
            </a:r>
            <a:r>
              <a:rPr b="1" lang="en-US" sz="5050">
                <a:solidFill>
                  <a:srgbClr val="1C4587"/>
                </a:solidFill>
                <a:highlight>
                  <a:srgbClr val="FFFFFF"/>
                </a:highlight>
              </a:rPr>
              <a:t> </a:t>
            </a:r>
            <a:r>
              <a:rPr b="1" lang="en-US" sz="5050">
                <a:solidFill>
                  <a:srgbClr val="E3760B"/>
                </a:solidFill>
                <a:highlight>
                  <a:srgbClr val="FFFFFF"/>
                </a:highlight>
              </a:rPr>
              <a:t>closer approximations to truth</a:t>
            </a:r>
            <a:endParaRPr b="1" sz="5050">
              <a:solidFill>
                <a:srgbClr val="E3760B"/>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53"/>
          <p:cNvPicPr preferRelativeResize="0"/>
          <p:nvPr/>
        </p:nvPicPr>
        <p:blipFill rotWithShape="1">
          <a:blip r:embed="rId3">
            <a:alphaModFix amt="47000"/>
          </a:blip>
          <a:srcRect b="6421" l="6975" r="4949" t="17318"/>
          <a:stretch/>
        </p:blipFill>
        <p:spPr>
          <a:xfrm>
            <a:off x="2117676" y="1637500"/>
            <a:ext cx="7727754" cy="4991900"/>
          </a:xfrm>
          <a:prstGeom prst="rect">
            <a:avLst/>
          </a:prstGeom>
          <a:noFill/>
          <a:ln>
            <a:noFill/>
          </a:ln>
        </p:spPr>
      </p:pic>
      <p:sp>
        <p:nvSpPr>
          <p:cNvPr id="479" name="Google Shape;479;p53"/>
          <p:cNvSpPr/>
          <p:nvPr/>
        </p:nvSpPr>
        <p:spPr>
          <a:xfrm>
            <a:off x="573300" y="3390584"/>
            <a:ext cx="11045400" cy="754800"/>
          </a:xfrm>
          <a:prstGeom prst="lef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480" name="Google Shape;480;p53"/>
          <p:cNvPicPr preferRelativeResize="0"/>
          <p:nvPr/>
        </p:nvPicPr>
        <p:blipFill rotWithShape="1">
          <a:blip r:embed="rId4">
            <a:alphaModFix/>
          </a:blip>
          <a:srcRect b="3703" l="0" r="0" t="3703"/>
          <a:stretch/>
        </p:blipFill>
        <p:spPr>
          <a:xfrm flipH="1">
            <a:off x="7564183" y="1070475"/>
            <a:ext cx="2012416" cy="2333596"/>
          </a:xfrm>
          <a:prstGeom prst="rect">
            <a:avLst/>
          </a:prstGeom>
          <a:noFill/>
          <a:ln>
            <a:noFill/>
          </a:ln>
        </p:spPr>
      </p:pic>
      <p:pic>
        <p:nvPicPr>
          <p:cNvPr id="481" name="Google Shape;481;p53"/>
          <p:cNvPicPr preferRelativeResize="0"/>
          <p:nvPr/>
        </p:nvPicPr>
        <p:blipFill>
          <a:blip r:embed="rId5">
            <a:alphaModFix/>
          </a:blip>
          <a:stretch>
            <a:fillRect/>
          </a:stretch>
        </p:blipFill>
        <p:spPr>
          <a:xfrm flipH="1">
            <a:off x="2731926" y="4120618"/>
            <a:ext cx="2012417" cy="2470607"/>
          </a:xfrm>
          <a:prstGeom prst="rect">
            <a:avLst/>
          </a:prstGeom>
          <a:noFill/>
          <a:ln>
            <a:noFill/>
          </a:ln>
        </p:spPr>
      </p:pic>
      <p:pic>
        <p:nvPicPr>
          <p:cNvPr id="482" name="Google Shape;482;p53"/>
          <p:cNvPicPr preferRelativeResize="0"/>
          <p:nvPr/>
        </p:nvPicPr>
        <p:blipFill>
          <a:blip r:embed="rId6">
            <a:alphaModFix/>
          </a:blip>
          <a:stretch>
            <a:fillRect/>
          </a:stretch>
        </p:blipFill>
        <p:spPr>
          <a:xfrm>
            <a:off x="499675" y="1070485"/>
            <a:ext cx="1367431" cy="2100649"/>
          </a:xfrm>
          <a:prstGeom prst="rect">
            <a:avLst/>
          </a:prstGeom>
          <a:noFill/>
          <a:ln>
            <a:noFill/>
          </a:ln>
        </p:spPr>
      </p:pic>
      <p:pic>
        <p:nvPicPr>
          <p:cNvPr id="483" name="Google Shape;483;p53"/>
          <p:cNvPicPr preferRelativeResize="0"/>
          <p:nvPr/>
        </p:nvPicPr>
        <p:blipFill>
          <a:blip r:embed="rId7">
            <a:alphaModFix/>
          </a:blip>
          <a:stretch>
            <a:fillRect/>
          </a:stretch>
        </p:blipFill>
        <p:spPr>
          <a:xfrm flipH="1">
            <a:off x="9966656" y="4438833"/>
            <a:ext cx="1492919" cy="2100647"/>
          </a:xfrm>
          <a:prstGeom prst="rect">
            <a:avLst/>
          </a:prstGeom>
          <a:noFill/>
          <a:ln>
            <a:noFill/>
          </a:ln>
        </p:spPr>
      </p:pic>
      <p:sp>
        <p:nvSpPr>
          <p:cNvPr id="484" name="Google Shape;484;p53"/>
          <p:cNvSpPr txBox="1"/>
          <p:nvPr/>
        </p:nvSpPr>
        <p:spPr>
          <a:xfrm>
            <a:off x="2217975" y="1637500"/>
            <a:ext cx="7488300" cy="3876000"/>
          </a:xfrm>
          <a:prstGeom prst="rect">
            <a:avLst/>
          </a:prstGeom>
          <a:solidFill>
            <a:schemeClr val="lt1"/>
          </a:solidFill>
          <a:ln cap="flat" cmpd="sng" w="9525">
            <a:solidFill>
              <a:srgbClr val="E376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2090"/>
              <a:buFont typeface="Calibri"/>
              <a:buNone/>
            </a:pPr>
            <a:r>
              <a:rPr lang="en-US" sz="5850">
                <a:solidFill>
                  <a:srgbClr val="1C4587"/>
                </a:solidFill>
                <a:highlight>
                  <a:srgbClr val="FFFFFF"/>
                </a:highlight>
              </a:rPr>
              <a:t>Some resources for civil dialogue</a:t>
            </a:r>
            <a:endParaRPr b="1" sz="6350">
              <a:solidFill>
                <a:srgbClr val="E3760B"/>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54"/>
          <p:cNvPicPr preferRelativeResize="0"/>
          <p:nvPr/>
        </p:nvPicPr>
        <p:blipFill>
          <a:blip r:embed="rId3">
            <a:alphaModFix/>
          </a:blip>
          <a:stretch>
            <a:fillRect/>
          </a:stretch>
        </p:blipFill>
        <p:spPr>
          <a:xfrm>
            <a:off x="1390650" y="204450"/>
            <a:ext cx="9410700" cy="1962150"/>
          </a:xfrm>
          <a:prstGeom prst="rect">
            <a:avLst/>
          </a:prstGeom>
          <a:noFill/>
          <a:ln>
            <a:noFill/>
          </a:ln>
        </p:spPr>
      </p:pic>
      <p:sp>
        <p:nvSpPr>
          <p:cNvPr id="491" name="Google Shape;491;p54"/>
          <p:cNvSpPr txBox="1"/>
          <p:nvPr/>
        </p:nvSpPr>
        <p:spPr>
          <a:xfrm>
            <a:off x="1241500" y="2352900"/>
            <a:ext cx="4553400" cy="23397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E3760B"/>
                </a:solidFill>
              </a:rPr>
              <a:t>KNOWLEDGE</a:t>
            </a:r>
            <a:endParaRPr sz="2000">
              <a:solidFill>
                <a:srgbClr val="E3760B"/>
              </a:solidFill>
            </a:endParaRPr>
          </a:p>
          <a:p>
            <a:pPr indent="0" lvl="0" marL="0" rtl="0" algn="l">
              <a:spcBef>
                <a:spcPts val="0"/>
              </a:spcBef>
              <a:spcAft>
                <a:spcPts val="0"/>
              </a:spcAft>
              <a:buNone/>
            </a:pPr>
            <a:r>
              <a:rPr lang="en-US" sz="2000"/>
              <a:t>1. Understanding every human has the right of conscience</a:t>
            </a:r>
            <a:endParaRPr sz="2000"/>
          </a:p>
          <a:p>
            <a:pPr indent="0" lvl="0" marL="0" rtl="0" algn="l">
              <a:spcBef>
                <a:spcPts val="0"/>
              </a:spcBef>
              <a:spcAft>
                <a:spcPts val="0"/>
              </a:spcAft>
              <a:buNone/>
            </a:pPr>
            <a:r>
              <a:rPr lang="en-US" sz="2000"/>
              <a:t>2. Feeling a responsibility to protect that right in others</a:t>
            </a:r>
            <a:endParaRPr sz="2000"/>
          </a:p>
          <a:p>
            <a:pPr indent="0" lvl="0" marL="0" rtl="0" algn="l">
              <a:spcBef>
                <a:spcPts val="0"/>
              </a:spcBef>
              <a:spcAft>
                <a:spcPts val="0"/>
              </a:spcAft>
              <a:buNone/>
            </a:pPr>
            <a:r>
              <a:rPr lang="en-US" sz="2000"/>
              <a:t>3. Respecting the human dignity of others and their freedom to disagree.</a:t>
            </a:r>
            <a:endParaRPr sz="2000"/>
          </a:p>
        </p:txBody>
      </p:sp>
      <p:sp>
        <p:nvSpPr>
          <p:cNvPr id="492" name="Google Shape;492;p54"/>
          <p:cNvSpPr txBox="1"/>
          <p:nvPr/>
        </p:nvSpPr>
        <p:spPr>
          <a:xfrm>
            <a:off x="6648625" y="2318500"/>
            <a:ext cx="4289700" cy="20319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accent2"/>
                </a:solidFill>
              </a:rPr>
              <a:t>SKILLS</a:t>
            </a:r>
            <a:endParaRPr sz="2000">
              <a:solidFill>
                <a:schemeClr val="accent2"/>
              </a:solidFill>
            </a:endParaRPr>
          </a:p>
          <a:p>
            <a:pPr indent="0" lvl="0" marL="0" rtl="0" algn="l">
              <a:spcBef>
                <a:spcPts val="0"/>
              </a:spcBef>
              <a:spcAft>
                <a:spcPts val="0"/>
              </a:spcAft>
              <a:buNone/>
            </a:pPr>
            <a:r>
              <a:rPr lang="en-US" sz="2000"/>
              <a:t>1. Listening to hear and to understand </a:t>
            </a:r>
            <a:endParaRPr sz="2000"/>
          </a:p>
          <a:p>
            <a:pPr indent="0" lvl="0" marL="0" rtl="0" algn="l">
              <a:spcBef>
                <a:spcPts val="0"/>
              </a:spcBef>
              <a:spcAft>
                <a:spcPts val="0"/>
              </a:spcAft>
              <a:buNone/>
            </a:pPr>
            <a:r>
              <a:rPr lang="en-US" sz="2000"/>
              <a:t>2. Sitting in discomfort </a:t>
            </a:r>
            <a:endParaRPr sz="2000"/>
          </a:p>
          <a:p>
            <a:pPr indent="0" lvl="0" marL="0" marR="0" rtl="0" algn="l">
              <a:lnSpc>
                <a:spcPct val="100000"/>
              </a:lnSpc>
              <a:spcBef>
                <a:spcPts val="0"/>
              </a:spcBef>
              <a:spcAft>
                <a:spcPts val="0"/>
              </a:spcAft>
              <a:buNone/>
            </a:pPr>
            <a:r>
              <a:rPr lang="en-US" sz="2000"/>
              <a:t>3. Oral communication skills, such as using sentence frames </a:t>
            </a:r>
            <a:endParaRPr sz="2000"/>
          </a:p>
        </p:txBody>
      </p:sp>
      <p:sp>
        <p:nvSpPr>
          <p:cNvPr id="493" name="Google Shape;493;p54"/>
          <p:cNvSpPr txBox="1"/>
          <p:nvPr/>
        </p:nvSpPr>
        <p:spPr>
          <a:xfrm>
            <a:off x="1274200" y="4969875"/>
            <a:ext cx="4559400" cy="14160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US" sz="2000">
                <a:solidFill>
                  <a:srgbClr val="E3760B"/>
                </a:solidFill>
              </a:rPr>
              <a:t>ATTITUDE</a:t>
            </a:r>
            <a:endParaRPr sz="2000">
              <a:solidFill>
                <a:srgbClr val="E3760B"/>
              </a:solidFill>
            </a:endParaRPr>
          </a:p>
          <a:p>
            <a:pPr indent="0" lvl="0" marL="0" marR="0" rtl="0" algn="l">
              <a:lnSpc>
                <a:spcPct val="100000"/>
              </a:lnSpc>
              <a:spcBef>
                <a:spcPts val="0"/>
              </a:spcBef>
              <a:spcAft>
                <a:spcPts val="0"/>
              </a:spcAft>
              <a:buNone/>
            </a:pPr>
            <a:r>
              <a:rPr lang="en-US" sz="2000"/>
              <a:t>1. Being curious, which means we desire to learn and understand </a:t>
            </a:r>
            <a:endParaRPr sz="2000"/>
          </a:p>
          <a:p>
            <a:pPr indent="0" lvl="0" marL="0" rtl="0" algn="l">
              <a:spcBef>
                <a:spcPts val="0"/>
              </a:spcBef>
              <a:spcAft>
                <a:spcPts val="0"/>
              </a:spcAft>
              <a:buNone/>
            </a:pPr>
            <a:r>
              <a:rPr lang="en-US" sz="2000"/>
              <a:t>2. Overcoming defensiveness</a:t>
            </a:r>
            <a:endParaRPr sz="2000"/>
          </a:p>
        </p:txBody>
      </p:sp>
      <p:sp>
        <p:nvSpPr>
          <p:cNvPr id="494" name="Google Shape;494;p54"/>
          <p:cNvSpPr txBox="1"/>
          <p:nvPr/>
        </p:nvSpPr>
        <p:spPr>
          <a:xfrm>
            <a:off x="6634750" y="4934950"/>
            <a:ext cx="4368600" cy="17238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E3760B"/>
                </a:solidFill>
              </a:rPr>
              <a:t>MOTIVATION</a:t>
            </a:r>
            <a:endParaRPr sz="2000">
              <a:solidFill>
                <a:srgbClr val="E3760B"/>
              </a:solidFill>
            </a:endParaRPr>
          </a:p>
          <a:p>
            <a:pPr indent="0" lvl="0" marL="0" rtl="0" algn="l">
              <a:spcBef>
                <a:spcPts val="0"/>
              </a:spcBef>
              <a:spcAft>
                <a:spcPts val="0"/>
              </a:spcAft>
              <a:buNone/>
            </a:pPr>
            <a:r>
              <a:rPr lang="en-US" sz="2000"/>
              <a:t>1. We are feeling pain and we want the pain to stop </a:t>
            </a:r>
            <a:endParaRPr sz="2000"/>
          </a:p>
          <a:p>
            <a:pPr indent="0" lvl="0" marL="0" rtl="0" algn="l">
              <a:spcBef>
                <a:spcPts val="0"/>
              </a:spcBef>
              <a:spcAft>
                <a:spcPts val="0"/>
              </a:spcAft>
              <a:buNone/>
            </a:pPr>
            <a:r>
              <a:rPr lang="en-US" sz="2000"/>
              <a:t>2. We want to collaborate to make our world a better place</a:t>
            </a:r>
            <a:endParaRPr sz="2000"/>
          </a:p>
        </p:txBody>
      </p:sp>
      <p:sp>
        <p:nvSpPr>
          <p:cNvPr id="495" name="Google Shape;495;p54"/>
          <p:cNvSpPr txBox="1"/>
          <p:nvPr/>
        </p:nvSpPr>
        <p:spPr>
          <a:xfrm>
            <a:off x="35950" y="6533025"/>
            <a:ext cx="4086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000">
                <a:solidFill>
                  <a:schemeClr val="dk1"/>
                </a:solidFill>
                <a:latin typeface="Calibri"/>
                <a:ea typeface="Calibri"/>
                <a:cs typeface="Calibri"/>
                <a:sym typeface="Calibri"/>
              </a:rPr>
              <a:t>These materials were shared with permission from Utah3Rs.org</a:t>
            </a:r>
            <a:endParaRPr b="1"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1000"/>
                                        <p:tgtEl>
                                          <p:spTgt spid="4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10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1000"/>
                                        <p:tgtEl>
                                          <p:spTgt spid="4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55"/>
          <p:cNvPicPr preferRelativeResize="0"/>
          <p:nvPr/>
        </p:nvPicPr>
        <p:blipFill>
          <a:blip r:embed="rId3">
            <a:alphaModFix/>
          </a:blip>
          <a:stretch>
            <a:fillRect/>
          </a:stretch>
        </p:blipFill>
        <p:spPr>
          <a:xfrm>
            <a:off x="4194725" y="152400"/>
            <a:ext cx="6553201" cy="6553201"/>
          </a:xfrm>
          <a:prstGeom prst="rect">
            <a:avLst/>
          </a:prstGeom>
          <a:noFill/>
          <a:ln>
            <a:noFill/>
          </a:ln>
        </p:spPr>
      </p:pic>
      <p:pic>
        <p:nvPicPr>
          <p:cNvPr id="502" name="Google Shape;502;p55"/>
          <p:cNvPicPr preferRelativeResize="0"/>
          <p:nvPr/>
        </p:nvPicPr>
        <p:blipFill rotWithShape="1">
          <a:blip r:embed="rId4">
            <a:alphaModFix/>
          </a:blip>
          <a:srcRect b="0" l="5260" r="68798" t="0"/>
          <a:stretch/>
        </p:blipFill>
        <p:spPr>
          <a:xfrm>
            <a:off x="869775" y="381000"/>
            <a:ext cx="2564799" cy="1981200"/>
          </a:xfrm>
          <a:prstGeom prst="rect">
            <a:avLst/>
          </a:prstGeom>
          <a:noFill/>
          <a:ln>
            <a:noFill/>
          </a:ln>
        </p:spPr>
      </p:pic>
      <p:pic>
        <p:nvPicPr>
          <p:cNvPr id="503" name="Google Shape;503;p55"/>
          <p:cNvPicPr preferRelativeResize="0"/>
          <p:nvPr/>
        </p:nvPicPr>
        <p:blipFill rotWithShape="1">
          <a:blip r:embed="rId4">
            <a:alphaModFix/>
          </a:blip>
          <a:srcRect b="0" l="34545" r="5863" t="0"/>
          <a:stretch/>
        </p:blipFill>
        <p:spPr>
          <a:xfrm>
            <a:off x="721125" y="2649350"/>
            <a:ext cx="3051725" cy="1026218"/>
          </a:xfrm>
          <a:prstGeom prst="rect">
            <a:avLst/>
          </a:prstGeom>
          <a:noFill/>
          <a:ln>
            <a:noFill/>
          </a:ln>
        </p:spPr>
      </p:pic>
      <p:sp>
        <p:nvSpPr>
          <p:cNvPr id="504" name="Google Shape;504;p55"/>
          <p:cNvSpPr txBox="1"/>
          <p:nvPr/>
        </p:nvSpPr>
        <p:spPr>
          <a:xfrm>
            <a:off x="35950" y="6533025"/>
            <a:ext cx="4086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000">
                <a:solidFill>
                  <a:schemeClr val="dk1"/>
                </a:solidFill>
                <a:latin typeface="Calibri"/>
                <a:ea typeface="Calibri"/>
                <a:cs typeface="Calibri"/>
                <a:sym typeface="Calibri"/>
              </a:rPr>
              <a:t>These materials were shared with permission from Utah3Rs.org</a:t>
            </a:r>
            <a:endParaRPr b="1" sz="12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p56"/>
          <p:cNvPicPr preferRelativeResize="0"/>
          <p:nvPr/>
        </p:nvPicPr>
        <p:blipFill>
          <a:blip r:embed="rId3">
            <a:alphaModFix/>
          </a:blip>
          <a:stretch>
            <a:fillRect/>
          </a:stretch>
        </p:blipFill>
        <p:spPr>
          <a:xfrm>
            <a:off x="1038550" y="45625"/>
            <a:ext cx="10306050" cy="5810250"/>
          </a:xfrm>
          <a:prstGeom prst="rect">
            <a:avLst/>
          </a:prstGeom>
          <a:noFill/>
          <a:ln>
            <a:noFill/>
          </a:ln>
        </p:spPr>
      </p:pic>
      <p:sp>
        <p:nvSpPr>
          <p:cNvPr id="511" name="Google Shape;511;p56"/>
          <p:cNvSpPr txBox="1"/>
          <p:nvPr/>
        </p:nvSpPr>
        <p:spPr>
          <a:xfrm>
            <a:off x="503775" y="5760775"/>
            <a:ext cx="109545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latin typeface="Calibri"/>
                <a:ea typeface="Calibri"/>
                <a:cs typeface="Calibri"/>
                <a:sym typeface="Calibri"/>
              </a:rPr>
              <a:t>Great resources from Brené Brown on creating a culture in your sphere of influence around respect, dignity, care – and healthy, honest communication. </a:t>
            </a:r>
            <a:endParaRPr sz="1600">
              <a:latin typeface="Calibri"/>
              <a:ea typeface="Calibri"/>
              <a:cs typeface="Calibri"/>
              <a:sym typeface="Calibri"/>
            </a:endParaRPr>
          </a:p>
        </p:txBody>
      </p:sp>
      <p:sp>
        <p:nvSpPr>
          <p:cNvPr id="512" name="Google Shape;512;p56"/>
          <p:cNvSpPr txBox="1"/>
          <p:nvPr/>
        </p:nvSpPr>
        <p:spPr>
          <a:xfrm>
            <a:off x="618750" y="148675"/>
            <a:ext cx="10954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rgbClr val="E3760B"/>
                </a:solidFill>
                <a:latin typeface="Calibri"/>
                <a:ea typeface="Calibri"/>
                <a:cs typeface="Calibri"/>
                <a:sym typeface="Calibri"/>
              </a:rPr>
              <a:t>https://daretolead.brenebrown.com/wp-content/uploads/2018/10/Glossary-of-Key-Language-Skills-and-Tools-from-DTL.pdf</a:t>
            </a:r>
            <a:endParaRPr sz="19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57"/>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519" name="Google Shape;519;p57"/>
          <p:cNvPicPr preferRelativeResize="0"/>
          <p:nvPr/>
        </p:nvPicPr>
        <p:blipFill>
          <a:blip r:embed="rId3">
            <a:alphaModFix/>
          </a:blip>
          <a:stretch>
            <a:fillRect/>
          </a:stretch>
        </p:blipFill>
        <p:spPr>
          <a:xfrm>
            <a:off x="1539000" y="0"/>
            <a:ext cx="9266400" cy="6858000"/>
          </a:xfrm>
          <a:prstGeom prst="rect">
            <a:avLst/>
          </a:prstGeom>
          <a:noFill/>
          <a:ln>
            <a:noFill/>
          </a:ln>
        </p:spPr>
      </p:pic>
      <p:sp>
        <p:nvSpPr>
          <p:cNvPr id="520" name="Google Shape;520;p57"/>
          <p:cNvSpPr txBox="1"/>
          <p:nvPr/>
        </p:nvSpPr>
        <p:spPr>
          <a:xfrm>
            <a:off x="46600" y="34925"/>
            <a:ext cx="2736300" cy="400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a:t>https://redbluedictionary.org/</a:t>
            </a:r>
            <a:endParaRPr b="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2"/>
          <p:cNvSpPr txBox="1"/>
          <p:nvPr/>
        </p:nvSpPr>
        <p:spPr>
          <a:xfrm>
            <a:off x="511050" y="0"/>
            <a:ext cx="11169900" cy="1597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Week 9: Citizenship</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i="1" lang="en-US" sz="4400">
                <a:solidFill>
                  <a:srgbClr val="1C4587"/>
                </a:solidFill>
                <a:latin typeface="Calibri"/>
                <a:ea typeface="Calibri"/>
                <a:cs typeface="Calibri"/>
                <a:sym typeface="Calibri"/>
              </a:rPr>
              <a:t>Think &amp; Write</a:t>
            </a:r>
            <a:endParaRPr b="1" i="1" sz="4400">
              <a:solidFill>
                <a:srgbClr val="1C4587"/>
              </a:solidFill>
              <a:latin typeface="Calibri"/>
              <a:ea typeface="Calibri"/>
              <a:cs typeface="Calibri"/>
              <a:sym typeface="Calibri"/>
            </a:endParaRPr>
          </a:p>
        </p:txBody>
      </p:sp>
      <p:sp>
        <p:nvSpPr>
          <p:cNvPr id="160" name="Google Shape;160;p22"/>
          <p:cNvSpPr txBox="1"/>
          <p:nvPr>
            <p:ph idx="4294967295" type="ctrTitle"/>
          </p:nvPr>
        </p:nvSpPr>
        <p:spPr>
          <a:xfrm>
            <a:off x="848850" y="1962725"/>
            <a:ext cx="10494300" cy="2870100"/>
          </a:xfrm>
          <a:prstGeom prst="rect">
            <a:avLst/>
          </a:prstGeom>
          <a:solidFill>
            <a:schemeClr val="lt1"/>
          </a:solidFill>
          <a:ln cap="flat" cmpd="sng" w="9525">
            <a:solidFill>
              <a:srgbClr val="E3760B"/>
            </a:solidFill>
            <a:prstDash val="solid"/>
            <a:round/>
            <a:headEnd len="sm" w="sm" type="none"/>
            <a:tailEnd len="sm" w="sm" type="none"/>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r>
              <a:rPr b="1" lang="en-US" sz="4700">
                <a:solidFill>
                  <a:srgbClr val="E3760B"/>
                </a:solidFill>
              </a:rPr>
              <a:t>What does it mean to you to be</a:t>
            </a:r>
            <a:endParaRPr b="1" sz="4700">
              <a:solidFill>
                <a:srgbClr val="E3760B"/>
              </a:solidFill>
            </a:endParaRPr>
          </a:p>
          <a:p>
            <a:pPr indent="0" lvl="0" marL="0" rtl="0" algn="ctr">
              <a:lnSpc>
                <a:spcPct val="90000"/>
              </a:lnSpc>
              <a:spcBef>
                <a:spcPts val="0"/>
              </a:spcBef>
              <a:spcAft>
                <a:spcPts val="0"/>
              </a:spcAft>
              <a:buClr>
                <a:srgbClr val="222A35"/>
              </a:buClr>
              <a:buSzPts val="2800"/>
              <a:buFont typeface="Calibri"/>
              <a:buNone/>
            </a:pPr>
            <a:r>
              <a:rPr b="1" lang="en-US" sz="4700">
                <a:solidFill>
                  <a:srgbClr val="E3760B"/>
                </a:solidFill>
              </a:rPr>
              <a:t>"a good citizen"?</a:t>
            </a:r>
            <a:endParaRPr b="1" sz="4700">
              <a:solidFill>
                <a:srgbClr val="E3760B"/>
              </a:solidFill>
            </a:endParaRPr>
          </a:p>
          <a:p>
            <a:pPr indent="0" lvl="0" marL="0" rtl="0" algn="l">
              <a:lnSpc>
                <a:spcPct val="90000"/>
              </a:lnSpc>
              <a:spcBef>
                <a:spcPts val="0"/>
              </a:spcBef>
              <a:spcAft>
                <a:spcPts val="0"/>
              </a:spcAft>
              <a:buClr>
                <a:srgbClr val="222A35"/>
              </a:buClr>
              <a:buSzPts val="2800"/>
              <a:buFont typeface="Calibri"/>
              <a:buNone/>
            </a:pPr>
            <a:r>
              <a:t/>
            </a:r>
            <a:endParaRPr b="1" sz="4700">
              <a:solidFill>
                <a:srgbClr val="E3760B"/>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58"/>
          <p:cNvPicPr preferRelativeResize="0"/>
          <p:nvPr/>
        </p:nvPicPr>
        <p:blipFill>
          <a:blip r:embed="rId3">
            <a:alphaModFix/>
          </a:blip>
          <a:stretch>
            <a:fillRect/>
          </a:stretch>
        </p:blipFill>
        <p:spPr>
          <a:xfrm>
            <a:off x="1480475" y="1792950"/>
            <a:ext cx="9114450" cy="4361399"/>
          </a:xfrm>
          <a:prstGeom prst="rect">
            <a:avLst/>
          </a:prstGeom>
          <a:noFill/>
          <a:ln>
            <a:noFill/>
          </a:ln>
        </p:spPr>
      </p:pic>
      <p:sp>
        <p:nvSpPr>
          <p:cNvPr id="527" name="Google Shape;527;p58"/>
          <p:cNvSpPr txBox="1"/>
          <p:nvPr/>
        </p:nvSpPr>
        <p:spPr>
          <a:xfrm>
            <a:off x="134475" y="112050"/>
            <a:ext cx="12057600" cy="16161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100">
                <a:solidFill>
                  <a:srgbClr val="E3760B"/>
                </a:solidFill>
                <a:latin typeface="Calibri"/>
                <a:ea typeface="Calibri"/>
                <a:cs typeface="Calibri"/>
                <a:sym typeface="Calibri"/>
              </a:rPr>
              <a:t>"Great Minds Don't Always Think Alike" - The Heterodox Academy</a:t>
            </a:r>
            <a:endParaRPr b="1" sz="3100">
              <a:solidFill>
                <a:srgbClr val="E3760B"/>
              </a:solidFill>
              <a:latin typeface="Calibri"/>
              <a:ea typeface="Calibri"/>
              <a:cs typeface="Calibri"/>
              <a:sym typeface="Calibri"/>
            </a:endParaRPr>
          </a:p>
          <a:p>
            <a:pPr indent="0" lvl="0" marL="0" rtl="0" algn="ctr">
              <a:spcBef>
                <a:spcPts val="0"/>
              </a:spcBef>
              <a:spcAft>
                <a:spcPts val="0"/>
              </a:spcAft>
              <a:buNone/>
            </a:pPr>
            <a:r>
              <a:rPr lang="en-US" sz="3100">
                <a:solidFill>
                  <a:srgbClr val="E3760B"/>
                </a:solidFill>
                <a:latin typeface="Calibri"/>
                <a:ea typeface="Calibri"/>
                <a:cs typeface="Calibri"/>
                <a:sym typeface="Calibri"/>
              </a:rPr>
              <a:t>Five simple values for civil engagement are available in multiple languages</a:t>
            </a:r>
            <a:endParaRPr sz="3100">
              <a:solidFill>
                <a:srgbClr val="E3760B"/>
              </a:solidFill>
              <a:latin typeface="Calibri"/>
              <a:ea typeface="Calibri"/>
              <a:cs typeface="Calibri"/>
              <a:sym typeface="Calibri"/>
            </a:endParaRPr>
          </a:p>
          <a:p>
            <a:pPr indent="0" lvl="0" marL="0" rtl="0" algn="ctr">
              <a:spcBef>
                <a:spcPts val="0"/>
              </a:spcBef>
              <a:spcAft>
                <a:spcPts val="0"/>
              </a:spcAft>
              <a:buNone/>
            </a:pPr>
            <a:r>
              <a:rPr lang="en-US" sz="3100">
                <a:solidFill>
                  <a:srgbClr val="E3760B"/>
                </a:solidFill>
                <a:latin typeface="Calibri"/>
                <a:ea typeface="Calibri"/>
                <a:cs typeface="Calibri"/>
                <a:sym typeface="Calibri"/>
              </a:rPr>
              <a:t>https://heterodoxacademy.org/library/the-hxa-way/</a:t>
            </a:r>
            <a:endParaRPr sz="3100">
              <a:solidFill>
                <a:srgbClr val="E3760B"/>
              </a:solidFill>
              <a:latin typeface="Calibri"/>
              <a:ea typeface="Calibri"/>
              <a:cs typeface="Calibri"/>
              <a:sym typeface="Calibri"/>
            </a:endParaRPr>
          </a:p>
        </p:txBody>
      </p:sp>
      <p:sp>
        <p:nvSpPr>
          <p:cNvPr id="528" name="Google Shape;528;p58"/>
          <p:cNvSpPr txBox="1"/>
          <p:nvPr/>
        </p:nvSpPr>
        <p:spPr>
          <a:xfrm>
            <a:off x="3709250" y="6457800"/>
            <a:ext cx="4930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https://heterodoxacademy.org/library/the-hxa-way/</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59"/>
          <p:cNvPicPr preferRelativeResize="0"/>
          <p:nvPr/>
        </p:nvPicPr>
        <p:blipFill>
          <a:blip r:embed="rId3">
            <a:alphaModFix/>
          </a:blip>
          <a:stretch>
            <a:fillRect/>
          </a:stretch>
        </p:blipFill>
        <p:spPr>
          <a:xfrm>
            <a:off x="152400" y="1246100"/>
            <a:ext cx="11887201" cy="5467648"/>
          </a:xfrm>
          <a:prstGeom prst="rect">
            <a:avLst/>
          </a:prstGeom>
          <a:noFill/>
          <a:ln>
            <a:noFill/>
          </a:ln>
        </p:spPr>
      </p:pic>
      <p:sp>
        <p:nvSpPr>
          <p:cNvPr id="535" name="Google Shape;535;p59"/>
          <p:cNvSpPr txBox="1"/>
          <p:nvPr/>
        </p:nvSpPr>
        <p:spPr>
          <a:xfrm>
            <a:off x="291350" y="112050"/>
            <a:ext cx="11766300" cy="11391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100">
                <a:solidFill>
                  <a:srgbClr val="E3760B"/>
                </a:solidFill>
                <a:latin typeface="Calibri"/>
                <a:ea typeface="Calibri"/>
                <a:cs typeface="Calibri"/>
                <a:sym typeface="Calibri"/>
              </a:rPr>
              <a:t>Living Room Conversations</a:t>
            </a:r>
            <a:endParaRPr b="1" sz="3100">
              <a:solidFill>
                <a:srgbClr val="E3760B"/>
              </a:solidFill>
              <a:latin typeface="Calibri"/>
              <a:ea typeface="Calibri"/>
              <a:cs typeface="Calibri"/>
              <a:sym typeface="Calibri"/>
            </a:endParaRPr>
          </a:p>
          <a:p>
            <a:pPr indent="0" lvl="0" marL="0" rtl="0" algn="ctr">
              <a:spcBef>
                <a:spcPts val="0"/>
              </a:spcBef>
              <a:spcAft>
                <a:spcPts val="0"/>
              </a:spcAft>
              <a:buNone/>
            </a:pPr>
            <a:r>
              <a:rPr b="1" lang="en-US" sz="3100">
                <a:solidFill>
                  <a:srgbClr val="E3760B"/>
                </a:solidFill>
                <a:latin typeface="Calibri"/>
                <a:ea typeface="Calibri"/>
                <a:cs typeface="Calibri"/>
                <a:sym typeface="Calibri"/>
              </a:rPr>
              <a:t>https://livingroomconversations.org/</a:t>
            </a:r>
            <a:endParaRPr b="1" sz="3100">
              <a:solidFill>
                <a:srgbClr val="E3760B"/>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60"/>
          <p:cNvPicPr preferRelativeResize="0"/>
          <p:nvPr/>
        </p:nvPicPr>
        <p:blipFill>
          <a:blip r:embed="rId3">
            <a:alphaModFix/>
          </a:blip>
          <a:stretch>
            <a:fillRect/>
          </a:stretch>
        </p:blipFill>
        <p:spPr>
          <a:xfrm>
            <a:off x="152400" y="1285275"/>
            <a:ext cx="11887201" cy="5397997"/>
          </a:xfrm>
          <a:prstGeom prst="rect">
            <a:avLst/>
          </a:prstGeom>
          <a:noFill/>
          <a:ln>
            <a:noFill/>
          </a:ln>
        </p:spPr>
      </p:pic>
      <p:sp>
        <p:nvSpPr>
          <p:cNvPr id="542" name="Google Shape;542;p60"/>
          <p:cNvSpPr txBox="1"/>
          <p:nvPr/>
        </p:nvSpPr>
        <p:spPr>
          <a:xfrm>
            <a:off x="918875" y="0"/>
            <a:ext cx="10152600" cy="11391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100">
                <a:solidFill>
                  <a:srgbClr val="E3760B"/>
                </a:solidFill>
                <a:latin typeface="Calibri"/>
                <a:ea typeface="Calibri"/>
                <a:cs typeface="Calibri"/>
                <a:sym typeface="Calibri"/>
              </a:rPr>
              <a:t>National Coalition for Dialogue and Deliberation</a:t>
            </a:r>
            <a:endParaRPr b="1" sz="3100">
              <a:solidFill>
                <a:srgbClr val="E3760B"/>
              </a:solidFill>
              <a:latin typeface="Calibri"/>
              <a:ea typeface="Calibri"/>
              <a:cs typeface="Calibri"/>
              <a:sym typeface="Calibri"/>
            </a:endParaRPr>
          </a:p>
          <a:p>
            <a:pPr indent="0" lvl="0" marL="0" rtl="0" algn="ctr">
              <a:spcBef>
                <a:spcPts val="0"/>
              </a:spcBef>
              <a:spcAft>
                <a:spcPts val="0"/>
              </a:spcAft>
              <a:buNone/>
            </a:pPr>
            <a:r>
              <a:rPr b="1" lang="en-US" sz="3100">
                <a:solidFill>
                  <a:srgbClr val="E3760B"/>
                </a:solidFill>
                <a:latin typeface="Calibri"/>
                <a:ea typeface="Calibri"/>
                <a:cs typeface="Calibri"/>
                <a:sym typeface="Calibri"/>
              </a:rPr>
              <a:t>https://www.ncdd.org</a:t>
            </a:r>
            <a:r>
              <a:rPr lang="en-US"/>
              <a: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61"/>
          <p:cNvSpPr txBox="1"/>
          <p:nvPr/>
        </p:nvSpPr>
        <p:spPr>
          <a:xfrm>
            <a:off x="918875" y="0"/>
            <a:ext cx="10152600" cy="11391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100">
                <a:solidFill>
                  <a:srgbClr val="E3760B"/>
                </a:solidFill>
                <a:latin typeface="Calibri"/>
                <a:ea typeface="Calibri"/>
                <a:cs typeface="Calibri"/>
                <a:sym typeface="Calibri"/>
              </a:rPr>
              <a:t>Respect + Rebellion – modeling discussions between people with divergent perspectives: </a:t>
            </a:r>
            <a:r>
              <a:rPr b="1" lang="en-US" sz="3100">
                <a:solidFill>
                  <a:srgbClr val="E3760B"/>
                </a:solidFill>
                <a:latin typeface="Calibri"/>
                <a:ea typeface="Calibri"/>
                <a:cs typeface="Calibri"/>
                <a:sym typeface="Calibri"/>
              </a:rPr>
              <a:t>https://www.ncdd.org</a:t>
            </a:r>
            <a:r>
              <a:rPr lang="en-US"/>
              <a:t>/</a:t>
            </a:r>
            <a:endParaRPr/>
          </a:p>
        </p:txBody>
      </p:sp>
      <p:pic>
        <p:nvPicPr>
          <p:cNvPr id="549" name="Google Shape;549;p61"/>
          <p:cNvPicPr preferRelativeResize="0"/>
          <p:nvPr/>
        </p:nvPicPr>
        <p:blipFill>
          <a:blip r:embed="rId3">
            <a:alphaModFix/>
          </a:blip>
          <a:stretch>
            <a:fillRect/>
          </a:stretch>
        </p:blipFill>
        <p:spPr>
          <a:xfrm>
            <a:off x="152400" y="1367700"/>
            <a:ext cx="11887201" cy="493945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62"/>
          <p:cNvPicPr preferRelativeResize="0"/>
          <p:nvPr/>
        </p:nvPicPr>
        <p:blipFill rotWithShape="1">
          <a:blip r:embed="rId3">
            <a:alphaModFix amt="47000"/>
          </a:blip>
          <a:srcRect b="6421" l="6975" r="4949" t="17318"/>
          <a:stretch/>
        </p:blipFill>
        <p:spPr>
          <a:xfrm>
            <a:off x="2117676" y="1637500"/>
            <a:ext cx="7727754" cy="4991900"/>
          </a:xfrm>
          <a:prstGeom prst="rect">
            <a:avLst/>
          </a:prstGeom>
          <a:noFill/>
          <a:ln>
            <a:noFill/>
          </a:ln>
        </p:spPr>
      </p:pic>
      <p:sp>
        <p:nvSpPr>
          <p:cNvPr id="556" name="Google Shape;556;p62"/>
          <p:cNvSpPr/>
          <p:nvPr/>
        </p:nvSpPr>
        <p:spPr>
          <a:xfrm>
            <a:off x="573300" y="3390584"/>
            <a:ext cx="11045400" cy="754800"/>
          </a:xfrm>
          <a:prstGeom prst="lef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557" name="Google Shape;557;p62"/>
          <p:cNvPicPr preferRelativeResize="0"/>
          <p:nvPr/>
        </p:nvPicPr>
        <p:blipFill rotWithShape="1">
          <a:blip r:embed="rId4">
            <a:alphaModFix/>
          </a:blip>
          <a:srcRect b="3703" l="0" r="0" t="3703"/>
          <a:stretch/>
        </p:blipFill>
        <p:spPr>
          <a:xfrm flipH="1">
            <a:off x="7564183" y="1070475"/>
            <a:ext cx="2012416" cy="2333596"/>
          </a:xfrm>
          <a:prstGeom prst="rect">
            <a:avLst/>
          </a:prstGeom>
          <a:noFill/>
          <a:ln>
            <a:noFill/>
          </a:ln>
        </p:spPr>
      </p:pic>
      <p:pic>
        <p:nvPicPr>
          <p:cNvPr id="558" name="Google Shape;558;p62"/>
          <p:cNvPicPr preferRelativeResize="0"/>
          <p:nvPr/>
        </p:nvPicPr>
        <p:blipFill>
          <a:blip r:embed="rId5">
            <a:alphaModFix/>
          </a:blip>
          <a:stretch>
            <a:fillRect/>
          </a:stretch>
        </p:blipFill>
        <p:spPr>
          <a:xfrm flipH="1">
            <a:off x="2731926" y="4120618"/>
            <a:ext cx="2012417" cy="2470607"/>
          </a:xfrm>
          <a:prstGeom prst="rect">
            <a:avLst/>
          </a:prstGeom>
          <a:noFill/>
          <a:ln>
            <a:noFill/>
          </a:ln>
        </p:spPr>
      </p:pic>
      <p:pic>
        <p:nvPicPr>
          <p:cNvPr id="559" name="Google Shape;559;p62"/>
          <p:cNvPicPr preferRelativeResize="0"/>
          <p:nvPr/>
        </p:nvPicPr>
        <p:blipFill>
          <a:blip r:embed="rId6">
            <a:alphaModFix/>
          </a:blip>
          <a:stretch>
            <a:fillRect/>
          </a:stretch>
        </p:blipFill>
        <p:spPr>
          <a:xfrm>
            <a:off x="499675" y="1070485"/>
            <a:ext cx="1367431" cy="2100649"/>
          </a:xfrm>
          <a:prstGeom prst="rect">
            <a:avLst/>
          </a:prstGeom>
          <a:noFill/>
          <a:ln>
            <a:noFill/>
          </a:ln>
        </p:spPr>
      </p:pic>
      <p:pic>
        <p:nvPicPr>
          <p:cNvPr id="560" name="Google Shape;560;p62"/>
          <p:cNvPicPr preferRelativeResize="0"/>
          <p:nvPr/>
        </p:nvPicPr>
        <p:blipFill>
          <a:blip r:embed="rId7">
            <a:alphaModFix/>
          </a:blip>
          <a:stretch>
            <a:fillRect/>
          </a:stretch>
        </p:blipFill>
        <p:spPr>
          <a:xfrm flipH="1">
            <a:off x="9966656" y="4438833"/>
            <a:ext cx="1492919" cy="2100647"/>
          </a:xfrm>
          <a:prstGeom prst="rect">
            <a:avLst/>
          </a:prstGeom>
          <a:noFill/>
          <a:ln>
            <a:noFill/>
          </a:ln>
        </p:spPr>
      </p:pic>
      <p:sp>
        <p:nvSpPr>
          <p:cNvPr id="561" name="Google Shape;561;p62"/>
          <p:cNvSpPr txBox="1"/>
          <p:nvPr/>
        </p:nvSpPr>
        <p:spPr>
          <a:xfrm>
            <a:off x="2217975" y="1637500"/>
            <a:ext cx="7488300" cy="3876000"/>
          </a:xfrm>
          <a:prstGeom prst="rect">
            <a:avLst/>
          </a:prstGeom>
          <a:solidFill>
            <a:schemeClr val="lt1"/>
          </a:solidFill>
          <a:ln cap="flat" cmpd="sng" w="9525">
            <a:solidFill>
              <a:srgbClr val="E376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2090"/>
              <a:buFont typeface="Calibri"/>
              <a:buNone/>
            </a:pPr>
            <a:r>
              <a:rPr lang="en-US" sz="5850">
                <a:solidFill>
                  <a:srgbClr val="1C4587"/>
                </a:solidFill>
                <a:highlight>
                  <a:srgbClr val="FFFFFF"/>
                </a:highlight>
              </a:rPr>
              <a:t>Do you know of other resources? </a:t>
            </a:r>
            <a:endParaRPr sz="5850">
              <a:solidFill>
                <a:srgbClr val="1C4587"/>
              </a:solidFill>
              <a:highlight>
                <a:srgbClr val="FFFFFF"/>
              </a:highlight>
            </a:endParaRPr>
          </a:p>
          <a:p>
            <a:pPr indent="0" lvl="0" marL="0" marR="0" rtl="0" algn="ctr">
              <a:lnSpc>
                <a:spcPct val="90000"/>
              </a:lnSpc>
              <a:spcBef>
                <a:spcPts val="0"/>
              </a:spcBef>
              <a:spcAft>
                <a:spcPts val="0"/>
              </a:spcAft>
              <a:buClr>
                <a:schemeClr val="dk1"/>
              </a:buClr>
              <a:buSzPts val="2090"/>
              <a:buFont typeface="Calibri"/>
              <a:buNone/>
            </a:pPr>
            <a:r>
              <a:rPr lang="en-US" sz="5850">
                <a:solidFill>
                  <a:srgbClr val="1C4587"/>
                </a:solidFill>
                <a:highlight>
                  <a:srgbClr val="FFFFFF"/>
                </a:highlight>
              </a:rPr>
              <a:t>Please let us know!</a:t>
            </a:r>
            <a:endParaRPr b="1" sz="6350">
              <a:solidFill>
                <a:srgbClr val="E3760B"/>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63"/>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568" name="Google Shape;568;p63"/>
          <p:cNvPicPr preferRelativeResize="0"/>
          <p:nvPr/>
        </p:nvPicPr>
        <p:blipFill>
          <a:blip r:embed="rId3">
            <a:alphaModFix/>
          </a:blip>
          <a:stretch>
            <a:fillRect/>
          </a:stretch>
        </p:blipFill>
        <p:spPr>
          <a:xfrm>
            <a:off x="248376" y="1265035"/>
            <a:ext cx="1400800" cy="2210452"/>
          </a:xfrm>
          <a:prstGeom prst="rect">
            <a:avLst/>
          </a:prstGeom>
          <a:noFill/>
          <a:ln>
            <a:noFill/>
          </a:ln>
        </p:spPr>
      </p:pic>
      <p:sp>
        <p:nvSpPr>
          <p:cNvPr id="569" name="Google Shape;569;p63"/>
          <p:cNvSpPr txBox="1"/>
          <p:nvPr/>
        </p:nvSpPr>
        <p:spPr>
          <a:xfrm>
            <a:off x="406825" y="294125"/>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570" name="Google Shape;570;p63"/>
          <p:cNvPicPr preferRelativeResize="0"/>
          <p:nvPr/>
        </p:nvPicPr>
        <p:blipFill rotWithShape="1">
          <a:blip r:embed="rId4">
            <a:alphaModFix/>
          </a:blip>
          <a:srcRect b="29479" l="20255" r="22620" t="25166"/>
          <a:stretch/>
        </p:blipFill>
        <p:spPr>
          <a:xfrm>
            <a:off x="406825" y="1112625"/>
            <a:ext cx="873600" cy="1015800"/>
          </a:xfrm>
          <a:prstGeom prst="rect">
            <a:avLst/>
          </a:prstGeom>
          <a:noFill/>
          <a:ln>
            <a:noFill/>
          </a:ln>
        </p:spPr>
      </p:pic>
      <p:pic>
        <p:nvPicPr>
          <p:cNvPr id="571" name="Google Shape;571;p63"/>
          <p:cNvPicPr preferRelativeResize="0"/>
          <p:nvPr/>
        </p:nvPicPr>
        <p:blipFill rotWithShape="1">
          <a:blip r:embed="rId5">
            <a:alphaModFix amt="47000"/>
          </a:blip>
          <a:srcRect b="6421" l="6975" r="4949" t="17318"/>
          <a:stretch/>
        </p:blipFill>
        <p:spPr>
          <a:xfrm>
            <a:off x="2117676" y="1637500"/>
            <a:ext cx="7727754" cy="4991900"/>
          </a:xfrm>
          <a:prstGeom prst="rect">
            <a:avLst/>
          </a:prstGeom>
          <a:noFill/>
          <a:ln>
            <a:noFill/>
          </a:ln>
        </p:spPr>
      </p:pic>
      <p:sp>
        <p:nvSpPr>
          <p:cNvPr id="572" name="Google Shape;572;p63"/>
          <p:cNvSpPr/>
          <p:nvPr/>
        </p:nvSpPr>
        <p:spPr>
          <a:xfrm>
            <a:off x="573300" y="3390584"/>
            <a:ext cx="11045400" cy="754800"/>
          </a:xfrm>
          <a:prstGeom prst="leftRightArrow">
            <a:avLst>
              <a:gd fmla="val 50000" name="adj1"/>
              <a:gd fmla="val 50000" name="adj2"/>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73" name="Google Shape;573;p63"/>
          <p:cNvSpPr txBox="1"/>
          <p:nvPr/>
        </p:nvSpPr>
        <p:spPr>
          <a:xfrm>
            <a:off x="2217975" y="1332700"/>
            <a:ext cx="7488300" cy="4273800"/>
          </a:xfrm>
          <a:prstGeom prst="rect">
            <a:avLst/>
          </a:prstGeom>
          <a:solidFill>
            <a:schemeClr val="lt1"/>
          </a:solidFill>
          <a:ln cap="flat" cmpd="sng" w="9525">
            <a:solidFill>
              <a:srgbClr val="E3760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2090"/>
              <a:buFont typeface="Calibri"/>
              <a:buNone/>
            </a:pPr>
            <a:r>
              <a:rPr b="1" lang="en-US" sz="5090">
                <a:solidFill>
                  <a:srgbClr val="1C4587"/>
                </a:solidFill>
                <a:latin typeface="Calibri"/>
                <a:ea typeface="Calibri"/>
                <a:cs typeface="Calibri"/>
                <a:sym typeface="Calibri"/>
              </a:rPr>
              <a:t>Tip #3: </a:t>
            </a:r>
            <a:endParaRPr b="1" sz="509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2090"/>
              <a:buFont typeface="Calibri"/>
              <a:buNone/>
            </a:pPr>
            <a:r>
              <a:rPr b="1" lang="en-US" sz="5090">
                <a:solidFill>
                  <a:srgbClr val="E3760B"/>
                </a:solidFill>
                <a:latin typeface="Calibri"/>
                <a:ea typeface="Calibri"/>
                <a:cs typeface="Calibri"/>
                <a:sym typeface="Calibri"/>
              </a:rPr>
              <a:t>Pause and </a:t>
            </a:r>
            <a:endParaRPr b="1" sz="509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2090"/>
              <a:buFont typeface="Calibri"/>
              <a:buNone/>
            </a:pPr>
            <a:r>
              <a:rPr b="1" lang="en-US" sz="5090">
                <a:solidFill>
                  <a:srgbClr val="E3760B"/>
                </a:solidFill>
                <a:latin typeface="Calibri"/>
                <a:ea typeface="Calibri"/>
                <a:cs typeface="Calibri"/>
                <a:sym typeface="Calibri"/>
              </a:rPr>
              <a:t>"point and name" </a:t>
            </a:r>
            <a:endParaRPr b="1" sz="509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2090"/>
              <a:buFont typeface="Calibri"/>
              <a:buNone/>
            </a:pPr>
            <a:r>
              <a:rPr b="1" lang="en-US" sz="6690">
                <a:solidFill>
                  <a:srgbClr val="E3760B"/>
                </a:solidFill>
                <a:latin typeface="Calibri"/>
                <a:ea typeface="Calibri"/>
                <a:cs typeface="Calibri"/>
                <a:sym typeface="Calibri"/>
              </a:rPr>
              <a:t>The Drama Triangle</a:t>
            </a:r>
            <a:endParaRPr b="1" sz="6690">
              <a:solidFill>
                <a:srgbClr val="E3760B"/>
              </a:solidFill>
              <a:latin typeface="Calibri"/>
              <a:ea typeface="Calibri"/>
              <a:cs typeface="Calibri"/>
              <a:sym typeface="Calibri"/>
            </a:endParaRPr>
          </a:p>
        </p:txBody>
      </p:sp>
      <p:pic>
        <p:nvPicPr>
          <p:cNvPr id="574" name="Google Shape;574;p63"/>
          <p:cNvPicPr preferRelativeResize="0"/>
          <p:nvPr/>
        </p:nvPicPr>
        <p:blipFill>
          <a:blip r:embed="rId6">
            <a:alphaModFix/>
          </a:blip>
          <a:stretch>
            <a:fillRect/>
          </a:stretch>
        </p:blipFill>
        <p:spPr>
          <a:xfrm>
            <a:off x="10275075" y="3929425"/>
            <a:ext cx="1529350" cy="2210450"/>
          </a:xfrm>
          <a:prstGeom prst="rect">
            <a:avLst/>
          </a:prstGeom>
          <a:noFill/>
          <a:ln>
            <a:noFill/>
          </a:ln>
        </p:spPr>
      </p:pic>
      <p:sp>
        <p:nvSpPr>
          <p:cNvPr id="575" name="Google Shape;575;p63"/>
          <p:cNvSpPr txBox="1"/>
          <p:nvPr/>
        </p:nvSpPr>
        <p:spPr>
          <a:xfrm>
            <a:off x="10423750" y="2962650"/>
            <a:ext cx="8736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400">
                <a:latin typeface="Calibri"/>
                <a:ea typeface="Calibri"/>
                <a:cs typeface="Calibri"/>
                <a:sym typeface="Calibri"/>
              </a:rPr>
              <a:t>!!!</a:t>
            </a:r>
            <a:endParaRPr b="1" sz="5400">
              <a:latin typeface="Calibri"/>
              <a:ea typeface="Calibri"/>
              <a:cs typeface="Calibri"/>
              <a:sym typeface="Calibri"/>
            </a:endParaRPr>
          </a:p>
        </p:txBody>
      </p:sp>
      <p:pic>
        <p:nvPicPr>
          <p:cNvPr id="576" name="Google Shape;576;p63"/>
          <p:cNvPicPr preferRelativeResize="0"/>
          <p:nvPr/>
        </p:nvPicPr>
        <p:blipFill rotWithShape="1">
          <a:blip r:embed="rId4">
            <a:alphaModFix/>
          </a:blip>
          <a:srcRect b="29479" l="20255" r="22620" t="25166"/>
          <a:stretch/>
        </p:blipFill>
        <p:spPr>
          <a:xfrm>
            <a:off x="10423750" y="3784450"/>
            <a:ext cx="873600" cy="10158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64"/>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3" name="Google Shape;583;p64"/>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584" name="Google Shape;584;p64"/>
          <p:cNvSpPr txBox="1"/>
          <p:nvPr/>
        </p:nvSpPr>
        <p:spPr>
          <a:xfrm>
            <a:off x="3933450" y="4250825"/>
            <a:ext cx="4592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victim</a:t>
            </a:r>
            <a:endParaRPr b="1" sz="3300">
              <a:latin typeface="Calibri"/>
              <a:ea typeface="Calibri"/>
              <a:cs typeface="Calibri"/>
              <a:sym typeface="Calibri"/>
            </a:endParaRPr>
          </a:p>
        </p:txBody>
      </p:sp>
      <p:sp>
        <p:nvSpPr>
          <p:cNvPr id="585" name="Google Shape;585;p64"/>
          <p:cNvSpPr txBox="1"/>
          <p:nvPr/>
        </p:nvSpPr>
        <p:spPr>
          <a:xfrm>
            <a:off x="2306975" y="1131950"/>
            <a:ext cx="21987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persecutor</a:t>
            </a:r>
            <a:endParaRPr b="1" sz="3300">
              <a:latin typeface="Calibri"/>
              <a:ea typeface="Calibri"/>
              <a:cs typeface="Calibri"/>
              <a:sym typeface="Calibri"/>
            </a:endParaRPr>
          </a:p>
        </p:txBody>
      </p:sp>
      <p:pic>
        <p:nvPicPr>
          <p:cNvPr id="586" name="Google Shape;586;p64"/>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587" name="Google Shape;587;p64"/>
          <p:cNvSpPr txBox="1"/>
          <p:nvPr/>
        </p:nvSpPr>
        <p:spPr>
          <a:xfrm>
            <a:off x="7364750" y="1108850"/>
            <a:ext cx="20919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rescuer</a:t>
            </a:r>
            <a:endParaRPr b="1" sz="3300">
              <a:latin typeface="Calibri"/>
              <a:ea typeface="Calibri"/>
              <a:cs typeface="Calibri"/>
              <a:sym typeface="Calibri"/>
            </a:endParaRPr>
          </a:p>
        </p:txBody>
      </p:sp>
      <p:pic>
        <p:nvPicPr>
          <p:cNvPr id="588" name="Google Shape;588;p64"/>
          <p:cNvPicPr preferRelativeResize="0"/>
          <p:nvPr/>
        </p:nvPicPr>
        <p:blipFill>
          <a:blip r:embed="rId5">
            <a:alphaModFix/>
          </a:blip>
          <a:stretch>
            <a:fillRect/>
          </a:stretch>
        </p:blipFill>
        <p:spPr>
          <a:xfrm>
            <a:off x="9156580"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000"/>
                                        <p:tgtEl>
                                          <p:spTgt spid="583"/>
                                        </p:tgtEl>
                                      </p:cBhvr>
                                    </p:animEffect>
                                  </p:childTnLst>
                                </p:cTn>
                              </p:par>
                              <p:par>
                                <p:cTn fill="hold" nodeType="with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1000"/>
                                        <p:tgtEl>
                                          <p:spTgt spid="5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1000"/>
                                        <p:tgtEl>
                                          <p:spTgt spid="586"/>
                                        </p:tgtEl>
                                      </p:cBhvr>
                                    </p:animEffect>
                                  </p:childTnLst>
                                </p:cTn>
                              </p:par>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1000"/>
                                        <p:tgtEl>
                                          <p:spTgt spid="5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par>
                                <p:cTn fill="hold" nodeType="with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000"/>
                                        <p:tgtEl>
                                          <p:spTgt spid="5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65"/>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5" name="Google Shape;595;p65"/>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596" name="Google Shape;596;p65"/>
          <p:cNvSpPr txBox="1"/>
          <p:nvPr/>
        </p:nvSpPr>
        <p:spPr>
          <a:xfrm>
            <a:off x="3933450" y="4250825"/>
            <a:ext cx="4592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victim: my youngest</a:t>
            </a:r>
            <a:endParaRPr b="1" sz="3300">
              <a:latin typeface="Calibri"/>
              <a:ea typeface="Calibri"/>
              <a:cs typeface="Calibri"/>
              <a:sym typeface="Calibri"/>
            </a:endParaRPr>
          </a:p>
        </p:txBody>
      </p:sp>
      <p:sp>
        <p:nvSpPr>
          <p:cNvPr id="597" name="Google Shape;597;p65"/>
          <p:cNvSpPr txBox="1"/>
          <p:nvPr/>
        </p:nvSpPr>
        <p:spPr>
          <a:xfrm>
            <a:off x="2306975" y="1131950"/>
            <a:ext cx="21987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persecutor: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my oldest</a:t>
            </a:r>
            <a:endParaRPr b="1" sz="3300">
              <a:latin typeface="Calibri"/>
              <a:ea typeface="Calibri"/>
              <a:cs typeface="Calibri"/>
              <a:sym typeface="Calibri"/>
            </a:endParaRPr>
          </a:p>
        </p:txBody>
      </p:sp>
      <p:pic>
        <p:nvPicPr>
          <p:cNvPr id="598" name="Google Shape;598;p65"/>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599" name="Google Shape;599;p65"/>
          <p:cNvSpPr txBox="1"/>
          <p:nvPr/>
        </p:nvSpPr>
        <p:spPr>
          <a:xfrm>
            <a:off x="7364750" y="1108850"/>
            <a:ext cx="20919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rescuer: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Mom or Dad</a:t>
            </a:r>
            <a:endParaRPr b="1" sz="3300">
              <a:latin typeface="Calibri"/>
              <a:ea typeface="Calibri"/>
              <a:cs typeface="Calibri"/>
              <a:sym typeface="Calibri"/>
            </a:endParaRPr>
          </a:p>
        </p:txBody>
      </p:sp>
      <p:pic>
        <p:nvPicPr>
          <p:cNvPr id="600" name="Google Shape;600;p65"/>
          <p:cNvPicPr preferRelativeResize="0"/>
          <p:nvPr/>
        </p:nvPicPr>
        <p:blipFill>
          <a:blip r:embed="rId5">
            <a:alphaModFix/>
          </a:blip>
          <a:stretch>
            <a:fillRect/>
          </a:stretch>
        </p:blipFill>
        <p:spPr>
          <a:xfrm>
            <a:off x="9156580"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1000"/>
                                        <p:tgtEl>
                                          <p:spTgt spid="595"/>
                                        </p:tgtEl>
                                      </p:cBhvr>
                                    </p:animEffect>
                                  </p:childTnLst>
                                </p:cTn>
                              </p:par>
                              <p:par>
                                <p:cTn fill="hold" nodeType="with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1000"/>
                                        <p:tgtEl>
                                          <p:spTgt spid="5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1000"/>
                                        <p:tgtEl>
                                          <p:spTgt spid="598"/>
                                        </p:tgtEl>
                                      </p:cBhvr>
                                    </p:animEffec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1000"/>
                                        <p:tgtEl>
                                          <p:spTgt spid="600"/>
                                        </p:tgtEl>
                                      </p:cBhvr>
                                    </p:animEffect>
                                  </p:childTnLst>
                                </p:cTn>
                              </p:par>
                              <p:par>
                                <p:cTn fill="hold" nodeType="with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1000"/>
                                        <p:tgtEl>
                                          <p:spTgt spid="5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66"/>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7" name="Google Shape;607;p66"/>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608" name="Google Shape;608;p66"/>
          <p:cNvSpPr txBox="1"/>
          <p:nvPr/>
        </p:nvSpPr>
        <p:spPr>
          <a:xfrm>
            <a:off x="3933450" y="4250825"/>
            <a:ext cx="4592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victim: my oldest</a:t>
            </a:r>
            <a:endParaRPr b="1" sz="3300">
              <a:latin typeface="Calibri"/>
              <a:ea typeface="Calibri"/>
              <a:cs typeface="Calibri"/>
              <a:sym typeface="Calibri"/>
            </a:endParaRPr>
          </a:p>
        </p:txBody>
      </p:sp>
      <p:sp>
        <p:nvSpPr>
          <p:cNvPr id="609" name="Google Shape;609;p66"/>
          <p:cNvSpPr txBox="1"/>
          <p:nvPr/>
        </p:nvSpPr>
        <p:spPr>
          <a:xfrm>
            <a:off x="2306975" y="1131950"/>
            <a:ext cx="2198700" cy="221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persecutor: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Mom/Dad,my youngest</a:t>
            </a:r>
            <a:endParaRPr b="1" sz="3300">
              <a:latin typeface="Calibri"/>
              <a:ea typeface="Calibri"/>
              <a:cs typeface="Calibri"/>
              <a:sym typeface="Calibri"/>
            </a:endParaRPr>
          </a:p>
        </p:txBody>
      </p:sp>
      <p:pic>
        <p:nvPicPr>
          <p:cNvPr id="610" name="Google Shape;610;p66"/>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611" name="Google Shape;611;p66"/>
          <p:cNvSpPr txBox="1"/>
          <p:nvPr/>
        </p:nvSpPr>
        <p:spPr>
          <a:xfrm>
            <a:off x="7364750" y="1108850"/>
            <a:ext cx="2091900" cy="221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rescuer: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my </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middle child</a:t>
            </a:r>
            <a:endParaRPr b="1" sz="3300">
              <a:latin typeface="Calibri"/>
              <a:ea typeface="Calibri"/>
              <a:cs typeface="Calibri"/>
              <a:sym typeface="Calibri"/>
            </a:endParaRPr>
          </a:p>
        </p:txBody>
      </p:sp>
      <p:pic>
        <p:nvPicPr>
          <p:cNvPr id="612" name="Google Shape;612;p66"/>
          <p:cNvPicPr preferRelativeResize="0"/>
          <p:nvPr/>
        </p:nvPicPr>
        <p:blipFill>
          <a:blip r:embed="rId5">
            <a:alphaModFix/>
          </a:blip>
          <a:stretch>
            <a:fillRect/>
          </a:stretch>
        </p:blipFill>
        <p:spPr>
          <a:xfrm>
            <a:off x="9156580"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1000"/>
                                        <p:tgtEl>
                                          <p:spTgt spid="607"/>
                                        </p:tgtEl>
                                      </p:cBhvr>
                                    </p:animEffect>
                                  </p:childTnLst>
                                </p:cTn>
                              </p:par>
                              <p:par>
                                <p:cTn fill="hold" nodeType="with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1000"/>
                                        <p:tgtEl>
                                          <p:spTgt spid="6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1000"/>
                                        <p:tgtEl>
                                          <p:spTgt spid="610"/>
                                        </p:tgtEl>
                                      </p:cBhvr>
                                    </p:animEffect>
                                  </p:childTnLst>
                                </p:cTn>
                              </p:par>
                              <p:par>
                                <p:cTn fill="hold" nodeType="with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1000"/>
                                        <p:tgtEl>
                                          <p:spTgt spid="6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1000"/>
                                        <p:tgtEl>
                                          <p:spTgt spid="612"/>
                                        </p:tgtEl>
                                      </p:cBhvr>
                                    </p:animEffect>
                                  </p:childTnLst>
                                </p:cTn>
                              </p:par>
                              <p:par>
                                <p:cTn fill="hold" nodeType="with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67"/>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9" name="Google Shape;619;p67"/>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620" name="Google Shape;620;p67"/>
          <p:cNvSpPr txBox="1"/>
          <p:nvPr/>
        </p:nvSpPr>
        <p:spPr>
          <a:xfrm>
            <a:off x="3933450" y="4250825"/>
            <a:ext cx="4592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victim: my middle child</a:t>
            </a:r>
            <a:endParaRPr b="1" sz="3300">
              <a:latin typeface="Calibri"/>
              <a:ea typeface="Calibri"/>
              <a:cs typeface="Calibri"/>
              <a:sym typeface="Calibri"/>
            </a:endParaRPr>
          </a:p>
        </p:txBody>
      </p:sp>
      <p:sp>
        <p:nvSpPr>
          <p:cNvPr id="621" name="Google Shape;621;p67"/>
          <p:cNvSpPr txBox="1"/>
          <p:nvPr/>
        </p:nvSpPr>
        <p:spPr>
          <a:xfrm>
            <a:off x="2306975" y="1131950"/>
            <a:ext cx="21987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persecutor: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the dynamic</a:t>
            </a:r>
            <a:endParaRPr b="1" sz="3300">
              <a:latin typeface="Calibri"/>
              <a:ea typeface="Calibri"/>
              <a:cs typeface="Calibri"/>
              <a:sym typeface="Calibri"/>
            </a:endParaRPr>
          </a:p>
        </p:txBody>
      </p:sp>
      <p:pic>
        <p:nvPicPr>
          <p:cNvPr id="622" name="Google Shape;622;p67"/>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623" name="Google Shape;623;p67"/>
          <p:cNvSpPr txBox="1"/>
          <p:nvPr/>
        </p:nvSpPr>
        <p:spPr>
          <a:xfrm>
            <a:off x="7364750" y="1108850"/>
            <a:ext cx="20919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rescuer: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her </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thumb</a:t>
            </a:r>
            <a:endParaRPr b="1" sz="3300">
              <a:latin typeface="Calibri"/>
              <a:ea typeface="Calibri"/>
              <a:cs typeface="Calibri"/>
              <a:sym typeface="Calibri"/>
            </a:endParaRPr>
          </a:p>
        </p:txBody>
      </p:sp>
      <p:pic>
        <p:nvPicPr>
          <p:cNvPr id="624" name="Google Shape;624;p67"/>
          <p:cNvPicPr preferRelativeResize="0"/>
          <p:nvPr/>
        </p:nvPicPr>
        <p:blipFill>
          <a:blip r:embed="rId5">
            <a:alphaModFix/>
          </a:blip>
          <a:stretch>
            <a:fillRect/>
          </a:stretch>
        </p:blipFill>
        <p:spPr>
          <a:xfrm>
            <a:off x="9156580"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1000"/>
                                        <p:tgtEl>
                                          <p:spTgt spid="619"/>
                                        </p:tgtEl>
                                      </p:cBhvr>
                                    </p:animEffect>
                                  </p:childTnLst>
                                </p:cTn>
                              </p:par>
                              <p:par>
                                <p:cTn fill="hold" nodeType="with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1000"/>
                                        <p:tgtEl>
                                          <p:spTgt spid="6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1000"/>
                                        <p:tgtEl>
                                          <p:spTgt spid="622"/>
                                        </p:tgtEl>
                                      </p:cBhvr>
                                    </p:animEffect>
                                  </p:childTnLst>
                                </p:cTn>
                              </p:par>
                              <p:par>
                                <p:cTn fill="hold" nodeType="with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1000"/>
                                        <p:tgtEl>
                                          <p:spTgt spid="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1000"/>
                                        <p:tgtEl>
                                          <p:spTgt spid="624"/>
                                        </p:tgtEl>
                                      </p:cBhvr>
                                    </p:animEffect>
                                  </p:childTnLst>
                                </p:cTn>
                              </p:par>
                              <p:par>
                                <p:cTn fill="hold" nodeType="with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1000"/>
                                        <p:tgtEl>
                                          <p:spTgt spid="6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3"/>
          <p:cNvSpPr txBox="1"/>
          <p:nvPr/>
        </p:nvSpPr>
        <p:spPr>
          <a:xfrm>
            <a:off x="-30480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i="1" sz="1500">
              <a:solidFill>
                <a:schemeClr val="dk1"/>
              </a:solidFill>
              <a:latin typeface="Calibri"/>
              <a:ea typeface="Calibri"/>
              <a:cs typeface="Calibri"/>
              <a:sym typeface="Calibri"/>
            </a:endParaRPr>
          </a:p>
        </p:txBody>
      </p:sp>
      <p:sp>
        <p:nvSpPr>
          <p:cNvPr id="167" name="Google Shape;167;p23"/>
          <p:cNvSpPr txBox="1"/>
          <p:nvPr/>
        </p:nvSpPr>
        <p:spPr>
          <a:xfrm>
            <a:off x="511050" y="0"/>
            <a:ext cx="11169900" cy="1597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Week 9: Citizenship</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i="1" lang="en-US" sz="4400">
                <a:solidFill>
                  <a:srgbClr val="1C4587"/>
                </a:solidFill>
                <a:latin typeface="Calibri"/>
                <a:ea typeface="Calibri"/>
                <a:cs typeface="Calibri"/>
                <a:sym typeface="Calibri"/>
              </a:rPr>
              <a:t>Think &amp; Write</a:t>
            </a:r>
            <a:endParaRPr b="1" i="1" sz="4400">
              <a:solidFill>
                <a:srgbClr val="1C4587"/>
              </a:solidFill>
              <a:latin typeface="Calibri"/>
              <a:ea typeface="Calibri"/>
              <a:cs typeface="Calibri"/>
              <a:sym typeface="Calibri"/>
            </a:endParaRPr>
          </a:p>
        </p:txBody>
      </p:sp>
      <p:sp>
        <p:nvSpPr>
          <p:cNvPr id="168" name="Google Shape;168;p23"/>
          <p:cNvSpPr txBox="1"/>
          <p:nvPr>
            <p:ph idx="4294967295" type="ctrTitle"/>
          </p:nvPr>
        </p:nvSpPr>
        <p:spPr>
          <a:xfrm>
            <a:off x="848850" y="1965625"/>
            <a:ext cx="10494300" cy="1597200"/>
          </a:xfrm>
          <a:prstGeom prst="rect">
            <a:avLst/>
          </a:prstGeom>
          <a:solidFill>
            <a:schemeClr val="lt1"/>
          </a:solidFill>
          <a:ln cap="flat" cmpd="sng" w="9525">
            <a:solidFill>
              <a:srgbClr val="E3760B"/>
            </a:solidFill>
            <a:prstDash val="solid"/>
            <a:round/>
            <a:headEnd len="sm" w="sm" type="none"/>
            <a:tailEnd len="sm" w="sm" type="none"/>
          </a:ln>
        </p:spPr>
        <p:txBody>
          <a:bodyPr anchorCtr="0" anchor="b" bIns="45700" lIns="91425" spcFirstLastPara="1" rIns="91425" wrap="square" tIns="45700">
            <a:noAutofit/>
          </a:bodyPr>
          <a:lstStyle/>
          <a:p>
            <a:pPr indent="0" lvl="0" marL="0" rtl="0" algn="ctr">
              <a:spcBef>
                <a:spcPts val="0"/>
              </a:spcBef>
              <a:spcAft>
                <a:spcPts val="0"/>
              </a:spcAft>
              <a:buClr>
                <a:srgbClr val="222A35"/>
              </a:buClr>
              <a:buSzPts val="2800"/>
              <a:buFont typeface="Calibri"/>
              <a:buNone/>
            </a:pPr>
            <a:r>
              <a:rPr b="1" lang="en-US" sz="4700">
                <a:solidFill>
                  <a:srgbClr val="E3760B"/>
                </a:solidFill>
              </a:rPr>
              <a:t>What does it mean to you to be</a:t>
            </a:r>
            <a:endParaRPr b="1" sz="4700">
              <a:solidFill>
                <a:srgbClr val="E3760B"/>
              </a:solidFill>
            </a:endParaRPr>
          </a:p>
          <a:p>
            <a:pPr indent="0" lvl="0" marL="0" rtl="0" algn="ctr">
              <a:spcBef>
                <a:spcPts val="0"/>
              </a:spcBef>
              <a:spcAft>
                <a:spcPts val="0"/>
              </a:spcAft>
              <a:buClr>
                <a:srgbClr val="222A35"/>
              </a:buClr>
              <a:buSzPts val="2800"/>
              <a:buFont typeface="Calibri"/>
              <a:buNone/>
            </a:pPr>
            <a:r>
              <a:rPr b="1" lang="en-US" sz="4700">
                <a:solidFill>
                  <a:srgbClr val="E3760B"/>
                </a:solidFill>
              </a:rPr>
              <a:t>"a good citizen"?</a:t>
            </a:r>
            <a:endParaRPr b="1" sz="4700">
              <a:solidFill>
                <a:srgbClr val="E3760B"/>
              </a:solidFill>
            </a:endParaRPr>
          </a:p>
        </p:txBody>
      </p:sp>
      <p:sp>
        <p:nvSpPr>
          <p:cNvPr id="169" name="Google Shape;169;p23"/>
          <p:cNvSpPr txBox="1"/>
          <p:nvPr/>
        </p:nvSpPr>
        <p:spPr>
          <a:xfrm>
            <a:off x="2292900" y="4590738"/>
            <a:ext cx="69966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800" u="sng">
                <a:solidFill>
                  <a:schemeClr val="hlink"/>
                </a:solidFill>
                <a:hlinkClick r:id="rId3"/>
              </a:rPr>
              <a:t>https://www.menti.com/alu2vcp1ocgw</a:t>
            </a:r>
            <a:endParaRPr b="1" sz="2800"/>
          </a:p>
          <a:p>
            <a:pPr indent="0" lvl="0" marL="0" rtl="0" algn="ctr">
              <a:spcBef>
                <a:spcPts val="0"/>
              </a:spcBef>
              <a:spcAft>
                <a:spcPts val="0"/>
              </a:spcAft>
              <a:buNone/>
            </a:pPr>
            <a:r>
              <a:t/>
            </a:r>
            <a:endParaRPr b="1" sz="2800"/>
          </a:p>
          <a:p>
            <a:pPr indent="0" lvl="0" marL="0" rtl="0" algn="ctr">
              <a:spcBef>
                <a:spcPts val="0"/>
              </a:spcBef>
              <a:spcAft>
                <a:spcPts val="0"/>
              </a:spcAft>
              <a:buNone/>
            </a:pPr>
            <a:r>
              <a:rPr b="1" lang="en-US" sz="2800"/>
              <a:t>Or enter code 8217 9233</a:t>
            </a:r>
            <a:endParaRPr b="1" sz="2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68"/>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1" name="Google Shape;631;p68"/>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632" name="Google Shape;632;p68"/>
          <p:cNvSpPr txBox="1"/>
          <p:nvPr/>
        </p:nvSpPr>
        <p:spPr>
          <a:xfrm>
            <a:off x="4048875" y="4250825"/>
            <a:ext cx="39876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victim: child w/o tech</a:t>
            </a:r>
            <a:endParaRPr b="1" sz="3300">
              <a:latin typeface="Calibri"/>
              <a:ea typeface="Calibri"/>
              <a:cs typeface="Calibri"/>
              <a:sym typeface="Calibri"/>
            </a:endParaRPr>
          </a:p>
        </p:txBody>
      </p:sp>
      <p:sp>
        <p:nvSpPr>
          <p:cNvPr id="633" name="Google Shape;633;p68"/>
          <p:cNvSpPr txBox="1"/>
          <p:nvPr/>
        </p:nvSpPr>
        <p:spPr>
          <a:xfrm>
            <a:off x="2306975" y="1131950"/>
            <a:ext cx="21987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persecutor: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parent A</a:t>
            </a:r>
            <a:endParaRPr b="1" sz="3300">
              <a:latin typeface="Calibri"/>
              <a:ea typeface="Calibri"/>
              <a:cs typeface="Calibri"/>
              <a:sym typeface="Calibri"/>
            </a:endParaRPr>
          </a:p>
        </p:txBody>
      </p:sp>
      <p:pic>
        <p:nvPicPr>
          <p:cNvPr id="634" name="Google Shape;634;p68"/>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635" name="Google Shape;635;p68"/>
          <p:cNvSpPr txBox="1"/>
          <p:nvPr/>
        </p:nvSpPr>
        <p:spPr>
          <a:xfrm>
            <a:off x="7364750" y="1108850"/>
            <a:ext cx="20919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rescuer: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parent B</a:t>
            </a:r>
            <a:endParaRPr b="1" sz="3300">
              <a:latin typeface="Calibri"/>
              <a:ea typeface="Calibri"/>
              <a:cs typeface="Calibri"/>
              <a:sym typeface="Calibri"/>
            </a:endParaRPr>
          </a:p>
        </p:txBody>
      </p:sp>
      <p:pic>
        <p:nvPicPr>
          <p:cNvPr id="636" name="Google Shape;636;p68"/>
          <p:cNvPicPr preferRelativeResize="0"/>
          <p:nvPr/>
        </p:nvPicPr>
        <p:blipFill>
          <a:blip r:embed="rId5">
            <a:alphaModFix/>
          </a:blip>
          <a:stretch>
            <a:fillRect/>
          </a:stretch>
        </p:blipFill>
        <p:spPr>
          <a:xfrm>
            <a:off x="9156580"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000"/>
                                        <p:tgtEl>
                                          <p:spTgt spid="631"/>
                                        </p:tgtEl>
                                      </p:cBhvr>
                                    </p:animEffect>
                                  </p:childTnLst>
                                </p:cTn>
                              </p:par>
                              <p:par>
                                <p:cTn fill="hold" nodeType="with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1000"/>
                                        <p:tgtEl>
                                          <p:spTgt spid="6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1000"/>
                                        <p:tgtEl>
                                          <p:spTgt spid="634"/>
                                        </p:tgtEl>
                                      </p:cBhvr>
                                    </p:animEffect>
                                  </p:childTnLst>
                                </p:cTn>
                              </p:par>
                              <p:par>
                                <p:cTn fill="hold" nodeType="with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1000"/>
                                        <p:tgtEl>
                                          <p:spTgt spid="636"/>
                                        </p:tgtEl>
                                      </p:cBhvr>
                                    </p:animEffect>
                                  </p:childTnLst>
                                </p:cTn>
                              </p:par>
                              <p:par>
                                <p:cTn fill="hold" nodeType="with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1000"/>
                                        <p:tgtEl>
                                          <p:spTgt spid="6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69"/>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3" name="Google Shape;643;p69"/>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644" name="Google Shape;644;p69"/>
          <p:cNvSpPr txBox="1"/>
          <p:nvPr/>
        </p:nvSpPr>
        <p:spPr>
          <a:xfrm>
            <a:off x="4048875" y="4250825"/>
            <a:ext cx="39876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victim: child w/o tech</a:t>
            </a:r>
            <a:endParaRPr b="1" sz="3300">
              <a:latin typeface="Calibri"/>
              <a:ea typeface="Calibri"/>
              <a:cs typeface="Calibri"/>
              <a:sym typeface="Calibri"/>
            </a:endParaRPr>
          </a:p>
        </p:txBody>
      </p:sp>
      <p:sp>
        <p:nvSpPr>
          <p:cNvPr id="645" name="Google Shape;645;p69"/>
          <p:cNvSpPr txBox="1"/>
          <p:nvPr/>
        </p:nvSpPr>
        <p:spPr>
          <a:xfrm>
            <a:off x="2306975" y="1131950"/>
            <a:ext cx="21987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persecutor: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both parents</a:t>
            </a:r>
            <a:endParaRPr b="1" sz="3300">
              <a:latin typeface="Calibri"/>
              <a:ea typeface="Calibri"/>
              <a:cs typeface="Calibri"/>
              <a:sym typeface="Calibri"/>
            </a:endParaRPr>
          </a:p>
        </p:txBody>
      </p:sp>
      <p:pic>
        <p:nvPicPr>
          <p:cNvPr id="646" name="Google Shape;646;p69"/>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647" name="Google Shape;647;p69"/>
          <p:cNvSpPr txBox="1"/>
          <p:nvPr/>
        </p:nvSpPr>
        <p:spPr>
          <a:xfrm>
            <a:off x="7364750" y="1108850"/>
            <a:ext cx="20919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rescuer: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friends</a:t>
            </a:r>
            <a:endParaRPr b="1" sz="3300">
              <a:latin typeface="Calibri"/>
              <a:ea typeface="Calibri"/>
              <a:cs typeface="Calibri"/>
              <a:sym typeface="Calibri"/>
            </a:endParaRPr>
          </a:p>
        </p:txBody>
      </p:sp>
      <p:pic>
        <p:nvPicPr>
          <p:cNvPr id="648" name="Google Shape;648;p69"/>
          <p:cNvPicPr preferRelativeResize="0"/>
          <p:nvPr/>
        </p:nvPicPr>
        <p:blipFill>
          <a:blip r:embed="rId5">
            <a:alphaModFix/>
          </a:blip>
          <a:stretch>
            <a:fillRect/>
          </a:stretch>
        </p:blipFill>
        <p:spPr>
          <a:xfrm>
            <a:off x="9156580"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000"/>
                                        <p:tgtEl>
                                          <p:spTgt spid="648"/>
                                        </p:tgtEl>
                                      </p:cBhvr>
                                    </p:animEffect>
                                  </p:childTnLst>
                                </p:cTn>
                              </p:par>
                              <p:par>
                                <p:cTn fill="hold" nodeType="with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1000"/>
                                        <p:tgtEl>
                                          <p:spTgt spid="6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70"/>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5" name="Google Shape;655;p70"/>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656" name="Google Shape;656;p70"/>
          <p:cNvSpPr txBox="1"/>
          <p:nvPr/>
        </p:nvSpPr>
        <p:spPr>
          <a:xfrm>
            <a:off x="4048875" y="4250825"/>
            <a:ext cx="39876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victim: child w/o tech</a:t>
            </a:r>
            <a:endParaRPr b="1" sz="3300">
              <a:latin typeface="Calibri"/>
              <a:ea typeface="Calibri"/>
              <a:cs typeface="Calibri"/>
              <a:sym typeface="Calibri"/>
            </a:endParaRPr>
          </a:p>
        </p:txBody>
      </p:sp>
      <p:sp>
        <p:nvSpPr>
          <p:cNvPr id="657" name="Google Shape;657;p70"/>
          <p:cNvSpPr txBox="1"/>
          <p:nvPr/>
        </p:nvSpPr>
        <p:spPr>
          <a:xfrm>
            <a:off x="2306975" y="1131950"/>
            <a:ext cx="21987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persecutor: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both parents</a:t>
            </a:r>
            <a:endParaRPr b="1" sz="3300">
              <a:latin typeface="Calibri"/>
              <a:ea typeface="Calibri"/>
              <a:cs typeface="Calibri"/>
              <a:sym typeface="Calibri"/>
            </a:endParaRPr>
          </a:p>
        </p:txBody>
      </p:sp>
      <p:pic>
        <p:nvPicPr>
          <p:cNvPr id="658" name="Google Shape;658;p70"/>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659" name="Google Shape;659;p70"/>
          <p:cNvSpPr txBox="1"/>
          <p:nvPr/>
        </p:nvSpPr>
        <p:spPr>
          <a:xfrm>
            <a:off x="7364750" y="1108850"/>
            <a:ext cx="20919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rescuer: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rule-</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breaking</a:t>
            </a:r>
            <a:endParaRPr b="1" sz="3300">
              <a:latin typeface="Calibri"/>
              <a:ea typeface="Calibri"/>
              <a:cs typeface="Calibri"/>
              <a:sym typeface="Calibri"/>
            </a:endParaRPr>
          </a:p>
        </p:txBody>
      </p:sp>
      <p:pic>
        <p:nvPicPr>
          <p:cNvPr id="660" name="Google Shape;660;p70"/>
          <p:cNvPicPr preferRelativeResize="0"/>
          <p:nvPr/>
        </p:nvPicPr>
        <p:blipFill>
          <a:blip r:embed="rId5">
            <a:alphaModFix/>
          </a:blip>
          <a:stretch>
            <a:fillRect/>
          </a:stretch>
        </p:blipFill>
        <p:spPr>
          <a:xfrm>
            <a:off x="9156580"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1000"/>
                                        <p:tgtEl>
                                          <p:spTgt spid="660"/>
                                        </p:tgtEl>
                                      </p:cBhvr>
                                    </p:animEffect>
                                  </p:childTnLst>
                                </p:cTn>
                              </p:par>
                              <p:par>
                                <p:cTn fill="hold" nodeType="with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1000"/>
                                        <p:tgtEl>
                                          <p:spTgt spid="6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71"/>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7" name="Google Shape;667;p71"/>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668" name="Google Shape;668;p71"/>
          <p:cNvSpPr txBox="1"/>
          <p:nvPr/>
        </p:nvSpPr>
        <p:spPr>
          <a:xfrm>
            <a:off x="4153500" y="4250825"/>
            <a:ext cx="37737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victim: all of us</a:t>
            </a:r>
            <a:endParaRPr b="1" sz="3300">
              <a:latin typeface="Calibri"/>
              <a:ea typeface="Calibri"/>
              <a:cs typeface="Calibri"/>
              <a:sym typeface="Calibri"/>
            </a:endParaRPr>
          </a:p>
        </p:txBody>
      </p:sp>
      <p:sp>
        <p:nvSpPr>
          <p:cNvPr id="669" name="Google Shape;669;p71"/>
          <p:cNvSpPr txBox="1"/>
          <p:nvPr/>
        </p:nvSpPr>
        <p:spPr>
          <a:xfrm>
            <a:off x="2306975" y="1131950"/>
            <a:ext cx="21987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persecutor: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Big Tech</a:t>
            </a:r>
            <a:endParaRPr b="1" sz="3300">
              <a:latin typeface="Calibri"/>
              <a:ea typeface="Calibri"/>
              <a:cs typeface="Calibri"/>
              <a:sym typeface="Calibri"/>
            </a:endParaRPr>
          </a:p>
        </p:txBody>
      </p:sp>
      <p:pic>
        <p:nvPicPr>
          <p:cNvPr id="670" name="Google Shape;670;p71"/>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671" name="Google Shape;671;p71"/>
          <p:cNvSpPr txBox="1"/>
          <p:nvPr/>
        </p:nvSpPr>
        <p:spPr>
          <a:xfrm>
            <a:off x="7364750" y="1108850"/>
            <a:ext cx="20919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rescuer: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Gov't</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persona A</a:t>
            </a:r>
            <a:endParaRPr b="1" sz="3300">
              <a:latin typeface="Calibri"/>
              <a:ea typeface="Calibri"/>
              <a:cs typeface="Calibri"/>
              <a:sym typeface="Calibri"/>
            </a:endParaRPr>
          </a:p>
        </p:txBody>
      </p:sp>
      <p:pic>
        <p:nvPicPr>
          <p:cNvPr id="672" name="Google Shape;672;p71"/>
          <p:cNvPicPr preferRelativeResize="0"/>
          <p:nvPr/>
        </p:nvPicPr>
        <p:blipFill>
          <a:blip r:embed="rId5">
            <a:alphaModFix/>
          </a:blip>
          <a:stretch>
            <a:fillRect/>
          </a:stretch>
        </p:blipFill>
        <p:spPr>
          <a:xfrm>
            <a:off x="9156580"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1000"/>
                                        <p:tgtEl>
                                          <p:spTgt spid="667"/>
                                        </p:tgtEl>
                                      </p:cBhvr>
                                    </p:animEffect>
                                  </p:childTnLst>
                                </p:cTn>
                              </p:par>
                              <p:par>
                                <p:cTn fill="hold" nodeType="withEffect" presetClass="entr" presetID="10" presetSubtype="0">
                                  <p:stCondLst>
                                    <p:cond delay="0"/>
                                  </p:stCondLst>
                                  <p:childTnLst>
                                    <p:set>
                                      <p:cBhvr>
                                        <p:cTn dur="1" fill="hold">
                                          <p:stCondLst>
                                            <p:cond delay="0"/>
                                          </p:stCondLst>
                                        </p:cTn>
                                        <p:tgtEl>
                                          <p:spTgt spid="668"/>
                                        </p:tgtEl>
                                        <p:attrNameLst>
                                          <p:attrName>style.visibility</p:attrName>
                                        </p:attrNameLst>
                                      </p:cBhvr>
                                      <p:to>
                                        <p:strVal val="visible"/>
                                      </p:to>
                                    </p:set>
                                    <p:animEffect filter="fade" transition="in">
                                      <p:cBhvr>
                                        <p:cTn dur="1000"/>
                                        <p:tgtEl>
                                          <p:spTgt spid="6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1000"/>
                                        <p:tgtEl>
                                          <p:spTgt spid="670"/>
                                        </p:tgtEl>
                                      </p:cBhvr>
                                    </p:animEffect>
                                  </p:childTnLst>
                                </p:cTn>
                              </p:par>
                              <p:par>
                                <p:cTn fill="hold" nodeType="with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1000"/>
                                        <p:tgtEl>
                                          <p:spTgt spid="6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1000"/>
                                        <p:tgtEl>
                                          <p:spTgt spid="672"/>
                                        </p:tgtEl>
                                      </p:cBhvr>
                                    </p:animEffect>
                                  </p:childTnLst>
                                </p:cTn>
                              </p:par>
                              <p:par>
                                <p:cTn fill="hold" nodeType="with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1000"/>
                                        <p:tgtEl>
                                          <p:spTgt spid="6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72"/>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9" name="Google Shape;679;p72"/>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680" name="Google Shape;680;p72"/>
          <p:cNvSpPr txBox="1"/>
          <p:nvPr/>
        </p:nvSpPr>
        <p:spPr>
          <a:xfrm>
            <a:off x="4048875" y="4250825"/>
            <a:ext cx="37737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victim: Big Tech</a:t>
            </a:r>
            <a:endParaRPr b="1" sz="3300">
              <a:latin typeface="Calibri"/>
              <a:ea typeface="Calibri"/>
              <a:cs typeface="Calibri"/>
              <a:sym typeface="Calibri"/>
            </a:endParaRPr>
          </a:p>
        </p:txBody>
      </p:sp>
      <p:sp>
        <p:nvSpPr>
          <p:cNvPr id="681" name="Google Shape;681;p72"/>
          <p:cNvSpPr txBox="1"/>
          <p:nvPr/>
        </p:nvSpPr>
        <p:spPr>
          <a:xfrm>
            <a:off x="2306975" y="1131950"/>
            <a:ext cx="21987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persecutor: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all of us,</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persona A</a:t>
            </a:r>
            <a:endParaRPr b="1" sz="3300">
              <a:latin typeface="Calibri"/>
              <a:ea typeface="Calibri"/>
              <a:cs typeface="Calibri"/>
              <a:sym typeface="Calibri"/>
            </a:endParaRPr>
          </a:p>
        </p:txBody>
      </p:sp>
      <p:pic>
        <p:nvPicPr>
          <p:cNvPr id="682" name="Google Shape;682;p72"/>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683" name="Google Shape;683;p72"/>
          <p:cNvSpPr txBox="1"/>
          <p:nvPr/>
        </p:nvSpPr>
        <p:spPr>
          <a:xfrm>
            <a:off x="7364750" y="1108850"/>
            <a:ext cx="20919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rescuer: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Gov't</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persona B</a:t>
            </a:r>
            <a:endParaRPr b="1" sz="3300">
              <a:latin typeface="Calibri"/>
              <a:ea typeface="Calibri"/>
              <a:cs typeface="Calibri"/>
              <a:sym typeface="Calibri"/>
            </a:endParaRPr>
          </a:p>
        </p:txBody>
      </p:sp>
      <p:pic>
        <p:nvPicPr>
          <p:cNvPr id="684" name="Google Shape;684;p72"/>
          <p:cNvPicPr preferRelativeResize="0"/>
          <p:nvPr/>
        </p:nvPicPr>
        <p:blipFill>
          <a:blip r:embed="rId5">
            <a:alphaModFix/>
          </a:blip>
          <a:stretch>
            <a:fillRect/>
          </a:stretch>
        </p:blipFill>
        <p:spPr>
          <a:xfrm>
            <a:off x="9156580"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1000"/>
                                        <p:tgtEl>
                                          <p:spTgt spid="679"/>
                                        </p:tgtEl>
                                      </p:cBhvr>
                                    </p:animEffect>
                                  </p:childTnLst>
                                </p:cTn>
                              </p:par>
                              <p:par>
                                <p:cTn fill="hold" nodeType="with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1000"/>
                                        <p:tgtEl>
                                          <p:spTgt spid="6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1000"/>
                                        <p:tgtEl>
                                          <p:spTgt spid="682"/>
                                        </p:tgtEl>
                                      </p:cBhvr>
                                    </p:animEffect>
                                  </p:childTnLst>
                                </p:cTn>
                              </p:par>
                              <p:par>
                                <p:cTn fill="hold" nodeType="with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1000"/>
                                        <p:tgtEl>
                                          <p:spTgt spid="6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1000"/>
                                        <p:tgtEl>
                                          <p:spTgt spid="684"/>
                                        </p:tgtEl>
                                      </p:cBhvr>
                                    </p:animEffect>
                                  </p:childTnLst>
                                </p:cTn>
                              </p:par>
                              <p:par>
                                <p:cTn fill="hold" nodeType="with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1000"/>
                                        <p:tgtEl>
                                          <p:spTgt spid="6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73"/>
          <p:cNvSpPr txBox="1"/>
          <p:nvPr/>
        </p:nvSpPr>
        <p:spPr>
          <a:xfrm>
            <a:off x="3330550" y="1912325"/>
            <a:ext cx="51033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rgbClr val="FF0000"/>
                </a:solidFill>
                <a:latin typeface="Calibri"/>
                <a:ea typeface="Calibri"/>
                <a:cs typeface="Calibri"/>
                <a:sym typeface="Calibri"/>
              </a:rPr>
              <a:t>Nobody likes me</a:t>
            </a:r>
            <a:endParaRPr b="1" sz="3300">
              <a:solidFill>
                <a:srgbClr val="FF0000"/>
              </a:solidFill>
              <a:latin typeface="Calibri"/>
              <a:ea typeface="Calibri"/>
              <a:cs typeface="Calibri"/>
              <a:sym typeface="Calibri"/>
            </a:endParaRPr>
          </a:p>
          <a:p>
            <a:pPr indent="0" lvl="0" marL="0" rtl="0" algn="ctr">
              <a:spcBef>
                <a:spcPts val="0"/>
              </a:spcBef>
              <a:spcAft>
                <a:spcPts val="0"/>
              </a:spcAft>
              <a:buNone/>
            </a:pPr>
            <a:r>
              <a:rPr b="1" lang="en-US" sz="3300">
                <a:solidFill>
                  <a:srgbClr val="FF0000"/>
                </a:solidFill>
                <a:latin typeface="Calibri"/>
                <a:ea typeface="Calibri"/>
                <a:cs typeface="Calibri"/>
                <a:sym typeface="Calibri"/>
              </a:rPr>
              <a:t>Everybody hates me</a:t>
            </a:r>
            <a:endParaRPr b="1" sz="3300">
              <a:solidFill>
                <a:srgbClr val="FF0000"/>
              </a:solidFill>
              <a:latin typeface="Calibri"/>
              <a:ea typeface="Calibri"/>
              <a:cs typeface="Calibri"/>
              <a:sym typeface="Calibri"/>
            </a:endParaRPr>
          </a:p>
          <a:p>
            <a:pPr indent="0" lvl="0" marL="0" rtl="0" algn="ctr">
              <a:spcBef>
                <a:spcPts val="0"/>
              </a:spcBef>
              <a:spcAft>
                <a:spcPts val="0"/>
              </a:spcAft>
              <a:buNone/>
            </a:pPr>
            <a:r>
              <a:rPr b="1" lang="en-US" sz="3300">
                <a:solidFill>
                  <a:srgbClr val="FF0000"/>
                </a:solidFill>
                <a:latin typeface="Calibri"/>
                <a:ea typeface="Calibri"/>
                <a:cs typeface="Calibri"/>
                <a:sym typeface="Calibri"/>
              </a:rPr>
              <a:t>I think I'll go eat worms</a:t>
            </a:r>
            <a:endParaRPr b="1" sz="3300">
              <a:solidFill>
                <a:srgbClr val="FF000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74"/>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7" name="Google Shape;697;p74"/>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698" name="Google Shape;698;p74"/>
          <p:cNvSpPr txBox="1"/>
          <p:nvPr/>
        </p:nvSpPr>
        <p:spPr>
          <a:xfrm>
            <a:off x="2108550" y="4250825"/>
            <a:ext cx="8678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victim: sad, lonely, believing they are unlovable</a:t>
            </a:r>
            <a:endParaRPr b="1" sz="3300">
              <a:latin typeface="Calibri"/>
              <a:ea typeface="Calibri"/>
              <a:cs typeface="Calibri"/>
              <a:sym typeface="Calibri"/>
            </a:endParaRPr>
          </a:p>
        </p:txBody>
      </p:sp>
      <p:sp>
        <p:nvSpPr>
          <p:cNvPr id="699" name="Google Shape;699;p74"/>
          <p:cNvSpPr txBox="1"/>
          <p:nvPr/>
        </p:nvSpPr>
        <p:spPr>
          <a:xfrm>
            <a:off x="2291725" y="1108850"/>
            <a:ext cx="21999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persecutor: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Nobody,</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Everybody</a:t>
            </a:r>
            <a:endParaRPr b="1" sz="3300">
              <a:latin typeface="Calibri"/>
              <a:ea typeface="Calibri"/>
              <a:cs typeface="Calibri"/>
              <a:sym typeface="Calibri"/>
            </a:endParaRPr>
          </a:p>
        </p:txBody>
      </p:sp>
      <p:pic>
        <p:nvPicPr>
          <p:cNvPr id="700" name="Google Shape;700;p74"/>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701" name="Google Shape;701;p74"/>
          <p:cNvSpPr txBox="1"/>
          <p:nvPr/>
        </p:nvSpPr>
        <p:spPr>
          <a:xfrm>
            <a:off x="7364750" y="1108850"/>
            <a:ext cx="20919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rescuer: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worms</a:t>
            </a:r>
            <a:endParaRPr b="1" sz="3300">
              <a:latin typeface="Calibri"/>
              <a:ea typeface="Calibri"/>
              <a:cs typeface="Calibri"/>
              <a:sym typeface="Calibri"/>
            </a:endParaRPr>
          </a:p>
        </p:txBody>
      </p:sp>
      <p:pic>
        <p:nvPicPr>
          <p:cNvPr id="702" name="Google Shape;702;p74"/>
          <p:cNvPicPr preferRelativeResize="0"/>
          <p:nvPr/>
        </p:nvPicPr>
        <p:blipFill>
          <a:blip r:embed="rId5">
            <a:alphaModFix/>
          </a:blip>
          <a:stretch>
            <a:fillRect/>
          </a:stretch>
        </p:blipFill>
        <p:spPr>
          <a:xfrm>
            <a:off x="9156580"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1000"/>
                                        <p:tgtEl>
                                          <p:spTgt spid="697"/>
                                        </p:tgtEl>
                                      </p:cBhvr>
                                    </p:animEffect>
                                  </p:childTnLst>
                                </p:cTn>
                              </p:par>
                              <p:par>
                                <p:cTn fill="hold" nodeType="with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1000"/>
                                        <p:tgtEl>
                                          <p:spTgt spid="6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1000"/>
                                        <p:tgtEl>
                                          <p:spTgt spid="700"/>
                                        </p:tgtEl>
                                      </p:cBhvr>
                                    </p:animEffect>
                                  </p:childTnLst>
                                </p:cTn>
                              </p:par>
                              <p:par>
                                <p:cTn fill="hold" nodeType="with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1000"/>
                                        <p:tgtEl>
                                          <p:spTgt spid="6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1000"/>
                                        <p:tgtEl>
                                          <p:spTgt spid="702"/>
                                        </p:tgtEl>
                                      </p:cBhvr>
                                    </p:animEffect>
                                  </p:childTnLst>
                                </p:cTn>
                              </p:par>
                              <p:par>
                                <p:cTn fill="hold" nodeType="with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1000"/>
                                        <p:tgtEl>
                                          <p:spTgt spid="7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75"/>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9" name="Google Shape;709;p75"/>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710" name="Google Shape;710;p75"/>
          <p:cNvSpPr txBox="1"/>
          <p:nvPr/>
        </p:nvSpPr>
        <p:spPr>
          <a:xfrm>
            <a:off x="2108550" y="4250825"/>
            <a:ext cx="8678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victim: sad, lonely, believing they are unlovable</a:t>
            </a:r>
            <a:endParaRPr b="1" sz="3300">
              <a:latin typeface="Calibri"/>
              <a:ea typeface="Calibri"/>
              <a:cs typeface="Calibri"/>
              <a:sym typeface="Calibri"/>
            </a:endParaRPr>
          </a:p>
        </p:txBody>
      </p:sp>
      <p:sp>
        <p:nvSpPr>
          <p:cNvPr id="711" name="Google Shape;711;p75"/>
          <p:cNvSpPr txBox="1"/>
          <p:nvPr/>
        </p:nvSpPr>
        <p:spPr>
          <a:xfrm>
            <a:off x="2291725" y="1108850"/>
            <a:ext cx="21999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persecutor: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Nobody,</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Everybody</a:t>
            </a:r>
            <a:endParaRPr b="1" sz="3300">
              <a:latin typeface="Calibri"/>
              <a:ea typeface="Calibri"/>
              <a:cs typeface="Calibri"/>
              <a:sym typeface="Calibri"/>
            </a:endParaRPr>
          </a:p>
        </p:txBody>
      </p:sp>
      <p:pic>
        <p:nvPicPr>
          <p:cNvPr id="712" name="Google Shape;712;p75"/>
          <p:cNvPicPr preferRelativeResize="0"/>
          <p:nvPr/>
        </p:nvPicPr>
        <p:blipFill>
          <a:blip r:embed="rId4">
            <a:alphaModFix/>
          </a:blip>
          <a:stretch>
            <a:fillRect/>
          </a:stretch>
        </p:blipFill>
        <p:spPr>
          <a:xfrm>
            <a:off x="524800" y="337900"/>
            <a:ext cx="1887450" cy="1862775"/>
          </a:xfrm>
          <a:prstGeom prst="rect">
            <a:avLst/>
          </a:prstGeom>
          <a:noFill/>
          <a:ln>
            <a:noFill/>
          </a:ln>
        </p:spPr>
      </p:pic>
      <p:pic>
        <p:nvPicPr>
          <p:cNvPr id="713" name="Google Shape;713;p75"/>
          <p:cNvPicPr preferRelativeResize="0"/>
          <p:nvPr/>
        </p:nvPicPr>
        <p:blipFill>
          <a:blip r:embed="rId5">
            <a:alphaModFix/>
          </a:blip>
          <a:stretch>
            <a:fillRect/>
          </a:stretch>
        </p:blipFill>
        <p:spPr>
          <a:xfrm>
            <a:off x="9156580" y="592188"/>
            <a:ext cx="1795067" cy="1772200"/>
          </a:xfrm>
          <a:prstGeom prst="rect">
            <a:avLst/>
          </a:prstGeom>
          <a:noFill/>
          <a:ln>
            <a:noFill/>
          </a:ln>
        </p:spPr>
      </p:pic>
      <p:sp>
        <p:nvSpPr>
          <p:cNvPr id="714" name="Google Shape;714;p75"/>
          <p:cNvSpPr txBox="1"/>
          <p:nvPr/>
        </p:nvSpPr>
        <p:spPr>
          <a:xfrm>
            <a:off x="7364750" y="1108850"/>
            <a:ext cx="20925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rescuer: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unhealthy friends</a:t>
            </a:r>
            <a:endParaRPr b="1" sz="33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1000"/>
                                        <p:tgtEl>
                                          <p:spTgt spid="7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76"/>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1" name="Google Shape;721;p76"/>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722" name="Google Shape;722;p76"/>
          <p:cNvSpPr txBox="1"/>
          <p:nvPr/>
        </p:nvSpPr>
        <p:spPr>
          <a:xfrm>
            <a:off x="2108550" y="4250825"/>
            <a:ext cx="8678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victim: sad, lonely, believing they are unlovable</a:t>
            </a:r>
            <a:endParaRPr b="1" sz="3300">
              <a:latin typeface="Calibri"/>
              <a:ea typeface="Calibri"/>
              <a:cs typeface="Calibri"/>
              <a:sym typeface="Calibri"/>
            </a:endParaRPr>
          </a:p>
        </p:txBody>
      </p:sp>
      <p:sp>
        <p:nvSpPr>
          <p:cNvPr id="723" name="Google Shape;723;p76"/>
          <p:cNvSpPr txBox="1"/>
          <p:nvPr/>
        </p:nvSpPr>
        <p:spPr>
          <a:xfrm>
            <a:off x="2291725" y="1108850"/>
            <a:ext cx="21999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persecutor: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Nobody,</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Everybody</a:t>
            </a:r>
            <a:endParaRPr b="1" sz="3300">
              <a:latin typeface="Calibri"/>
              <a:ea typeface="Calibri"/>
              <a:cs typeface="Calibri"/>
              <a:sym typeface="Calibri"/>
            </a:endParaRPr>
          </a:p>
        </p:txBody>
      </p:sp>
      <p:pic>
        <p:nvPicPr>
          <p:cNvPr id="724" name="Google Shape;724;p76"/>
          <p:cNvPicPr preferRelativeResize="0"/>
          <p:nvPr/>
        </p:nvPicPr>
        <p:blipFill>
          <a:blip r:embed="rId4">
            <a:alphaModFix/>
          </a:blip>
          <a:stretch>
            <a:fillRect/>
          </a:stretch>
        </p:blipFill>
        <p:spPr>
          <a:xfrm>
            <a:off x="524800" y="337900"/>
            <a:ext cx="1887450" cy="1862775"/>
          </a:xfrm>
          <a:prstGeom prst="rect">
            <a:avLst/>
          </a:prstGeom>
          <a:noFill/>
          <a:ln>
            <a:noFill/>
          </a:ln>
        </p:spPr>
      </p:pic>
      <p:pic>
        <p:nvPicPr>
          <p:cNvPr id="725" name="Google Shape;725;p76"/>
          <p:cNvPicPr preferRelativeResize="0"/>
          <p:nvPr/>
        </p:nvPicPr>
        <p:blipFill>
          <a:blip r:embed="rId5">
            <a:alphaModFix/>
          </a:blip>
          <a:stretch>
            <a:fillRect/>
          </a:stretch>
        </p:blipFill>
        <p:spPr>
          <a:xfrm>
            <a:off x="9156580" y="592188"/>
            <a:ext cx="1795067" cy="1772200"/>
          </a:xfrm>
          <a:prstGeom prst="rect">
            <a:avLst/>
          </a:prstGeom>
          <a:noFill/>
          <a:ln>
            <a:noFill/>
          </a:ln>
        </p:spPr>
      </p:pic>
      <p:sp>
        <p:nvSpPr>
          <p:cNvPr id="726" name="Google Shape;726;p76"/>
          <p:cNvSpPr txBox="1"/>
          <p:nvPr/>
        </p:nvSpPr>
        <p:spPr>
          <a:xfrm>
            <a:off x="7364750" y="1108850"/>
            <a:ext cx="2092500" cy="1708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rescuer:</a:t>
            </a:r>
            <a:endParaRPr b="1" sz="3300">
              <a:latin typeface="Calibri"/>
              <a:ea typeface="Calibri"/>
              <a:cs typeface="Calibri"/>
              <a:sym typeface="Calibri"/>
            </a:endParaRPr>
          </a:p>
          <a:p>
            <a:pPr indent="0" lvl="0" marL="0" rtl="0" algn="ctr">
              <a:spcBef>
                <a:spcPts val="0"/>
              </a:spcBef>
              <a:spcAft>
                <a:spcPts val="0"/>
              </a:spcAft>
              <a:buNone/>
            </a:pPr>
            <a:r>
              <a:rPr b="1" lang="en-US" sz="3300">
                <a:latin typeface="Calibri"/>
                <a:ea typeface="Calibri"/>
                <a:cs typeface="Calibri"/>
                <a:sym typeface="Calibri"/>
              </a:rPr>
              <a:t>"drug of choice"</a:t>
            </a:r>
            <a:endParaRPr b="1" sz="33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1000"/>
                                        <p:tgtEl>
                                          <p:spTgt spid="7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77"/>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3" name="Google Shape;733;p77"/>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734" name="Google Shape;734;p77"/>
          <p:cNvSpPr txBox="1"/>
          <p:nvPr/>
        </p:nvSpPr>
        <p:spPr>
          <a:xfrm>
            <a:off x="2842275" y="4250825"/>
            <a:ext cx="68598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pain looking up</a:t>
            </a:r>
            <a:endParaRPr b="1" sz="3300">
              <a:latin typeface="Calibri"/>
              <a:ea typeface="Calibri"/>
              <a:cs typeface="Calibri"/>
              <a:sym typeface="Calibri"/>
            </a:endParaRPr>
          </a:p>
        </p:txBody>
      </p:sp>
      <p:sp>
        <p:nvSpPr>
          <p:cNvPr id="735" name="Google Shape;735;p77"/>
          <p:cNvSpPr txBox="1"/>
          <p:nvPr/>
        </p:nvSpPr>
        <p:spPr>
          <a:xfrm>
            <a:off x="2337550" y="1131950"/>
            <a:ext cx="20919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Calibri"/>
                <a:ea typeface="Calibri"/>
                <a:cs typeface="Calibri"/>
                <a:sym typeface="Calibri"/>
              </a:rPr>
              <a:t>pain looking out/down</a:t>
            </a:r>
            <a:endParaRPr b="1" sz="3200">
              <a:latin typeface="Calibri"/>
              <a:ea typeface="Calibri"/>
              <a:cs typeface="Calibri"/>
              <a:sym typeface="Calibri"/>
            </a:endParaRPr>
          </a:p>
        </p:txBody>
      </p:sp>
      <p:pic>
        <p:nvPicPr>
          <p:cNvPr id="736" name="Google Shape;736;p77"/>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737" name="Google Shape;737;p77"/>
          <p:cNvSpPr txBox="1"/>
          <p:nvPr/>
        </p:nvSpPr>
        <p:spPr>
          <a:xfrm>
            <a:off x="7593350" y="1108850"/>
            <a:ext cx="2489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Calibri"/>
                <a:ea typeface="Calibri"/>
                <a:cs typeface="Calibri"/>
                <a:sym typeface="Calibri"/>
              </a:rPr>
              <a:t>pain </a:t>
            </a:r>
            <a:endParaRPr b="1" sz="3200">
              <a:latin typeface="Calibri"/>
              <a:ea typeface="Calibri"/>
              <a:cs typeface="Calibri"/>
              <a:sym typeface="Calibri"/>
            </a:endParaRPr>
          </a:p>
          <a:p>
            <a:pPr indent="0" lvl="0" marL="0" rtl="0" algn="ctr">
              <a:spcBef>
                <a:spcPts val="0"/>
              </a:spcBef>
              <a:spcAft>
                <a:spcPts val="0"/>
              </a:spcAft>
              <a:buNone/>
            </a:pPr>
            <a:r>
              <a:rPr b="1" lang="en-US" sz="3200">
                <a:latin typeface="Calibri"/>
                <a:ea typeface="Calibri"/>
                <a:cs typeface="Calibri"/>
                <a:sym typeface="Calibri"/>
              </a:rPr>
              <a:t>looking </a:t>
            </a:r>
            <a:endParaRPr b="1" sz="3200">
              <a:latin typeface="Calibri"/>
              <a:ea typeface="Calibri"/>
              <a:cs typeface="Calibri"/>
              <a:sym typeface="Calibri"/>
            </a:endParaRPr>
          </a:p>
          <a:p>
            <a:pPr indent="0" lvl="0" marL="0" rtl="0" algn="ctr">
              <a:spcBef>
                <a:spcPts val="0"/>
              </a:spcBef>
              <a:spcAft>
                <a:spcPts val="0"/>
              </a:spcAft>
              <a:buNone/>
            </a:pPr>
            <a:r>
              <a:rPr b="1" lang="en-US" sz="3200">
                <a:latin typeface="Calibri"/>
                <a:ea typeface="Calibri"/>
                <a:cs typeface="Calibri"/>
                <a:sym typeface="Calibri"/>
              </a:rPr>
              <a:t>out/down </a:t>
            </a:r>
            <a:endParaRPr b="1" sz="3200">
              <a:latin typeface="Calibri"/>
              <a:ea typeface="Calibri"/>
              <a:cs typeface="Calibri"/>
              <a:sym typeface="Calibri"/>
            </a:endParaRPr>
          </a:p>
        </p:txBody>
      </p:sp>
      <p:pic>
        <p:nvPicPr>
          <p:cNvPr id="738" name="Google Shape;738;p77"/>
          <p:cNvPicPr preferRelativeResize="0"/>
          <p:nvPr/>
        </p:nvPicPr>
        <p:blipFill>
          <a:blip r:embed="rId5">
            <a:alphaModFix/>
          </a:blip>
          <a:stretch>
            <a:fillRect/>
          </a:stretch>
        </p:blipFill>
        <p:spPr>
          <a:xfrm>
            <a:off x="9905405"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1000"/>
                                        <p:tgtEl>
                                          <p:spTgt spid="733"/>
                                        </p:tgtEl>
                                      </p:cBhvr>
                                    </p:animEffect>
                                  </p:childTnLst>
                                </p:cTn>
                              </p:par>
                              <p:par>
                                <p:cTn fill="hold" nodeType="withEffect" presetClass="entr" presetID="10" presetSubtype="0">
                                  <p:stCondLst>
                                    <p:cond delay="0"/>
                                  </p:stCondLst>
                                  <p:childTnLst>
                                    <p:set>
                                      <p:cBhvr>
                                        <p:cTn dur="1" fill="hold">
                                          <p:stCondLst>
                                            <p:cond delay="0"/>
                                          </p:stCondLst>
                                        </p:cTn>
                                        <p:tgtEl>
                                          <p:spTgt spid="734"/>
                                        </p:tgtEl>
                                        <p:attrNameLst>
                                          <p:attrName>style.visibility</p:attrName>
                                        </p:attrNameLst>
                                      </p:cBhvr>
                                      <p:to>
                                        <p:strVal val="visible"/>
                                      </p:to>
                                    </p:set>
                                    <p:animEffect filter="fade" transition="in">
                                      <p:cBhvr>
                                        <p:cTn dur="1000"/>
                                        <p:tgtEl>
                                          <p:spTgt spid="7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gtEl>
                                        <p:attrNameLst>
                                          <p:attrName>style.visibility</p:attrName>
                                        </p:attrNameLst>
                                      </p:cBhvr>
                                      <p:to>
                                        <p:strVal val="visible"/>
                                      </p:to>
                                    </p:set>
                                    <p:animEffect filter="fade" transition="in">
                                      <p:cBhvr>
                                        <p:cTn dur="1000"/>
                                        <p:tgtEl>
                                          <p:spTgt spid="736"/>
                                        </p:tgtEl>
                                      </p:cBhvr>
                                    </p:animEffect>
                                  </p:childTnLst>
                                </p:cTn>
                              </p:par>
                              <p:par>
                                <p:cTn fill="hold" nodeType="with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1000"/>
                                        <p:tgtEl>
                                          <p:spTgt spid="7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8"/>
                                        </p:tgtEl>
                                        <p:attrNameLst>
                                          <p:attrName>style.visibility</p:attrName>
                                        </p:attrNameLst>
                                      </p:cBhvr>
                                      <p:to>
                                        <p:strVal val="visible"/>
                                      </p:to>
                                    </p:set>
                                    <p:animEffect filter="fade" transition="in">
                                      <p:cBhvr>
                                        <p:cTn dur="1000"/>
                                        <p:tgtEl>
                                          <p:spTgt spid="738"/>
                                        </p:tgtEl>
                                      </p:cBhvr>
                                    </p:animEffect>
                                  </p:childTnLst>
                                </p:cTn>
                              </p:par>
                              <p:par>
                                <p:cTn fill="hold" nodeType="with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1000"/>
                                        <p:tgtEl>
                                          <p:spTgt spid="7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4"/>
          <p:cNvSpPr txBox="1"/>
          <p:nvPr/>
        </p:nvSpPr>
        <p:spPr>
          <a:xfrm>
            <a:off x="-30480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i="1" sz="1500">
              <a:solidFill>
                <a:schemeClr val="dk1"/>
              </a:solidFill>
              <a:latin typeface="Calibri"/>
              <a:ea typeface="Calibri"/>
              <a:cs typeface="Calibri"/>
              <a:sym typeface="Calibri"/>
            </a:endParaRPr>
          </a:p>
        </p:txBody>
      </p:sp>
      <p:pic>
        <p:nvPicPr>
          <p:cNvPr id="176" name="Google Shape;176;p24"/>
          <p:cNvPicPr preferRelativeResize="0"/>
          <p:nvPr/>
        </p:nvPicPr>
        <p:blipFill>
          <a:blip r:embed="rId3">
            <a:alphaModFix/>
          </a:blip>
          <a:stretch>
            <a:fillRect/>
          </a:stretch>
        </p:blipFill>
        <p:spPr>
          <a:xfrm>
            <a:off x="152400" y="1584050"/>
            <a:ext cx="11887201" cy="4608612"/>
          </a:xfrm>
          <a:prstGeom prst="rect">
            <a:avLst/>
          </a:prstGeom>
          <a:noFill/>
          <a:ln>
            <a:noFill/>
          </a:ln>
        </p:spPr>
      </p:pic>
      <p:sp>
        <p:nvSpPr>
          <p:cNvPr id="177" name="Google Shape;177;p24"/>
          <p:cNvSpPr txBox="1"/>
          <p:nvPr>
            <p:ph idx="4294967295" type="ctrTitle"/>
          </p:nvPr>
        </p:nvSpPr>
        <p:spPr>
          <a:xfrm>
            <a:off x="848850" y="95275"/>
            <a:ext cx="10494300" cy="1597200"/>
          </a:xfrm>
          <a:prstGeom prst="rect">
            <a:avLst/>
          </a:prstGeom>
          <a:solidFill>
            <a:schemeClr val="lt1"/>
          </a:solidFill>
          <a:ln cap="flat" cmpd="sng" w="9525">
            <a:solidFill>
              <a:srgbClr val="E3760B"/>
            </a:solidFill>
            <a:prstDash val="solid"/>
            <a:round/>
            <a:headEnd len="sm" w="sm" type="none"/>
            <a:tailEnd len="sm" w="sm" type="none"/>
          </a:ln>
        </p:spPr>
        <p:txBody>
          <a:bodyPr anchorCtr="0" anchor="b" bIns="45700" lIns="91425" spcFirstLastPara="1" rIns="91425" wrap="square" tIns="45700">
            <a:noAutofit/>
          </a:bodyPr>
          <a:lstStyle/>
          <a:p>
            <a:pPr indent="0" lvl="0" marL="0" rtl="0" algn="ctr">
              <a:spcBef>
                <a:spcPts val="0"/>
              </a:spcBef>
              <a:spcAft>
                <a:spcPts val="0"/>
              </a:spcAft>
              <a:buClr>
                <a:srgbClr val="222A35"/>
              </a:buClr>
              <a:buSzPts val="2800"/>
              <a:buFont typeface="Calibri"/>
              <a:buNone/>
            </a:pPr>
            <a:r>
              <a:rPr b="1" lang="en-US" sz="4700">
                <a:solidFill>
                  <a:srgbClr val="E3760B"/>
                </a:solidFill>
              </a:rPr>
              <a:t>What does it mean to you to be</a:t>
            </a:r>
            <a:endParaRPr b="1" sz="4700">
              <a:solidFill>
                <a:srgbClr val="E3760B"/>
              </a:solidFill>
            </a:endParaRPr>
          </a:p>
          <a:p>
            <a:pPr indent="0" lvl="0" marL="0" rtl="0" algn="ctr">
              <a:spcBef>
                <a:spcPts val="0"/>
              </a:spcBef>
              <a:spcAft>
                <a:spcPts val="0"/>
              </a:spcAft>
              <a:buClr>
                <a:srgbClr val="222A35"/>
              </a:buClr>
              <a:buSzPts val="2800"/>
              <a:buFont typeface="Calibri"/>
              <a:buNone/>
            </a:pPr>
            <a:r>
              <a:rPr b="1" lang="en-US" sz="4700">
                <a:solidFill>
                  <a:srgbClr val="E3760B"/>
                </a:solidFill>
              </a:rPr>
              <a:t>"a good citizen"? (responses)</a:t>
            </a:r>
            <a:endParaRPr b="1" sz="4700">
              <a:solidFill>
                <a:srgbClr val="E3760B"/>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78"/>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5" name="Google Shape;745;p78"/>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746" name="Google Shape;746;p78"/>
          <p:cNvSpPr txBox="1"/>
          <p:nvPr/>
        </p:nvSpPr>
        <p:spPr>
          <a:xfrm>
            <a:off x="2842275" y="4250825"/>
            <a:ext cx="68598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pride looking up</a:t>
            </a:r>
            <a:endParaRPr b="1" sz="3300">
              <a:latin typeface="Calibri"/>
              <a:ea typeface="Calibri"/>
              <a:cs typeface="Calibri"/>
              <a:sym typeface="Calibri"/>
            </a:endParaRPr>
          </a:p>
        </p:txBody>
      </p:sp>
      <p:sp>
        <p:nvSpPr>
          <p:cNvPr id="747" name="Google Shape;747;p78"/>
          <p:cNvSpPr txBox="1"/>
          <p:nvPr/>
        </p:nvSpPr>
        <p:spPr>
          <a:xfrm>
            <a:off x="2337550" y="1131950"/>
            <a:ext cx="20919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Calibri"/>
                <a:ea typeface="Calibri"/>
                <a:cs typeface="Calibri"/>
                <a:sym typeface="Calibri"/>
              </a:rPr>
              <a:t>pride looking out/down</a:t>
            </a:r>
            <a:endParaRPr b="1" sz="3200">
              <a:latin typeface="Calibri"/>
              <a:ea typeface="Calibri"/>
              <a:cs typeface="Calibri"/>
              <a:sym typeface="Calibri"/>
            </a:endParaRPr>
          </a:p>
        </p:txBody>
      </p:sp>
      <p:pic>
        <p:nvPicPr>
          <p:cNvPr id="748" name="Google Shape;748;p78"/>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749" name="Google Shape;749;p78"/>
          <p:cNvSpPr txBox="1"/>
          <p:nvPr/>
        </p:nvSpPr>
        <p:spPr>
          <a:xfrm>
            <a:off x="7593350" y="1108850"/>
            <a:ext cx="2489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Calibri"/>
                <a:ea typeface="Calibri"/>
                <a:cs typeface="Calibri"/>
                <a:sym typeface="Calibri"/>
              </a:rPr>
              <a:t>pride </a:t>
            </a:r>
            <a:endParaRPr b="1" sz="3200">
              <a:latin typeface="Calibri"/>
              <a:ea typeface="Calibri"/>
              <a:cs typeface="Calibri"/>
              <a:sym typeface="Calibri"/>
            </a:endParaRPr>
          </a:p>
          <a:p>
            <a:pPr indent="0" lvl="0" marL="0" rtl="0" algn="ctr">
              <a:spcBef>
                <a:spcPts val="0"/>
              </a:spcBef>
              <a:spcAft>
                <a:spcPts val="0"/>
              </a:spcAft>
              <a:buNone/>
            </a:pPr>
            <a:r>
              <a:rPr b="1" lang="en-US" sz="3200">
                <a:latin typeface="Calibri"/>
                <a:ea typeface="Calibri"/>
                <a:cs typeface="Calibri"/>
                <a:sym typeface="Calibri"/>
              </a:rPr>
              <a:t>looking </a:t>
            </a:r>
            <a:endParaRPr b="1" sz="3200">
              <a:latin typeface="Calibri"/>
              <a:ea typeface="Calibri"/>
              <a:cs typeface="Calibri"/>
              <a:sym typeface="Calibri"/>
            </a:endParaRPr>
          </a:p>
          <a:p>
            <a:pPr indent="0" lvl="0" marL="0" rtl="0" algn="ctr">
              <a:spcBef>
                <a:spcPts val="0"/>
              </a:spcBef>
              <a:spcAft>
                <a:spcPts val="0"/>
              </a:spcAft>
              <a:buNone/>
            </a:pPr>
            <a:r>
              <a:rPr b="1" lang="en-US" sz="3200">
                <a:latin typeface="Calibri"/>
                <a:ea typeface="Calibri"/>
                <a:cs typeface="Calibri"/>
                <a:sym typeface="Calibri"/>
              </a:rPr>
              <a:t>out/down </a:t>
            </a:r>
            <a:endParaRPr b="1" sz="3200">
              <a:latin typeface="Calibri"/>
              <a:ea typeface="Calibri"/>
              <a:cs typeface="Calibri"/>
              <a:sym typeface="Calibri"/>
            </a:endParaRPr>
          </a:p>
        </p:txBody>
      </p:sp>
      <p:pic>
        <p:nvPicPr>
          <p:cNvPr id="750" name="Google Shape;750;p78"/>
          <p:cNvPicPr preferRelativeResize="0"/>
          <p:nvPr/>
        </p:nvPicPr>
        <p:blipFill>
          <a:blip r:embed="rId5">
            <a:alphaModFix/>
          </a:blip>
          <a:stretch>
            <a:fillRect/>
          </a:stretch>
        </p:blipFill>
        <p:spPr>
          <a:xfrm>
            <a:off x="9905405"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1000"/>
                                        <p:tgtEl>
                                          <p:spTgt spid="745"/>
                                        </p:tgtEl>
                                      </p:cBhvr>
                                    </p:animEffect>
                                  </p:childTnLst>
                                </p:cTn>
                              </p:par>
                              <p:par>
                                <p:cTn fill="hold" nodeType="with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1000"/>
                                        <p:tgtEl>
                                          <p:spTgt spid="7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1000"/>
                                        <p:tgtEl>
                                          <p:spTgt spid="748"/>
                                        </p:tgtEl>
                                      </p:cBhvr>
                                    </p:animEffect>
                                  </p:childTnLst>
                                </p:cTn>
                              </p:par>
                              <p:par>
                                <p:cTn fill="hold" nodeType="with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1000"/>
                                        <p:tgtEl>
                                          <p:spTgt spid="7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1000"/>
                                        <p:tgtEl>
                                          <p:spTgt spid="750"/>
                                        </p:tgtEl>
                                      </p:cBhvr>
                                    </p:animEffect>
                                  </p:childTnLst>
                                </p:cTn>
                              </p:par>
                              <p:par>
                                <p:cTn fill="hold" nodeType="with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1000"/>
                                        <p:tgtEl>
                                          <p:spTgt spid="7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79"/>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7" name="Google Shape;757;p79"/>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758" name="Google Shape;758;p79"/>
          <p:cNvSpPr txBox="1"/>
          <p:nvPr/>
        </p:nvSpPr>
        <p:spPr>
          <a:xfrm>
            <a:off x="2842275" y="4250825"/>
            <a:ext cx="68598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ignorance looking out/up</a:t>
            </a:r>
            <a:endParaRPr b="1" sz="3300">
              <a:latin typeface="Calibri"/>
              <a:ea typeface="Calibri"/>
              <a:cs typeface="Calibri"/>
              <a:sym typeface="Calibri"/>
            </a:endParaRPr>
          </a:p>
        </p:txBody>
      </p:sp>
      <p:sp>
        <p:nvSpPr>
          <p:cNvPr id="759" name="Google Shape;759;p79"/>
          <p:cNvSpPr txBox="1"/>
          <p:nvPr/>
        </p:nvSpPr>
        <p:spPr>
          <a:xfrm>
            <a:off x="2337550" y="1131950"/>
            <a:ext cx="20919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Calibri"/>
                <a:ea typeface="Calibri"/>
                <a:cs typeface="Calibri"/>
                <a:sym typeface="Calibri"/>
              </a:rPr>
              <a:t>ignorance looking out/down</a:t>
            </a:r>
            <a:endParaRPr b="1" sz="3200">
              <a:latin typeface="Calibri"/>
              <a:ea typeface="Calibri"/>
              <a:cs typeface="Calibri"/>
              <a:sym typeface="Calibri"/>
            </a:endParaRPr>
          </a:p>
        </p:txBody>
      </p:sp>
      <p:pic>
        <p:nvPicPr>
          <p:cNvPr id="760" name="Google Shape;760;p79"/>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761" name="Google Shape;761;p79"/>
          <p:cNvSpPr txBox="1"/>
          <p:nvPr/>
        </p:nvSpPr>
        <p:spPr>
          <a:xfrm>
            <a:off x="7593350" y="1108850"/>
            <a:ext cx="2489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Calibri"/>
                <a:ea typeface="Calibri"/>
                <a:cs typeface="Calibri"/>
                <a:sym typeface="Calibri"/>
              </a:rPr>
              <a:t>ignorance </a:t>
            </a:r>
            <a:endParaRPr b="1" sz="3200">
              <a:latin typeface="Calibri"/>
              <a:ea typeface="Calibri"/>
              <a:cs typeface="Calibri"/>
              <a:sym typeface="Calibri"/>
            </a:endParaRPr>
          </a:p>
          <a:p>
            <a:pPr indent="0" lvl="0" marL="0" rtl="0" algn="ctr">
              <a:spcBef>
                <a:spcPts val="0"/>
              </a:spcBef>
              <a:spcAft>
                <a:spcPts val="0"/>
              </a:spcAft>
              <a:buNone/>
            </a:pPr>
            <a:r>
              <a:rPr b="1" lang="en-US" sz="3200">
                <a:latin typeface="Calibri"/>
                <a:ea typeface="Calibri"/>
                <a:cs typeface="Calibri"/>
                <a:sym typeface="Calibri"/>
              </a:rPr>
              <a:t>looking </a:t>
            </a:r>
            <a:endParaRPr b="1" sz="3200">
              <a:latin typeface="Calibri"/>
              <a:ea typeface="Calibri"/>
              <a:cs typeface="Calibri"/>
              <a:sym typeface="Calibri"/>
            </a:endParaRPr>
          </a:p>
          <a:p>
            <a:pPr indent="0" lvl="0" marL="0" rtl="0" algn="ctr">
              <a:spcBef>
                <a:spcPts val="0"/>
              </a:spcBef>
              <a:spcAft>
                <a:spcPts val="0"/>
              </a:spcAft>
              <a:buNone/>
            </a:pPr>
            <a:r>
              <a:rPr b="1" lang="en-US" sz="3200">
                <a:latin typeface="Calibri"/>
                <a:ea typeface="Calibri"/>
                <a:cs typeface="Calibri"/>
                <a:sym typeface="Calibri"/>
              </a:rPr>
              <a:t>out/down </a:t>
            </a:r>
            <a:endParaRPr b="1" sz="3200">
              <a:latin typeface="Calibri"/>
              <a:ea typeface="Calibri"/>
              <a:cs typeface="Calibri"/>
              <a:sym typeface="Calibri"/>
            </a:endParaRPr>
          </a:p>
        </p:txBody>
      </p:sp>
      <p:pic>
        <p:nvPicPr>
          <p:cNvPr id="762" name="Google Shape;762;p79"/>
          <p:cNvPicPr preferRelativeResize="0"/>
          <p:nvPr/>
        </p:nvPicPr>
        <p:blipFill>
          <a:blip r:embed="rId5">
            <a:alphaModFix/>
          </a:blip>
          <a:stretch>
            <a:fillRect/>
          </a:stretch>
        </p:blipFill>
        <p:spPr>
          <a:xfrm>
            <a:off x="9905405"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1000"/>
                                        <p:tgtEl>
                                          <p:spTgt spid="757"/>
                                        </p:tgtEl>
                                      </p:cBhvr>
                                    </p:animEffect>
                                  </p:childTnLst>
                                </p:cTn>
                              </p:par>
                              <p:par>
                                <p:cTn fill="hold" nodeType="with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1000"/>
                                        <p:tgtEl>
                                          <p:spTgt spid="7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1000"/>
                                        <p:tgtEl>
                                          <p:spTgt spid="760"/>
                                        </p:tgtEl>
                                      </p:cBhvr>
                                    </p:animEffect>
                                  </p:childTnLst>
                                </p:cTn>
                              </p:par>
                              <p:par>
                                <p:cTn fill="hold" nodeType="with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1000"/>
                                        <p:tgtEl>
                                          <p:spTgt spid="7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1000"/>
                                        <p:tgtEl>
                                          <p:spTgt spid="762"/>
                                        </p:tgtEl>
                                      </p:cBhvr>
                                    </p:animEffect>
                                  </p:childTnLst>
                                </p:cTn>
                              </p:par>
                              <p:par>
                                <p:cTn fill="hold" nodeType="with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1000"/>
                                        <p:tgtEl>
                                          <p:spTgt spid="7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80"/>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9" name="Google Shape;769;p80"/>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770" name="Google Shape;770;p80"/>
          <p:cNvSpPr txBox="1"/>
          <p:nvPr/>
        </p:nvSpPr>
        <p:spPr>
          <a:xfrm>
            <a:off x="2842275" y="4250825"/>
            <a:ext cx="68598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need for attention looking out/up</a:t>
            </a:r>
            <a:endParaRPr b="1" sz="3300">
              <a:latin typeface="Calibri"/>
              <a:ea typeface="Calibri"/>
              <a:cs typeface="Calibri"/>
              <a:sym typeface="Calibri"/>
            </a:endParaRPr>
          </a:p>
        </p:txBody>
      </p:sp>
      <p:sp>
        <p:nvSpPr>
          <p:cNvPr id="771" name="Google Shape;771;p80"/>
          <p:cNvSpPr txBox="1"/>
          <p:nvPr/>
        </p:nvSpPr>
        <p:spPr>
          <a:xfrm>
            <a:off x="2337550" y="1131950"/>
            <a:ext cx="2091900" cy="215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Calibri"/>
                <a:ea typeface="Calibri"/>
                <a:cs typeface="Calibri"/>
                <a:sym typeface="Calibri"/>
              </a:rPr>
              <a:t>need for attention looking out/down</a:t>
            </a:r>
            <a:endParaRPr b="1" sz="3200">
              <a:latin typeface="Calibri"/>
              <a:ea typeface="Calibri"/>
              <a:cs typeface="Calibri"/>
              <a:sym typeface="Calibri"/>
            </a:endParaRPr>
          </a:p>
        </p:txBody>
      </p:sp>
      <p:pic>
        <p:nvPicPr>
          <p:cNvPr id="772" name="Google Shape;772;p80"/>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773" name="Google Shape;773;p80"/>
          <p:cNvSpPr txBox="1"/>
          <p:nvPr/>
        </p:nvSpPr>
        <p:spPr>
          <a:xfrm>
            <a:off x="7593350" y="1108850"/>
            <a:ext cx="2489700" cy="215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Calibri"/>
                <a:ea typeface="Calibri"/>
                <a:cs typeface="Calibri"/>
                <a:sym typeface="Calibri"/>
              </a:rPr>
              <a:t>need for attention </a:t>
            </a:r>
            <a:endParaRPr b="1" sz="3200">
              <a:latin typeface="Calibri"/>
              <a:ea typeface="Calibri"/>
              <a:cs typeface="Calibri"/>
              <a:sym typeface="Calibri"/>
            </a:endParaRPr>
          </a:p>
          <a:p>
            <a:pPr indent="0" lvl="0" marL="0" rtl="0" algn="ctr">
              <a:spcBef>
                <a:spcPts val="0"/>
              </a:spcBef>
              <a:spcAft>
                <a:spcPts val="0"/>
              </a:spcAft>
              <a:buNone/>
            </a:pPr>
            <a:r>
              <a:rPr b="1" lang="en-US" sz="3200">
                <a:latin typeface="Calibri"/>
                <a:ea typeface="Calibri"/>
                <a:cs typeface="Calibri"/>
                <a:sym typeface="Calibri"/>
              </a:rPr>
              <a:t>looking </a:t>
            </a:r>
            <a:endParaRPr b="1" sz="3200">
              <a:latin typeface="Calibri"/>
              <a:ea typeface="Calibri"/>
              <a:cs typeface="Calibri"/>
              <a:sym typeface="Calibri"/>
            </a:endParaRPr>
          </a:p>
          <a:p>
            <a:pPr indent="0" lvl="0" marL="0" rtl="0" algn="ctr">
              <a:spcBef>
                <a:spcPts val="0"/>
              </a:spcBef>
              <a:spcAft>
                <a:spcPts val="0"/>
              </a:spcAft>
              <a:buNone/>
            </a:pPr>
            <a:r>
              <a:rPr b="1" lang="en-US" sz="3200">
                <a:latin typeface="Calibri"/>
                <a:ea typeface="Calibri"/>
                <a:cs typeface="Calibri"/>
                <a:sym typeface="Calibri"/>
              </a:rPr>
              <a:t>out/down </a:t>
            </a:r>
            <a:endParaRPr b="1" sz="3200">
              <a:latin typeface="Calibri"/>
              <a:ea typeface="Calibri"/>
              <a:cs typeface="Calibri"/>
              <a:sym typeface="Calibri"/>
            </a:endParaRPr>
          </a:p>
        </p:txBody>
      </p:sp>
      <p:pic>
        <p:nvPicPr>
          <p:cNvPr id="774" name="Google Shape;774;p80"/>
          <p:cNvPicPr preferRelativeResize="0"/>
          <p:nvPr/>
        </p:nvPicPr>
        <p:blipFill>
          <a:blip r:embed="rId5">
            <a:alphaModFix/>
          </a:blip>
          <a:stretch>
            <a:fillRect/>
          </a:stretch>
        </p:blipFill>
        <p:spPr>
          <a:xfrm>
            <a:off x="9905405"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1000"/>
                                        <p:tgtEl>
                                          <p:spTgt spid="769"/>
                                        </p:tgtEl>
                                      </p:cBhvr>
                                    </p:animEffect>
                                  </p:childTnLst>
                                </p:cTn>
                              </p:par>
                              <p:par>
                                <p:cTn fill="hold" nodeType="with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1000"/>
                                        <p:tgtEl>
                                          <p:spTgt spid="7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1000"/>
                                        <p:tgtEl>
                                          <p:spTgt spid="772"/>
                                        </p:tgtEl>
                                      </p:cBhvr>
                                    </p:animEffect>
                                  </p:childTnLst>
                                </p:cTn>
                              </p:par>
                              <p:par>
                                <p:cTn fill="hold" nodeType="with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1000"/>
                                        <p:tgtEl>
                                          <p:spTgt spid="7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1000"/>
                                        <p:tgtEl>
                                          <p:spTgt spid="774"/>
                                        </p:tgtEl>
                                      </p:cBhvr>
                                    </p:animEffect>
                                  </p:childTnLst>
                                </p:cTn>
                              </p:par>
                              <p:par>
                                <p:cTn fill="hold" nodeType="with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1000"/>
                                        <p:tgtEl>
                                          <p:spTgt spid="7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81"/>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1" name="Google Shape;781;p81"/>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782" name="Google Shape;782;p81"/>
          <p:cNvSpPr txBox="1"/>
          <p:nvPr/>
        </p:nvSpPr>
        <p:spPr>
          <a:xfrm>
            <a:off x="2412250" y="4250825"/>
            <a:ext cx="77784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quick-fix relief seeking, looking out/up</a:t>
            </a:r>
            <a:endParaRPr b="1" sz="3300">
              <a:latin typeface="Calibri"/>
              <a:ea typeface="Calibri"/>
              <a:cs typeface="Calibri"/>
              <a:sym typeface="Calibri"/>
            </a:endParaRPr>
          </a:p>
        </p:txBody>
      </p:sp>
      <p:sp>
        <p:nvSpPr>
          <p:cNvPr id="783" name="Google Shape;783;p81"/>
          <p:cNvSpPr txBox="1"/>
          <p:nvPr/>
        </p:nvSpPr>
        <p:spPr>
          <a:xfrm>
            <a:off x="2337550" y="1131950"/>
            <a:ext cx="2091900" cy="264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Calibri"/>
                <a:ea typeface="Calibri"/>
                <a:cs typeface="Calibri"/>
                <a:sym typeface="Calibri"/>
              </a:rPr>
              <a:t>quick-fix relief-</a:t>
            </a:r>
            <a:endParaRPr b="1" sz="3200">
              <a:latin typeface="Calibri"/>
              <a:ea typeface="Calibri"/>
              <a:cs typeface="Calibri"/>
              <a:sym typeface="Calibri"/>
            </a:endParaRPr>
          </a:p>
          <a:p>
            <a:pPr indent="0" lvl="0" marL="0" rtl="0" algn="ctr">
              <a:spcBef>
                <a:spcPts val="0"/>
              </a:spcBef>
              <a:spcAft>
                <a:spcPts val="0"/>
              </a:spcAft>
              <a:buNone/>
            </a:pPr>
            <a:r>
              <a:rPr b="1" lang="en-US" sz="3200">
                <a:latin typeface="Calibri"/>
                <a:ea typeface="Calibri"/>
                <a:cs typeface="Calibri"/>
                <a:sym typeface="Calibri"/>
              </a:rPr>
              <a:t>seeking looking out/down</a:t>
            </a:r>
            <a:endParaRPr b="1" sz="3200">
              <a:latin typeface="Calibri"/>
              <a:ea typeface="Calibri"/>
              <a:cs typeface="Calibri"/>
              <a:sym typeface="Calibri"/>
            </a:endParaRPr>
          </a:p>
        </p:txBody>
      </p:sp>
      <p:pic>
        <p:nvPicPr>
          <p:cNvPr id="784" name="Google Shape;784;p81"/>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785" name="Google Shape;785;p81"/>
          <p:cNvSpPr txBox="1"/>
          <p:nvPr/>
        </p:nvSpPr>
        <p:spPr>
          <a:xfrm>
            <a:off x="7593350" y="1108850"/>
            <a:ext cx="2489700" cy="264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alibri"/>
                <a:ea typeface="Calibri"/>
                <a:cs typeface="Calibri"/>
                <a:sym typeface="Calibri"/>
              </a:rPr>
              <a:t>quick-fix relief-</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rPr b="1" lang="en-US" sz="3200">
                <a:solidFill>
                  <a:schemeClr val="dk1"/>
                </a:solidFill>
                <a:latin typeface="Calibri"/>
                <a:ea typeface="Calibri"/>
                <a:cs typeface="Calibri"/>
                <a:sym typeface="Calibri"/>
              </a:rPr>
              <a:t>seeking </a:t>
            </a:r>
            <a:r>
              <a:rPr b="1" lang="en-US" sz="3200">
                <a:latin typeface="Calibri"/>
                <a:ea typeface="Calibri"/>
                <a:cs typeface="Calibri"/>
                <a:sym typeface="Calibri"/>
              </a:rPr>
              <a:t> </a:t>
            </a:r>
            <a:endParaRPr b="1" sz="3200">
              <a:latin typeface="Calibri"/>
              <a:ea typeface="Calibri"/>
              <a:cs typeface="Calibri"/>
              <a:sym typeface="Calibri"/>
            </a:endParaRPr>
          </a:p>
          <a:p>
            <a:pPr indent="0" lvl="0" marL="0" rtl="0" algn="ctr">
              <a:spcBef>
                <a:spcPts val="0"/>
              </a:spcBef>
              <a:spcAft>
                <a:spcPts val="0"/>
              </a:spcAft>
              <a:buNone/>
            </a:pPr>
            <a:r>
              <a:rPr b="1" lang="en-US" sz="3200">
                <a:latin typeface="Calibri"/>
                <a:ea typeface="Calibri"/>
                <a:cs typeface="Calibri"/>
                <a:sym typeface="Calibri"/>
              </a:rPr>
              <a:t>looking </a:t>
            </a:r>
            <a:endParaRPr b="1" sz="3200">
              <a:latin typeface="Calibri"/>
              <a:ea typeface="Calibri"/>
              <a:cs typeface="Calibri"/>
              <a:sym typeface="Calibri"/>
            </a:endParaRPr>
          </a:p>
          <a:p>
            <a:pPr indent="0" lvl="0" marL="0" rtl="0" algn="ctr">
              <a:spcBef>
                <a:spcPts val="0"/>
              </a:spcBef>
              <a:spcAft>
                <a:spcPts val="0"/>
              </a:spcAft>
              <a:buNone/>
            </a:pPr>
            <a:r>
              <a:rPr b="1" lang="en-US" sz="3200">
                <a:latin typeface="Calibri"/>
                <a:ea typeface="Calibri"/>
                <a:cs typeface="Calibri"/>
                <a:sym typeface="Calibri"/>
              </a:rPr>
              <a:t>out/down </a:t>
            </a:r>
            <a:endParaRPr b="1" sz="3200">
              <a:latin typeface="Calibri"/>
              <a:ea typeface="Calibri"/>
              <a:cs typeface="Calibri"/>
              <a:sym typeface="Calibri"/>
            </a:endParaRPr>
          </a:p>
        </p:txBody>
      </p:sp>
      <p:pic>
        <p:nvPicPr>
          <p:cNvPr id="786" name="Google Shape;786;p81"/>
          <p:cNvPicPr preferRelativeResize="0"/>
          <p:nvPr/>
        </p:nvPicPr>
        <p:blipFill>
          <a:blip r:embed="rId5">
            <a:alphaModFix/>
          </a:blip>
          <a:stretch>
            <a:fillRect/>
          </a:stretch>
        </p:blipFill>
        <p:spPr>
          <a:xfrm>
            <a:off x="9905405"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1000"/>
                                        <p:tgtEl>
                                          <p:spTgt spid="781"/>
                                        </p:tgtEl>
                                      </p:cBhvr>
                                    </p:animEffect>
                                  </p:childTnLst>
                                </p:cTn>
                              </p:par>
                              <p:par>
                                <p:cTn fill="hold" nodeType="with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1000"/>
                                        <p:tgtEl>
                                          <p:spTgt spid="7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1000"/>
                                        <p:tgtEl>
                                          <p:spTgt spid="784"/>
                                        </p:tgtEl>
                                      </p:cBhvr>
                                    </p:animEffect>
                                  </p:childTnLst>
                                </p:cTn>
                              </p:par>
                              <p:par>
                                <p:cTn fill="hold" nodeType="with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1000"/>
                                        <p:tgtEl>
                                          <p:spTgt spid="7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1000"/>
                                        <p:tgtEl>
                                          <p:spTgt spid="786"/>
                                        </p:tgtEl>
                                      </p:cBhvr>
                                    </p:animEffect>
                                  </p:childTnLst>
                                </p:cTn>
                              </p:par>
                              <p:par>
                                <p:cTn fill="hold" nodeType="with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1000"/>
                                        <p:tgtEl>
                                          <p:spTgt spid="7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82"/>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3" name="Google Shape;793;p82"/>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794" name="Google Shape;794;p82"/>
          <p:cNvSpPr txBox="1"/>
          <p:nvPr/>
        </p:nvSpPr>
        <p:spPr>
          <a:xfrm>
            <a:off x="2412250" y="4250825"/>
            <a:ext cx="77784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weariness, looking out/up</a:t>
            </a:r>
            <a:endParaRPr b="1" sz="3300">
              <a:latin typeface="Calibri"/>
              <a:ea typeface="Calibri"/>
              <a:cs typeface="Calibri"/>
              <a:sym typeface="Calibri"/>
            </a:endParaRPr>
          </a:p>
        </p:txBody>
      </p:sp>
      <p:sp>
        <p:nvSpPr>
          <p:cNvPr id="795" name="Google Shape;795;p82"/>
          <p:cNvSpPr txBox="1"/>
          <p:nvPr/>
        </p:nvSpPr>
        <p:spPr>
          <a:xfrm>
            <a:off x="2337550" y="1131950"/>
            <a:ext cx="20919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Calibri"/>
                <a:ea typeface="Calibri"/>
                <a:cs typeface="Calibri"/>
                <a:sym typeface="Calibri"/>
              </a:rPr>
              <a:t>weariness, looking out/down</a:t>
            </a:r>
            <a:endParaRPr b="1" sz="3200">
              <a:latin typeface="Calibri"/>
              <a:ea typeface="Calibri"/>
              <a:cs typeface="Calibri"/>
              <a:sym typeface="Calibri"/>
            </a:endParaRPr>
          </a:p>
        </p:txBody>
      </p:sp>
      <p:pic>
        <p:nvPicPr>
          <p:cNvPr id="796" name="Google Shape;796;p82"/>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797" name="Google Shape;797;p82"/>
          <p:cNvSpPr txBox="1"/>
          <p:nvPr/>
        </p:nvSpPr>
        <p:spPr>
          <a:xfrm>
            <a:off x="7593350" y="1108850"/>
            <a:ext cx="24897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dk1"/>
                </a:solidFill>
                <a:latin typeface="Calibri"/>
                <a:ea typeface="Calibri"/>
                <a:cs typeface="Calibri"/>
                <a:sym typeface="Calibri"/>
              </a:rPr>
              <a:t>weariness,</a:t>
            </a:r>
            <a:r>
              <a:rPr b="1" lang="en-US" sz="3200">
                <a:latin typeface="Calibri"/>
                <a:ea typeface="Calibri"/>
                <a:cs typeface="Calibri"/>
                <a:sym typeface="Calibri"/>
              </a:rPr>
              <a:t> </a:t>
            </a:r>
            <a:endParaRPr b="1" sz="3200">
              <a:latin typeface="Calibri"/>
              <a:ea typeface="Calibri"/>
              <a:cs typeface="Calibri"/>
              <a:sym typeface="Calibri"/>
            </a:endParaRPr>
          </a:p>
          <a:p>
            <a:pPr indent="0" lvl="0" marL="0" rtl="0" algn="ctr">
              <a:spcBef>
                <a:spcPts val="0"/>
              </a:spcBef>
              <a:spcAft>
                <a:spcPts val="0"/>
              </a:spcAft>
              <a:buNone/>
            </a:pPr>
            <a:r>
              <a:rPr b="1" lang="en-US" sz="3200">
                <a:latin typeface="Calibri"/>
                <a:ea typeface="Calibri"/>
                <a:cs typeface="Calibri"/>
                <a:sym typeface="Calibri"/>
              </a:rPr>
              <a:t>looking </a:t>
            </a:r>
            <a:endParaRPr b="1" sz="3200">
              <a:latin typeface="Calibri"/>
              <a:ea typeface="Calibri"/>
              <a:cs typeface="Calibri"/>
              <a:sym typeface="Calibri"/>
            </a:endParaRPr>
          </a:p>
          <a:p>
            <a:pPr indent="0" lvl="0" marL="0" rtl="0" algn="ctr">
              <a:spcBef>
                <a:spcPts val="0"/>
              </a:spcBef>
              <a:spcAft>
                <a:spcPts val="0"/>
              </a:spcAft>
              <a:buNone/>
            </a:pPr>
            <a:r>
              <a:rPr b="1" lang="en-US" sz="3200">
                <a:latin typeface="Calibri"/>
                <a:ea typeface="Calibri"/>
                <a:cs typeface="Calibri"/>
                <a:sym typeface="Calibri"/>
              </a:rPr>
              <a:t>out/down </a:t>
            </a:r>
            <a:endParaRPr b="1" sz="3200">
              <a:latin typeface="Calibri"/>
              <a:ea typeface="Calibri"/>
              <a:cs typeface="Calibri"/>
              <a:sym typeface="Calibri"/>
            </a:endParaRPr>
          </a:p>
        </p:txBody>
      </p:sp>
      <p:pic>
        <p:nvPicPr>
          <p:cNvPr id="798" name="Google Shape;798;p82"/>
          <p:cNvPicPr preferRelativeResize="0"/>
          <p:nvPr/>
        </p:nvPicPr>
        <p:blipFill>
          <a:blip r:embed="rId5">
            <a:alphaModFix/>
          </a:blip>
          <a:stretch>
            <a:fillRect/>
          </a:stretch>
        </p:blipFill>
        <p:spPr>
          <a:xfrm>
            <a:off x="9905405" y="592188"/>
            <a:ext cx="1795067" cy="177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1000"/>
                                        <p:tgtEl>
                                          <p:spTgt spid="793"/>
                                        </p:tgtEl>
                                      </p:cBhvr>
                                    </p:animEffect>
                                  </p:childTnLst>
                                </p:cTn>
                              </p:par>
                              <p:par>
                                <p:cTn fill="hold" nodeType="with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1000"/>
                                        <p:tgtEl>
                                          <p:spTgt spid="7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1000"/>
                                        <p:tgtEl>
                                          <p:spTgt spid="796"/>
                                        </p:tgtEl>
                                      </p:cBhvr>
                                    </p:animEffect>
                                  </p:childTnLst>
                                </p:cTn>
                              </p:par>
                              <p:par>
                                <p:cTn fill="hold" nodeType="with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1000"/>
                                        <p:tgtEl>
                                          <p:spTgt spid="7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1000"/>
                                        <p:tgtEl>
                                          <p:spTgt spid="798"/>
                                        </p:tgtEl>
                                      </p:cBhvr>
                                    </p:animEffect>
                                  </p:childTnLst>
                                </p:cTn>
                              </p:par>
                              <p:par>
                                <p:cTn fill="hold" nodeType="with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1000"/>
                                        <p:tgtEl>
                                          <p:spTgt spid="7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83"/>
          <p:cNvSpPr/>
          <p:nvPr/>
        </p:nvSpPr>
        <p:spPr>
          <a:xfrm rot="10800000">
            <a:off x="4491744" y="1317429"/>
            <a:ext cx="3208500" cy="29334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5" name="Google Shape;805;p83"/>
          <p:cNvPicPr preferRelativeResize="0"/>
          <p:nvPr/>
        </p:nvPicPr>
        <p:blipFill>
          <a:blip r:embed="rId3">
            <a:alphaModFix/>
          </a:blip>
          <a:stretch>
            <a:fillRect/>
          </a:stretch>
        </p:blipFill>
        <p:spPr>
          <a:xfrm>
            <a:off x="4950025" y="4708029"/>
            <a:ext cx="2291950" cy="1772200"/>
          </a:xfrm>
          <a:prstGeom prst="rect">
            <a:avLst/>
          </a:prstGeom>
          <a:noFill/>
          <a:ln>
            <a:noFill/>
          </a:ln>
        </p:spPr>
      </p:pic>
      <p:sp>
        <p:nvSpPr>
          <p:cNvPr id="806" name="Google Shape;806;p83"/>
          <p:cNvSpPr txBox="1"/>
          <p:nvPr/>
        </p:nvSpPr>
        <p:spPr>
          <a:xfrm>
            <a:off x="3933450" y="4250825"/>
            <a:ext cx="4592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victim</a:t>
            </a:r>
            <a:endParaRPr b="1" sz="3300">
              <a:latin typeface="Calibri"/>
              <a:ea typeface="Calibri"/>
              <a:cs typeface="Calibri"/>
              <a:sym typeface="Calibri"/>
            </a:endParaRPr>
          </a:p>
        </p:txBody>
      </p:sp>
      <p:sp>
        <p:nvSpPr>
          <p:cNvPr id="807" name="Google Shape;807;p83"/>
          <p:cNvSpPr txBox="1"/>
          <p:nvPr/>
        </p:nvSpPr>
        <p:spPr>
          <a:xfrm>
            <a:off x="2306975" y="1131950"/>
            <a:ext cx="21987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persecutor</a:t>
            </a:r>
            <a:endParaRPr b="1" sz="3300">
              <a:latin typeface="Calibri"/>
              <a:ea typeface="Calibri"/>
              <a:cs typeface="Calibri"/>
              <a:sym typeface="Calibri"/>
            </a:endParaRPr>
          </a:p>
        </p:txBody>
      </p:sp>
      <p:pic>
        <p:nvPicPr>
          <p:cNvPr id="808" name="Google Shape;808;p83"/>
          <p:cNvPicPr preferRelativeResize="0"/>
          <p:nvPr/>
        </p:nvPicPr>
        <p:blipFill>
          <a:blip r:embed="rId4">
            <a:alphaModFix/>
          </a:blip>
          <a:stretch>
            <a:fillRect/>
          </a:stretch>
        </p:blipFill>
        <p:spPr>
          <a:xfrm>
            <a:off x="524800" y="337900"/>
            <a:ext cx="1887450" cy="1862775"/>
          </a:xfrm>
          <a:prstGeom prst="rect">
            <a:avLst/>
          </a:prstGeom>
          <a:noFill/>
          <a:ln>
            <a:noFill/>
          </a:ln>
        </p:spPr>
      </p:pic>
      <p:sp>
        <p:nvSpPr>
          <p:cNvPr id="809" name="Google Shape;809;p83"/>
          <p:cNvSpPr txBox="1"/>
          <p:nvPr/>
        </p:nvSpPr>
        <p:spPr>
          <a:xfrm>
            <a:off x="7364750" y="1108850"/>
            <a:ext cx="20919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latin typeface="Calibri"/>
                <a:ea typeface="Calibri"/>
                <a:cs typeface="Calibri"/>
                <a:sym typeface="Calibri"/>
              </a:rPr>
              <a:t>rescuer</a:t>
            </a:r>
            <a:endParaRPr b="1" sz="3300">
              <a:latin typeface="Calibri"/>
              <a:ea typeface="Calibri"/>
              <a:cs typeface="Calibri"/>
              <a:sym typeface="Calibri"/>
            </a:endParaRPr>
          </a:p>
        </p:txBody>
      </p:sp>
      <p:pic>
        <p:nvPicPr>
          <p:cNvPr id="810" name="Google Shape;810;p83"/>
          <p:cNvPicPr preferRelativeResize="0"/>
          <p:nvPr/>
        </p:nvPicPr>
        <p:blipFill>
          <a:blip r:embed="rId5">
            <a:alphaModFix/>
          </a:blip>
          <a:stretch>
            <a:fillRect/>
          </a:stretch>
        </p:blipFill>
        <p:spPr>
          <a:xfrm>
            <a:off x="9156580" y="592188"/>
            <a:ext cx="1795067" cy="1772200"/>
          </a:xfrm>
          <a:prstGeom prst="rect">
            <a:avLst/>
          </a:prstGeom>
          <a:noFill/>
          <a:ln>
            <a:noFill/>
          </a:ln>
        </p:spPr>
      </p:pic>
      <p:sp>
        <p:nvSpPr>
          <p:cNvPr id="811" name="Google Shape;811;p83"/>
          <p:cNvSpPr txBox="1"/>
          <p:nvPr/>
        </p:nvSpPr>
        <p:spPr>
          <a:xfrm>
            <a:off x="252950" y="3224275"/>
            <a:ext cx="3936600" cy="1847100"/>
          </a:xfrm>
          <a:prstGeom prst="rect">
            <a:avLst/>
          </a:prstGeom>
          <a:noFill/>
          <a:ln cap="flat" cmpd="sng" w="9525">
            <a:solidFill>
              <a:srgbClr val="B6942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latin typeface="Calibri"/>
                <a:ea typeface="Calibri"/>
                <a:cs typeface="Calibri"/>
                <a:sym typeface="Calibri"/>
              </a:rPr>
              <a:t>What examples come to mind for you?</a:t>
            </a:r>
            <a:endParaRPr sz="36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1000"/>
                                        <p:tgtEl>
                                          <p:spTgt spid="805"/>
                                        </p:tgtEl>
                                      </p:cBhvr>
                                    </p:animEffect>
                                  </p:childTnLst>
                                </p:cTn>
                              </p:par>
                              <p:par>
                                <p:cTn fill="hold" nodeType="with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1000"/>
                                        <p:tgtEl>
                                          <p:spTgt spid="8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1000"/>
                                        <p:tgtEl>
                                          <p:spTgt spid="808"/>
                                        </p:tgtEl>
                                      </p:cBhvr>
                                    </p:animEffect>
                                  </p:childTnLst>
                                </p:cTn>
                              </p:par>
                              <p:par>
                                <p:cTn fill="hold" nodeType="with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1000"/>
                                        <p:tgtEl>
                                          <p:spTgt spid="8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1000"/>
                                        <p:tgtEl>
                                          <p:spTgt spid="810"/>
                                        </p:tgtEl>
                                      </p:cBhvr>
                                    </p:animEffect>
                                  </p:childTnLst>
                                </p:cTn>
                              </p:par>
                              <p:par>
                                <p:cTn fill="hold" nodeType="with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1000"/>
                                        <p:tgtEl>
                                          <p:spTgt spid="8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84"/>
          <p:cNvSpPr/>
          <p:nvPr/>
        </p:nvSpPr>
        <p:spPr>
          <a:xfrm rot="-2870650">
            <a:off x="2972008" y="104608"/>
            <a:ext cx="6553831" cy="6804588"/>
          </a:xfrm>
          <a:prstGeom prst="ellipse">
            <a:avLst/>
          </a:prstGeom>
          <a:solidFill>
            <a:schemeClr val="lt1"/>
          </a:solidFill>
          <a:ln cap="flat" cmpd="sng" w="508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8" name="Google Shape;818;p84"/>
          <p:cNvSpPr/>
          <p:nvPr/>
        </p:nvSpPr>
        <p:spPr>
          <a:xfrm>
            <a:off x="3471700" y="121150"/>
            <a:ext cx="5649300" cy="5240400"/>
          </a:xfrm>
          <a:prstGeom prst="triangle">
            <a:avLst>
              <a:gd fmla="val 48950"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84"/>
          <p:cNvSpPr txBox="1"/>
          <p:nvPr/>
        </p:nvSpPr>
        <p:spPr>
          <a:xfrm>
            <a:off x="4644675" y="163000"/>
            <a:ext cx="32085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900">
                <a:latin typeface="Calibri"/>
                <a:ea typeface="Calibri"/>
                <a:cs typeface="Calibri"/>
                <a:sym typeface="Calibri"/>
              </a:rPr>
              <a:t>Creator:</a:t>
            </a:r>
            <a:endParaRPr b="1" sz="3900">
              <a:latin typeface="Calibri"/>
              <a:ea typeface="Calibri"/>
              <a:cs typeface="Calibri"/>
              <a:sym typeface="Calibri"/>
            </a:endParaRPr>
          </a:p>
          <a:p>
            <a:pPr indent="0" lvl="0" marL="0" rtl="0" algn="ctr">
              <a:spcBef>
                <a:spcPts val="0"/>
              </a:spcBef>
              <a:spcAft>
                <a:spcPts val="0"/>
              </a:spcAft>
              <a:buNone/>
            </a:pPr>
            <a:r>
              <a:rPr b="1" lang="en-US" sz="3900">
                <a:latin typeface="Calibri"/>
                <a:ea typeface="Calibri"/>
                <a:cs typeface="Calibri"/>
                <a:sym typeface="Calibri"/>
              </a:rPr>
              <a:t>"I can do it</a:t>
            </a:r>
            <a:r>
              <a:rPr b="1" lang="en-US" sz="3300">
                <a:latin typeface="Calibri"/>
                <a:ea typeface="Calibri"/>
                <a:cs typeface="Calibri"/>
                <a:sym typeface="Calibri"/>
              </a:rPr>
              <a:t>"</a:t>
            </a:r>
            <a:endParaRPr b="1" sz="3300">
              <a:latin typeface="Calibri"/>
              <a:ea typeface="Calibri"/>
              <a:cs typeface="Calibri"/>
              <a:sym typeface="Calibri"/>
            </a:endParaRPr>
          </a:p>
        </p:txBody>
      </p:sp>
      <p:sp>
        <p:nvSpPr>
          <p:cNvPr id="820" name="Google Shape;820;p84"/>
          <p:cNvSpPr txBox="1"/>
          <p:nvPr/>
        </p:nvSpPr>
        <p:spPr>
          <a:xfrm>
            <a:off x="3330800" y="4520150"/>
            <a:ext cx="28404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300">
                <a:latin typeface="Calibri"/>
                <a:ea typeface="Calibri"/>
                <a:cs typeface="Calibri"/>
                <a:sym typeface="Calibri"/>
              </a:rPr>
              <a:t>Challenger: </a:t>
            </a:r>
            <a:endParaRPr b="1" sz="2300">
              <a:latin typeface="Calibri"/>
              <a:ea typeface="Calibri"/>
              <a:cs typeface="Calibri"/>
              <a:sym typeface="Calibri"/>
            </a:endParaRPr>
          </a:p>
          <a:p>
            <a:pPr indent="0" lvl="0" marL="0" rtl="0" algn="ctr">
              <a:spcBef>
                <a:spcPts val="0"/>
              </a:spcBef>
              <a:spcAft>
                <a:spcPts val="0"/>
              </a:spcAft>
              <a:buNone/>
            </a:pPr>
            <a:r>
              <a:rPr b="1" lang="en-US" sz="2300">
                <a:latin typeface="Calibri"/>
                <a:ea typeface="Calibri"/>
                <a:cs typeface="Calibri"/>
                <a:sym typeface="Calibri"/>
              </a:rPr>
              <a:t>"You can do it"</a:t>
            </a:r>
            <a:endParaRPr b="1" sz="2300">
              <a:latin typeface="Calibri"/>
              <a:ea typeface="Calibri"/>
              <a:cs typeface="Calibri"/>
              <a:sym typeface="Calibri"/>
            </a:endParaRPr>
          </a:p>
        </p:txBody>
      </p:sp>
      <p:sp>
        <p:nvSpPr>
          <p:cNvPr id="821" name="Google Shape;821;p84"/>
          <p:cNvSpPr txBox="1"/>
          <p:nvPr/>
        </p:nvSpPr>
        <p:spPr>
          <a:xfrm>
            <a:off x="6432925" y="4520150"/>
            <a:ext cx="28404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300">
                <a:latin typeface="Calibri"/>
                <a:ea typeface="Calibri"/>
                <a:cs typeface="Calibri"/>
                <a:sym typeface="Calibri"/>
              </a:rPr>
              <a:t>Coach: </a:t>
            </a:r>
            <a:endParaRPr b="1" sz="2300">
              <a:latin typeface="Calibri"/>
              <a:ea typeface="Calibri"/>
              <a:cs typeface="Calibri"/>
              <a:sym typeface="Calibri"/>
            </a:endParaRPr>
          </a:p>
          <a:p>
            <a:pPr indent="0" lvl="0" marL="0" rtl="0" algn="ctr">
              <a:spcBef>
                <a:spcPts val="0"/>
              </a:spcBef>
              <a:spcAft>
                <a:spcPts val="0"/>
              </a:spcAft>
              <a:buNone/>
            </a:pPr>
            <a:r>
              <a:rPr b="1" lang="en-US" sz="2300">
                <a:latin typeface="Calibri"/>
                <a:ea typeface="Calibri"/>
                <a:cs typeface="Calibri"/>
                <a:sym typeface="Calibri"/>
              </a:rPr>
              <a:t>"How will you do it?"</a:t>
            </a:r>
            <a:endParaRPr b="1" sz="2300">
              <a:latin typeface="Calibri"/>
              <a:ea typeface="Calibri"/>
              <a:cs typeface="Calibri"/>
              <a:sym typeface="Calibri"/>
            </a:endParaRPr>
          </a:p>
        </p:txBody>
      </p:sp>
      <p:pic>
        <p:nvPicPr>
          <p:cNvPr id="822" name="Google Shape;822;p84"/>
          <p:cNvPicPr preferRelativeResize="0"/>
          <p:nvPr/>
        </p:nvPicPr>
        <p:blipFill>
          <a:blip r:embed="rId3">
            <a:alphaModFix/>
          </a:blip>
          <a:stretch>
            <a:fillRect/>
          </a:stretch>
        </p:blipFill>
        <p:spPr>
          <a:xfrm>
            <a:off x="5644021" y="1519325"/>
            <a:ext cx="1304650" cy="1311700"/>
          </a:xfrm>
          <a:prstGeom prst="rect">
            <a:avLst/>
          </a:prstGeom>
          <a:noFill/>
          <a:ln>
            <a:noFill/>
          </a:ln>
        </p:spPr>
      </p:pic>
      <p:pic>
        <p:nvPicPr>
          <p:cNvPr id="823" name="Google Shape;823;p84"/>
          <p:cNvPicPr preferRelativeResize="0"/>
          <p:nvPr/>
        </p:nvPicPr>
        <p:blipFill rotWithShape="1">
          <a:blip r:embed="rId4">
            <a:alphaModFix/>
          </a:blip>
          <a:srcRect b="0" l="25601" r="27782" t="0"/>
          <a:stretch/>
        </p:blipFill>
        <p:spPr>
          <a:xfrm>
            <a:off x="6699302" y="3019738"/>
            <a:ext cx="990239" cy="1311700"/>
          </a:xfrm>
          <a:prstGeom prst="rect">
            <a:avLst/>
          </a:prstGeom>
          <a:noFill/>
          <a:ln>
            <a:noFill/>
          </a:ln>
        </p:spPr>
      </p:pic>
      <p:pic>
        <p:nvPicPr>
          <p:cNvPr id="824" name="Google Shape;824;p84"/>
          <p:cNvPicPr preferRelativeResize="0"/>
          <p:nvPr/>
        </p:nvPicPr>
        <p:blipFill>
          <a:blip r:embed="rId5">
            <a:alphaModFix/>
          </a:blip>
          <a:stretch>
            <a:fillRect/>
          </a:stretch>
        </p:blipFill>
        <p:spPr>
          <a:xfrm>
            <a:off x="4847313" y="3075287"/>
            <a:ext cx="1235912" cy="1200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1000"/>
                                        <p:tgtEl>
                                          <p:spTgt spid="819"/>
                                        </p:tgtEl>
                                      </p:cBhvr>
                                    </p:animEffect>
                                  </p:childTnLst>
                                </p:cTn>
                              </p:par>
                              <p:par>
                                <p:cTn fill="hold" nodeType="with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1000"/>
                                        <p:tgtEl>
                                          <p:spTgt spid="8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1000"/>
                                        <p:tgtEl>
                                          <p:spTgt spid="824"/>
                                        </p:tgtEl>
                                      </p:cBhvr>
                                    </p:animEffect>
                                  </p:childTnLst>
                                </p:cTn>
                              </p:par>
                              <p:par>
                                <p:cTn fill="hold" nodeType="with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1000"/>
                                        <p:tgtEl>
                                          <p:spTgt spid="8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1000"/>
                                        <p:tgtEl>
                                          <p:spTgt spid="823"/>
                                        </p:tgtEl>
                                      </p:cBhvr>
                                    </p:animEffect>
                                  </p:childTnLst>
                                </p:cTn>
                              </p:par>
                              <p:par>
                                <p:cTn fill="hold" nodeType="with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1000"/>
                                        <p:tgtEl>
                                          <p:spTgt spid="8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graphicFrame>
        <p:nvGraphicFramePr>
          <p:cNvPr id="830" name="Google Shape;830;p85"/>
          <p:cNvGraphicFramePr/>
          <p:nvPr/>
        </p:nvGraphicFramePr>
        <p:xfrm>
          <a:off x="471375" y="229825"/>
          <a:ext cx="3000000" cy="3000000"/>
        </p:xfrm>
        <a:graphic>
          <a:graphicData uri="http://schemas.openxmlformats.org/drawingml/2006/table">
            <a:tbl>
              <a:tblPr>
                <a:noFill/>
                <a:tableStyleId>{223CF703-31B6-4F0A-A283-00399460634C}</a:tableStyleId>
              </a:tblPr>
              <a:tblGrid>
                <a:gridCol w="4076575"/>
                <a:gridCol w="7142400"/>
              </a:tblGrid>
              <a:tr h="2072600">
                <a:tc>
                  <a:txBody>
                    <a:bodyPr/>
                    <a:lstStyle/>
                    <a:p>
                      <a:pPr indent="0" lvl="0" marL="0" rtl="0" algn="l">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victim                       →</a:t>
                      </a:r>
                      <a:endParaRPr sz="11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US" sz="2800">
                          <a:solidFill>
                            <a:srgbClr val="B69426"/>
                          </a:solidFill>
                          <a:latin typeface="Calibri"/>
                          <a:ea typeface="Calibri"/>
                          <a:cs typeface="Calibri"/>
                          <a:sym typeface="Calibri"/>
                        </a:rPr>
                        <a:t>Creator</a:t>
                      </a:r>
                      <a:r>
                        <a:rPr lang="en-US" sz="2800">
                          <a:solidFill>
                            <a:schemeClr val="dk1"/>
                          </a:solidFill>
                          <a:latin typeface="Calibri"/>
                          <a:ea typeface="Calibri"/>
                          <a:cs typeface="Calibri"/>
                          <a:sym typeface="Calibri"/>
                        </a:rPr>
                        <a:t>: vulnerable and real; seeking healing from patterns of replayed helplessness or blaming; building accountability &amp; self-reliance; choosing trusted people for support and honest external points of view in the journey of growth</a:t>
                      </a:r>
                      <a:endParaRPr sz="1100"/>
                    </a:p>
                  </a:txBody>
                  <a:tcPr marT="91425" marB="91425" marR="91425" marL="91425">
                    <a:solidFill>
                      <a:schemeClr val="lt1"/>
                    </a:solidFill>
                  </a:tcPr>
                </a:tc>
              </a:tr>
              <a:tr h="1600175">
                <a:tc>
                  <a:txBody>
                    <a:bodyPr/>
                    <a:lstStyle/>
                    <a:p>
                      <a:pPr indent="0" lvl="0" marL="0" rtl="0" algn="l">
                        <a:spcBef>
                          <a:spcPts val="0"/>
                        </a:spcBef>
                        <a:spcAft>
                          <a:spcPts val="0"/>
                        </a:spcAft>
                        <a:buClr>
                          <a:schemeClr val="dk1"/>
                        </a:buClr>
                        <a:buSzPts val="1100"/>
                        <a:buFont typeface="Arial"/>
                        <a:buNone/>
                      </a:pPr>
                      <a:r>
                        <a:rPr lang="en-US" sz="2800">
                          <a:solidFill>
                            <a:srgbClr val="D9D9D9"/>
                          </a:solidFill>
                          <a:latin typeface="Calibri"/>
                          <a:ea typeface="Calibri"/>
                          <a:cs typeface="Calibri"/>
                          <a:sym typeface="Calibri"/>
                        </a:rPr>
                        <a:t>persecutor                →</a:t>
                      </a:r>
                      <a:endParaRPr sz="1100">
                        <a:solidFill>
                          <a:srgbClr val="D9D9D9"/>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2800">
                          <a:solidFill>
                            <a:srgbClr val="D9D9D9"/>
                          </a:solidFill>
                          <a:latin typeface="Calibri"/>
                          <a:ea typeface="Calibri"/>
                          <a:cs typeface="Calibri"/>
                          <a:sym typeface="Calibri"/>
                        </a:rPr>
                        <a:t>Challenger: trusted "external auditor" – offering side-by-side truth-seeking and -sharing without otherizing, talking down, self-aggrandizement or shaming; respecting agency of the creator</a:t>
                      </a:r>
                      <a:endParaRPr sz="1100">
                        <a:solidFill>
                          <a:srgbClr val="D9D9D9"/>
                        </a:solidFill>
                      </a:endParaRPr>
                    </a:p>
                  </a:txBody>
                  <a:tcPr marT="91425" marB="91425" marR="91425" marL="91425">
                    <a:solidFill>
                      <a:schemeClr val="lt1"/>
                    </a:solidFill>
                  </a:tcPr>
                </a:tc>
              </a:tr>
              <a:tr h="2072600">
                <a:tc>
                  <a:txBody>
                    <a:bodyPr/>
                    <a:lstStyle/>
                    <a:p>
                      <a:pPr indent="0" lvl="0" marL="0" rtl="0" algn="l">
                        <a:spcBef>
                          <a:spcPts val="0"/>
                        </a:spcBef>
                        <a:spcAft>
                          <a:spcPts val="0"/>
                        </a:spcAft>
                        <a:buClr>
                          <a:schemeClr val="dk1"/>
                        </a:buClr>
                        <a:buSzPts val="1100"/>
                        <a:buFont typeface="Arial"/>
                        <a:buNone/>
                      </a:pPr>
                      <a:r>
                        <a:rPr lang="en-US" sz="2800">
                          <a:solidFill>
                            <a:srgbClr val="D9D9D9"/>
                          </a:solidFill>
                          <a:latin typeface="Calibri"/>
                          <a:ea typeface="Calibri"/>
                          <a:cs typeface="Calibri"/>
                          <a:sym typeface="Calibri"/>
                        </a:rPr>
                        <a:t>rescuer                      →</a:t>
                      </a:r>
                      <a:endParaRPr sz="1100">
                        <a:solidFill>
                          <a:srgbClr val="D9D9D9"/>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2800">
                          <a:solidFill>
                            <a:srgbClr val="D9D9D9"/>
                          </a:solidFill>
                          <a:latin typeface="Calibri"/>
                          <a:ea typeface="Calibri"/>
                          <a:cs typeface="Calibri"/>
                          <a:sym typeface="Calibri"/>
                        </a:rPr>
                        <a:t>Coach: centered, compassionate support with boundaries; reflective listener; grounded ability to give creator space to learn and grow; helping creator listen to and trust their center</a:t>
                      </a:r>
                      <a:endParaRPr sz="1100">
                        <a:solidFill>
                          <a:srgbClr val="D9D9D9"/>
                        </a:solidFill>
                      </a:endParaRPr>
                    </a:p>
                  </a:txBody>
                  <a:tcPr marT="91425" marB="91425" marR="91425" marL="91425">
                    <a:solidFill>
                      <a:schemeClr val="lt1"/>
                    </a:solidFill>
                  </a:tcPr>
                </a:tc>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graphicFrame>
        <p:nvGraphicFramePr>
          <p:cNvPr id="836" name="Google Shape;836;p86"/>
          <p:cNvGraphicFramePr/>
          <p:nvPr/>
        </p:nvGraphicFramePr>
        <p:xfrm>
          <a:off x="471375" y="229825"/>
          <a:ext cx="3000000" cy="3000000"/>
        </p:xfrm>
        <a:graphic>
          <a:graphicData uri="http://schemas.openxmlformats.org/drawingml/2006/table">
            <a:tbl>
              <a:tblPr>
                <a:noFill/>
                <a:tableStyleId>{223CF703-31B6-4F0A-A283-00399460634C}</a:tableStyleId>
              </a:tblPr>
              <a:tblGrid>
                <a:gridCol w="4076575"/>
                <a:gridCol w="7142400"/>
              </a:tblGrid>
              <a:tr h="2072600">
                <a:tc>
                  <a:txBody>
                    <a:bodyPr/>
                    <a:lstStyle/>
                    <a:p>
                      <a:pPr indent="0" lvl="0" marL="0" rtl="0" algn="l">
                        <a:spcBef>
                          <a:spcPts val="0"/>
                        </a:spcBef>
                        <a:spcAft>
                          <a:spcPts val="0"/>
                        </a:spcAft>
                        <a:buClr>
                          <a:schemeClr val="dk1"/>
                        </a:buClr>
                        <a:buSzPts val="1100"/>
                        <a:buFont typeface="Arial"/>
                        <a:buNone/>
                      </a:pPr>
                      <a:r>
                        <a:rPr lang="en-US" sz="2800">
                          <a:solidFill>
                            <a:srgbClr val="D9D9D9"/>
                          </a:solidFill>
                          <a:latin typeface="Calibri"/>
                          <a:ea typeface="Calibri"/>
                          <a:cs typeface="Calibri"/>
                          <a:sym typeface="Calibri"/>
                        </a:rPr>
                        <a:t>victim                       →</a:t>
                      </a:r>
                      <a:endParaRPr sz="1100">
                        <a:solidFill>
                          <a:srgbClr val="D9D9D9"/>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2800">
                          <a:solidFill>
                            <a:srgbClr val="D9D9D9"/>
                          </a:solidFill>
                          <a:latin typeface="Calibri"/>
                          <a:ea typeface="Calibri"/>
                          <a:cs typeface="Calibri"/>
                          <a:sym typeface="Calibri"/>
                        </a:rPr>
                        <a:t>Creator: vulnerable and real; seeking healing from patterns of replayed helplessness or blaming; building accountability &amp; self-reliance; choosing trusted people for support and honest external points of view in the journey of growth</a:t>
                      </a:r>
                      <a:endParaRPr sz="1100">
                        <a:solidFill>
                          <a:srgbClr val="D9D9D9"/>
                        </a:solidFill>
                      </a:endParaRPr>
                    </a:p>
                  </a:txBody>
                  <a:tcPr marT="91425" marB="91425" marR="91425" marL="91425">
                    <a:solidFill>
                      <a:schemeClr val="lt1"/>
                    </a:solidFill>
                  </a:tcPr>
                </a:tc>
              </a:tr>
              <a:tr h="1600175">
                <a:tc>
                  <a:txBody>
                    <a:bodyPr/>
                    <a:lstStyle/>
                    <a:p>
                      <a:pPr indent="0" lvl="0" marL="0" rtl="0" algn="l">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persecutor                →</a:t>
                      </a:r>
                      <a:endParaRPr sz="1100">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US" sz="2800">
                          <a:solidFill>
                            <a:srgbClr val="B69426"/>
                          </a:solidFill>
                          <a:latin typeface="Calibri"/>
                          <a:ea typeface="Calibri"/>
                          <a:cs typeface="Calibri"/>
                          <a:sym typeface="Calibri"/>
                        </a:rPr>
                        <a:t>Challenger</a:t>
                      </a:r>
                      <a:r>
                        <a:rPr lang="en-US" sz="2800">
                          <a:solidFill>
                            <a:schemeClr val="dk1"/>
                          </a:solidFill>
                          <a:latin typeface="Calibri"/>
                          <a:ea typeface="Calibri"/>
                          <a:cs typeface="Calibri"/>
                          <a:sym typeface="Calibri"/>
                        </a:rPr>
                        <a:t>: trusted "external auditor" – offering side-by-side truth-seeking and -sharing without otherizing, talking down, self-aggrandizement or shaming; respecting agency of the creator</a:t>
                      </a:r>
                      <a:endParaRPr sz="1100">
                        <a:solidFill>
                          <a:schemeClr val="dk1"/>
                        </a:solidFill>
                      </a:endParaRPr>
                    </a:p>
                  </a:txBody>
                  <a:tcPr marT="91425" marB="91425" marR="91425" marL="91425">
                    <a:solidFill>
                      <a:schemeClr val="lt1"/>
                    </a:solidFill>
                  </a:tcPr>
                </a:tc>
              </a:tr>
              <a:tr h="2072600">
                <a:tc>
                  <a:txBody>
                    <a:bodyPr/>
                    <a:lstStyle/>
                    <a:p>
                      <a:pPr indent="0" lvl="0" marL="0" rtl="0" algn="l">
                        <a:spcBef>
                          <a:spcPts val="0"/>
                        </a:spcBef>
                        <a:spcAft>
                          <a:spcPts val="0"/>
                        </a:spcAft>
                        <a:buClr>
                          <a:schemeClr val="dk1"/>
                        </a:buClr>
                        <a:buSzPts val="1100"/>
                        <a:buFont typeface="Arial"/>
                        <a:buNone/>
                      </a:pPr>
                      <a:r>
                        <a:rPr lang="en-US" sz="2800">
                          <a:solidFill>
                            <a:srgbClr val="D9D9D9"/>
                          </a:solidFill>
                          <a:latin typeface="Calibri"/>
                          <a:ea typeface="Calibri"/>
                          <a:cs typeface="Calibri"/>
                          <a:sym typeface="Calibri"/>
                        </a:rPr>
                        <a:t>rescuer                      →</a:t>
                      </a:r>
                      <a:endParaRPr sz="1100">
                        <a:solidFill>
                          <a:srgbClr val="D9D9D9"/>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2800">
                          <a:solidFill>
                            <a:srgbClr val="D9D9D9"/>
                          </a:solidFill>
                          <a:latin typeface="Calibri"/>
                          <a:ea typeface="Calibri"/>
                          <a:cs typeface="Calibri"/>
                          <a:sym typeface="Calibri"/>
                        </a:rPr>
                        <a:t>Coach: centered, compassionate support with boundaries; reflective listener; grounded ability to give creator space to learn and grow; helping creator listen to and trust their center</a:t>
                      </a:r>
                      <a:endParaRPr sz="1100">
                        <a:solidFill>
                          <a:srgbClr val="D9D9D9"/>
                        </a:solidFill>
                      </a:endParaRPr>
                    </a:p>
                  </a:txBody>
                  <a:tcPr marT="91425" marB="91425" marR="91425" marL="91425">
                    <a:solidFill>
                      <a:schemeClr val="lt1"/>
                    </a:solidFill>
                  </a:tcP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graphicFrame>
        <p:nvGraphicFramePr>
          <p:cNvPr id="842" name="Google Shape;842;p87"/>
          <p:cNvGraphicFramePr/>
          <p:nvPr/>
        </p:nvGraphicFramePr>
        <p:xfrm>
          <a:off x="471375" y="229825"/>
          <a:ext cx="3000000" cy="3000000"/>
        </p:xfrm>
        <a:graphic>
          <a:graphicData uri="http://schemas.openxmlformats.org/drawingml/2006/table">
            <a:tbl>
              <a:tblPr>
                <a:noFill/>
                <a:tableStyleId>{223CF703-31B6-4F0A-A283-00399460634C}</a:tableStyleId>
              </a:tblPr>
              <a:tblGrid>
                <a:gridCol w="4076575"/>
                <a:gridCol w="7142400"/>
              </a:tblGrid>
              <a:tr h="2072600">
                <a:tc>
                  <a:txBody>
                    <a:bodyPr/>
                    <a:lstStyle/>
                    <a:p>
                      <a:pPr indent="0" lvl="0" marL="0" rtl="0" algn="l">
                        <a:spcBef>
                          <a:spcPts val="0"/>
                        </a:spcBef>
                        <a:spcAft>
                          <a:spcPts val="0"/>
                        </a:spcAft>
                        <a:buClr>
                          <a:schemeClr val="dk1"/>
                        </a:buClr>
                        <a:buSzPts val="1100"/>
                        <a:buFont typeface="Arial"/>
                        <a:buNone/>
                      </a:pPr>
                      <a:r>
                        <a:rPr lang="en-US" sz="2800">
                          <a:solidFill>
                            <a:srgbClr val="D9D9D9"/>
                          </a:solidFill>
                          <a:latin typeface="Calibri"/>
                          <a:ea typeface="Calibri"/>
                          <a:cs typeface="Calibri"/>
                          <a:sym typeface="Calibri"/>
                        </a:rPr>
                        <a:t>victim                       →</a:t>
                      </a:r>
                      <a:endParaRPr sz="1100">
                        <a:solidFill>
                          <a:srgbClr val="D9D9D9"/>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US" sz="2800">
                          <a:solidFill>
                            <a:srgbClr val="D9D9D9"/>
                          </a:solidFill>
                          <a:latin typeface="Calibri"/>
                          <a:ea typeface="Calibri"/>
                          <a:cs typeface="Calibri"/>
                          <a:sym typeface="Calibri"/>
                        </a:rPr>
                        <a:t>Creator</a:t>
                      </a:r>
                      <a:r>
                        <a:rPr lang="en-US" sz="2800">
                          <a:solidFill>
                            <a:srgbClr val="D9D9D9"/>
                          </a:solidFill>
                          <a:latin typeface="Calibri"/>
                          <a:ea typeface="Calibri"/>
                          <a:cs typeface="Calibri"/>
                          <a:sym typeface="Calibri"/>
                        </a:rPr>
                        <a:t>: vulnerable and real; seeking healing from patterns of replayed helplessness or blaming; building accountability &amp; self-reliance; choosing trusted people for support and honest external points of view in the journey of growth</a:t>
                      </a:r>
                      <a:endParaRPr sz="1100">
                        <a:solidFill>
                          <a:srgbClr val="D9D9D9"/>
                        </a:solidFill>
                      </a:endParaRPr>
                    </a:p>
                  </a:txBody>
                  <a:tcPr marT="91425" marB="91425" marR="91425" marL="91425">
                    <a:solidFill>
                      <a:schemeClr val="lt1"/>
                    </a:solidFill>
                  </a:tcPr>
                </a:tc>
              </a:tr>
              <a:tr h="1600175">
                <a:tc>
                  <a:txBody>
                    <a:bodyPr/>
                    <a:lstStyle/>
                    <a:p>
                      <a:pPr indent="0" lvl="0" marL="0" rtl="0" algn="l">
                        <a:spcBef>
                          <a:spcPts val="0"/>
                        </a:spcBef>
                        <a:spcAft>
                          <a:spcPts val="0"/>
                        </a:spcAft>
                        <a:buClr>
                          <a:schemeClr val="dk1"/>
                        </a:buClr>
                        <a:buSzPts val="1100"/>
                        <a:buFont typeface="Arial"/>
                        <a:buNone/>
                      </a:pPr>
                      <a:r>
                        <a:rPr lang="en-US" sz="2800">
                          <a:solidFill>
                            <a:srgbClr val="D9D9D9"/>
                          </a:solidFill>
                          <a:latin typeface="Calibri"/>
                          <a:ea typeface="Calibri"/>
                          <a:cs typeface="Calibri"/>
                          <a:sym typeface="Calibri"/>
                        </a:rPr>
                        <a:t>persecutor                →</a:t>
                      </a:r>
                      <a:endParaRPr sz="1100">
                        <a:solidFill>
                          <a:srgbClr val="D9D9D9"/>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2800">
                          <a:solidFill>
                            <a:srgbClr val="D9D9D9"/>
                          </a:solidFill>
                          <a:latin typeface="Calibri"/>
                          <a:ea typeface="Calibri"/>
                          <a:cs typeface="Calibri"/>
                          <a:sym typeface="Calibri"/>
                        </a:rPr>
                        <a:t>Challenger: trusted "external auditor" – offering side-by-side truth-seeking and -sharing without otherizing, talking down, self-aggrandizement or shaming; respecting agency of the creator</a:t>
                      </a:r>
                      <a:endParaRPr sz="1100">
                        <a:solidFill>
                          <a:srgbClr val="D9D9D9"/>
                        </a:solidFill>
                      </a:endParaRPr>
                    </a:p>
                  </a:txBody>
                  <a:tcPr marT="91425" marB="91425" marR="91425" marL="91425">
                    <a:solidFill>
                      <a:schemeClr val="lt1"/>
                    </a:solidFill>
                  </a:tcPr>
                </a:tc>
              </a:tr>
              <a:tr h="2072600">
                <a:tc>
                  <a:txBody>
                    <a:bodyPr/>
                    <a:lstStyle/>
                    <a:p>
                      <a:pPr indent="0" lvl="0" marL="0" rtl="0" algn="l">
                        <a:spcBef>
                          <a:spcPts val="0"/>
                        </a:spcBef>
                        <a:spcAft>
                          <a:spcPts val="0"/>
                        </a:spcAft>
                        <a:buClr>
                          <a:schemeClr val="dk1"/>
                        </a:buClr>
                        <a:buSzPts val="1100"/>
                        <a:buFont typeface="Arial"/>
                        <a:buNone/>
                      </a:pPr>
                      <a:r>
                        <a:rPr lang="en-US" sz="2800">
                          <a:solidFill>
                            <a:srgbClr val="181818"/>
                          </a:solidFill>
                          <a:latin typeface="Calibri"/>
                          <a:ea typeface="Calibri"/>
                          <a:cs typeface="Calibri"/>
                          <a:sym typeface="Calibri"/>
                        </a:rPr>
                        <a:t>rescuer                      →</a:t>
                      </a:r>
                      <a:endParaRPr sz="1100">
                        <a:solidFill>
                          <a:srgbClr val="181818"/>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US" sz="2800">
                          <a:solidFill>
                            <a:srgbClr val="B69426"/>
                          </a:solidFill>
                          <a:latin typeface="Calibri"/>
                          <a:ea typeface="Calibri"/>
                          <a:cs typeface="Calibri"/>
                          <a:sym typeface="Calibri"/>
                        </a:rPr>
                        <a:t>Coach</a:t>
                      </a:r>
                      <a:r>
                        <a:rPr lang="en-US" sz="2800">
                          <a:solidFill>
                            <a:srgbClr val="181818"/>
                          </a:solidFill>
                          <a:latin typeface="Calibri"/>
                          <a:ea typeface="Calibri"/>
                          <a:cs typeface="Calibri"/>
                          <a:sym typeface="Calibri"/>
                        </a:rPr>
                        <a:t>: gives centered, compassionate support with boundaries; reflective listener; grounded ability to give creator space to learn and grow; helping creator listen to and trust their center</a:t>
                      </a:r>
                      <a:endParaRPr sz="1100">
                        <a:solidFill>
                          <a:srgbClr val="181818"/>
                        </a:solidFill>
                      </a:endParaRPr>
                    </a:p>
                  </a:txBody>
                  <a:tcPr marT="91425" marB="91425" marR="91425" marL="91425">
                    <a:solidFill>
                      <a:schemeClr val="lt1"/>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5"/>
          <p:cNvSpPr txBox="1"/>
          <p:nvPr/>
        </p:nvSpPr>
        <p:spPr>
          <a:xfrm>
            <a:off x="-30480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i="1" sz="1500">
              <a:solidFill>
                <a:schemeClr val="dk1"/>
              </a:solidFill>
              <a:latin typeface="Calibri"/>
              <a:ea typeface="Calibri"/>
              <a:cs typeface="Calibri"/>
              <a:sym typeface="Calibri"/>
            </a:endParaRPr>
          </a:p>
        </p:txBody>
      </p:sp>
      <p:pic>
        <p:nvPicPr>
          <p:cNvPr id="184" name="Google Shape;184;p25"/>
          <p:cNvPicPr preferRelativeResize="0"/>
          <p:nvPr/>
        </p:nvPicPr>
        <p:blipFill>
          <a:blip r:embed="rId3">
            <a:alphaModFix/>
          </a:blip>
          <a:stretch>
            <a:fillRect/>
          </a:stretch>
        </p:blipFill>
        <p:spPr>
          <a:xfrm>
            <a:off x="152400" y="2005688"/>
            <a:ext cx="11887201" cy="4370636"/>
          </a:xfrm>
          <a:prstGeom prst="rect">
            <a:avLst/>
          </a:prstGeom>
          <a:noFill/>
          <a:ln>
            <a:noFill/>
          </a:ln>
        </p:spPr>
      </p:pic>
      <p:sp>
        <p:nvSpPr>
          <p:cNvPr id="185" name="Google Shape;185;p25"/>
          <p:cNvSpPr txBox="1"/>
          <p:nvPr>
            <p:ph idx="4294967295" type="ctrTitle"/>
          </p:nvPr>
        </p:nvSpPr>
        <p:spPr>
          <a:xfrm>
            <a:off x="848850" y="95275"/>
            <a:ext cx="10494300" cy="1597200"/>
          </a:xfrm>
          <a:prstGeom prst="rect">
            <a:avLst/>
          </a:prstGeom>
          <a:solidFill>
            <a:schemeClr val="lt1"/>
          </a:solidFill>
          <a:ln cap="flat" cmpd="sng" w="9525">
            <a:solidFill>
              <a:srgbClr val="E3760B"/>
            </a:solidFill>
            <a:prstDash val="solid"/>
            <a:round/>
            <a:headEnd len="sm" w="sm" type="none"/>
            <a:tailEnd len="sm" w="sm" type="none"/>
          </a:ln>
        </p:spPr>
        <p:txBody>
          <a:bodyPr anchorCtr="0" anchor="b" bIns="45700" lIns="91425" spcFirstLastPara="1" rIns="91425" wrap="square" tIns="45700">
            <a:noAutofit/>
          </a:bodyPr>
          <a:lstStyle/>
          <a:p>
            <a:pPr indent="0" lvl="0" marL="0" rtl="0" algn="ctr">
              <a:spcBef>
                <a:spcPts val="0"/>
              </a:spcBef>
              <a:spcAft>
                <a:spcPts val="0"/>
              </a:spcAft>
              <a:buClr>
                <a:srgbClr val="222A35"/>
              </a:buClr>
              <a:buSzPts val="2800"/>
              <a:buFont typeface="Calibri"/>
              <a:buNone/>
            </a:pPr>
            <a:r>
              <a:rPr b="1" lang="en-US" sz="4700">
                <a:solidFill>
                  <a:srgbClr val="E3760B"/>
                </a:solidFill>
              </a:rPr>
              <a:t>What does it mean to you to be</a:t>
            </a:r>
            <a:endParaRPr b="1" sz="4700">
              <a:solidFill>
                <a:srgbClr val="E3760B"/>
              </a:solidFill>
            </a:endParaRPr>
          </a:p>
          <a:p>
            <a:pPr indent="0" lvl="0" marL="0" rtl="0" algn="ctr">
              <a:spcBef>
                <a:spcPts val="0"/>
              </a:spcBef>
              <a:spcAft>
                <a:spcPts val="0"/>
              </a:spcAft>
              <a:buClr>
                <a:srgbClr val="222A35"/>
              </a:buClr>
              <a:buSzPts val="2800"/>
              <a:buFont typeface="Calibri"/>
              <a:buNone/>
            </a:pPr>
            <a:r>
              <a:rPr b="1" lang="en-US" sz="4700">
                <a:solidFill>
                  <a:srgbClr val="E3760B"/>
                </a:solidFill>
              </a:rPr>
              <a:t>"a good citizen"? (responses)</a:t>
            </a:r>
            <a:endParaRPr b="1" sz="4700">
              <a:solidFill>
                <a:srgbClr val="E3760B"/>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graphicFrame>
        <p:nvGraphicFramePr>
          <p:cNvPr id="848" name="Google Shape;848;p88"/>
          <p:cNvGraphicFramePr/>
          <p:nvPr/>
        </p:nvGraphicFramePr>
        <p:xfrm>
          <a:off x="891375" y="839425"/>
          <a:ext cx="3000000" cy="3000000"/>
        </p:xfrm>
        <a:graphic>
          <a:graphicData uri="http://schemas.openxmlformats.org/drawingml/2006/table">
            <a:tbl>
              <a:tblPr>
                <a:noFill/>
                <a:tableStyleId>{223CF703-31B6-4F0A-A283-00399460634C}</a:tableStyleId>
              </a:tblPr>
              <a:tblGrid>
                <a:gridCol w="3737925"/>
                <a:gridCol w="6549075"/>
              </a:tblGrid>
              <a:tr h="381000">
                <a:tc>
                  <a:txBody>
                    <a:bodyPr/>
                    <a:lstStyle/>
                    <a:p>
                      <a:pPr indent="0" lvl="0" marL="0" rtl="0" algn="l">
                        <a:spcBef>
                          <a:spcPts val="0"/>
                        </a:spcBef>
                        <a:spcAft>
                          <a:spcPts val="0"/>
                        </a:spcAft>
                        <a:buNone/>
                      </a:pPr>
                      <a:r>
                        <a:rPr lang="en-US" sz="3100">
                          <a:solidFill>
                            <a:schemeClr val="dk1"/>
                          </a:solidFill>
                          <a:latin typeface="Calibri"/>
                          <a:ea typeface="Calibri"/>
                          <a:cs typeface="Calibri"/>
                          <a:sym typeface="Calibri"/>
                        </a:rPr>
                        <a:t>victim                       →</a:t>
                      </a:r>
                      <a:endParaRPr/>
                    </a:p>
                  </a:txBody>
                  <a:tcPr marT="91425" marB="91425" marR="91425" marL="91425"/>
                </a:tc>
                <a:tc>
                  <a:txBody>
                    <a:bodyPr/>
                    <a:lstStyle/>
                    <a:p>
                      <a:pPr indent="0" lvl="0" marL="0" rtl="0" algn="l">
                        <a:spcBef>
                          <a:spcPts val="0"/>
                        </a:spcBef>
                        <a:spcAft>
                          <a:spcPts val="0"/>
                        </a:spcAft>
                        <a:buNone/>
                      </a:pPr>
                      <a:r>
                        <a:rPr lang="en-US" sz="3100">
                          <a:solidFill>
                            <a:schemeClr val="dk1"/>
                          </a:solidFill>
                          <a:latin typeface="Calibri"/>
                          <a:ea typeface="Calibri"/>
                          <a:cs typeface="Calibri"/>
                          <a:sym typeface="Calibri"/>
                        </a:rPr>
                        <a:t>B</a:t>
                      </a:r>
                      <a:r>
                        <a:rPr lang="en-US" sz="3100">
                          <a:solidFill>
                            <a:schemeClr val="dk1"/>
                          </a:solidFill>
                          <a:latin typeface="Calibri"/>
                          <a:ea typeface="Calibri"/>
                          <a:cs typeface="Calibri"/>
                          <a:sym typeface="Calibri"/>
                        </a:rPr>
                        <a:t>uild self-awareness and wellness: look inward to core principles, outward to honoring and serving other humans</a:t>
                      </a:r>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US" sz="3100">
                          <a:solidFill>
                            <a:schemeClr val="dk1"/>
                          </a:solidFill>
                          <a:latin typeface="Calibri"/>
                          <a:ea typeface="Calibri"/>
                          <a:cs typeface="Calibri"/>
                          <a:sym typeface="Calibri"/>
                        </a:rPr>
                        <a:t>persecutor                →</a:t>
                      </a:r>
                      <a:endParaRPr/>
                    </a:p>
                  </a:txBody>
                  <a:tcPr marT="91425" marB="91425" marR="91425" marL="91425"/>
                </a:tc>
                <a:tc>
                  <a:txBody>
                    <a:bodyPr/>
                    <a:lstStyle/>
                    <a:p>
                      <a:pPr indent="0" lvl="0" marL="0" rtl="0" algn="l">
                        <a:spcBef>
                          <a:spcPts val="0"/>
                        </a:spcBef>
                        <a:spcAft>
                          <a:spcPts val="0"/>
                        </a:spcAft>
                        <a:buNone/>
                      </a:pPr>
                      <a:r>
                        <a:rPr lang="en-US" sz="3100">
                          <a:solidFill>
                            <a:schemeClr val="dk1"/>
                          </a:solidFill>
                          <a:latin typeface="Calibri"/>
                          <a:ea typeface="Calibri"/>
                          <a:cs typeface="Calibri"/>
                          <a:sym typeface="Calibri"/>
                        </a:rPr>
                        <a:t>B</a:t>
                      </a:r>
                      <a:r>
                        <a:rPr lang="en-US" sz="3100">
                          <a:solidFill>
                            <a:schemeClr val="dk1"/>
                          </a:solidFill>
                          <a:latin typeface="Calibri"/>
                          <a:ea typeface="Calibri"/>
                          <a:cs typeface="Calibri"/>
                          <a:sym typeface="Calibri"/>
                        </a:rPr>
                        <a:t>uild self-awareness and wellness: look inward to core principles, outward to honoring and serving other humans</a:t>
                      </a:r>
                      <a:endParaRPr sz="3100">
                        <a:solidFill>
                          <a:schemeClr val="dk1"/>
                        </a:solidFill>
                        <a:latin typeface="Calibri"/>
                        <a:ea typeface="Calibri"/>
                        <a:cs typeface="Calibri"/>
                        <a:sym typeface="Calibri"/>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US" sz="3100">
                          <a:solidFill>
                            <a:schemeClr val="dk1"/>
                          </a:solidFill>
                          <a:latin typeface="Calibri"/>
                          <a:ea typeface="Calibri"/>
                          <a:cs typeface="Calibri"/>
                          <a:sym typeface="Calibri"/>
                        </a:rPr>
                        <a:t>rescuer                      →</a:t>
                      </a:r>
                      <a:endParaRPr/>
                    </a:p>
                  </a:txBody>
                  <a:tcPr marT="91425" marB="91425" marR="91425" marL="91425"/>
                </a:tc>
                <a:tc>
                  <a:txBody>
                    <a:bodyPr/>
                    <a:lstStyle/>
                    <a:p>
                      <a:pPr indent="0" lvl="0" marL="0" rtl="0" algn="l">
                        <a:spcBef>
                          <a:spcPts val="0"/>
                        </a:spcBef>
                        <a:spcAft>
                          <a:spcPts val="0"/>
                        </a:spcAft>
                        <a:buNone/>
                      </a:pPr>
                      <a:r>
                        <a:rPr lang="en-US" sz="3100">
                          <a:solidFill>
                            <a:schemeClr val="dk1"/>
                          </a:solidFill>
                          <a:latin typeface="Calibri"/>
                          <a:ea typeface="Calibri"/>
                          <a:cs typeface="Calibri"/>
                          <a:sym typeface="Calibri"/>
                        </a:rPr>
                        <a:t>B</a:t>
                      </a:r>
                      <a:r>
                        <a:rPr lang="en-US" sz="3100">
                          <a:solidFill>
                            <a:schemeClr val="dk1"/>
                          </a:solidFill>
                          <a:latin typeface="Calibri"/>
                          <a:ea typeface="Calibri"/>
                          <a:cs typeface="Calibri"/>
                          <a:sym typeface="Calibri"/>
                        </a:rPr>
                        <a:t>uild self-awareness and wellness: look inward to core principles, outward to honoring and serving other humans</a:t>
                      </a:r>
                      <a:endParaRPr sz="3100">
                        <a:solidFill>
                          <a:schemeClr val="dk1"/>
                        </a:solidFill>
                        <a:latin typeface="Calibri"/>
                        <a:ea typeface="Calibri"/>
                        <a:cs typeface="Calibri"/>
                        <a:sym typeface="Calibri"/>
                      </a:endParaRPr>
                    </a:p>
                  </a:txBody>
                  <a:tcPr marT="91425" marB="91425" marR="91425" marL="91425">
                    <a:solidFill>
                      <a:schemeClr val="lt1"/>
                    </a:solidFill>
                  </a:tcPr>
                </a:tc>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graphicFrame>
        <p:nvGraphicFramePr>
          <p:cNvPr id="854" name="Google Shape;854;p89"/>
          <p:cNvGraphicFramePr/>
          <p:nvPr/>
        </p:nvGraphicFramePr>
        <p:xfrm>
          <a:off x="471375" y="229825"/>
          <a:ext cx="3000000" cy="3000000"/>
        </p:xfrm>
        <a:graphic>
          <a:graphicData uri="http://schemas.openxmlformats.org/drawingml/2006/table">
            <a:tbl>
              <a:tblPr>
                <a:noFill/>
                <a:tableStyleId>{223CF703-31B6-4F0A-A283-00399460634C}</a:tableStyleId>
              </a:tblPr>
              <a:tblGrid>
                <a:gridCol w="4076575"/>
                <a:gridCol w="7142400"/>
              </a:tblGrid>
              <a:tr h="2072600">
                <a:tc>
                  <a:txBody>
                    <a:bodyPr/>
                    <a:lstStyle/>
                    <a:p>
                      <a:pPr indent="0" lvl="0" marL="0" rtl="0" algn="l">
                        <a:spcBef>
                          <a:spcPts val="0"/>
                        </a:spcBef>
                        <a:spcAft>
                          <a:spcPts val="0"/>
                        </a:spcAft>
                        <a:buNone/>
                      </a:pPr>
                      <a:r>
                        <a:rPr lang="en-US" sz="3100">
                          <a:solidFill>
                            <a:schemeClr val="dk1"/>
                          </a:solidFill>
                          <a:latin typeface="Calibri"/>
                          <a:ea typeface="Calibri"/>
                          <a:cs typeface="Calibri"/>
                          <a:sym typeface="Calibri"/>
                        </a:rPr>
                        <a:t>victim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600175">
                <a:tc>
                  <a:txBody>
                    <a:bodyPr/>
                    <a:lstStyle/>
                    <a:p>
                      <a:pPr indent="0" lvl="0" marL="0" rtl="0" algn="l">
                        <a:spcBef>
                          <a:spcPts val="0"/>
                        </a:spcBef>
                        <a:spcAft>
                          <a:spcPts val="0"/>
                        </a:spcAft>
                        <a:buNone/>
                      </a:pPr>
                      <a:r>
                        <a:rPr lang="en-US" sz="3100">
                          <a:solidFill>
                            <a:schemeClr val="dk1"/>
                          </a:solidFill>
                          <a:latin typeface="Calibri"/>
                          <a:ea typeface="Calibri"/>
                          <a:cs typeface="Calibri"/>
                          <a:sym typeface="Calibri"/>
                        </a:rPr>
                        <a:t>persecutor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2072600">
                <a:tc>
                  <a:txBody>
                    <a:bodyPr/>
                    <a:lstStyle/>
                    <a:p>
                      <a:pPr indent="0" lvl="0" marL="0" rtl="0" algn="l">
                        <a:spcBef>
                          <a:spcPts val="0"/>
                        </a:spcBef>
                        <a:spcAft>
                          <a:spcPts val="0"/>
                        </a:spcAft>
                        <a:buNone/>
                      </a:pPr>
                      <a:r>
                        <a:rPr lang="en-US" sz="3100">
                          <a:solidFill>
                            <a:schemeClr val="dk1"/>
                          </a:solidFill>
                          <a:latin typeface="Calibri"/>
                          <a:ea typeface="Calibri"/>
                          <a:cs typeface="Calibri"/>
                          <a:sym typeface="Calibri"/>
                        </a:rPr>
                        <a:t>rescuer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855" name="Google Shape;855;p89"/>
          <p:cNvSpPr/>
          <p:nvPr/>
        </p:nvSpPr>
        <p:spPr>
          <a:xfrm rot="-2870650">
            <a:off x="4664233" y="-63467"/>
            <a:ext cx="6553831" cy="6804588"/>
          </a:xfrm>
          <a:prstGeom prst="ellipse">
            <a:avLst/>
          </a:prstGeom>
          <a:solidFill>
            <a:schemeClr val="lt1"/>
          </a:solidFill>
          <a:ln cap="flat" cmpd="sng" w="508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56" name="Google Shape;856;p89"/>
          <p:cNvPicPr preferRelativeResize="0"/>
          <p:nvPr/>
        </p:nvPicPr>
        <p:blipFill>
          <a:blip r:embed="rId3">
            <a:alphaModFix/>
          </a:blip>
          <a:stretch>
            <a:fillRect/>
          </a:stretch>
        </p:blipFill>
        <p:spPr>
          <a:xfrm>
            <a:off x="7028874" y="2251950"/>
            <a:ext cx="1799774" cy="1701125"/>
          </a:xfrm>
          <a:prstGeom prst="rect">
            <a:avLst/>
          </a:prstGeom>
          <a:noFill/>
          <a:ln cap="flat" cmpd="sng" w="9525">
            <a:solidFill>
              <a:srgbClr val="B69426"/>
            </a:solidFill>
            <a:prstDash val="solid"/>
            <a:round/>
            <a:headEnd len="sm" w="sm" type="none"/>
            <a:tailEnd len="sm" w="sm" type="none"/>
          </a:ln>
        </p:spPr>
      </p:pic>
      <p:pic>
        <p:nvPicPr>
          <p:cNvPr id="857" name="Google Shape;857;p89"/>
          <p:cNvPicPr preferRelativeResize="0"/>
          <p:nvPr/>
        </p:nvPicPr>
        <p:blipFill>
          <a:blip r:embed="rId4">
            <a:alphaModFix/>
          </a:blip>
          <a:stretch>
            <a:fillRect/>
          </a:stretch>
        </p:blipFill>
        <p:spPr>
          <a:xfrm>
            <a:off x="6940837" y="553063"/>
            <a:ext cx="1926900" cy="1302375"/>
          </a:xfrm>
          <a:prstGeom prst="rect">
            <a:avLst/>
          </a:prstGeom>
          <a:noFill/>
          <a:ln>
            <a:noFill/>
          </a:ln>
        </p:spPr>
      </p:pic>
      <p:pic>
        <p:nvPicPr>
          <p:cNvPr id="858" name="Google Shape;858;p89"/>
          <p:cNvPicPr preferRelativeResize="0"/>
          <p:nvPr/>
        </p:nvPicPr>
        <p:blipFill rotWithShape="1">
          <a:blip r:embed="rId5">
            <a:alphaModFix/>
          </a:blip>
          <a:srcRect b="0" l="25601" r="27782" t="0"/>
          <a:stretch/>
        </p:blipFill>
        <p:spPr>
          <a:xfrm>
            <a:off x="9405151" y="2365924"/>
            <a:ext cx="1112171" cy="1473199"/>
          </a:xfrm>
          <a:prstGeom prst="rect">
            <a:avLst/>
          </a:prstGeom>
          <a:noFill/>
          <a:ln>
            <a:noFill/>
          </a:ln>
        </p:spPr>
      </p:pic>
      <p:pic>
        <p:nvPicPr>
          <p:cNvPr id="859" name="Google Shape;859;p89"/>
          <p:cNvPicPr preferRelativeResize="0"/>
          <p:nvPr/>
        </p:nvPicPr>
        <p:blipFill rotWithShape="1">
          <a:blip r:embed="rId6">
            <a:alphaModFix/>
          </a:blip>
          <a:srcRect b="8667" l="7730" r="6469" t="7186"/>
          <a:stretch/>
        </p:blipFill>
        <p:spPr>
          <a:xfrm>
            <a:off x="7160010" y="4425600"/>
            <a:ext cx="1537490" cy="1473200"/>
          </a:xfrm>
          <a:prstGeom prst="rect">
            <a:avLst/>
          </a:prstGeom>
          <a:noFill/>
          <a:ln>
            <a:noFill/>
          </a:ln>
        </p:spPr>
      </p:pic>
      <p:pic>
        <p:nvPicPr>
          <p:cNvPr id="860" name="Google Shape;860;p89"/>
          <p:cNvPicPr preferRelativeResize="0"/>
          <p:nvPr/>
        </p:nvPicPr>
        <p:blipFill>
          <a:blip r:embed="rId7">
            <a:alphaModFix/>
          </a:blip>
          <a:stretch>
            <a:fillRect/>
          </a:stretch>
        </p:blipFill>
        <p:spPr>
          <a:xfrm>
            <a:off x="5459200" y="2302425"/>
            <a:ext cx="993175" cy="18244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90"/>
          <p:cNvSpPr txBox="1"/>
          <p:nvPr/>
        </p:nvSpPr>
        <p:spPr>
          <a:xfrm>
            <a:off x="511050" y="0"/>
            <a:ext cx="11169900" cy="899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Week 9: Citizenship</a:t>
            </a:r>
            <a:endParaRPr b="1" sz="4400">
              <a:solidFill>
                <a:srgbClr val="1C4587"/>
              </a:solidFill>
              <a:latin typeface="Calibri"/>
              <a:ea typeface="Calibri"/>
              <a:cs typeface="Calibri"/>
              <a:sym typeface="Calibri"/>
            </a:endParaRPr>
          </a:p>
        </p:txBody>
      </p:sp>
      <p:sp>
        <p:nvSpPr>
          <p:cNvPr id="867" name="Google Shape;867;p90"/>
          <p:cNvSpPr txBox="1"/>
          <p:nvPr/>
        </p:nvSpPr>
        <p:spPr>
          <a:xfrm>
            <a:off x="1477500" y="1932875"/>
            <a:ext cx="9237000" cy="31308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57150" rtl="0" algn="ctr">
              <a:lnSpc>
                <a:spcPct val="115000"/>
              </a:lnSpc>
              <a:spcBef>
                <a:spcPts val="0"/>
              </a:spcBef>
              <a:spcAft>
                <a:spcPts val="0"/>
              </a:spcAft>
              <a:buNone/>
            </a:pPr>
            <a:r>
              <a:rPr b="1" lang="en-US" sz="5800">
                <a:solidFill>
                  <a:srgbClr val="1C4587"/>
                </a:solidFill>
                <a:latin typeface="Calibri"/>
                <a:ea typeface="Calibri"/>
                <a:cs typeface="Calibri"/>
                <a:sym typeface="Calibri"/>
              </a:rPr>
              <a:t>Part 2: </a:t>
            </a:r>
            <a:endParaRPr b="1" sz="5800">
              <a:solidFill>
                <a:srgbClr val="1C4587"/>
              </a:solidFill>
              <a:latin typeface="Calibri"/>
              <a:ea typeface="Calibri"/>
              <a:cs typeface="Calibri"/>
              <a:sym typeface="Calibri"/>
            </a:endParaRPr>
          </a:p>
          <a:p>
            <a:pPr indent="0" lvl="0" marL="57150" rtl="0" algn="ctr">
              <a:lnSpc>
                <a:spcPct val="115000"/>
              </a:lnSpc>
              <a:spcBef>
                <a:spcPts val="0"/>
              </a:spcBef>
              <a:spcAft>
                <a:spcPts val="0"/>
              </a:spcAft>
              <a:buNone/>
            </a:pPr>
            <a:r>
              <a:rPr b="1" lang="en-US" sz="5800">
                <a:solidFill>
                  <a:srgbClr val="E3760B"/>
                </a:solidFill>
                <a:latin typeface="Calibri"/>
                <a:ea typeface="Calibri"/>
                <a:cs typeface="Calibri"/>
                <a:sym typeface="Calibri"/>
              </a:rPr>
              <a:t>Be </a:t>
            </a:r>
            <a:r>
              <a:rPr b="1" i="1" lang="en-US" sz="5800">
                <a:solidFill>
                  <a:srgbClr val="E3760B"/>
                </a:solidFill>
                <a:latin typeface="Calibri"/>
                <a:ea typeface="Calibri"/>
                <a:cs typeface="Calibri"/>
                <a:sym typeface="Calibri"/>
              </a:rPr>
              <a:t>Builders</a:t>
            </a:r>
            <a:r>
              <a:rPr b="1" lang="en-US" sz="5800">
                <a:solidFill>
                  <a:srgbClr val="E3760B"/>
                </a:solidFill>
                <a:latin typeface="Calibri"/>
                <a:ea typeface="Calibri"/>
                <a:cs typeface="Calibri"/>
                <a:sym typeface="Calibri"/>
              </a:rPr>
              <a:t> in Your </a:t>
            </a:r>
            <a:endParaRPr b="1" sz="5800">
              <a:solidFill>
                <a:srgbClr val="E3760B"/>
              </a:solidFill>
              <a:latin typeface="Calibri"/>
              <a:ea typeface="Calibri"/>
              <a:cs typeface="Calibri"/>
              <a:sym typeface="Calibri"/>
            </a:endParaRPr>
          </a:p>
          <a:p>
            <a:pPr indent="0" lvl="0" marL="57150" rtl="0" algn="ctr">
              <a:lnSpc>
                <a:spcPct val="115000"/>
              </a:lnSpc>
              <a:spcBef>
                <a:spcPts val="0"/>
              </a:spcBef>
              <a:spcAft>
                <a:spcPts val="0"/>
              </a:spcAft>
              <a:buNone/>
            </a:pPr>
            <a:r>
              <a:rPr b="1" lang="en-US" sz="5800">
                <a:solidFill>
                  <a:srgbClr val="E3760B"/>
                </a:solidFill>
                <a:latin typeface="Calibri"/>
                <a:ea typeface="Calibri"/>
                <a:cs typeface="Calibri"/>
                <a:sym typeface="Calibri"/>
              </a:rPr>
              <a:t>Spheres of Influence</a:t>
            </a:r>
            <a:endParaRPr b="1" sz="5200">
              <a:solidFill>
                <a:srgbClr val="1C4587"/>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91"/>
          <p:cNvSpPr txBox="1"/>
          <p:nvPr/>
        </p:nvSpPr>
        <p:spPr>
          <a:xfrm>
            <a:off x="-30480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500">
                <a:solidFill>
                  <a:schemeClr val="dk1"/>
                </a:solidFill>
                <a:latin typeface="Calibri"/>
                <a:ea typeface="Calibri"/>
                <a:cs typeface="Calibri"/>
                <a:sym typeface="Calibri"/>
              </a:rPr>
              <a:t>Note: EPIK’s Digital Centeredness model is adapted from the Digital Wellness Institute’s six-pronged model that aligns with DWI’s original survey</a:t>
            </a:r>
            <a:endParaRPr i="1" sz="1500">
              <a:solidFill>
                <a:schemeClr val="dk1"/>
              </a:solidFill>
              <a:latin typeface="Calibri"/>
              <a:ea typeface="Calibri"/>
              <a:cs typeface="Calibri"/>
              <a:sym typeface="Calibri"/>
            </a:endParaRPr>
          </a:p>
        </p:txBody>
      </p:sp>
      <p:pic>
        <p:nvPicPr>
          <p:cNvPr id="874" name="Google Shape;874;p91"/>
          <p:cNvPicPr preferRelativeResize="0"/>
          <p:nvPr/>
        </p:nvPicPr>
        <p:blipFill rotWithShape="1">
          <a:blip r:embed="rId3">
            <a:alphaModFix/>
          </a:blip>
          <a:srcRect b="0" l="0" r="0" t="0"/>
          <a:stretch/>
        </p:blipFill>
        <p:spPr>
          <a:xfrm>
            <a:off x="7143375" y="1706125"/>
            <a:ext cx="4180326" cy="3122350"/>
          </a:xfrm>
          <a:prstGeom prst="rect">
            <a:avLst/>
          </a:prstGeom>
          <a:noFill/>
          <a:ln>
            <a:noFill/>
          </a:ln>
        </p:spPr>
      </p:pic>
      <p:pic>
        <p:nvPicPr>
          <p:cNvPr id="875" name="Google Shape;875;p91"/>
          <p:cNvPicPr preferRelativeResize="0"/>
          <p:nvPr/>
        </p:nvPicPr>
        <p:blipFill>
          <a:blip r:embed="rId4">
            <a:alphaModFix/>
          </a:blip>
          <a:stretch>
            <a:fillRect/>
          </a:stretch>
        </p:blipFill>
        <p:spPr>
          <a:xfrm>
            <a:off x="392150" y="1553721"/>
            <a:ext cx="6362775" cy="368427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pic>
        <p:nvPicPr>
          <p:cNvPr id="881" name="Google Shape;881;p92"/>
          <p:cNvPicPr preferRelativeResize="0"/>
          <p:nvPr/>
        </p:nvPicPr>
        <p:blipFill rotWithShape="1">
          <a:blip r:embed="rId3">
            <a:alphaModFix/>
          </a:blip>
          <a:srcRect b="0" l="0" r="0" t="0"/>
          <a:stretch/>
        </p:blipFill>
        <p:spPr>
          <a:xfrm>
            <a:off x="3392462" y="1409675"/>
            <a:ext cx="5407075" cy="4038626"/>
          </a:xfrm>
          <a:prstGeom prst="rect">
            <a:avLst/>
          </a:prstGeom>
          <a:noFill/>
          <a:ln>
            <a:noFill/>
          </a:ln>
        </p:spPr>
      </p:pic>
      <p:sp>
        <p:nvSpPr>
          <p:cNvPr id="882" name="Google Shape;882;p92"/>
          <p:cNvSpPr txBox="1"/>
          <p:nvPr/>
        </p:nvSpPr>
        <p:spPr>
          <a:xfrm>
            <a:off x="511050" y="0"/>
            <a:ext cx="11169900" cy="899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Possible Building Blocks</a:t>
            </a:r>
            <a:endParaRPr b="1" sz="4400">
              <a:solidFill>
                <a:srgbClr val="1C4587"/>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93"/>
          <p:cNvSpPr txBox="1"/>
          <p:nvPr/>
        </p:nvSpPr>
        <p:spPr>
          <a:xfrm>
            <a:off x="115500" y="5726525"/>
            <a:ext cx="11961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rgbClr val="222222"/>
                </a:solidFill>
                <a:highlight>
                  <a:srgbClr val="FFFFFF"/>
                </a:highlight>
              </a:rPr>
              <a:t> </a:t>
            </a:r>
            <a:r>
              <a:rPr lang="en-US" sz="2100" u="sng">
                <a:solidFill>
                  <a:srgbClr val="1155CC"/>
                </a:solidFill>
                <a:highlight>
                  <a:srgbClr val="FFFFFF"/>
                </a:highlight>
                <a:hlinkClick r:id="rId3">
                  <a:extLst>
                    <a:ext uri="{A12FA001-AC4F-418D-AE19-62706E023703}">
                      <ahyp:hlinkClr val="tx"/>
                    </a:ext>
                  </a:extLst>
                </a:hlinkClick>
              </a:rPr>
              <a:t>https://docs.google.com/document/d/1S6C8JHYlF_ze0ZuhS_6tmP32b-ljtPJtR8wCaI6DPXk/edit</a:t>
            </a:r>
            <a:endParaRPr sz="2400"/>
          </a:p>
        </p:txBody>
      </p:sp>
      <p:pic>
        <p:nvPicPr>
          <p:cNvPr id="889" name="Google Shape;889;p93"/>
          <p:cNvPicPr preferRelativeResize="0"/>
          <p:nvPr/>
        </p:nvPicPr>
        <p:blipFill>
          <a:blip r:embed="rId4">
            <a:alphaModFix/>
          </a:blip>
          <a:stretch>
            <a:fillRect/>
          </a:stretch>
        </p:blipFill>
        <p:spPr>
          <a:xfrm>
            <a:off x="152400" y="152400"/>
            <a:ext cx="11887204" cy="5407228"/>
          </a:xfrm>
          <a:prstGeom prst="rect">
            <a:avLst/>
          </a:prstGeom>
          <a:noFill/>
          <a:ln>
            <a:noFill/>
          </a:ln>
        </p:spPr>
      </p:pic>
      <p:pic>
        <p:nvPicPr>
          <p:cNvPr id="890" name="Google Shape;890;p93"/>
          <p:cNvPicPr preferRelativeResize="0"/>
          <p:nvPr/>
        </p:nvPicPr>
        <p:blipFill rotWithShape="1">
          <a:blip r:embed="rId5">
            <a:alphaModFix/>
          </a:blip>
          <a:srcRect b="0" l="0" r="0" t="0"/>
          <a:stretch/>
        </p:blipFill>
        <p:spPr>
          <a:xfrm>
            <a:off x="9463993" y="346343"/>
            <a:ext cx="2378952" cy="17768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94"/>
          <p:cNvSpPr txBox="1"/>
          <p:nvPr/>
        </p:nvSpPr>
        <p:spPr>
          <a:xfrm>
            <a:off x="115500" y="6026700"/>
            <a:ext cx="11961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rgbClr val="222222"/>
                </a:solidFill>
                <a:highlight>
                  <a:srgbClr val="FFFFFF"/>
                </a:highlight>
              </a:rPr>
              <a:t> </a:t>
            </a:r>
            <a:r>
              <a:rPr lang="en-US" sz="2100" u="sng">
                <a:solidFill>
                  <a:srgbClr val="1155CC"/>
                </a:solidFill>
                <a:highlight>
                  <a:srgbClr val="FFFFFF"/>
                </a:highlight>
                <a:hlinkClick r:id="rId3">
                  <a:extLst>
                    <a:ext uri="{A12FA001-AC4F-418D-AE19-62706E023703}">
                      <ahyp:hlinkClr val="tx"/>
                    </a:ext>
                  </a:extLst>
                </a:hlinkClick>
              </a:rPr>
              <a:t>https://docs.google.com/document/d/1S6C8JHYlF_ze0ZuhS_6tmP32b-ljtPJtR8wCaI6DPXk/edit</a:t>
            </a:r>
            <a:endParaRPr sz="2400"/>
          </a:p>
        </p:txBody>
      </p:sp>
      <p:pic>
        <p:nvPicPr>
          <p:cNvPr id="897" name="Google Shape;897;p94"/>
          <p:cNvPicPr preferRelativeResize="0"/>
          <p:nvPr/>
        </p:nvPicPr>
        <p:blipFill rotWithShape="1">
          <a:blip r:embed="rId4">
            <a:alphaModFix/>
          </a:blip>
          <a:srcRect b="0" l="0" r="0" t="0"/>
          <a:stretch/>
        </p:blipFill>
        <p:spPr>
          <a:xfrm>
            <a:off x="9463993" y="346343"/>
            <a:ext cx="2378952" cy="1776875"/>
          </a:xfrm>
          <a:prstGeom prst="rect">
            <a:avLst/>
          </a:prstGeom>
          <a:noFill/>
          <a:ln>
            <a:noFill/>
          </a:ln>
        </p:spPr>
      </p:pic>
      <p:sp>
        <p:nvSpPr>
          <p:cNvPr id="898" name="Google Shape;898;p94"/>
          <p:cNvSpPr txBox="1"/>
          <p:nvPr/>
        </p:nvSpPr>
        <p:spPr>
          <a:xfrm>
            <a:off x="369450" y="2300"/>
            <a:ext cx="8451300" cy="57258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alibri"/>
                <a:ea typeface="Calibri"/>
                <a:cs typeface="Calibri"/>
                <a:sym typeface="Calibri"/>
              </a:rPr>
              <a:t>More information about the grant: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2400">
                <a:latin typeface="Calibri"/>
                <a:ea typeface="Calibri"/>
                <a:cs typeface="Calibri"/>
                <a:sym typeface="Calibri"/>
              </a:rPr>
              <a:t>When: Tuesday November 22, 2022 3:00-4:00 PM</a:t>
            </a:r>
            <a:endParaRPr sz="2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2400">
                <a:latin typeface="Calibri"/>
                <a:ea typeface="Calibri"/>
                <a:cs typeface="Calibri"/>
                <a:sym typeface="Calibri"/>
              </a:rPr>
              <a:t>Where: on Zoom (you will get link with registration).</a:t>
            </a:r>
            <a:endParaRPr sz="2400">
              <a:latin typeface="Calibri"/>
              <a:ea typeface="Calibri"/>
              <a:cs typeface="Calibri"/>
              <a:sym typeface="Calibri"/>
            </a:endParaRPr>
          </a:p>
          <a:p>
            <a:pPr indent="0" lvl="0" marL="0" rtl="0" algn="l">
              <a:spcBef>
                <a:spcPts val="0"/>
              </a:spcBef>
              <a:spcAft>
                <a:spcPts val="0"/>
              </a:spcAft>
              <a:buNone/>
            </a:pPr>
            <a:r>
              <a:rPr lang="en-US" sz="2400">
                <a:latin typeface="Calibri"/>
                <a:ea typeface="Calibri"/>
                <a:cs typeface="Calibri"/>
                <a:sym typeface="Calibri"/>
              </a:rPr>
              <a:t>﻿Register: </a:t>
            </a:r>
            <a:r>
              <a:rPr lang="en-US" sz="2400" u="sng">
                <a:solidFill>
                  <a:schemeClr val="hlink"/>
                </a:solidFill>
                <a:latin typeface="Calibri"/>
                <a:ea typeface="Calibri"/>
                <a:cs typeface="Calibri"/>
                <a:sym typeface="Calibri"/>
                <a:hlinkClick r:id="rId5"/>
              </a:rPr>
              <a:t>https://bit.ly/3tNyvxO</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rPr lang="en-US" sz="2400">
                <a:latin typeface="Calibri"/>
                <a:ea typeface="Calibri"/>
                <a:cs typeface="Calibri"/>
                <a:sym typeface="Calibri"/>
              </a:rPr>
              <a:t>Read about grantees from Round 1: </a:t>
            </a:r>
            <a:r>
              <a:rPr lang="en-US" sz="2400" u="sng">
                <a:solidFill>
                  <a:schemeClr val="hlink"/>
                </a:solidFill>
                <a:latin typeface="Calibri"/>
                <a:ea typeface="Calibri"/>
                <a:cs typeface="Calibri"/>
                <a:sym typeface="Calibri"/>
                <a:hlinkClick r:id="rId6"/>
              </a:rPr>
              <a:t>https://docs.google.com/document/d/1pA5kOgV6hwdw0ydWVGYMVgGYzMLEL-xQmwJxy3jHIp4/edit</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2400">
                <a:latin typeface="Calibri"/>
                <a:ea typeface="Calibri"/>
                <a:cs typeface="Calibri"/>
                <a:sym typeface="Calibri"/>
              </a:rPr>
              <a:t>Or you can read about some brainstormed ideas </a:t>
            </a:r>
            <a:r>
              <a:rPr lang="en-US" sz="2400">
                <a:latin typeface="Calibri"/>
                <a:ea typeface="Calibri"/>
                <a:cs typeface="Calibri"/>
                <a:sym typeface="Calibri"/>
              </a:rPr>
              <a:t>on how the grant could be used here: https://docs.google.com/document/d/1vtfcz10kr9rclNPIs_JhFADllmW6IANiHxXjjFN8Jrk/edit</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pic>
        <p:nvPicPr>
          <p:cNvPr id="904" name="Google Shape;904;p95"/>
          <p:cNvPicPr preferRelativeResize="0"/>
          <p:nvPr/>
        </p:nvPicPr>
        <p:blipFill rotWithShape="1">
          <a:blip r:embed="rId3">
            <a:alphaModFix/>
          </a:blip>
          <a:srcRect b="0" l="0" r="0" t="0"/>
          <a:stretch/>
        </p:blipFill>
        <p:spPr>
          <a:xfrm>
            <a:off x="9463993" y="346343"/>
            <a:ext cx="2378952" cy="1776875"/>
          </a:xfrm>
          <a:prstGeom prst="rect">
            <a:avLst/>
          </a:prstGeom>
          <a:noFill/>
          <a:ln>
            <a:noFill/>
          </a:ln>
        </p:spPr>
      </p:pic>
      <p:pic>
        <p:nvPicPr>
          <p:cNvPr id="905" name="Google Shape;905;p95"/>
          <p:cNvPicPr preferRelativeResize="0"/>
          <p:nvPr/>
        </p:nvPicPr>
        <p:blipFill>
          <a:blip r:embed="rId4">
            <a:alphaModFix/>
          </a:blip>
          <a:stretch>
            <a:fillRect/>
          </a:stretch>
        </p:blipFill>
        <p:spPr>
          <a:xfrm>
            <a:off x="4187010" y="99288"/>
            <a:ext cx="3817976" cy="5135424"/>
          </a:xfrm>
          <a:prstGeom prst="rect">
            <a:avLst/>
          </a:prstGeom>
          <a:noFill/>
          <a:ln>
            <a:noFill/>
          </a:ln>
        </p:spPr>
      </p:pic>
      <p:sp>
        <p:nvSpPr>
          <p:cNvPr id="906" name="Google Shape;906;p95"/>
          <p:cNvSpPr txBox="1"/>
          <p:nvPr/>
        </p:nvSpPr>
        <p:spPr>
          <a:xfrm>
            <a:off x="461825" y="5351125"/>
            <a:ext cx="10644900" cy="143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00">
                <a:latin typeface="Calibri"/>
                <a:ea typeface="Calibri"/>
                <a:cs typeface="Calibri"/>
                <a:sym typeface="Calibri"/>
              </a:rPr>
              <a:t>Contact Michelle about the </a:t>
            </a:r>
            <a:r>
              <a:rPr b="1" lang="en-US" sz="2700">
                <a:latin typeface="Calibri"/>
                <a:ea typeface="Calibri"/>
                <a:cs typeface="Calibri"/>
                <a:sym typeface="Calibri"/>
              </a:rPr>
              <a:t>opportunity</a:t>
            </a:r>
            <a:r>
              <a:rPr b="1" lang="en-US" sz="2700">
                <a:latin typeface="Calibri"/>
                <a:ea typeface="Calibri"/>
                <a:cs typeface="Calibri"/>
                <a:sym typeface="Calibri"/>
              </a:rPr>
              <a:t> for committed  participants to try this program in their schools or other community setting serving children and/or youth. A generous donor is willing to cover the cost….</a:t>
            </a:r>
            <a:endParaRPr b="1" sz="2700">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pic>
        <p:nvPicPr>
          <p:cNvPr id="912" name="Google Shape;912;p96"/>
          <p:cNvPicPr preferRelativeResize="0"/>
          <p:nvPr/>
        </p:nvPicPr>
        <p:blipFill rotWithShape="1">
          <a:blip r:embed="rId3">
            <a:alphaModFix/>
          </a:blip>
          <a:srcRect b="0" l="0" r="0" t="0"/>
          <a:stretch/>
        </p:blipFill>
        <p:spPr>
          <a:xfrm>
            <a:off x="9463993" y="230893"/>
            <a:ext cx="2378952" cy="1776875"/>
          </a:xfrm>
          <a:prstGeom prst="rect">
            <a:avLst/>
          </a:prstGeom>
          <a:noFill/>
          <a:ln>
            <a:noFill/>
          </a:ln>
        </p:spPr>
      </p:pic>
      <p:pic>
        <p:nvPicPr>
          <p:cNvPr id="913" name="Google Shape;913;p96"/>
          <p:cNvPicPr preferRelativeResize="0"/>
          <p:nvPr/>
        </p:nvPicPr>
        <p:blipFill>
          <a:blip r:embed="rId4">
            <a:alphaModFix/>
          </a:blip>
          <a:stretch>
            <a:fillRect/>
          </a:stretch>
        </p:blipFill>
        <p:spPr>
          <a:xfrm>
            <a:off x="1154550" y="2077211"/>
            <a:ext cx="9615051" cy="3128275"/>
          </a:xfrm>
          <a:prstGeom prst="rect">
            <a:avLst/>
          </a:prstGeom>
          <a:noFill/>
          <a:ln>
            <a:noFill/>
          </a:ln>
        </p:spPr>
      </p:pic>
      <p:sp>
        <p:nvSpPr>
          <p:cNvPr id="914" name="Google Shape;914;p96"/>
          <p:cNvSpPr txBox="1"/>
          <p:nvPr/>
        </p:nvSpPr>
        <p:spPr>
          <a:xfrm>
            <a:off x="461825" y="5274925"/>
            <a:ext cx="10644900" cy="143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00">
                <a:latin typeface="Calibri"/>
                <a:ea typeface="Calibri"/>
                <a:cs typeface="Calibri"/>
                <a:sym typeface="Calibri"/>
              </a:rPr>
              <a:t>Contact Michelle about other donated programs that generous collaborators have agreed to share with </a:t>
            </a:r>
            <a:r>
              <a:rPr b="1" lang="en-US" sz="2700">
                <a:latin typeface="Calibri"/>
                <a:ea typeface="Calibri"/>
                <a:cs typeface="Calibri"/>
                <a:sym typeface="Calibri"/>
              </a:rPr>
              <a:t>committed</a:t>
            </a:r>
            <a:r>
              <a:rPr b="1" lang="en-US" sz="2700">
                <a:latin typeface="Calibri"/>
                <a:ea typeface="Calibri"/>
                <a:cs typeface="Calibri"/>
                <a:sym typeface="Calibri"/>
              </a:rPr>
              <a:t>  participants to try in their schools or other community setting serving children and/or youth. </a:t>
            </a:r>
            <a:endParaRPr b="1" sz="2700">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97"/>
          <p:cNvSpPr txBox="1"/>
          <p:nvPr/>
        </p:nvSpPr>
        <p:spPr>
          <a:xfrm>
            <a:off x="1366050" y="162000"/>
            <a:ext cx="9459900" cy="65340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228600" rtl="0" algn="ctr">
              <a:lnSpc>
                <a:spcPct val="115000"/>
              </a:lnSpc>
              <a:spcBef>
                <a:spcPts val="0"/>
              </a:spcBef>
              <a:spcAft>
                <a:spcPts val="0"/>
              </a:spcAft>
              <a:buClr>
                <a:schemeClr val="dk1"/>
              </a:buClr>
              <a:buSzPts val="1100"/>
              <a:buFont typeface="Arial"/>
              <a:buNone/>
            </a:pPr>
            <a:r>
              <a:rPr b="1" lang="en-US" sz="3300">
                <a:solidFill>
                  <a:srgbClr val="1C4587"/>
                </a:solidFill>
                <a:highlight>
                  <a:srgbClr val="FFFFFF"/>
                </a:highlight>
              </a:rPr>
              <a:t>"We don't have problems because we belong to too many different groups but rather because we prioritize them wrongly.... What is needed is for people...to agree that our political and policy divides are not our primary identities....</a:t>
            </a:r>
            <a:endParaRPr b="1" sz="3300">
              <a:solidFill>
                <a:srgbClr val="1C4587"/>
              </a:solidFill>
              <a:highlight>
                <a:srgbClr val="FFFFFF"/>
              </a:highlight>
            </a:endParaRPr>
          </a:p>
          <a:p>
            <a:pPr indent="0" lvl="0" marL="228600" rtl="0" algn="ctr">
              <a:lnSpc>
                <a:spcPct val="115000"/>
              </a:lnSpc>
              <a:spcBef>
                <a:spcPts val="0"/>
              </a:spcBef>
              <a:spcAft>
                <a:spcPts val="0"/>
              </a:spcAft>
              <a:buClr>
                <a:schemeClr val="dk1"/>
              </a:buClr>
              <a:buSzPts val="1100"/>
              <a:buFont typeface="Arial"/>
              <a:buNone/>
            </a:pPr>
            <a:r>
              <a:t/>
            </a:r>
            <a:endParaRPr b="1" sz="3300">
              <a:solidFill>
                <a:srgbClr val="1C4587"/>
              </a:solidFill>
              <a:highlight>
                <a:srgbClr val="FFFFFF"/>
              </a:highlight>
            </a:endParaRPr>
          </a:p>
          <a:p>
            <a:pPr indent="0" lvl="0" marL="228600" rtl="0" algn="ctr">
              <a:lnSpc>
                <a:spcPct val="115000"/>
              </a:lnSpc>
              <a:spcBef>
                <a:spcPts val="0"/>
              </a:spcBef>
              <a:spcAft>
                <a:spcPts val="0"/>
              </a:spcAft>
              <a:buClr>
                <a:schemeClr val="dk1"/>
              </a:buClr>
              <a:buSzPts val="1100"/>
              <a:buFont typeface="Arial"/>
              <a:buNone/>
            </a:pPr>
            <a:r>
              <a:rPr b="1" lang="en-US" sz="3300">
                <a:solidFill>
                  <a:srgbClr val="1C4587"/>
                </a:solidFill>
                <a:highlight>
                  <a:srgbClr val="FFFFFF"/>
                </a:highlight>
              </a:rPr>
              <a:t>"We're relational beings, and we're meant for community. We're meant to be rooted, not rootless. We're meant to be together, pursuing goals and dreams in common."</a:t>
            </a:r>
            <a:endParaRPr b="1" i="1" sz="8500">
              <a:solidFill>
                <a:srgbClr val="1C4587"/>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6"/>
          <p:cNvSpPr txBox="1"/>
          <p:nvPr/>
        </p:nvSpPr>
        <p:spPr>
          <a:xfrm>
            <a:off x="511050" y="0"/>
            <a:ext cx="11169900" cy="1597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Week 9: Citizenship</a:t>
            </a:r>
            <a:endParaRPr b="1" sz="4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i="1" lang="en-US" sz="4400">
                <a:solidFill>
                  <a:srgbClr val="1C4587"/>
                </a:solidFill>
                <a:latin typeface="Calibri"/>
                <a:ea typeface="Calibri"/>
                <a:cs typeface="Calibri"/>
                <a:sym typeface="Calibri"/>
              </a:rPr>
              <a:t>Reflection</a:t>
            </a:r>
            <a:endParaRPr b="1" i="1" sz="4400">
              <a:solidFill>
                <a:srgbClr val="1C4587"/>
              </a:solidFill>
              <a:latin typeface="Calibri"/>
              <a:ea typeface="Calibri"/>
              <a:cs typeface="Calibri"/>
              <a:sym typeface="Calibri"/>
            </a:endParaRPr>
          </a:p>
        </p:txBody>
      </p:sp>
      <p:sp>
        <p:nvSpPr>
          <p:cNvPr id="192" name="Google Shape;192;p26"/>
          <p:cNvSpPr txBox="1"/>
          <p:nvPr>
            <p:ph idx="4294967295" type="ctrTitle"/>
          </p:nvPr>
        </p:nvSpPr>
        <p:spPr>
          <a:xfrm>
            <a:off x="1001250" y="2115125"/>
            <a:ext cx="10494300" cy="2870100"/>
          </a:xfrm>
          <a:prstGeom prst="rect">
            <a:avLst/>
          </a:prstGeom>
          <a:solidFill>
            <a:schemeClr val="lt1"/>
          </a:solidFill>
          <a:ln cap="flat" cmpd="sng" w="9525">
            <a:solidFill>
              <a:srgbClr val="E3760B"/>
            </a:solidFill>
            <a:prstDash val="solid"/>
            <a:round/>
            <a:headEnd len="sm" w="sm" type="none"/>
            <a:tailEnd len="sm" w="sm" type="none"/>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r>
              <a:rPr b="1" lang="en-US" sz="4700">
                <a:solidFill>
                  <a:srgbClr val="E3760B"/>
                </a:solidFill>
              </a:rPr>
              <a:t>In your mind, what</a:t>
            </a:r>
            <a:r>
              <a:rPr b="1" lang="en-US" sz="4700">
                <a:solidFill>
                  <a:srgbClr val="E3760B"/>
                </a:solidFill>
              </a:rPr>
              <a:t> does "good citizenship" look like in the digital realm"?</a:t>
            </a:r>
            <a:endParaRPr b="1" sz="4700">
              <a:solidFill>
                <a:srgbClr val="E3760B"/>
              </a:solidFill>
            </a:endParaRPr>
          </a:p>
          <a:p>
            <a:pPr indent="0" lvl="0" marL="0" rtl="0" algn="l">
              <a:lnSpc>
                <a:spcPct val="90000"/>
              </a:lnSpc>
              <a:spcBef>
                <a:spcPts val="0"/>
              </a:spcBef>
              <a:spcAft>
                <a:spcPts val="0"/>
              </a:spcAft>
              <a:buClr>
                <a:srgbClr val="222A35"/>
              </a:buClr>
              <a:buSzPts val="2800"/>
              <a:buFont typeface="Calibri"/>
              <a:buNone/>
            </a:pPr>
            <a:r>
              <a:t/>
            </a:r>
            <a:endParaRPr b="1" sz="4700">
              <a:solidFill>
                <a:srgbClr val="E3760B"/>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id="926" name="Google Shape;926;p98"/>
          <p:cNvPicPr preferRelativeResize="0"/>
          <p:nvPr/>
        </p:nvPicPr>
        <p:blipFill>
          <a:blip r:embed="rId3">
            <a:alphaModFix/>
          </a:blip>
          <a:stretch>
            <a:fillRect/>
          </a:stretch>
        </p:blipFill>
        <p:spPr>
          <a:xfrm>
            <a:off x="3400425" y="1633675"/>
            <a:ext cx="5391150" cy="4800600"/>
          </a:xfrm>
          <a:prstGeom prst="rect">
            <a:avLst/>
          </a:prstGeom>
          <a:noFill/>
          <a:ln>
            <a:noFill/>
          </a:ln>
        </p:spPr>
      </p:pic>
      <p:sp>
        <p:nvSpPr>
          <p:cNvPr id="927" name="Google Shape;927;p98"/>
          <p:cNvSpPr txBox="1"/>
          <p:nvPr/>
        </p:nvSpPr>
        <p:spPr>
          <a:xfrm>
            <a:off x="1477500" y="180275"/>
            <a:ext cx="9237000" cy="12315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6800">
                <a:solidFill>
                  <a:srgbClr val="E3760B"/>
                </a:solidFill>
                <a:latin typeface="Calibri"/>
                <a:ea typeface="Calibri"/>
                <a:cs typeface="Calibri"/>
                <a:sym typeface="Calibri"/>
              </a:rPr>
              <a:t>Builders Brainstorm</a:t>
            </a:r>
            <a:endParaRPr b="1" sz="6200">
              <a:solidFill>
                <a:srgbClr val="1C4587"/>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100"/>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We wish you well(ness)!</a:t>
            </a:r>
            <a:endParaRPr b="1">
              <a:solidFill>
                <a:srgbClr val="1C4587"/>
              </a:solidFill>
            </a:endParaRPr>
          </a:p>
        </p:txBody>
      </p:sp>
      <p:pic>
        <p:nvPicPr>
          <p:cNvPr id="938" name="Google Shape;938;p100"/>
          <p:cNvPicPr preferRelativeResize="0"/>
          <p:nvPr/>
        </p:nvPicPr>
        <p:blipFill rotWithShape="1">
          <a:blip r:embed="rId3">
            <a:alphaModFix/>
          </a:blip>
          <a:srcRect b="0" l="0" r="0" t="0"/>
          <a:stretch/>
        </p:blipFill>
        <p:spPr>
          <a:xfrm>
            <a:off x="4521198" y="2877032"/>
            <a:ext cx="3149601" cy="2105394"/>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01"/>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a:t>
            </a:r>
            <a:endParaRPr b="1"/>
          </a:p>
        </p:txBody>
      </p:sp>
      <p:pic>
        <p:nvPicPr>
          <p:cNvPr id="944" name="Google Shape;944;p101"/>
          <p:cNvPicPr preferRelativeResize="0"/>
          <p:nvPr/>
        </p:nvPicPr>
        <p:blipFill>
          <a:blip r:embed="rId3">
            <a:alphaModFix/>
          </a:blip>
          <a:stretch>
            <a:fillRect/>
          </a:stretch>
        </p:blipFill>
        <p:spPr>
          <a:xfrm>
            <a:off x="3254000" y="1694975"/>
            <a:ext cx="5683942" cy="483870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pic>
        <p:nvPicPr>
          <p:cNvPr id="950" name="Google Shape;950;p102"/>
          <p:cNvPicPr preferRelativeResize="0"/>
          <p:nvPr/>
        </p:nvPicPr>
        <p:blipFill rotWithShape="1">
          <a:blip r:embed="rId3">
            <a:alphaModFix/>
          </a:blip>
          <a:srcRect b="0" l="0" r="0" t="0"/>
          <a:stretch/>
        </p:blipFill>
        <p:spPr>
          <a:xfrm>
            <a:off x="2674442" y="4838530"/>
            <a:ext cx="6134798" cy="1053927"/>
          </a:xfrm>
          <a:prstGeom prst="rect">
            <a:avLst/>
          </a:prstGeom>
          <a:noFill/>
          <a:ln>
            <a:noFill/>
          </a:ln>
        </p:spPr>
      </p:pic>
      <p:pic>
        <p:nvPicPr>
          <p:cNvPr id="951" name="Google Shape;951;p102"/>
          <p:cNvPicPr preferRelativeResize="0"/>
          <p:nvPr/>
        </p:nvPicPr>
        <p:blipFill rotWithShape="1">
          <a:blip r:embed="rId4">
            <a:alphaModFix/>
          </a:blip>
          <a:srcRect b="0" l="0" r="0" t="0"/>
          <a:stretch/>
        </p:blipFill>
        <p:spPr>
          <a:xfrm>
            <a:off x="1692325" y="1843217"/>
            <a:ext cx="8099032" cy="3166419"/>
          </a:xfrm>
          <a:prstGeom prst="rect">
            <a:avLst/>
          </a:prstGeom>
          <a:noFill/>
          <a:ln>
            <a:noFill/>
          </a:ln>
        </p:spPr>
      </p:pic>
      <p:pic>
        <p:nvPicPr>
          <p:cNvPr id="952" name="Google Shape;952;p102"/>
          <p:cNvPicPr preferRelativeResize="0"/>
          <p:nvPr/>
        </p:nvPicPr>
        <p:blipFill rotWithShape="1">
          <a:blip r:embed="rId5">
            <a:alphaModFix/>
          </a:blip>
          <a:srcRect b="0" l="0" r="0" t="0"/>
          <a:stretch/>
        </p:blipFill>
        <p:spPr>
          <a:xfrm>
            <a:off x="2857500" y="243017"/>
            <a:ext cx="5549900" cy="1600200"/>
          </a:xfrm>
          <a:prstGeom prst="rect">
            <a:avLst/>
          </a:prstGeom>
          <a:noFill/>
          <a:ln>
            <a:noFill/>
          </a:ln>
        </p:spPr>
      </p:pic>
      <p:sp>
        <p:nvSpPr>
          <p:cNvPr id="953" name="Google Shape;953;p102"/>
          <p:cNvSpPr/>
          <p:nvPr/>
        </p:nvSpPr>
        <p:spPr>
          <a:xfrm>
            <a:off x="1841158" y="6513373"/>
            <a:ext cx="8304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of DWI: https://survey.alchemer.com/s3/5504604/b153c792d361</a:t>
            </a:r>
            <a:endParaRPr sz="120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pic>
        <p:nvPicPr>
          <p:cNvPr id="959" name="Google Shape;959;p103"/>
          <p:cNvPicPr preferRelativeResize="0"/>
          <p:nvPr/>
        </p:nvPicPr>
        <p:blipFill rotWithShape="1">
          <a:blip r:embed="rId3">
            <a:alphaModFix/>
          </a:blip>
          <a:srcRect b="0" l="0" r="0" t="0"/>
          <a:stretch/>
        </p:blipFill>
        <p:spPr>
          <a:xfrm>
            <a:off x="3056490" y="5198706"/>
            <a:ext cx="5873968" cy="934995"/>
          </a:xfrm>
          <a:prstGeom prst="rect">
            <a:avLst/>
          </a:prstGeom>
          <a:solidFill>
            <a:schemeClr val="accent1"/>
          </a:solidFill>
          <a:ln>
            <a:noFill/>
          </a:ln>
          <a:effectLst>
            <a:outerShdw blurRad="50800" rotWithShape="0" algn="tl" dir="2700000" dist="177800">
              <a:srgbClr val="52B294">
                <a:alpha val="40000"/>
              </a:srgbClr>
            </a:outerShdw>
          </a:effectLst>
        </p:spPr>
      </p:pic>
      <p:pic>
        <p:nvPicPr>
          <p:cNvPr id="960" name="Google Shape;960;p103"/>
          <p:cNvPicPr preferRelativeResize="0"/>
          <p:nvPr/>
        </p:nvPicPr>
        <p:blipFill rotWithShape="1">
          <a:blip r:embed="rId4">
            <a:alphaModFix/>
          </a:blip>
          <a:srcRect b="11025" l="0" r="0" t="7000"/>
          <a:stretch/>
        </p:blipFill>
        <p:spPr>
          <a:xfrm>
            <a:off x="2459809" y="1770743"/>
            <a:ext cx="6858363" cy="3124749"/>
          </a:xfrm>
          <a:prstGeom prst="rect">
            <a:avLst/>
          </a:prstGeom>
          <a:noFill/>
          <a:ln>
            <a:noFill/>
          </a:ln>
          <a:effectLst>
            <a:outerShdw blurRad="50800" rotWithShape="0" algn="tl" dir="2700000" dist="76200">
              <a:srgbClr val="52B294">
                <a:alpha val="40000"/>
              </a:srgbClr>
            </a:outerShdw>
          </a:effectLst>
        </p:spPr>
      </p:pic>
      <p:pic>
        <p:nvPicPr>
          <p:cNvPr id="961" name="Google Shape;961;p103"/>
          <p:cNvPicPr preferRelativeResize="0"/>
          <p:nvPr/>
        </p:nvPicPr>
        <p:blipFill rotWithShape="1">
          <a:blip r:embed="rId5">
            <a:alphaModFix/>
          </a:blip>
          <a:srcRect b="0" l="0" r="0" t="0"/>
          <a:stretch/>
        </p:blipFill>
        <p:spPr>
          <a:xfrm>
            <a:off x="1213757" y="389803"/>
            <a:ext cx="10058401" cy="1241904"/>
          </a:xfrm>
          <a:prstGeom prst="rect">
            <a:avLst/>
          </a:prstGeom>
          <a:noFill/>
          <a:ln>
            <a:noFill/>
          </a:ln>
        </p:spPr>
      </p:pic>
      <p:sp>
        <p:nvSpPr>
          <p:cNvPr id="962" name="Google Shape;962;p103"/>
          <p:cNvSpPr/>
          <p:nvPr/>
        </p:nvSpPr>
        <p:spPr>
          <a:xfrm>
            <a:off x="435429" y="6473371"/>
            <a:ext cx="111033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of DWI: </a:t>
            </a:r>
            <a:r>
              <a:rPr lang="en-US" sz="1200" u="sng">
                <a:solidFill>
                  <a:schemeClr val="dk1"/>
                </a:solidFill>
                <a:latin typeface="Calibri"/>
                <a:ea typeface="Calibri"/>
                <a:cs typeface="Calibri"/>
                <a:sym typeface="Calibri"/>
                <a:hlinkClick r:id="rId6">
                  <a:extLst>
                    <a:ext uri="{A12FA001-AC4F-418D-AE19-62706E023703}">
                      <ahyp:hlinkClr val="tx"/>
                    </a:ext>
                  </a:extLst>
                </a:hlinkClick>
              </a:rPr>
              <a:t>https://survey.alchemer.com/s3/6226945/Digital-Flourishing-Survey-PositiveMediatedSocialInteractions</a:t>
            </a:r>
            <a:endParaRPr sz="1200">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104"/>
          <p:cNvSpPr/>
          <p:nvPr/>
        </p:nvSpPr>
        <p:spPr>
          <a:xfrm>
            <a:off x="261257" y="6473371"/>
            <a:ext cx="111033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of DWI: </a:t>
            </a:r>
            <a:r>
              <a:rPr lang="en-US" sz="1200" u="sng">
                <a:solidFill>
                  <a:schemeClr val="dk1"/>
                </a:solidFill>
                <a:latin typeface="Calibri"/>
                <a:ea typeface="Calibri"/>
                <a:cs typeface="Calibri"/>
                <a:sym typeface="Calibri"/>
                <a:hlinkClick r:id="rId3">
                  <a:extLst>
                    <a:ext uri="{A12FA001-AC4F-418D-AE19-62706E023703}">
                      <ahyp:hlinkClr val="tx"/>
                    </a:ext>
                  </a:extLst>
                </a:hlinkClick>
              </a:rPr>
              <a:t>https://survey.alchemer.com/s3/6226945/Digital-Flourishing-Survey-PositiveMediatedSocialInteractions</a:t>
            </a:r>
            <a:endParaRPr sz="1200">
              <a:solidFill>
                <a:schemeClr val="dk1"/>
              </a:solidFill>
              <a:latin typeface="Calibri"/>
              <a:ea typeface="Calibri"/>
              <a:cs typeface="Calibri"/>
              <a:sym typeface="Calibri"/>
            </a:endParaRPr>
          </a:p>
        </p:txBody>
      </p:sp>
      <p:pic>
        <p:nvPicPr>
          <p:cNvPr id="969" name="Google Shape;969;p104"/>
          <p:cNvPicPr preferRelativeResize="0"/>
          <p:nvPr/>
        </p:nvPicPr>
        <p:blipFill rotWithShape="1">
          <a:blip r:embed="rId4">
            <a:alphaModFix/>
          </a:blip>
          <a:srcRect b="0" l="0" r="0" t="0"/>
          <a:stretch/>
        </p:blipFill>
        <p:spPr>
          <a:xfrm>
            <a:off x="1149178" y="416353"/>
            <a:ext cx="10058402" cy="1344541"/>
          </a:xfrm>
          <a:prstGeom prst="rect">
            <a:avLst/>
          </a:prstGeom>
          <a:noFill/>
          <a:ln>
            <a:noFill/>
          </a:ln>
        </p:spPr>
      </p:pic>
      <p:pic>
        <p:nvPicPr>
          <p:cNvPr id="970" name="Google Shape;970;p104"/>
          <p:cNvPicPr preferRelativeResize="0"/>
          <p:nvPr/>
        </p:nvPicPr>
        <p:blipFill rotWithShape="1">
          <a:blip r:embed="rId5">
            <a:alphaModFix/>
          </a:blip>
          <a:srcRect b="8074" l="0" r="0" t="4535"/>
          <a:stretch/>
        </p:blipFill>
        <p:spPr>
          <a:xfrm>
            <a:off x="2812946" y="1731866"/>
            <a:ext cx="6137461" cy="3188476"/>
          </a:xfrm>
          <a:prstGeom prst="rect">
            <a:avLst/>
          </a:prstGeom>
          <a:noFill/>
          <a:ln>
            <a:noFill/>
          </a:ln>
          <a:effectLst>
            <a:outerShdw blurRad="50800" rotWithShape="0" algn="tl" dir="2700000" dist="76200">
              <a:srgbClr val="52B294">
                <a:alpha val="40000"/>
              </a:srgbClr>
            </a:outerShdw>
          </a:effectLst>
        </p:spPr>
      </p:pic>
      <p:pic>
        <p:nvPicPr>
          <p:cNvPr id="971" name="Google Shape;971;p104"/>
          <p:cNvPicPr preferRelativeResize="0"/>
          <p:nvPr/>
        </p:nvPicPr>
        <p:blipFill rotWithShape="1">
          <a:blip r:embed="rId6">
            <a:alphaModFix/>
          </a:blip>
          <a:srcRect b="0" l="0" r="0" t="0"/>
          <a:stretch/>
        </p:blipFill>
        <p:spPr>
          <a:xfrm>
            <a:off x="2974839" y="5126134"/>
            <a:ext cx="5873968" cy="934995"/>
          </a:xfrm>
          <a:prstGeom prst="rect">
            <a:avLst/>
          </a:prstGeom>
          <a:solidFill>
            <a:schemeClr val="accent1"/>
          </a:solidFill>
          <a:ln>
            <a:noFill/>
          </a:ln>
          <a:effectLst>
            <a:outerShdw blurRad="50800" rotWithShape="0" algn="tl" dir="2700000" dist="177800">
              <a:srgbClr val="52B294">
                <a:alpha val="4000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05"/>
          <p:cNvSpPr txBox="1"/>
          <p:nvPr/>
        </p:nvSpPr>
        <p:spPr>
          <a:xfrm>
            <a:off x="2360350" y="0"/>
            <a:ext cx="6709200" cy="984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Aristotle: The Golden Mean</a:t>
            </a:r>
            <a:endParaRPr b="1" sz="4400">
              <a:solidFill>
                <a:srgbClr val="1C4587"/>
              </a:solidFill>
              <a:latin typeface="Calibri"/>
              <a:ea typeface="Calibri"/>
              <a:cs typeface="Calibri"/>
              <a:sym typeface="Calibri"/>
            </a:endParaRPr>
          </a:p>
        </p:txBody>
      </p:sp>
      <p:sp>
        <p:nvSpPr>
          <p:cNvPr id="978" name="Google Shape;978;p105"/>
          <p:cNvSpPr txBox="1"/>
          <p:nvPr/>
        </p:nvSpPr>
        <p:spPr>
          <a:xfrm>
            <a:off x="4311800" y="1184025"/>
            <a:ext cx="7229700" cy="489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US" sz="3000">
                <a:solidFill>
                  <a:schemeClr val="dk1"/>
                </a:solidFill>
                <a:latin typeface="Calibri"/>
                <a:ea typeface="Calibri"/>
                <a:cs typeface="Calibri"/>
                <a:sym typeface="Calibri"/>
              </a:rPr>
              <a:t>"For instance, both fear and confidence and appetite and anger and pity and in general pleasure and pain may be felt both too much and too little, and in both cases not well; but to feel them at the right times, with reference to the right objects, towards the right people, with the right motive, and in the right way, is what is both intermediate and best, and this is characteristic of virtue." </a:t>
            </a:r>
            <a:endParaRPr sz="3000">
              <a:latin typeface="Calibri"/>
              <a:ea typeface="Calibri"/>
              <a:cs typeface="Calibri"/>
              <a:sym typeface="Calibri"/>
            </a:endParaRPr>
          </a:p>
        </p:txBody>
      </p:sp>
      <p:pic>
        <p:nvPicPr>
          <p:cNvPr id="979" name="Google Shape;979;p105"/>
          <p:cNvPicPr preferRelativeResize="0"/>
          <p:nvPr/>
        </p:nvPicPr>
        <p:blipFill>
          <a:blip r:embed="rId3">
            <a:alphaModFix/>
          </a:blip>
          <a:stretch>
            <a:fillRect/>
          </a:stretch>
        </p:blipFill>
        <p:spPr>
          <a:xfrm>
            <a:off x="171000" y="1184025"/>
            <a:ext cx="3752206" cy="50569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06"/>
          <p:cNvSpPr txBox="1"/>
          <p:nvPr>
            <p:ph idx="1" type="body"/>
          </p:nvPr>
        </p:nvSpPr>
        <p:spPr>
          <a:xfrm>
            <a:off x="714597" y="1990676"/>
            <a:ext cx="10762800" cy="24921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fontScale="92500" lnSpcReduction="20000"/>
          </a:bodyPr>
          <a:lstStyle/>
          <a:p>
            <a:pPr indent="0" lvl="0" marL="0" rtl="0" algn="l">
              <a:lnSpc>
                <a:spcPct val="100000"/>
              </a:lnSpc>
              <a:spcBef>
                <a:spcPts val="1000"/>
              </a:spcBef>
              <a:spcAft>
                <a:spcPts val="0"/>
              </a:spcAft>
              <a:buNone/>
            </a:pPr>
            <a:r>
              <a:rPr lang="en-US"/>
              <a:t>See also Barbara Sher’s TEDx talk (When it comes to problem-solving and reaching your goals, there is a tension with solitude, because problems are meant to be solved via connection and collaboration and mutually helping each other) </a:t>
            </a:r>
            <a:r>
              <a:rPr lang="en-US" sz="2600" u="sng">
                <a:solidFill>
                  <a:schemeClr val="hlink"/>
                </a:solidFill>
                <a:hlinkClick r:id="rId3"/>
              </a:rPr>
              <a:t>https://www.tedxprague.cz/en/videa/isolation-is-the-dream-killer-not-your-attitude-barbara-sher</a:t>
            </a:r>
            <a:endParaRPr sz="2600"/>
          </a:p>
          <a:p>
            <a:pPr indent="-239077" lvl="1" marL="685800" rtl="0" algn="l">
              <a:lnSpc>
                <a:spcPct val="90000"/>
              </a:lnSpc>
              <a:spcBef>
                <a:spcPts val="500"/>
              </a:spcBef>
              <a:spcAft>
                <a:spcPts val="0"/>
              </a:spcAft>
              <a:buClr>
                <a:schemeClr val="dk1"/>
              </a:buClr>
              <a:buSzPct val="100000"/>
              <a:buChar char="•"/>
            </a:pPr>
            <a:r>
              <a:rPr lang="en-US" sz="2200"/>
              <a:t>Barbara’s work also reinforces building small networks of support for reaching your goals (where bridging social capital can even become more like bonding social capital)</a:t>
            </a:r>
            <a:endParaRPr/>
          </a:p>
        </p:txBody>
      </p:sp>
      <p:sp>
        <p:nvSpPr>
          <p:cNvPr id="986" name="Google Shape;986;p106"/>
          <p:cNvSpPr txBox="1"/>
          <p:nvPr/>
        </p:nvSpPr>
        <p:spPr>
          <a:xfrm>
            <a:off x="0" y="21998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Dancing in the Tensions</a:t>
            </a:r>
            <a:endParaRPr b="1" sz="4400">
              <a:solidFill>
                <a:srgbClr val="1C4587"/>
              </a:solidFill>
              <a:latin typeface="Calibri"/>
              <a:ea typeface="Calibri"/>
              <a:cs typeface="Calibri"/>
              <a:sym typeface="Calibri"/>
            </a:endParaRPr>
          </a:p>
        </p:txBody>
      </p:sp>
      <p:pic>
        <p:nvPicPr>
          <p:cNvPr id="987" name="Google Shape;987;p106"/>
          <p:cNvPicPr preferRelativeResize="0"/>
          <p:nvPr/>
        </p:nvPicPr>
        <p:blipFill>
          <a:blip r:embed="rId4">
            <a:alphaModFix/>
          </a:blip>
          <a:stretch>
            <a:fillRect/>
          </a:stretch>
        </p:blipFill>
        <p:spPr>
          <a:xfrm>
            <a:off x="262802" y="111706"/>
            <a:ext cx="1585747" cy="1325700"/>
          </a:xfrm>
          <a:prstGeom prst="rect">
            <a:avLst/>
          </a:prstGeom>
          <a:noFill/>
          <a:ln>
            <a:noFill/>
          </a:ln>
        </p:spPr>
      </p:pic>
      <p:pic>
        <p:nvPicPr>
          <p:cNvPr id="988" name="Google Shape;988;p106"/>
          <p:cNvPicPr preferRelativeResize="0"/>
          <p:nvPr/>
        </p:nvPicPr>
        <p:blipFill>
          <a:blip r:embed="rId5">
            <a:alphaModFix/>
          </a:blip>
          <a:stretch>
            <a:fillRect/>
          </a:stretch>
        </p:blipFill>
        <p:spPr>
          <a:xfrm>
            <a:off x="10168801" y="162818"/>
            <a:ext cx="1502300" cy="12234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07"/>
          <p:cNvSpPr txBox="1"/>
          <p:nvPr/>
        </p:nvSpPr>
        <p:spPr>
          <a:xfrm>
            <a:off x="3891694" y="2654882"/>
            <a:ext cx="3802800" cy="1325700"/>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chemeClr val="dk1"/>
                </a:solidFill>
                <a:latin typeface="Calibri"/>
                <a:ea typeface="Calibri"/>
                <a:cs typeface="Calibri"/>
                <a:sym typeface="Calibri"/>
              </a:rPr>
              <a:t>Family Tech Tips</a:t>
            </a:r>
            <a:endParaRPr/>
          </a:p>
          <a:p>
            <a:pPr indent="0" lvl="0" marL="0" marR="0" rtl="0" algn="ctr">
              <a:lnSpc>
                <a:spcPct val="90000"/>
              </a:lnSpc>
              <a:spcBef>
                <a:spcPts val="0"/>
              </a:spcBef>
              <a:spcAft>
                <a:spcPts val="0"/>
              </a:spcAft>
              <a:buClr>
                <a:schemeClr val="dk1"/>
              </a:buClr>
              <a:buSzPct val="100000"/>
              <a:buFont typeface="Calibri"/>
              <a:buNone/>
            </a:pPr>
            <a:r>
              <a:rPr b="1" lang="en-US" sz="4400">
                <a:solidFill>
                  <a:schemeClr val="dk1"/>
                </a:solidFill>
                <a:latin typeface="Calibri"/>
                <a:ea typeface="Calibri"/>
                <a:cs typeface="Calibri"/>
                <a:sym typeface="Calibri"/>
              </a:rPr>
              <a:t>and Resources</a:t>
            </a:r>
            <a:endParaRPr/>
          </a:p>
        </p:txBody>
      </p:sp>
      <p:pic>
        <p:nvPicPr>
          <p:cNvPr id="995" name="Google Shape;995;p107"/>
          <p:cNvPicPr preferRelativeResize="0"/>
          <p:nvPr/>
        </p:nvPicPr>
        <p:blipFill rotWithShape="1">
          <a:blip r:embed="rId3">
            <a:alphaModFix/>
          </a:blip>
          <a:srcRect b="0" l="0" r="0" t="0"/>
          <a:stretch/>
        </p:blipFill>
        <p:spPr>
          <a:xfrm>
            <a:off x="8777385" y="0"/>
            <a:ext cx="3102904" cy="3417329"/>
          </a:xfrm>
          <a:prstGeom prst="rect">
            <a:avLst/>
          </a:prstGeom>
          <a:noFill/>
          <a:ln>
            <a:noFill/>
          </a:ln>
        </p:spPr>
      </p:pic>
      <p:pic>
        <p:nvPicPr>
          <p:cNvPr id="996" name="Google Shape;996;p107"/>
          <p:cNvPicPr preferRelativeResize="0"/>
          <p:nvPr/>
        </p:nvPicPr>
        <p:blipFill rotWithShape="1">
          <a:blip r:embed="rId4">
            <a:alphaModFix/>
          </a:blip>
          <a:srcRect b="0" l="0" r="0" t="0"/>
          <a:stretch/>
        </p:blipFill>
        <p:spPr>
          <a:xfrm>
            <a:off x="4744995" y="4260210"/>
            <a:ext cx="4000983" cy="2578172"/>
          </a:xfrm>
          <a:prstGeom prst="rect">
            <a:avLst/>
          </a:prstGeom>
          <a:noFill/>
          <a:ln>
            <a:noFill/>
          </a:ln>
        </p:spPr>
      </p:pic>
      <p:pic>
        <p:nvPicPr>
          <p:cNvPr id="997" name="Google Shape;997;p107"/>
          <p:cNvPicPr preferRelativeResize="0"/>
          <p:nvPr/>
        </p:nvPicPr>
        <p:blipFill rotWithShape="1">
          <a:blip r:embed="rId5">
            <a:alphaModFix/>
          </a:blip>
          <a:srcRect b="0" l="0" r="0" t="0"/>
          <a:stretch/>
        </p:blipFill>
        <p:spPr>
          <a:xfrm>
            <a:off x="2626697" y="147232"/>
            <a:ext cx="3166403" cy="2227885"/>
          </a:xfrm>
          <a:prstGeom prst="rect">
            <a:avLst/>
          </a:prstGeom>
          <a:noFill/>
          <a:ln>
            <a:noFill/>
          </a:ln>
        </p:spPr>
      </p:pic>
      <p:pic>
        <p:nvPicPr>
          <p:cNvPr id="998" name="Google Shape;998;p107"/>
          <p:cNvPicPr preferRelativeResize="0"/>
          <p:nvPr/>
        </p:nvPicPr>
        <p:blipFill rotWithShape="1">
          <a:blip r:embed="rId6">
            <a:alphaModFix/>
          </a:blip>
          <a:srcRect b="0" l="0" r="0" t="0"/>
          <a:stretch/>
        </p:blipFill>
        <p:spPr>
          <a:xfrm>
            <a:off x="9062285" y="3649481"/>
            <a:ext cx="2728218" cy="3005899"/>
          </a:xfrm>
          <a:prstGeom prst="rect">
            <a:avLst/>
          </a:prstGeom>
          <a:noFill/>
          <a:ln>
            <a:noFill/>
          </a:ln>
        </p:spPr>
      </p:pic>
      <p:pic>
        <p:nvPicPr>
          <p:cNvPr id="999" name="Google Shape;999;p107"/>
          <p:cNvPicPr preferRelativeResize="0"/>
          <p:nvPr/>
        </p:nvPicPr>
        <p:blipFill rotWithShape="1">
          <a:blip r:embed="rId7">
            <a:alphaModFix/>
          </a:blip>
          <a:srcRect b="0" l="0" r="0" t="5731"/>
          <a:stretch/>
        </p:blipFill>
        <p:spPr>
          <a:xfrm>
            <a:off x="499192" y="2497880"/>
            <a:ext cx="2127505" cy="2654549"/>
          </a:xfrm>
          <a:prstGeom prst="rect">
            <a:avLst/>
          </a:prstGeom>
          <a:noFill/>
          <a:ln>
            <a:noFill/>
          </a:ln>
        </p:spPr>
      </p:pic>
      <p:pic>
        <p:nvPicPr>
          <p:cNvPr id="1000" name="Google Shape;1000;p107"/>
          <p:cNvPicPr preferRelativeResize="0"/>
          <p:nvPr/>
        </p:nvPicPr>
        <p:blipFill rotWithShape="1">
          <a:blip r:embed="rId8">
            <a:alphaModFix/>
          </a:blip>
          <a:srcRect b="0" l="0" r="0" t="0"/>
          <a:stretch/>
        </p:blipFill>
        <p:spPr>
          <a:xfrm>
            <a:off x="5874397" y="274958"/>
            <a:ext cx="2821692" cy="1928657"/>
          </a:xfrm>
          <a:prstGeom prst="rect">
            <a:avLst/>
          </a:prstGeom>
          <a:noFill/>
          <a:ln>
            <a:noFill/>
          </a:ln>
        </p:spPr>
      </p:pic>
      <p:pic>
        <p:nvPicPr>
          <p:cNvPr id="1001" name="Google Shape;1001;p107"/>
          <p:cNvPicPr preferRelativeResize="0"/>
          <p:nvPr/>
        </p:nvPicPr>
        <p:blipFill rotWithShape="1">
          <a:blip r:embed="rId9">
            <a:alphaModFix/>
          </a:blip>
          <a:srcRect b="0" l="0" r="0" t="0"/>
          <a:stretch/>
        </p:blipFill>
        <p:spPr>
          <a:xfrm>
            <a:off x="80491" y="58542"/>
            <a:ext cx="2326502" cy="2405264"/>
          </a:xfrm>
          <a:prstGeom prst="rect">
            <a:avLst/>
          </a:prstGeom>
          <a:noFill/>
          <a:ln>
            <a:noFill/>
          </a:ln>
        </p:spPr>
      </p:pic>
      <p:pic>
        <p:nvPicPr>
          <p:cNvPr id="1002" name="Google Shape;1002;p107"/>
          <p:cNvPicPr preferRelativeResize="0"/>
          <p:nvPr/>
        </p:nvPicPr>
        <p:blipFill rotWithShape="1">
          <a:blip r:embed="rId10">
            <a:alphaModFix/>
          </a:blip>
          <a:srcRect b="19419" l="0" r="0" t="0"/>
          <a:stretch/>
        </p:blipFill>
        <p:spPr>
          <a:xfrm>
            <a:off x="80491" y="4552186"/>
            <a:ext cx="4599272" cy="231875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7"/>
          <p:cNvPicPr preferRelativeResize="0"/>
          <p:nvPr/>
        </p:nvPicPr>
        <p:blipFill>
          <a:blip r:embed="rId3">
            <a:alphaModFix/>
          </a:blip>
          <a:stretch>
            <a:fillRect/>
          </a:stretch>
        </p:blipFill>
        <p:spPr>
          <a:xfrm>
            <a:off x="953650" y="1467175"/>
            <a:ext cx="10073851" cy="4933624"/>
          </a:xfrm>
          <a:prstGeom prst="rect">
            <a:avLst/>
          </a:prstGeom>
          <a:noFill/>
          <a:ln>
            <a:noFill/>
          </a:ln>
        </p:spPr>
      </p:pic>
      <p:sp>
        <p:nvSpPr>
          <p:cNvPr id="199" name="Google Shape;199;p27"/>
          <p:cNvSpPr txBox="1"/>
          <p:nvPr/>
        </p:nvSpPr>
        <p:spPr>
          <a:xfrm>
            <a:off x="390300" y="39225"/>
            <a:ext cx="11411400" cy="1454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50">
                <a:solidFill>
                  <a:srgbClr val="1C4587"/>
                </a:solidFill>
                <a:highlight>
                  <a:srgbClr val="FFFFFF"/>
                </a:highlight>
                <a:latin typeface="Calibri"/>
                <a:ea typeface="Calibri"/>
                <a:cs typeface="Calibri"/>
                <a:sym typeface="Calibri"/>
              </a:rPr>
              <a:t>"Norms of appropriate, responsible, and healthy behavior related to technology use, including digital literacy, ethics, etiquette, and security." </a:t>
            </a:r>
            <a:endParaRPr b="1" sz="2750">
              <a:solidFill>
                <a:srgbClr val="1C4587"/>
              </a:solidFill>
              <a:highlight>
                <a:srgbClr val="FFFFFF"/>
              </a:highlight>
              <a:latin typeface="Calibri"/>
              <a:ea typeface="Calibri"/>
              <a:cs typeface="Calibri"/>
              <a:sym typeface="Calibri"/>
            </a:endParaRPr>
          </a:p>
          <a:p>
            <a:pPr indent="0" lvl="0" marL="0" rtl="0" algn="ctr">
              <a:spcBef>
                <a:spcPts val="0"/>
              </a:spcBef>
              <a:spcAft>
                <a:spcPts val="0"/>
              </a:spcAft>
              <a:buNone/>
            </a:pPr>
            <a:r>
              <a:rPr b="1" lang="en-US" sz="2750">
                <a:solidFill>
                  <a:srgbClr val="1C4587"/>
                </a:solidFill>
                <a:highlight>
                  <a:srgbClr val="FFFFFF"/>
                </a:highlight>
                <a:latin typeface="Calibri"/>
                <a:ea typeface="Calibri"/>
                <a:cs typeface="Calibri"/>
                <a:sym typeface="Calibri"/>
              </a:rPr>
              <a:t>- Utah's HB213 (2015)</a:t>
            </a:r>
            <a:endParaRPr b="1" sz="2550">
              <a:solidFill>
                <a:srgbClr val="1C4587"/>
              </a:solidFill>
              <a:highlight>
                <a:srgbClr val="FFFFFF"/>
              </a:highlight>
              <a:latin typeface="Roboto"/>
              <a:ea typeface="Roboto"/>
              <a:cs typeface="Roboto"/>
              <a:sym typeface="Roboto"/>
            </a:endParaRPr>
          </a:p>
        </p:txBody>
      </p:sp>
      <p:sp>
        <p:nvSpPr>
          <p:cNvPr id="200" name="Google Shape;200;p27"/>
          <p:cNvSpPr txBox="1"/>
          <p:nvPr/>
        </p:nvSpPr>
        <p:spPr>
          <a:xfrm>
            <a:off x="1660225" y="6324600"/>
            <a:ext cx="8660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u="sng">
                <a:solidFill>
                  <a:schemeClr val="hlink"/>
                </a:solidFill>
                <a:latin typeface="Calibri"/>
                <a:ea typeface="Calibri"/>
                <a:cs typeface="Calibri"/>
                <a:sym typeface="Calibri"/>
                <a:hlinkClick r:id="rId4"/>
              </a:rPr>
              <a:t>https://digcitutah.com/</a:t>
            </a:r>
            <a:r>
              <a:rPr b="1" lang="en-US" sz="2400">
                <a:solidFill>
                  <a:schemeClr val="dk1"/>
                </a:solidFill>
                <a:latin typeface="Calibri"/>
                <a:ea typeface="Calibri"/>
                <a:cs typeface="Calibri"/>
                <a:sym typeface="Calibri"/>
              </a:rPr>
              <a:t> - -see more resources in the bonus section</a:t>
            </a:r>
            <a:endParaRPr b="1" sz="2600"/>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08"/>
          <p:cNvSpPr txBox="1"/>
          <p:nvPr/>
        </p:nvSpPr>
        <p:spPr>
          <a:xfrm>
            <a:off x="941172" y="11881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If your children use YouTube…</a:t>
            </a:r>
            <a:endParaRPr b="1" sz="4400">
              <a:solidFill>
                <a:schemeClr val="dk1"/>
              </a:solidFill>
              <a:latin typeface="Calibri"/>
              <a:ea typeface="Calibri"/>
              <a:cs typeface="Calibri"/>
              <a:sym typeface="Calibri"/>
            </a:endParaRPr>
          </a:p>
        </p:txBody>
      </p:sp>
      <p:pic>
        <p:nvPicPr>
          <p:cNvPr id="1009" name="Google Shape;1009;p108"/>
          <p:cNvPicPr preferRelativeResize="0"/>
          <p:nvPr/>
        </p:nvPicPr>
        <p:blipFill rotWithShape="1">
          <a:blip r:embed="rId3">
            <a:alphaModFix/>
          </a:blip>
          <a:srcRect b="0" l="0" r="0" t="0"/>
          <a:stretch/>
        </p:blipFill>
        <p:spPr>
          <a:xfrm>
            <a:off x="482241" y="1350144"/>
            <a:ext cx="5283725" cy="2948117"/>
          </a:xfrm>
          <a:prstGeom prst="rect">
            <a:avLst/>
          </a:prstGeom>
          <a:noFill/>
          <a:ln>
            <a:noFill/>
          </a:ln>
        </p:spPr>
      </p:pic>
      <p:pic>
        <p:nvPicPr>
          <p:cNvPr id="1010" name="Google Shape;1010;p108"/>
          <p:cNvPicPr preferRelativeResize="0"/>
          <p:nvPr/>
        </p:nvPicPr>
        <p:blipFill rotWithShape="1">
          <a:blip r:embed="rId4">
            <a:alphaModFix/>
          </a:blip>
          <a:srcRect b="0" l="0" r="0" t="0"/>
          <a:stretch/>
        </p:blipFill>
        <p:spPr>
          <a:xfrm>
            <a:off x="6283674" y="1350144"/>
            <a:ext cx="5267835" cy="2948116"/>
          </a:xfrm>
          <a:prstGeom prst="rect">
            <a:avLst/>
          </a:prstGeom>
          <a:noFill/>
          <a:ln>
            <a:noFill/>
          </a:ln>
        </p:spPr>
      </p:pic>
      <p:pic>
        <p:nvPicPr>
          <p:cNvPr id="1011" name="Google Shape;1011;p108"/>
          <p:cNvPicPr preferRelativeResize="0"/>
          <p:nvPr/>
        </p:nvPicPr>
        <p:blipFill rotWithShape="1">
          <a:blip r:embed="rId5">
            <a:alphaModFix/>
          </a:blip>
          <a:srcRect b="0" l="0" r="0" t="0"/>
          <a:stretch/>
        </p:blipFill>
        <p:spPr>
          <a:xfrm>
            <a:off x="4001586" y="4480289"/>
            <a:ext cx="3133334" cy="221838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09"/>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1018" name="Google Shape;1018;p109"/>
          <p:cNvSpPr txBox="1"/>
          <p:nvPr/>
        </p:nvSpPr>
        <p:spPr>
          <a:xfrm>
            <a:off x="941172" y="-257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If your children use YouTube…</a:t>
            </a:r>
            <a:endParaRPr b="1" sz="4400">
              <a:solidFill>
                <a:schemeClr val="dk1"/>
              </a:solidFill>
              <a:latin typeface="Calibri"/>
              <a:ea typeface="Calibri"/>
              <a:cs typeface="Calibri"/>
              <a:sym typeface="Calibri"/>
            </a:endParaRPr>
          </a:p>
        </p:txBody>
      </p:sp>
      <p:sp>
        <p:nvSpPr>
          <p:cNvPr id="1019" name="Google Shape;1019;p109"/>
          <p:cNvSpPr/>
          <p:nvPr/>
        </p:nvSpPr>
        <p:spPr>
          <a:xfrm>
            <a:off x="838200" y="1263647"/>
            <a:ext cx="10299300" cy="50169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Make sure the device is in a public area and at least within your visual field and earshot.</a:t>
            </a:r>
            <a:endParaRPr/>
          </a:p>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Turn off autoplay [avoid rabbit holes and inane (or worse) content]</a:t>
            </a:r>
            <a:endParaRPr/>
          </a:p>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Put the video on full screen [prevents sidebar distractions &amp; rabbit holes]</a:t>
            </a:r>
            <a:endParaRPr/>
          </a:p>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Alone as the parent, prepare the video by getting past the initial ad first.</a:t>
            </a:r>
            <a:endParaRPr/>
          </a:p>
          <a:p>
            <a:pPr indent="-285750" lvl="1" marL="742950" marR="0" rtl="0" algn="l">
              <a:spcBef>
                <a:spcPts val="0"/>
              </a:spcBef>
              <a:spcAft>
                <a:spcPts val="0"/>
              </a:spcAft>
              <a:buClr>
                <a:srgbClr val="222222"/>
              </a:buClr>
              <a:buSzPts val="2400"/>
              <a:buFont typeface="Arial"/>
              <a:buChar char="•"/>
            </a:pPr>
            <a:r>
              <a:rPr b="0" i="0" lang="en-US" sz="2400" u="none" cap="none" strike="noStrike">
                <a:solidFill>
                  <a:srgbClr val="222222"/>
                </a:solidFill>
                <a:latin typeface="Arial"/>
                <a:ea typeface="Arial"/>
                <a:cs typeface="Arial"/>
                <a:sym typeface="Arial"/>
              </a:rPr>
              <a:t>Watch/listen for intermediate ads, and ads at the end </a:t>
            </a:r>
            <a:endParaRPr b="0" i="0" sz="2400" u="none" cap="none" strike="noStrike">
              <a:solidFill>
                <a:schemeClr val="dk1"/>
              </a:solidFill>
              <a:latin typeface="Calibri"/>
              <a:ea typeface="Calibri"/>
              <a:cs typeface="Calibri"/>
              <a:sym typeface="Calibri"/>
            </a:endParaRPr>
          </a:p>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Agree together with your child on how much time you/they will spend on the activity. [This can help model principles of time-boxing and single-tasking, which are powerful Digital Wellness principles.]</a:t>
            </a: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r>
              <a:rPr lang="en-US" sz="2000">
                <a:solidFill>
                  <a:srgbClr val="222222"/>
                </a:solidFill>
                <a:latin typeface="Arial"/>
                <a:ea typeface="Arial"/>
                <a:cs typeface="Arial"/>
                <a:sym typeface="Arial"/>
              </a:rPr>
              <a:t>*Wherever possible, use technology *with* your child. This is good for both relationship-building and safety, and side-by-side learning with positive reinforcement can potentially be a protective factor for overall behavioral health, as per Social Development Strategy</a:t>
            </a:r>
            <a:endParaRPr sz="1600">
              <a:solidFill>
                <a:schemeClr val="dk1"/>
              </a:solidFill>
              <a:latin typeface="Calibri"/>
              <a:ea typeface="Calibri"/>
              <a:cs typeface="Calibri"/>
              <a:sym typeface="Calibri"/>
            </a:endParaRPr>
          </a:p>
        </p:txBody>
      </p:sp>
      <p:pic>
        <p:nvPicPr>
          <p:cNvPr id="1020" name="Google Shape;1020;p109"/>
          <p:cNvPicPr preferRelativeResize="0"/>
          <p:nvPr/>
        </p:nvPicPr>
        <p:blipFill rotWithShape="1">
          <a:blip r:embed="rId3">
            <a:alphaModFix/>
          </a:blip>
          <a:srcRect b="0" l="0" r="0" t="0"/>
          <a:stretch/>
        </p:blipFill>
        <p:spPr>
          <a:xfrm>
            <a:off x="10107827" y="91974"/>
            <a:ext cx="1801017" cy="1231015"/>
          </a:xfrm>
          <a:prstGeom prst="rect">
            <a:avLst/>
          </a:prstGeom>
          <a:noFill/>
          <a:ln>
            <a:noFill/>
          </a:ln>
        </p:spPr>
      </p:pic>
      <p:pic>
        <p:nvPicPr>
          <p:cNvPr id="1021" name="Google Shape;1021;p109"/>
          <p:cNvPicPr preferRelativeResize="0"/>
          <p:nvPr/>
        </p:nvPicPr>
        <p:blipFill rotWithShape="1">
          <a:blip r:embed="rId4">
            <a:alphaModFix/>
          </a:blip>
          <a:srcRect b="9188" l="11948" r="15723" t="15002"/>
          <a:stretch/>
        </p:blipFill>
        <p:spPr>
          <a:xfrm>
            <a:off x="10958383" y="5902414"/>
            <a:ext cx="996778" cy="87873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110"/>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1028" name="Google Shape;1028;p110"/>
          <p:cNvPicPr preferRelativeResize="0"/>
          <p:nvPr/>
        </p:nvPicPr>
        <p:blipFill rotWithShape="1">
          <a:blip r:embed="rId3">
            <a:alphaModFix/>
          </a:blip>
          <a:srcRect b="0" l="0" r="0" t="0"/>
          <a:stretch/>
        </p:blipFill>
        <p:spPr>
          <a:xfrm>
            <a:off x="1909719" y="1584335"/>
            <a:ext cx="3082412" cy="4877662"/>
          </a:xfrm>
          <a:prstGeom prst="rect">
            <a:avLst/>
          </a:prstGeom>
          <a:noFill/>
          <a:ln>
            <a:noFill/>
          </a:ln>
        </p:spPr>
      </p:pic>
      <p:pic>
        <p:nvPicPr>
          <p:cNvPr id="1029" name="Google Shape;1029;p110"/>
          <p:cNvPicPr preferRelativeResize="0"/>
          <p:nvPr/>
        </p:nvPicPr>
        <p:blipFill rotWithShape="1">
          <a:blip r:embed="rId4">
            <a:alphaModFix/>
          </a:blip>
          <a:srcRect b="0" l="0" r="0" t="0"/>
          <a:stretch/>
        </p:blipFill>
        <p:spPr>
          <a:xfrm>
            <a:off x="7080419" y="1596050"/>
            <a:ext cx="3081981" cy="4924347"/>
          </a:xfrm>
          <a:prstGeom prst="rect">
            <a:avLst/>
          </a:prstGeom>
          <a:noFill/>
          <a:ln>
            <a:noFill/>
          </a:ln>
        </p:spPr>
      </p:pic>
      <p:sp>
        <p:nvSpPr>
          <p:cNvPr id="1030" name="Google Shape;1030;p110"/>
          <p:cNvSpPr txBox="1"/>
          <p:nvPr/>
        </p:nvSpPr>
        <p:spPr>
          <a:xfrm>
            <a:off x="941172" y="21767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Family tech tip from Better Screen Time</a:t>
            </a:r>
            <a:endParaRPr b="1" sz="4400">
              <a:solidFill>
                <a:schemeClr val="dk1"/>
              </a:solidFill>
              <a:latin typeface="Calibri"/>
              <a:ea typeface="Calibri"/>
              <a:cs typeface="Calibri"/>
              <a:sym typeface="Calibri"/>
            </a:endParaRPr>
          </a:p>
        </p:txBody>
      </p:sp>
      <p:sp>
        <p:nvSpPr>
          <p:cNvPr id="1031" name="Google Shape;1031;p110"/>
          <p:cNvSpPr/>
          <p:nvPr/>
        </p:nvSpPr>
        <p:spPr>
          <a:xfrm>
            <a:off x="0" y="6596390"/>
            <a:ext cx="11742000" cy="26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u="sng">
                <a:solidFill>
                  <a:schemeClr val="dk1"/>
                </a:solidFill>
                <a:latin typeface="Calibri"/>
                <a:ea typeface="Calibri"/>
                <a:cs typeface="Calibri"/>
                <a:sym typeface="Calibri"/>
                <a:hlinkClick r:id="rId5">
                  <a:extLst>
                    <a:ext uri="{A12FA001-AC4F-418D-AE19-62706E023703}">
                      <ahyp:hlinkClr val="tx"/>
                    </a:ext>
                  </a:extLst>
                </a:hlinkClick>
              </a:rPr>
              <a:t>https://www.instagram.com/p/CU8JuQvBs-K/</a:t>
            </a:r>
            <a:r>
              <a:rPr lang="en-US" sz="1100">
                <a:solidFill>
                  <a:schemeClr val="dk1"/>
                </a:solidFill>
                <a:latin typeface="Calibri"/>
                <a:ea typeface="Calibri"/>
                <a:cs typeface="Calibri"/>
                <a:sym typeface="Calibri"/>
              </a:rPr>
              <a:t> or @BetterScreenTime or </a:t>
            </a:r>
            <a:r>
              <a:rPr lang="en-US" sz="1100" u="sng">
                <a:solidFill>
                  <a:schemeClr val="dk1"/>
                </a:solidFill>
                <a:latin typeface="Calibri"/>
                <a:ea typeface="Calibri"/>
                <a:cs typeface="Calibri"/>
                <a:sym typeface="Calibri"/>
                <a:hlinkClick r:id="rId6">
                  <a:extLst>
                    <a:ext uri="{A12FA001-AC4F-418D-AE19-62706E023703}">
                      <ahyp:hlinkClr val="tx"/>
                    </a:ext>
                  </a:extLst>
                </a:hlinkClick>
              </a:rPr>
              <a:t>https://www.instagram.com/betterscreentime/</a:t>
            </a:r>
            <a:endParaRPr sz="1100">
              <a:solidFill>
                <a:schemeClr val="dk1"/>
              </a:solidFill>
              <a:latin typeface="Calibri"/>
              <a:ea typeface="Calibri"/>
              <a:cs typeface="Calibri"/>
              <a:sym typeface="Calibri"/>
            </a:endParaRPr>
          </a:p>
        </p:txBody>
      </p:sp>
      <p:pic>
        <p:nvPicPr>
          <p:cNvPr id="1032" name="Google Shape;1032;p110"/>
          <p:cNvPicPr preferRelativeResize="0"/>
          <p:nvPr/>
        </p:nvPicPr>
        <p:blipFill rotWithShape="1">
          <a:blip r:embed="rId7">
            <a:alphaModFix/>
          </a:blip>
          <a:srcRect b="9188" l="11948" r="15723" t="15002"/>
          <a:stretch/>
        </p:blipFill>
        <p:spPr>
          <a:xfrm>
            <a:off x="10958383" y="5848461"/>
            <a:ext cx="996778" cy="87873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11"/>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1039" name="Google Shape;1039;p111"/>
          <p:cNvPicPr preferRelativeResize="0"/>
          <p:nvPr/>
        </p:nvPicPr>
        <p:blipFill rotWithShape="1">
          <a:blip r:embed="rId3">
            <a:alphaModFix/>
          </a:blip>
          <a:srcRect b="0" l="0" r="0" t="0"/>
          <a:stretch/>
        </p:blipFill>
        <p:spPr>
          <a:xfrm>
            <a:off x="4317927" y="3580375"/>
            <a:ext cx="3639137" cy="1763582"/>
          </a:xfrm>
          <a:prstGeom prst="rect">
            <a:avLst/>
          </a:prstGeom>
          <a:noFill/>
          <a:ln>
            <a:noFill/>
          </a:ln>
        </p:spPr>
      </p:pic>
      <p:pic>
        <p:nvPicPr>
          <p:cNvPr id="1040" name="Google Shape;1040;p111"/>
          <p:cNvPicPr preferRelativeResize="0"/>
          <p:nvPr/>
        </p:nvPicPr>
        <p:blipFill rotWithShape="1">
          <a:blip r:embed="rId4">
            <a:alphaModFix/>
          </a:blip>
          <a:srcRect b="0" l="0" r="0" t="0"/>
          <a:stretch/>
        </p:blipFill>
        <p:spPr>
          <a:xfrm>
            <a:off x="8331198" y="4154958"/>
            <a:ext cx="3136900" cy="1993900"/>
          </a:xfrm>
          <a:prstGeom prst="rect">
            <a:avLst/>
          </a:prstGeom>
          <a:noFill/>
          <a:ln>
            <a:noFill/>
          </a:ln>
        </p:spPr>
      </p:pic>
      <p:pic>
        <p:nvPicPr>
          <p:cNvPr id="1041" name="Google Shape;1041;p111"/>
          <p:cNvPicPr preferRelativeResize="0"/>
          <p:nvPr/>
        </p:nvPicPr>
        <p:blipFill rotWithShape="1">
          <a:blip r:embed="rId5">
            <a:alphaModFix/>
          </a:blip>
          <a:srcRect b="0" l="0" r="0" t="0"/>
          <a:stretch/>
        </p:blipFill>
        <p:spPr>
          <a:xfrm>
            <a:off x="838200" y="1776284"/>
            <a:ext cx="3365500" cy="2197100"/>
          </a:xfrm>
          <a:prstGeom prst="rect">
            <a:avLst/>
          </a:prstGeom>
          <a:noFill/>
          <a:ln>
            <a:noFill/>
          </a:ln>
        </p:spPr>
      </p:pic>
      <p:pic>
        <p:nvPicPr>
          <p:cNvPr id="1042" name="Google Shape;1042;p111"/>
          <p:cNvPicPr preferRelativeResize="0"/>
          <p:nvPr/>
        </p:nvPicPr>
        <p:blipFill rotWithShape="1">
          <a:blip r:embed="rId6">
            <a:alphaModFix/>
          </a:blip>
          <a:srcRect b="0" l="0" r="0" t="0"/>
          <a:stretch/>
        </p:blipFill>
        <p:spPr>
          <a:xfrm>
            <a:off x="1778000" y="1046034"/>
            <a:ext cx="1485900" cy="1460500"/>
          </a:xfrm>
          <a:prstGeom prst="rect">
            <a:avLst/>
          </a:prstGeom>
          <a:noFill/>
          <a:ln>
            <a:noFill/>
          </a:ln>
        </p:spPr>
      </p:pic>
      <p:pic>
        <p:nvPicPr>
          <p:cNvPr id="1043" name="Google Shape;1043;p111"/>
          <p:cNvPicPr preferRelativeResize="0"/>
          <p:nvPr/>
        </p:nvPicPr>
        <p:blipFill rotWithShape="1">
          <a:blip r:embed="rId7">
            <a:alphaModFix/>
          </a:blip>
          <a:srcRect b="0" l="0" r="0" t="0"/>
          <a:stretch/>
        </p:blipFill>
        <p:spPr>
          <a:xfrm>
            <a:off x="4626195" y="2606508"/>
            <a:ext cx="3022600" cy="1054100"/>
          </a:xfrm>
          <a:prstGeom prst="rect">
            <a:avLst/>
          </a:prstGeom>
          <a:noFill/>
          <a:ln>
            <a:noFill/>
          </a:ln>
        </p:spPr>
      </p:pic>
      <p:pic>
        <p:nvPicPr>
          <p:cNvPr id="1044" name="Google Shape;1044;p111"/>
          <p:cNvPicPr preferRelativeResize="0"/>
          <p:nvPr/>
        </p:nvPicPr>
        <p:blipFill rotWithShape="1">
          <a:blip r:embed="rId8">
            <a:alphaModFix/>
          </a:blip>
          <a:srcRect b="0" l="0" r="0" t="0"/>
          <a:stretch/>
        </p:blipFill>
        <p:spPr>
          <a:xfrm>
            <a:off x="9005699" y="1899053"/>
            <a:ext cx="1794104" cy="2620601"/>
          </a:xfrm>
          <a:prstGeom prst="rect">
            <a:avLst/>
          </a:prstGeom>
          <a:noFill/>
          <a:ln>
            <a:noFill/>
          </a:ln>
        </p:spPr>
      </p:pic>
      <p:sp>
        <p:nvSpPr>
          <p:cNvPr id="1045" name="Google Shape;1045;p111"/>
          <p:cNvSpPr/>
          <p:nvPr/>
        </p:nvSpPr>
        <p:spPr>
          <a:xfrm>
            <a:off x="3793609" y="5934076"/>
            <a:ext cx="4134600" cy="861900"/>
          </a:xfrm>
          <a:prstGeom prst="rect">
            <a:avLst/>
          </a:prstGeom>
          <a:no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u="sng">
                <a:solidFill>
                  <a:schemeClr val="dk1"/>
                </a:solidFill>
                <a:latin typeface="Calibri"/>
                <a:ea typeface="Calibri"/>
                <a:cs typeface="Calibri"/>
                <a:sym typeface="Calibri"/>
                <a:hlinkClick r:id="rId9">
                  <a:extLst>
                    <a:ext uri="{A12FA001-AC4F-418D-AE19-62706E023703}">
                      <ahyp:hlinkClr val="tx"/>
                    </a:ext>
                  </a:extLst>
                </a:hlinkClick>
              </a:rPr>
              <a:t>https://www.instagram.com/p/CU8JuQvBs-K/</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u="sng">
                <a:solidFill>
                  <a:schemeClr val="dk1"/>
                </a:solidFill>
                <a:latin typeface="Calibri"/>
                <a:ea typeface="Calibri"/>
                <a:cs typeface="Calibri"/>
                <a:sym typeface="Calibri"/>
                <a:hlinkClick r:id="rId10">
                  <a:extLst>
                    <a:ext uri="{A12FA001-AC4F-418D-AE19-62706E023703}">
                      <ahyp:hlinkClr val="tx"/>
                    </a:ext>
                  </a:extLst>
                </a:hlinkClick>
              </a:rPr>
              <a:t>https://www.instagram.com/betterscreentime/</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@BetterScreenTime</a:t>
            </a:r>
            <a:endParaRPr sz="1600">
              <a:solidFill>
                <a:schemeClr val="dk1"/>
              </a:solidFill>
              <a:latin typeface="Calibri"/>
              <a:ea typeface="Calibri"/>
              <a:cs typeface="Calibri"/>
              <a:sym typeface="Calibri"/>
            </a:endParaRPr>
          </a:p>
        </p:txBody>
      </p:sp>
      <p:sp>
        <p:nvSpPr>
          <p:cNvPr id="1046" name="Google Shape;1046;p111"/>
          <p:cNvSpPr txBox="1"/>
          <p:nvPr/>
        </p:nvSpPr>
        <p:spPr>
          <a:xfrm>
            <a:off x="1333800" y="84944"/>
            <a:ext cx="96480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e.g., from Andrea Davis at Better Screen Time</a:t>
            </a:r>
            <a:endParaRPr sz="4000">
              <a:solidFill>
                <a:schemeClr val="dk1"/>
              </a:solidFill>
              <a:latin typeface="Calibri"/>
              <a:ea typeface="Calibri"/>
              <a:cs typeface="Calibri"/>
              <a:sym typeface="Calibri"/>
            </a:endParaRPr>
          </a:p>
        </p:txBody>
      </p:sp>
      <p:pic>
        <p:nvPicPr>
          <p:cNvPr id="1047" name="Google Shape;1047;p111"/>
          <p:cNvPicPr preferRelativeResize="0"/>
          <p:nvPr/>
        </p:nvPicPr>
        <p:blipFill rotWithShape="1">
          <a:blip r:embed="rId11">
            <a:alphaModFix/>
          </a:blip>
          <a:srcRect b="38048" l="9178" r="9600" t="33121"/>
          <a:stretch/>
        </p:blipFill>
        <p:spPr>
          <a:xfrm>
            <a:off x="1080786" y="3991402"/>
            <a:ext cx="2712823" cy="790832"/>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pic>
        <p:nvPicPr>
          <p:cNvPr id="1053" name="Google Shape;1053;p112"/>
          <p:cNvPicPr preferRelativeResize="0"/>
          <p:nvPr/>
        </p:nvPicPr>
        <p:blipFill rotWithShape="1">
          <a:blip r:embed="rId3">
            <a:alphaModFix/>
          </a:blip>
          <a:srcRect b="0" l="0" r="0" t="0"/>
          <a:stretch/>
        </p:blipFill>
        <p:spPr>
          <a:xfrm>
            <a:off x="106673" y="222598"/>
            <a:ext cx="2512272" cy="6252342"/>
          </a:xfrm>
          <a:prstGeom prst="rect">
            <a:avLst/>
          </a:prstGeom>
          <a:noFill/>
          <a:ln>
            <a:noFill/>
          </a:ln>
        </p:spPr>
      </p:pic>
      <p:pic>
        <p:nvPicPr>
          <p:cNvPr id="1054" name="Google Shape;1054;p112"/>
          <p:cNvPicPr preferRelativeResize="0"/>
          <p:nvPr/>
        </p:nvPicPr>
        <p:blipFill rotWithShape="1">
          <a:blip r:embed="rId4">
            <a:alphaModFix/>
          </a:blip>
          <a:srcRect b="0" l="0" r="0" t="0"/>
          <a:stretch/>
        </p:blipFill>
        <p:spPr>
          <a:xfrm>
            <a:off x="7338353" y="4412344"/>
            <a:ext cx="4795165" cy="2402114"/>
          </a:xfrm>
          <a:prstGeom prst="rect">
            <a:avLst/>
          </a:prstGeom>
          <a:noFill/>
          <a:ln cap="flat" cmpd="sng" w="9525">
            <a:solidFill>
              <a:srgbClr val="AEABAB"/>
            </a:solidFill>
            <a:prstDash val="solid"/>
            <a:round/>
            <a:headEnd len="sm" w="sm" type="none"/>
            <a:tailEnd len="sm" w="sm" type="none"/>
          </a:ln>
        </p:spPr>
      </p:pic>
      <p:pic>
        <p:nvPicPr>
          <p:cNvPr id="1055" name="Google Shape;1055;p112"/>
          <p:cNvPicPr preferRelativeResize="0"/>
          <p:nvPr/>
        </p:nvPicPr>
        <p:blipFill rotWithShape="1">
          <a:blip r:embed="rId5">
            <a:alphaModFix/>
          </a:blip>
          <a:srcRect b="0" l="0" r="0" t="0"/>
          <a:stretch/>
        </p:blipFill>
        <p:spPr>
          <a:xfrm>
            <a:off x="2645962" y="3047659"/>
            <a:ext cx="4653118" cy="2128647"/>
          </a:xfrm>
          <a:prstGeom prst="rect">
            <a:avLst/>
          </a:prstGeom>
          <a:noFill/>
          <a:ln>
            <a:noFill/>
          </a:ln>
        </p:spPr>
      </p:pic>
      <p:pic>
        <p:nvPicPr>
          <p:cNvPr id="1056" name="Google Shape;1056;p112"/>
          <p:cNvPicPr preferRelativeResize="0"/>
          <p:nvPr/>
        </p:nvPicPr>
        <p:blipFill rotWithShape="1">
          <a:blip r:embed="rId6">
            <a:alphaModFix/>
          </a:blip>
          <a:srcRect b="0" l="0" r="0" t="0"/>
          <a:stretch/>
        </p:blipFill>
        <p:spPr>
          <a:xfrm>
            <a:off x="7302384" y="1534101"/>
            <a:ext cx="4831133" cy="2233260"/>
          </a:xfrm>
          <a:prstGeom prst="rect">
            <a:avLst/>
          </a:prstGeom>
          <a:noFill/>
          <a:ln>
            <a:noFill/>
          </a:ln>
        </p:spPr>
      </p:pic>
      <p:pic>
        <p:nvPicPr>
          <p:cNvPr id="1057" name="Google Shape;1057;p112"/>
          <p:cNvPicPr preferRelativeResize="0"/>
          <p:nvPr/>
        </p:nvPicPr>
        <p:blipFill rotWithShape="1">
          <a:blip r:embed="rId7">
            <a:alphaModFix/>
          </a:blip>
          <a:srcRect b="0" l="0" r="0" t="0"/>
          <a:stretch/>
        </p:blipFill>
        <p:spPr>
          <a:xfrm>
            <a:off x="2656161" y="96128"/>
            <a:ext cx="4687295" cy="2114569"/>
          </a:xfrm>
          <a:prstGeom prst="rect">
            <a:avLst/>
          </a:prstGeom>
          <a:noFill/>
          <a:ln>
            <a:noFill/>
          </a:ln>
        </p:spPr>
      </p:pic>
      <p:sp>
        <p:nvSpPr>
          <p:cNvPr id="1058" name="Google Shape;1058;p112"/>
          <p:cNvSpPr txBox="1"/>
          <p:nvPr/>
        </p:nvSpPr>
        <p:spPr>
          <a:xfrm>
            <a:off x="7600958" y="491949"/>
            <a:ext cx="4275000" cy="646500"/>
          </a:xfrm>
          <a:prstGeom prst="rect">
            <a:avLst/>
          </a:prstGeom>
          <a:noFill/>
          <a:ln cap="flat" cmpd="sng" w="50800">
            <a:solidFill>
              <a:srgbClr val="AEABA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from </a:t>
            </a:r>
            <a:r>
              <a:rPr b="1" lang="en-US" sz="3600">
                <a:solidFill>
                  <a:schemeClr val="dk1"/>
                </a:solidFill>
                <a:latin typeface="Calibri"/>
                <a:ea typeface="Calibri"/>
                <a:cs typeface="Calibri"/>
                <a:sym typeface="Calibri"/>
              </a:rPr>
              <a:t>WiredHuman.org</a:t>
            </a:r>
            <a:endParaRPr b="1" sz="3600">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113"/>
          <p:cNvSpPr txBox="1"/>
          <p:nvPr/>
        </p:nvSpPr>
        <p:spPr>
          <a:xfrm>
            <a:off x="3817238" y="535294"/>
            <a:ext cx="4275000" cy="769500"/>
          </a:xfrm>
          <a:prstGeom prst="rect">
            <a:avLst/>
          </a:prstGeom>
          <a:noFill/>
          <a:ln cap="flat" cmpd="sng" w="50800">
            <a:solidFill>
              <a:srgbClr val="AEABA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dk1"/>
                </a:solidFill>
                <a:latin typeface="Calibri"/>
                <a:ea typeface="Calibri"/>
                <a:cs typeface="Calibri"/>
                <a:sym typeface="Calibri"/>
              </a:rPr>
              <a:t>Other resources</a:t>
            </a:r>
            <a:endParaRPr b="1" sz="6600">
              <a:solidFill>
                <a:schemeClr val="dk1"/>
              </a:solidFill>
              <a:latin typeface="Calibri"/>
              <a:ea typeface="Calibri"/>
              <a:cs typeface="Calibri"/>
              <a:sym typeface="Calibri"/>
            </a:endParaRPr>
          </a:p>
        </p:txBody>
      </p:sp>
      <p:sp>
        <p:nvSpPr>
          <p:cNvPr id="1065" name="Google Shape;1065;p113"/>
          <p:cNvSpPr txBox="1"/>
          <p:nvPr/>
        </p:nvSpPr>
        <p:spPr>
          <a:xfrm>
            <a:off x="1565745" y="1890927"/>
            <a:ext cx="8241900" cy="39711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DigCitUtah: </a:t>
            </a:r>
            <a:r>
              <a:rPr lang="en-US" sz="1800" u="sng">
                <a:solidFill>
                  <a:schemeClr val="dk1"/>
                </a:solidFill>
                <a:latin typeface="Calibri"/>
                <a:ea typeface="Calibri"/>
                <a:cs typeface="Calibri"/>
                <a:sym typeface="Calibri"/>
                <a:hlinkClick r:id="rId3">
                  <a:extLst>
                    <a:ext uri="{A12FA001-AC4F-418D-AE19-62706E023703}">
                      <ahyp:hlinkClr val="tx"/>
                    </a:ext>
                  </a:extLst>
                </a:hlinkClick>
              </a:rPr>
              <a:t>https://digcitutah.com/resources-library/</a:t>
            </a:r>
            <a:r>
              <a:rPr lang="en-US" sz="1800">
                <a:solidFill>
                  <a:schemeClr val="dk1"/>
                </a:solidFill>
                <a:latin typeface="Calibri"/>
                <a:ea typeface="Calibri"/>
                <a:cs typeface="Calibri"/>
                <a:sym typeface="Calibri"/>
              </a:rPr>
              <a:t> [resources covering various facets of Digital Citizenship and Digital Safety]</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Educate Empower Kids: </a:t>
            </a: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https://educateempowerkids.org/</a:t>
            </a:r>
            <a:endParaRPr sz="18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Conversations with My Kids: 30 Essential Family Discussions for the Digital Age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Petra’s Power to See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Noah’s New Phone: A Story About Using Technology for Good</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Messages About Me: Sydney’s Story, A Girl’s Journey to Healthy Body Image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Kids and Pornography: A Public Health Crisis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30 Days to a Stronger Child</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30 Days of Sex Talks [different books for different ages]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How to Talk to Your Kids About Pornography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Defend Young Minds: </a:t>
            </a:r>
            <a:r>
              <a:rPr lang="en-US" sz="1800" u="sng">
                <a:solidFill>
                  <a:schemeClr val="dk1"/>
                </a:solidFill>
                <a:latin typeface="Calibri"/>
                <a:ea typeface="Calibri"/>
                <a:cs typeface="Calibri"/>
                <a:sym typeface="Calibri"/>
                <a:hlinkClick r:id="rId5">
                  <a:extLst>
                    <a:ext uri="{A12FA001-AC4F-418D-AE19-62706E023703}">
                      <ahyp:hlinkClr val="tx"/>
                    </a:ext>
                  </a:extLst>
                </a:hlinkClick>
              </a:rPr>
              <a:t>https://www.defendyoungminds.com/</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Reach10 for young adults: </a:t>
            </a:r>
            <a:r>
              <a:rPr lang="en-US" sz="1800" u="sng">
                <a:solidFill>
                  <a:schemeClr val="dk1"/>
                </a:solidFill>
                <a:latin typeface="Calibri"/>
                <a:ea typeface="Calibri"/>
                <a:cs typeface="Calibri"/>
                <a:sym typeface="Calibri"/>
                <a:hlinkClick r:id="rId6">
                  <a:extLst>
                    <a:ext uri="{A12FA001-AC4F-418D-AE19-62706E023703}">
                      <ahyp:hlinkClr val="tx"/>
                    </a:ext>
                  </a:extLst>
                </a:hlinkClick>
              </a:rPr>
              <a:t>https://reach10.org/</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Others you use/like?    </a:t>
            </a:r>
            <a:endParaRPr/>
          </a:p>
        </p:txBody>
      </p:sp>
      <p:pic>
        <p:nvPicPr>
          <p:cNvPr id="1066" name="Google Shape;1066;p113"/>
          <p:cNvPicPr preferRelativeResize="0"/>
          <p:nvPr/>
        </p:nvPicPr>
        <p:blipFill rotWithShape="1">
          <a:blip r:embed="rId7">
            <a:alphaModFix/>
          </a:blip>
          <a:srcRect b="0" l="0" r="0" t="0"/>
          <a:stretch/>
        </p:blipFill>
        <p:spPr>
          <a:xfrm>
            <a:off x="10300124" y="2063922"/>
            <a:ext cx="1435100" cy="1333500"/>
          </a:xfrm>
          <a:prstGeom prst="rect">
            <a:avLst/>
          </a:prstGeom>
          <a:noFill/>
          <a:ln>
            <a:noFill/>
          </a:ln>
        </p:spPr>
      </p:pic>
      <p:pic>
        <p:nvPicPr>
          <p:cNvPr id="1067" name="Google Shape;1067;p113"/>
          <p:cNvPicPr preferRelativeResize="0"/>
          <p:nvPr/>
        </p:nvPicPr>
        <p:blipFill rotWithShape="1">
          <a:blip r:embed="rId8">
            <a:alphaModFix/>
          </a:blip>
          <a:srcRect b="14089" l="0" r="0" t="0"/>
          <a:stretch/>
        </p:blipFill>
        <p:spPr>
          <a:xfrm>
            <a:off x="746423" y="5893368"/>
            <a:ext cx="4940300" cy="807355"/>
          </a:xfrm>
          <a:prstGeom prst="rect">
            <a:avLst/>
          </a:prstGeom>
          <a:noFill/>
          <a:ln>
            <a:noFill/>
          </a:ln>
        </p:spPr>
      </p:pic>
      <p:pic>
        <p:nvPicPr>
          <p:cNvPr id="1068" name="Google Shape;1068;p113"/>
          <p:cNvPicPr preferRelativeResize="0"/>
          <p:nvPr/>
        </p:nvPicPr>
        <p:blipFill rotWithShape="1">
          <a:blip r:embed="rId9">
            <a:alphaModFix/>
          </a:blip>
          <a:srcRect b="7952" l="0" r="0" t="0"/>
          <a:stretch/>
        </p:blipFill>
        <p:spPr>
          <a:xfrm>
            <a:off x="359105" y="800565"/>
            <a:ext cx="2070100" cy="748148"/>
          </a:xfrm>
          <a:prstGeom prst="rect">
            <a:avLst/>
          </a:prstGeom>
          <a:noFill/>
          <a:ln>
            <a:noFill/>
          </a:ln>
        </p:spPr>
      </p:pic>
      <p:pic>
        <p:nvPicPr>
          <p:cNvPr id="1069" name="Google Shape;1069;p113"/>
          <p:cNvPicPr preferRelativeResize="0"/>
          <p:nvPr/>
        </p:nvPicPr>
        <p:blipFill rotWithShape="1">
          <a:blip r:embed="rId10">
            <a:alphaModFix/>
          </a:blip>
          <a:srcRect b="9188" l="11948" r="15723" t="15002"/>
          <a:stretch/>
        </p:blipFill>
        <p:spPr>
          <a:xfrm>
            <a:off x="10916074" y="126211"/>
            <a:ext cx="996778" cy="878735"/>
          </a:xfrm>
          <a:prstGeom prst="rect">
            <a:avLst/>
          </a:prstGeom>
          <a:noFill/>
          <a:ln>
            <a:noFill/>
          </a:ln>
        </p:spPr>
      </p:pic>
      <p:pic>
        <p:nvPicPr>
          <p:cNvPr id="1070" name="Google Shape;1070;p113"/>
          <p:cNvPicPr preferRelativeResize="0"/>
          <p:nvPr/>
        </p:nvPicPr>
        <p:blipFill rotWithShape="1">
          <a:blip r:embed="rId11">
            <a:alphaModFix/>
          </a:blip>
          <a:srcRect b="0" l="0" r="0" t="0"/>
          <a:stretch/>
        </p:blipFill>
        <p:spPr>
          <a:xfrm>
            <a:off x="8989372" y="5305751"/>
            <a:ext cx="1636658" cy="555494"/>
          </a:xfrm>
          <a:prstGeom prst="rect">
            <a:avLst/>
          </a:prstGeom>
          <a:noFill/>
          <a:ln>
            <a:noFill/>
          </a:ln>
        </p:spPr>
      </p:pic>
      <p:sp>
        <p:nvSpPr>
          <p:cNvPr id="1071" name="Google Shape;1071;p113"/>
          <p:cNvSpPr txBox="1"/>
          <p:nvPr/>
        </p:nvSpPr>
        <p:spPr>
          <a:xfrm>
            <a:off x="2400177" y="1394825"/>
            <a:ext cx="74985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400">
                <a:solidFill>
                  <a:schemeClr val="dk1"/>
                </a:solidFill>
                <a:latin typeface="Calibri"/>
                <a:ea typeface="Calibri"/>
                <a:cs typeface="Calibri"/>
                <a:sym typeface="Calibri"/>
              </a:rPr>
              <a:t>We know many parents are concerned about pornography so some resources below include that topic</a:t>
            </a:r>
            <a:endParaRPr i="1" sz="1400">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14"/>
          <p:cNvSpPr txBox="1"/>
          <p:nvPr/>
        </p:nvSpPr>
        <p:spPr>
          <a:xfrm>
            <a:off x="189469" y="236653"/>
            <a:ext cx="11813100" cy="14955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Keep these concepts in mind…</a:t>
            </a:r>
            <a:endParaRPr b="1" sz="4400">
              <a:solidFill>
                <a:srgbClr val="1C4587"/>
              </a:solidFill>
              <a:latin typeface="Calibri"/>
              <a:ea typeface="Calibri"/>
              <a:cs typeface="Calibri"/>
              <a:sym typeface="Calibri"/>
            </a:endParaRPr>
          </a:p>
          <a:p>
            <a:pPr indent="0" lvl="0" marL="0" marR="0" rtl="0" algn="ctr">
              <a:lnSpc>
                <a:spcPct val="90000"/>
              </a:lnSpc>
              <a:spcBef>
                <a:spcPts val="400"/>
              </a:spcBef>
              <a:spcAft>
                <a:spcPts val="0"/>
              </a:spcAft>
              <a:buClr>
                <a:schemeClr val="dk1"/>
              </a:buClr>
              <a:buSzPts val="2400"/>
              <a:buFont typeface="Calibri"/>
              <a:buNone/>
            </a:pPr>
            <a:r>
              <a:rPr b="1" lang="en-US" sz="2400">
                <a:solidFill>
                  <a:srgbClr val="1C4587"/>
                </a:solidFill>
                <a:latin typeface="Calibri"/>
                <a:ea typeface="Calibri"/>
                <a:cs typeface="Calibri"/>
                <a:sym typeface="Calibri"/>
              </a:rPr>
              <a:t>The tensions inherent in these topics are relevant to </a:t>
            </a:r>
            <a:endParaRPr>
              <a:solidFill>
                <a:srgbClr val="1C4587"/>
              </a:solidFill>
            </a:endParaRPr>
          </a:p>
          <a:p>
            <a:pPr indent="0" lvl="0" marL="0" marR="0" rtl="0" algn="ctr">
              <a:lnSpc>
                <a:spcPct val="90000"/>
              </a:lnSpc>
              <a:spcBef>
                <a:spcPts val="400"/>
              </a:spcBef>
              <a:spcAft>
                <a:spcPts val="0"/>
              </a:spcAft>
              <a:buClr>
                <a:schemeClr val="dk1"/>
              </a:buClr>
              <a:buSzPts val="2400"/>
              <a:buFont typeface="Calibri"/>
              <a:buNone/>
            </a:pPr>
            <a:r>
              <a:rPr b="1" lang="en-US" sz="2400">
                <a:solidFill>
                  <a:srgbClr val="1C4587"/>
                </a:solidFill>
                <a:latin typeface="Calibri"/>
                <a:ea typeface="Calibri"/>
                <a:cs typeface="Calibri"/>
                <a:sym typeface="Calibri"/>
              </a:rPr>
              <a:t>next week's discussion on Digital Citizenship </a:t>
            </a:r>
            <a:endParaRPr b="1" sz="2400">
              <a:solidFill>
                <a:srgbClr val="1C4587"/>
              </a:solidFill>
              <a:latin typeface="Calibri"/>
              <a:ea typeface="Calibri"/>
              <a:cs typeface="Calibri"/>
              <a:sym typeface="Calibri"/>
            </a:endParaRPr>
          </a:p>
        </p:txBody>
      </p:sp>
      <p:sp>
        <p:nvSpPr>
          <p:cNvPr id="1077" name="Google Shape;1077;p114"/>
          <p:cNvSpPr/>
          <p:nvPr/>
        </p:nvSpPr>
        <p:spPr>
          <a:xfrm>
            <a:off x="544832" y="6074619"/>
            <a:ext cx="11102400" cy="692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Depending on size of group, this will either be a large group discussion or can be broken into smaller groups of 3-4.</a:t>
            </a:r>
            <a:endParaRPr/>
          </a:p>
          <a:p>
            <a:pPr indent="0" lvl="0" marL="0" marR="0" rtl="0" algn="ctr">
              <a:spcBef>
                <a:spcPts val="0"/>
              </a:spcBef>
              <a:spcAft>
                <a:spcPts val="0"/>
              </a:spcAft>
              <a:buNone/>
            </a:pPr>
            <a:r>
              <a:t/>
            </a:r>
            <a:endParaRPr sz="1050">
              <a:solidFill>
                <a:schemeClr val="dk1"/>
              </a:solidFill>
              <a:latin typeface="Calibri"/>
              <a:ea typeface="Calibri"/>
              <a:cs typeface="Calibri"/>
              <a:sym typeface="Calibri"/>
            </a:endParaRPr>
          </a:p>
          <a:p>
            <a:pPr indent="0" lvl="0" marL="0" marR="0" rtl="0" algn="ctr">
              <a:spcBef>
                <a:spcPts val="0"/>
              </a:spcBef>
              <a:spcAft>
                <a:spcPts val="0"/>
              </a:spcAft>
              <a:buNone/>
            </a:pPr>
            <a:r>
              <a:rPr lang="en-US" sz="1000">
                <a:solidFill>
                  <a:schemeClr val="dk1"/>
                </a:solidFill>
                <a:latin typeface="Calibri"/>
                <a:ea typeface="Calibri"/>
                <a:cs typeface="Calibri"/>
                <a:sym typeface="Calibri"/>
              </a:rPr>
              <a:t>Image shared under CC BY-SA 3.0 (</a:t>
            </a:r>
            <a:r>
              <a:rPr lang="en-US" sz="1000" u="sng">
                <a:solidFill>
                  <a:schemeClr val="dk1"/>
                </a:solidFill>
                <a:latin typeface="Calibri"/>
                <a:ea typeface="Calibri"/>
                <a:cs typeface="Calibri"/>
                <a:sym typeface="Calibri"/>
                <a:hlinkClick r:id="rId3">
                  <a:extLst>
                    <a:ext uri="{A12FA001-AC4F-418D-AE19-62706E023703}">
                      <ahyp:hlinkClr val="tx"/>
                    </a:ext>
                  </a:extLst>
                </a:hlinkClick>
              </a:rPr>
              <a:t>https://creativecommons.org/licenses/by-sa/3.0/deed.en)</a:t>
            </a:r>
            <a:r>
              <a:rPr lang="en-US" sz="1000">
                <a:solidFill>
                  <a:schemeClr val="dk1"/>
                </a:solidFill>
                <a:latin typeface="Calibri"/>
                <a:ea typeface="Calibri"/>
                <a:cs typeface="Calibri"/>
                <a:sym typeface="Calibri"/>
              </a:rPr>
              <a:t>. Credit: https://commons.wikimedia.org/wiki/User:Rahulkepapa </a:t>
            </a:r>
            <a:endParaRPr/>
          </a:p>
        </p:txBody>
      </p:sp>
      <p:sp>
        <p:nvSpPr>
          <p:cNvPr id="1078" name="Google Shape;1078;p114"/>
          <p:cNvSpPr txBox="1"/>
          <p:nvPr/>
        </p:nvSpPr>
        <p:spPr>
          <a:xfrm>
            <a:off x="3014458" y="2474210"/>
            <a:ext cx="5784000" cy="2555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1C4587"/>
                </a:solidFill>
                <a:latin typeface="Calibri"/>
                <a:ea typeface="Calibri"/>
                <a:cs typeface="Calibri"/>
                <a:sym typeface="Calibri"/>
              </a:rPr>
              <a:t>Happiness</a:t>
            </a:r>
            <a:endParaRPr>
              <a:solidFill>
                <a:srgbClr val="1C4587"/>
              </a:solidFill>
            </a:endParaRPr>
          </a:p>
          <a:p>
            <a:pPr indent="0" lvl="0" marL="0" marR="0" rtl="0" algn="ctr">
              <a:spcBef>
                <a:spcPts val="0"/>
              </a:spcBef>
              <a:spcAft>
                <a:spcPts val="0"/>
              </a:spcAft>
              <a:buNone/>
            </a:pPr>
            <a:r>
              <a:rPr lang="en-US" sz="3200">
                <a:solidFill>
                  <a:srgbClr val="1C4587"/>
                </a:solidFill>
                <a:latin typeface="Calibri"/>
                <a:ea typeface="Calibri"/>
                <a:cs typeface="Calibri"/>
                <a:sym typeface="Calibri"/>
              </a:rPr>
              <a:t>Fulfillment</a:t>
            </a:r>
            <a:endParaRPr>
              <a:solidFill>
                <a:srgbClr val="1C4587"/>
              </a:solidFill>
            </a:endParaRPr>
          </a:p>
          <a:p>
            <a:pPr indent="0" lvl="0" marL="0" marR="0" rtl="0" algn="ctr">
              <a:spcBef>
                <a:spcPts val="0"/>
              </a:spcBef>
              <a:spcAft>
                <a:spcPts val="0"/>
              </a:spcAft>
              <a:buNone/>
            </a:pPr>
            <a:r>
              <a:rPr lang="en-US" sz="3200">
                <a:solidFill>
                  <a:srgbClr val="1C4587"/>
                </a:solidFill>
                <a:latin typeface="Calibri"/>
                <a:ea typeface="Calibri"/>
                <a:cs typeface="Calibri"/>
                <a:sym typeface="Calibri"/>
              </a:rPr>
              <a:t>Pessimism</a:t>
            </a:r>
            <a:endParaRPr>
              <a:solidFill>
                <a:srgbClr val="1C4587"/>
              </a:solidFill>
            </a:endParaRPr>
          </a:p>
          <a:p>
            <a:pPr indent="0" lvl="0" marL="0" marR="0" rtl="0" algn="ctr">
              <a:spcBef>
                <a:spcPts val="0"/>
              </a:spcBef>
              <a:spcAft>
                <a:spcPts val="0"/>
              </a:spcAft>
              <a:buNone/>
            </a:pPr>
            <a:r>
              <a:rPr lang="en-US" sz="3200">
                <a:solidFill>
                  <a:srgbClr val="1C4587"/>
                </a:solidFill>
                <a:latin typeface="Calibri"/>
                <a:ea typeface="Calibri"/>
                <a:cs typeface="Calibri"/>
                <a:sym typeface="Calibri"/>
              </a:rPr>
              <a:t>Self-expression/presentation</a:t>
            </a:r>
            <a:endParaRPr>
              <a:solidFill>
                <a:srgbClr val="1C4587"/>
              </a:solidFill>
            </a:endParaRPr>
          </a:p>
          <a:p>
            <a:pPr indent="0" lvl="0" marL="0" marR="0" rtl="0" algn="ctr">
              <a:spcBef>
                <a:spcPts val="0"/>
              </a:spcBef>
              <a:spcAft>
                <a:spcPts val="0"/>
              </a:spcAft>
              <a:buNone/>
            </a:pPr>
            <a:r>
              <a:rPr lang="en-US" sz="3200">
                <a:solidFill>
                  <a:srgbClr val="1C4587"/>
                </a:solidFill>
                <a:latin typeface="Calibri"/>
                <a:ea typeface="Calibri"/>
                <a:cs typeface="Calibri"/>
                <a:sym typeface="Calibri"/>
              </a:rPr>
              <a:t>Comfort Zone</a:t>
            </a:r>
            <a:endParaRPr>
              <a:solidFill>
                <a:srgbClr val="1C4587"/>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pic>
        <p:nvPicPr>
          <p:cNvPr id="1084" name="Google Shape;1084;p115"/>
          <p:cNvPicPr preferRelativeResize="0"/>
          <p:nvPr/>
        </p:nvPicPr>
        <p:blipFill>
          <a:blip r:embed="rId3">
            <a:alphaModFix/>
          </a:blip>
          <a:stretch>
            <a:fillRect/>
          </a:stretch>
        </p:blipFill>
        <p:spPr>
          <a:xfrm>
            <a:off x="1057275" y="1368950"/>
            <a:ext cx="10077450" cy="5105400"/>
          </a:xfrm>
          <a:prstGeom prst="rect">
            <a:avLst/>
          </a:prstGeom>
          <a:noFill/>
          <a:ln>
            <a:noFill/>
          </a:ln>
        </p:spPr>
      </p:pic>
      <p:sp>
        <p:nvSpPr>
          <p:cNvPr id="1085" name="Google Shape;1085;p115"/>
          <p:cNvSpPr txBox="1"/>
          <p:nvPr/>
        </p:nvSpPr>
        <p:spPr>
          <a:xfrm>
            <a:off x="892100" y="107800"/>
            <a:ext cx="105378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Calibri"/>
                <a:ea typeface="Calibri"/>
                <a:cs typeface="Calibri"/>
                <a:sym typeface="Calibri"/>
              </a:rPr>
              <a:t>from Dr. Seuss' </a:t>
            </a:r>
            <a:r>
              <a:rPr b="1" i="1" lang="en-US" sz="3200">
                <a:latin typeface="Calibri"/>
                <a:ea typeface="Calibri"/>
                <a:cs typeface="Calibri"/>
                <a:sym typeface="Calibri"/>
              </a:rPr>
              <a:t>Oh, the Places You'll Go! </a:t>
            </a:r>
            <a:r>
              <a:rPr b="1" lang="en-US" sz="3200">
                <a:latin typeface="Calibri"/>
                <a:ea typeface="Calibri"/>
                <a:cs typeface="Calibri"/>
                <a:sym typeface="Calibri"/>
              </a:rPr>
              <a:t> - a playful way to talk about "dancing in the tensions"</a:t>
            </a:r>
            <a:endParaRPr b="1" sz="3200">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116"/>
          <p:cNvSpPr txBox="1"/>
          <p:nvPr/>
        </p:nvSpPr>
        <p:spPr>
          <a:xfrm>
            <a:off x="511050" y="0"/>
            <a:ext cx="11169900" cy="899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rgbClr val="1C4587"/>
              </a:solidFill>
              <a:latin typeface="Calibri"/>
              <a:ea typeface="Calibri"/>
              <a:cs typeface="Calibri"/>
              <a:sym typeface="Calibri"/>
            </a:endParaRPr>
          </a:p>
        </p:txBody>
      </p:sp>
      <p:sp>
        <p:nvSpPr>
          <p:cNvPr id="1092" name="Google Shape;1092;p116"/>
          <p:cNvSpPr txBox="1"/>
          <p:nvPr/>
        </p:nvSpPr>
        <p:spPr>
          <a:xfrm>
            <a:off x="3456900" y="-57300"/>
            <a:ext cx="5278200" cy="697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We bring people together </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 bring pieces together --</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with a hope for more peace:</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from Media Lit</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to SEL </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[in the school system, this refers to social-emotional learning]</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to Digital Cit</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and how we can tell</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if we </a:t>
            </a:r>
            <a:r>
              <a:rPr i="1" lang="en-US" sz="2100">
                <a:solidFill>
                  <a:srgbClr val="222222"/>
                </a:solidFill>
                <a:highlight>
                  <a:srgbClr val="FFFFFF"/>
                </a:highlight>
              </a:rPr>
              <a:t>each</a:t>
            </a:r>
            <a:r>
              <a:rPr lang="en-US" sz="2100">
                <a:solidFill>
                  <a:srgbClr val="222222"/>
                </a:solidFill>
                <a:highlight>
                  <a:srgbClr val="FFFFFF"/>
                </a:highlight>
              </a:rPr>
              <a:t> are ready</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to walk the walk</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of what it takes to </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slow down and talk</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about hard things</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with a soft heart</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--learn how to not </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tear each other apart, </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how not to </a:t>
            </a:r>
            <a:endParaRPr sz="2100">
              <a:solidFill>
                <a:srgbClr val="222222"/>
              </a:solidFill>
              <a:highlight>
                <a:srgbClr val="FFFFFF"/>
              </a:highlight>
            </a:endParaRPr>
          </a:p>
          <a:p>
            <a:pPr indent="0" lvl="0" marL="0" rtl="0" algn="ctr">
              <a:spcBef>
                <a:spcPts val="0"/>
              </a:spcBef>
              <a:spcAft>
                <a:spcPts val="0"/>
              </a:spcAft>
              <a:buClr>
                <a:schemeClr val="dk1"/>
              </a:buClr>
              <a:buSzPts val="1100"/>
              <a:buFont typeface="Arial"/>
              <a:buNone/>
            </a:pPr>
            <a:r>
              <a:rPr lang="en-US" sz="2100">
                <a:solidFill>
                  <a:srgbClr val="222222"/>
                </a:solidFill>
                <a:highlight>
                  <a:srgbClr val="FFFFFF"/>
                </a:highlight>
              </a:rPr>
              <a:t>tear our society apart.</a:t>
            </a:r>
            <a:endParaRPr sz="2100">
              <a:solidFill>
                <a:srgbClr val="222222"/>
              </a:solidFill>
              <a:highlight>
                <a:srgbClr val="FFFFFF"/>
              </a:highlight>
            </a:endParaRPr>
          </a:p>
        </p:txBody>
      </p:sp>
      <p:sp>
        <p:nvSpPr>
          <p:cNvPr id="1093" name="Google Shape;1093;p116"/>
          <p:cNvSpPr txBox="1"/>
          <p:nvPr/>
        </p:nvSpPr>
        <p:spPr>
          <a:xfrm>
            <a:off x="369450" y="1894250"/>
            <a:ext cx="2863200" cy="363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800">
                <a:latin typeface="Calibri"/>
                <a:ea typeface="Calibri"/>
                <a:cs typeface="Calibri"/>
                <a:sym typeface="Calibri"/>
              </a:rPr>
              <a:t>A little poem written to help a group understand more of EPIK's work (written for teachers and inflruences of K-12 students</a:t>
            </a:r>
            <a:endParaRPr b="1" sz="2800">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117"/>
          <p:cNvSpPr txBox="1"/>
          <p:nvPr/>
        </p:nvSpPr>
        <p:spPr>
          <a:xfrm>
            <a:off x="-30480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500">
                <a:solidFill>
                  <a:schemeClr val="dk1"/>
                </a:solidFill>
                <a:latin typeface="Calibri"/>
                <a:ea typeface="Calibri"/>
                <a:cs typeface="Calibri"/>
                <a:sym typeface="Calibri"/>
              </a:rPr>
              <a:t>Note: EPIK’s Digital Centeredness model is adapted from the Digital Wellness Institute’s six-pronged model that aligns with DWI’s original survey</a:t>
            </a:r>
            <a:endParaRPr i="1" sz="1500">
              <a:solidFill>
                <a:schemeClr val="dk1"/>
              </a:solidFill>
              <a:latin typeface="Calibri"/>
              <a:ea typeface="Calibri"/>
              <a:cs typeface="Calibri"/>
              <a:sym typeface="Calibri"/>
            </a:endParaRPr>
          </a:p>
        </p:txBody>
      </p:sp>
      <p:sp>
        <p:nvSpPr>
          <p:cNvPr id="1100" name="Google Shape;1100;p117"/>
          <p:cNvSpPr txBox="1"/>
          <p:nvPr/>
        </p:nvSpPr>
        <p:spPr>
          <a:xfrm>
            <a:off x="511050" y="0"/>
            <a:ext cx="11169900" cy="899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rgbClr val="1C4587"/>
              </a:solidFill>
              <a:latin typeface="Calibri"/>
              <a:ea typeface="Calibri"/>
              <a:cs typeface="Calibri"/>
              <a:sym typeface="Calibri"/>
            </a:endParaRPr>
          </a:p>
        </p:txBody>
      </p:sp>
      <p:sp>
        <p:nvSpPr>
          <p:cNvPr id="1101" name="Google Shape;1101;p117"/>
          <p:cNvSpPr txBox="1"/>
          <p:nvPr/>
        </p:nvSpPr>
        <p:spPr>
          <a:xfrm>
            <a:off x="3261700" y="899700"/>
            <a:ext cx="5278200" cy="4710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100">
                <a:solidFill>
                  <a:srgbClr val="222222"/>
                </a:solidFill>
                <a:highlight>
                  <a:srgbClr val="FFFFFF"/>
                </a:highlight>
              </a:rPr>
              <a:t>Big Tech</a:t>
            </a:r>
            <a:endParaRPr sz="2100">
              <a:solidFill>
                <a:srgbClr val="222222"/>
              </a:solidFill>
              <a:highlight>
                <a:srgbClr val="FFFFFF"/>
              </a:highlight>
            </a:endParaRPr>
          </a:p>
          <a:p>
            <a:pPr indent="0" lvl="0" marL="0" rtl="0" algn="ctr">
              <a:spcBef>
                <a:spcPts val="0"/>
              </a:spcBef>
              <a:spcAft>
                <a:spcPts val="0"/>
              </a:spcAft>
              <a:buNone/>
            </a:pPr>
            <a:r>
              <a:rPr lang="en-US" sz="2100">
                <a:solidFill>
                  <a:srgbClr val="222222"/>
                </a:solidFill>
                <a:highlight>
                  <a:srgbClr val="FFFFFF"/>
                </a:highlight>
              </a:rPr>
              <a:t>[and pendulum politics] </a:t>
            </a:r>
            <a:endParaRPr sz="2100">
              <a:solidFill>
                <a:srgbClr val="222222"/>
              </a:solidFill>
              <a:highlight>
                <a:srgbClr val="FFFFFF"/>
              </a:highlight>
            </a:endParaRPr>
          </a:p>
          <a:p>
            <a:pPr indent="0" lvl="0" marL="0" rtl="0" algn="ctr">
              <a:spcBef>
                <a:spcPts val="0"/>
              </a:spcBef>
              <a:spcAft>
                <a:spcPts val="0"/>
              </a:spcAft>
              <a:buNone/>
            </a:pPr>
            <a:r>
              <a:rPr lang="en-US" sz="2100">
                <a:solidFill>
                  <a:srgbClr val="222222"/>
                </a:solidFill>
                <a:highlight>
                  <a:srgbClr val="FFFFFF"/>
                </a:highlight>
              </a:rPr>
              <a:t>makes big money</a:t>
            </a:r>
            <a:endParaRPr sz="2100">
              <a:solidFill>
                <a:srgbClr val="222222"/>
              </a:solidFill>
              <a:highlight>
                <a:srgbClr val="FFFFFF"/>
              </a:highlight>
            </a:endParaRPr>
          </a:p>
          <a:p>
            <a:pPr indent="0" lvl="0" marL="0" rtl="0" algn="ctr">
              <a:spcBef>
                <a:spcPts val="0"/>
              </a:spcBef>
              <a:spcAft>
                <a:spcPts val="0"/>
              </a:spcAft>
              <a:buNone/>
            </a:pPr>
            <a:r>
              <a:rPr lang="en-US" sz="2100">
                <a:solidFill>
                  <a:srgbClr val="222222"/>
                </a:solidFill>
                <a:highlight>
                  <a:srgbClr val="FFFFFF"/>
                </a:highlight>
              </a:rPr>
              <a:t>off of us being at war</a:t>
            </a:r>
            <a:endParaRPr sz="2100">
              <a:solidFill>
                <a:srgbClr val="222222"/>
              </a:solidFill>
              <a:highlight>
                <a:srgbClr val="FFFFFF"/>
              </a:highlight>
            </a:endParaRPr>
          </a:p>
          <a:p>
            <a:pPr indent="0" lvl="0" marL="0" rtl="0" algn="ctr">
              <a:spcBef>
                <a:spcPts val="0"/>
              </a:spcBef>
              <a:spcAft>
                <a:spcPts val="0"/>
              </a:spcAft>
              <a:buNone/>
            </a:pPr>
            <a:r>
              <a:rPr lang="en-US" sz="2100">
                <a:solidFill>
                  <a:srgbClr val="222222"/>
                </a:solidFill>
                <a:highlight>
                  <a:srgbClr val="FFFFFF"/>
                </a:highlight>
              </a:rPr>
              <a:t>we have to learn to do </a:t>
            </a:r>
            <a:r>
              <a:rPr i="1" lang="en-US" sz="2100">
                <a:solidFill>
                  <a:srgbClr val="222222"/>
                </a:solidFill>
                <a:highlight>
                  <a:srgbClr val="FFFFFF"/>
                </a:highlight>
              </a:rPr>
              <a:t>different</a:t>
            </a:r>
            <a:endParaRPr i="1" sz="2100">
              <a:solidFill>
                <a:srgbClr val="222222"/>
              </a:solidFill>
              <a:highlight>
                <a:srgbClr val="FFFFFF"/>
              </a:highlight>
            </a:endParaRPr>
          </a:p>
          <a:p>
            <a:pPr indent="0" lvl="0" marL="0" rtl="0" algn="ctr">
              <a:spcBef>
                <a:spcPts val="0"/>
              </a:spcBef>
              <a:spcAft>
                <a:spcPts val="0"/>
              </a:spcAft>
              <a:buNone/>
            </a:pPr>
            <a:r>
              <a:rPr lang="en-US" sz="2100">
                <a:solidFill>
                  <a:srgbClr val="222222"/>
                </a:solidFill>
                <a:highlight>
                  <a:srgbClr val="FFFFFF"/>
                </a:highlight>
              </a:rPr>
              <a:t>more than ever before.</a:t>
            </a:r>
            <a:endParaRPr sz="2100">
              <a:solidFill>
                <a:srgbClr val="222222"/>
              </a:solidFill>
              <a:highlight>
                <a:srgbClr val="FFFFFF"/>
              </a:highlight>
            </a:endParaRPr>
          </a:p>
          <a:p>
            <a:pPr indent="0" lvl="0" marL="0" rtl="0" algn="ctr">
              <a:spcBef>
                <a:spcPts val="0"/>
              </a:spcBef>
              <a:spcAft>
                <a:spcPts val="0"/>
              </a:spcAft>
              <a:buNone/>
            </a:pPr>
            <a:r>
              <a:t/>
            </a:r>
            <a:endParaRPr sz="2100">
              <a:solidFill>
                <a:srgbClr val="222222"/>
              </a:solidFill>
              <a:highlight>
                <a:srgbClr val="FFFFFF"/>
              </a:highlight>
            </a:endParaRPr>
          </a:p>
          <a:p>
            <a:pPr indent="0" lvl="0" marL="0" rtl="0" algn="ctr">
              <a:spcBef>
                <a:spcPts val="0"/>
              </a:spcBef>
              <a:spcAft>
                <a:spcPts val="0"/>
              </a:spcAft>
              <a:buNone/>
            </a:pPr>
            <a:r>
              <a:rPr i="1" lang="en-US" sz="2100">
                <a:solidFill>
                  <a:srgbClr val="222222"/>
                </a:solidFill>
                <a:highlight>
                  <a:srgbClr val="FFFFFF"/>
                </a:highlight>
              </a:rPr>
              <a:t>Different</a:t>
            </a:r>
            <a:r>
              <a:rPr lang="en-US" sz="2100">
                <a:solidFill>
                  <a:srgbClr val="222222"/>
                </a:solidFill>
                <a:highlight>
                  <a:srgbClr val="FFFFFF"/>
                </a:highlight>
              </a:rPr>
              <a:t> does not begin</a:t>
            </a:r>
            <a:endParaRPr sz="2100">
              <a:solidFill>
                <a:srgbClr val="222222"/>
              </a:solidFill>
              <a:highlight>
                <a:srgbClr val="FFFFFF"/>
              </a:highlight>
            </a:endParaRPr>
          </a:p>
          <a:p>
            <a:pPr indent="0" lvl="0" marL="0" rtl="0" algn="ctr">
              <a:spcBef>
                <a:spcPts val="0"/>
              </a:spcBef>
              <a:spcAft>
                <a:spcPts val="0"/>
              </a:spcAft>
              <a:buNone/>
            </a:pPr>
            <a:r>
              <a:rPr lang="en-US" sz="2100">
                <a:solidFill>
                  <a:srgbClr val="222222"/>
                </a:solidFill>
                <a:highlight>
                  <a:srgbClr val="FFFFFF"/>
                </a:highlight>
              </a:rPr>
              <a:t>with "they" "them" or "we"</a:t>
            </a:r>
            <a:endParaRPr sz="2100">
              <a:solidFill>
                <a:srgbClr val="222222"/>
              </a:solidFill>
              <a:highlight>
                <a:srgbClr val="FFFFFF"/>
              </a:highlight>
            </a:endParaRPr>
          </a:p>
          <a:p>
            <a:pPr indent="0" lvl="0" marL="0" rtl="0" algn="ctr">
              <a:spcBef>
                <a:spcPts val="0"/>
              </a:spcBef>
              <a:spcAft>
                <a:spcPts val="0"/>
              </a:spcAft>
              <a:buNone/>
            </a:pPr>
            <a:r>
              <a:rPr lang="en-US" sz="2100">
                <a:solidFill>
                  <a:srgbClr val="222222"/>
                </a:solidFill>
                <a:highlight>
                  <a:srgbClr val="FFFFFF"/>
                </a:highlight>
              </a:rPr>
              <a:t>But instead starts within: </a:t>
            </a:r>
            <a:endParaRPr sz="2100">
              <a:solidFill>
                <a:srgbClr val="222222"/>
              </a:solidFill>
              <a:highlight>
                <a:srgbClr val="FFFFFF"/>
              </a:highlight>
            </a:endParaRPr>
          </a:p>
          <a:p>
            <a:pPr indent="0" lvl="0" marL="0" rtl="0" algn="ctr">
              <a:spcBef>
                <a:spcPts val="0"/>
              </a:spcBef>
              <a:spcAft>
                <a:spcPts val="0"/>
              </a:spcAft>
              <a:buNone/>
            </a:pPr>
            <a:r>
              <a:rPr lang="en-US" sz="2100">
                <a:solidFill>
                  <a:srgbClr val="222222"/>
                </a:solidFill>
                <a:highlight>
                  <a:srgbClr val="FFFFFF"/>
                </a:highlight>
              </a:rPr>
              <a:t>Let peace start </a:t>
            </a:r>
            <a:r>
              <a:rPr i="1" lang="en-US" sz="2100">
                <a:solidFill>
                  <a:srgbClr val="222222"/>
                </a:solidFill>
                <a:highlight>
                  <a:srgbClr val="FFFFFF"/>
                </a:highlight>
              </a:rPr>
              <a:t>in</a:t>
            </a:r>
            <a:r>
              <a:rPr lang="en-US" sz="2100">
                <a:solidFill>
                  <a:srgbClr val="222222"/>
                </a:solidFill>
                <a:highlight>
                  <a:srgbClr val="FFFFFF"/>
                </a:highlight>
              </a:rPr>
              <a:t> me!*</a:t>
            </a:r>
            <a:endParaRPr sz="2100">
              <a:solidFill>
                <a:srgbClr val="222222"/>
              </a:solidFill>
              <a:highlight>
                <a:srgbClr val="FFFFFF"/>
              </a:highlight>
            </a:endParaRPr>
          </a:p>
          <a:p>
            <a:pPr indent="0" lvl="0" marL="0" rtl="0" algn="ctr">
              <a:spcBef>
                <a:spcPts val="0"/>
              </a:spcBef>
              <a:spcAft>
                <a:spcPts val="0"/>
              </a:spcAft>
              <a:buNone/>
            </a:pPr>
            <a:r>
              <a:rPr lang="en-US" sz="2100">
                <a:solidFill>
                  <a:srgbClr val="222222"/>
                </a:solidFill>
                <a:highlight>
                  <a:srgbClr val="FFFFFF"/>
                </a:highlight>
              </a:rPr>
              <a:t>This can grow some win-win!</a:t>
            </a:r>
            <a:endParaRPr sz="2100">
              <a:solidFill>
                <a:srgbClr val="222222"/>
              </a:solidFill>
              <a:highlight>
                <a:srgbClr val="FFFFFF"/>
              </a:highlight>
            </a:endParaRPr>
          </a:p>
          <a:p>
            <a:pPr indent="0" lvl="0" marL="0" rtl="0" algn="ctr">
              <a:spcBef>
                <a:spcPts val="0"/>
              </a:spcBef>
              <a:spcAft>
                <a:spcPts val="0"/>
              </a:spcAft>
              <a:buNone/>
            </a:pPr>
            <a:r>
              <a:rPr lang="en-US" sz="2100">
                <a:solidFill>
                  <a:srgbClr val="222222"/>
                </a:solidFill>
                <a:highlight>
                  <a:srgbClr val="FFFFFF"/>
                </a:highlight>
              </a:rPr>
              <a:t>This helps us each be more free, </a:t>
            </a:r>
            <a:endParaRPr sz="2100">
              <a:solidFill>
                <a:srgbClr val="222222"/>
              </a:solidFill>
              <a:highlight>
                <a:srgbClr val="FFFFFF"/>
              </a:highlight>
            </a:endParaRPr>
          </a:p>
          <a:p>
            <a:pPr indent="0" lvl="0" marL="0" rtl="0" algn="ctr">
              <a:spcBef>
                <a:spcPts val="0"/>
              </a:spcBef>
              <a:spcAft>
                <a:spcPts val="0"/>
              </a:spcAft>
              <a:buNone/>
            </a:pPr>
            <a:r>
              <a:rPr lang="en-US" sz="2100">
                <a:solidFill>
                  <a:srgbClr val="222222"/>
                </a:solidFill>
                <a:highlight>
                  <a:srgbClr val="FFFFFF"/>
                </a:highlight>
              </a:rPr>
              <a:t>each sourcing renewable energy.</a:t>
            </a:r>
            <a:endParaRPr sz="2100">
              <a:solidFill>
                <a:srgbClr val="222222"/>
              </a:solidFill>
              <a:highlight>
                <a:srgbClr val="FFFFFF"/>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