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y="6858000" cx="12192000"/>
  <p:notesSz cx="6858000" cy="9144000"/>
  <p:embeddedFontLst>
    <p:embeddedFont>
      <p:font typeface="Roboto"/>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AE97361-F0D4-4A6B-AD19-AA1F8C08AB2B}">
  <a:tblStyle styleId="{FAE97361-F0D4-4A6B-AD19-AA1F8C08AB2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Roboto-boldItalic.fntdata"/><Relationship Id="rId70" Type="http://schemas.openxmlformats.org/officeDocument/2006/relationships/font" Target="fonts/Roboto-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Roboto-regular.fntdata"/><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tFK9c3N3IVs" TargetMode="External"/><Relationship Id="rId3" Type="http://schemas.openxmlformats.org/officeDocument/2006/relationships/hyperlink" Target="https://chass.usu.edu/social-work/i-system-institute/building-resilience-workshop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rvey.alchemer.com/s3/5504604/b153c792d361"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japantimes.co.jp/news/2008/10/21/reference/jr-gestures/"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rvey.alchemer.com/s3/5504604/b153c792d361"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rvey.alchemer.com/s3/5504604/b153c792d361"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mmit.digitalwellnessday.com/talks/digital-strain-how-it-affects-our-sleep-and-why-our-blinks-matter/" TargetMode="External"/><Relationship Id="rId3" Type="http://schemas.openxmlformats.org/officeDocument/2006/relationships/hyperlink" Target="https://www.pnas.org/content/110/2/702" TargetMode="External"/><Relationship Id="rId4" Type="http://schemas.openxmlformats.org/officeDocument/2006/relationships/hyperlink" Target="https://www.researchgate.net/publication/233984548_Blink-related_momentary_activation_of_the_default_mode_network_while_viewing_videos"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tFK9c3N3IVs" TargetMode="External"/><Relationship Id="rId3" Type="http://schemas.openxmlformats.org/officeDocument/2006/relationships/hyperlink" Target="https://chass.usu.edu/social-work/i-system-institute/building-resilience-workshop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105cc4e094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g1105cc4e094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 but we have also included notes for many of the slides that you might want to review as well. Whatever works best for you! </a:t>
            </a:r>
            <a:endParaRPr sz="1100"/>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74" name="Google Shape;74;g1105cc4e094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1447c11e0f_0_7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11447c11e0f_0_7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title of this slide comes from a book by Dr. Stanley Block by the same name. See also </a:t>
            </a:r>
            <a:r>
              <a:rPr lang="en-US" u="sng">
                <a:solidFill>
                  <a:schemeClr val="hlink"/>
                </a:solidFill>
                <a:hlinkClick r:id="rId2"/>
              </a:rPr>
              <a:t>https://www.youtube.com/watch?v=tFK9c3N3IVs</a:t>
            </a:r>
            <a:r>
              <a:rPr lang="en-US"/>
              <a:t> or a free workshop offered by USU: </a:t>
            </a:r>
            <a:r>
              <a:rPr lang="en-US" sz="1100" u="sng">
                <a:solidFill>
                  <a:srgbClr val="1155CC"/>
                </a:solidFill>
                <a:latin typeface="Arial"/>
                <a:ea typeface="Arial"/>
                <a:cs typeface="Arial"/>
                <a:sym typeface="Arial"/>
                <a:hlinkClick r:id="rId3">
                  <a:extLst>
                    <a:ext uri="{A12FA001-AC4F-418D-AE19-62706E023703}">
                      <ahyp:hlinkClr val="tx"/>
                    </a:ext>
                  </a:extLst>
                </a:hlinkClick>
              </a:rPr>
              <a:t>https://chass.usu.edu/social-work/i-system-institute/building-resilience-workshops</a:t>
            </a:r>
            <a:endParaRPr/>
          </a:p>
          <a:p>
            <a:pPr indent="0" lvl="0" marL="0" rtl="0" algn="l">
              <a:spcBef>
                <a:spcPts val="0"/>
              </a:spcBef>
              <a:spcAft>
                <a:spcPts val="0"/>
              </a:spcAft>
              <a:buNone/>
            </a:pPr>
            <a:r>
              <a:rPr lang="en-US"/>
              <a:t>For our check-in today, we'll start by piggybacking off a couple of things we explored last week. One was the power of our breath. Another was the benefit of engaging with our senses, and the other was the power of "pointing and naming" – raising awareness by naming what we are feeling and thinking. Today, we will add to our awareness toolbox by using "point and name" with relation to our five senses. (The pointing doesn't have to be literal.) </a:t>
            </a:r>
            <a:endParaRPr/>
          </a:p>
          <a:p>
            <a:pPr indent="0" lvl="0" marL="0" rtl="0" algn="l">
              <a:spcBef>
                <a:spcPts val="0"/>
              </a:spcBef>
              <a:spcAft>
                <a:spcPts val="0"/>
              </a:spcAft>
              <a:buNone/>
            </a:pPr>
            <a:r>
              <a:rPr lang="en-US"/>
              <a:t>On the power of pointing and naming, as it were, on improving wellness, habits, etc. see this from James Clear, an excerpt from chapter 4 of his books, </a:t>
            </a:r>
            <a:r>
              <a:rPr i="1" lang="en-US"/>
              <a:t>Atomic Habits </a:t>
            </a:r>
            <a:r>
              <a:rPr lang="en-US"/>
              <a:t>(shared on his website). https://jamesclear.com/habits-scorecard</a:t>
            </a:r>
            <a:endParaRPr/>
          </a:p>
        </p:txBody>
      </p:sp>
      <p:sp>
        <p:nvSpPr>
          <p:cNvPr id="149" name="Google Shape;149;g11447c11e0f_0_7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0df19af0c6_0_8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10df19af0c6_0_8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Today we are talking about Physical Wellness. Once again, this is a multifaceted concept, so we will only be scratching the surface but we hope something here will be helpful! </a:t>
            </a:r>
            <a:endParaRPr/>
          </a:p>
        </p:txBody>
      </p:sp>
      <p:sp>
        <p:nvSpPr>
          <p:cNvPr id="159" name="Google Shape;159;g10df19af0c6_0_8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124dd553e6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1124dd553e6_0_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we covered in earlier weeks will be relevant as we engage in each of the different wellness topics that are included in the Digital Wellness Institute's self-assessment. </a:t>
            </a:r>
            <a:r>
              <a:rPr lang="en-US" u="sng">
                <a:solidFill>
                  <a:srgbClr val="1155CC"/>
                </a:solidFill>
                <a:highlight>
                  <a:srgbClr val="FFFFFF"/>
                </a:highlight>
                <a:latin typeface="Arial"/>
                <a:ea typeface="Arial"/>
                <a:cs typeface="Arial"/>
                <a:sym typeface="Arial"/>
                <a:hlinkClick r:id="rId2">
                  <a:extLst>
                    <a:ext uri="{A12FA001-AC4F-418D-AE19-62706E023703}">
                      <ahyp:hlinkClr val="tx"/>
                    </a:ext>
                  </a:extLst>
                </a:hlinkClick>
              </a:rPr>
              <a:t>https://survey.alchemer.com/s3/5504604/b153c792d361</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is so much we could cover, and so many ways we could cover </a:t>
            </a:r>
            <a:r>
              <a:rPr lang="en-US"/>
              <a:t>this topic. We'll use the DWI self-assessment as our map for most of our topic review today.</a:t>
            </a:r>
            <a:endParaRPr/>
          </a:p>
        </p:txBody>
      </p:sp>
      <p:sp>
        <p:nvSpPr>
          <p:cNvPr id="167" name="Google Shape;167;g1124dd553e6_0_2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0df19af0c6_0_10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10df19af0c6_0_10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we discussed last week, you will see throughout the series that concepts in each module interrelate to other modules. Similarly, although this is a series on Digital Wellness, many concepts we explore relate to Wellness in general. As we progress through the series, consider discussing with someone the overlaps and patterns that you are seeing across modules, or insights that are coming that help you connect concepts at a </a:t>
            </a:r>
            <a:r>
              <a:rPr lang="en-US"/>
              <a:t>deeper</a:t>
            </a:r>
            <a:r>
              <a:rPr lang="en-US"/>
              <a:t> level. </a:t>
            </a:r>
            <a:endParaRPr/>
          </a:p>
        </p:txBody>
      </p:sp>
      <p:sp>
        <p:nvSpPr>
          <p:cNvPr id="177" name="Google Shape;177;g10df19af0c6_0_10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1527fbe3a8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11527fbe3a8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Another way to think about these different elements of the model is to think about different environments. </a:t>
            </a:r>
            <a:r>
              <a:rPr lang="en-US"/>
              <a:t>Listen to the recording for more detail on this. Next week, we'll talk about different domains in our lives. </a:t>
            </a:r>
            <a:endParaRPr/>
          </a:p>
        </p:txBody>
      </p:sp>
      <p:sp>
        <p:nvSpPr>
          <p:cNvPr id="197" name="Google Shape;197;g11527fbe3a8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1447c11e0f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11447c11e0f_0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pictures are included to get our brain juices going about the impact of digital life/devices/etc on our relationship to our physical space, environment. Even our physical safety. What kinds of pictures might you have added to this collage? </a:t>
            </a:r>
            <a:endParaRPr/>
          </a:p>
          <a:p>
            <a:pPr indent="0" lvl="0" marL="0" rtl="0" algn="l">
              <a:spcBef>
                <a:spcPts val="0"/>
              </a:spcBef>
              <a:spcAft>
                <a:spcPts val="0"/>
              </a:spcAft>
              <a:buNone/>
            </a:pPr>
            <a:r>
              <a:rPr lang="en-US"/>
              <a:t>UN link about e-waste: https://www.un.org/sustainabledevelopment/blog/2015/05/un-environment-chief-warns-of-tsunami-of-e-waste-at-conference-on-chemical-treaties/</a:t>
            </a:r>
            <a:endParaRPr/>
          </a:p>
        </p:txBody>
      </p:sp>
      <p:sp>
        <p:nvSpPr>
          <p:cNvPr id="204" name="Google Shape;204;g11447c11e0f_0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13923df388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113923df388_0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are so many things "out there" that are bombarding us (or wanting to bombard us)...all the more so because of constant (and instant) access to so many potential inputs. This is the water we swim in. This is a significant part of the environment around us which can impact the environment in our minds, in our bodies, in our physical space, in our relationships, in our work, etc. In many different domains/areas/spheres in our lives.</a:t>
            </a:r>
            <a:endParaRPr/>
          </a:p>
        </p:txBody>
      </p:sp>
      <p:sp>
        <p:nvSpPr>
          <p:cNvPr id="219" name="Google Shape;219;g113923df388_0_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1447c11e0f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11447c11e0f_0_2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https://www.ted.com/talks/kelly_mcgonigal_how_to_make_stress_your_friend?language=en – Look at the little girl peeking out to look at what she may have been hiding from before. Note that we are talking about our physical stress responses, but obviously physical and mental wellness are interconnected</a:t>
            </a:r>
            <a:endParaRPr/>
          </a:p>
        </p:txBody>
      </p:sp>
      <p:sp>
        <p:nvSpPr>
          <p:cNvPr id="240" name="Google Shape;240;g11447c11e0f_0_2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1527fbe3a8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11527fbe3a8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See this interview on NPR: https://www.npr.org/transcripts/747384008</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https://www.ted.com/talks/kelly_mcgonigal_how_to_make_stress_your_friend?language=en – Ask the question – where does stress tend to show up for you in your body? Note: The two circles represent what happens to blood vessels when experiencing stress as a negative vs. those who have befriended stress. Blood vessels, as shown in a study at Harvard mentioned by Dr. McGonigal, are softer and more relaxed in the lower representation. See the TED talk for more information. Different hormones can also be released depending on our mindset (see her book for more details).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50" name="Google Shape;250;g11527fbe3a8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139de3a576_0_2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As we discussed last week, w</a:t>
            </a:r>
            <a:r>
              <a:rPr lang="en-US"/>
              <a:t>hen you look at hard emotions, and get curious about them, you may actually discover that your reactions are often connected to the things that matter most to you. We can turn the REaction around, leverage the energy our body is giving to us, and redirect our actions toward things that are more consistent with who we really want to be and how we want to show up in the world. We can turn a reaction into a response. This reframing, this mindset practice, also has the potential to give another entry point into our self-reflection processes regarding what our priorities and core values are. (We'll talk more about being more </a:t>
            </a:r>
            <a:r>
              <a:rPr lang="en-US"/>
              <a:t>deliberate</a:t>
            </a:r>
            <a:r>
              <a:rPr lang="en-US"/>
              <a:t> about our priorities next week.)</a:t>
            </a:r>
            <a:endParaRPr/>
          </a:p>
        </p:txBody>
      </p:sp>
      <p:sp>
        <p:nvSpPr>
          <p:cNvPr id="258" name="Google Shape;258;g1139de3a576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1447c11e0f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g11447c11e0f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For our check-in today, we'll start by piggybacking off a couple of things we explored last week. One was the power of stopping to breathe mindfully (we shared the "inhale for 4, exhale for 6" approach, but you can research other breathing techniques. [Some research supports the idea of a little longer exhale helping with Heart Rate Variability, which is seen as an indicator of resilience that can improve with mindfulness and other wellness practices.)</a:t>
            </a:r>
            <a:endParaRPr/>
          </a:p>
          <a:p>
            <a:pPr indent="0" lvl="0" marL="0" rtl="0" algn="l">
              <a:spcBef>
                <a:spcPts val="0"/>
              </a:spcBef>
              <a:spcAft>
                <a:spcPts val="0"/>
              </a:spcAft>
              <a:buClr>
                <a:schemeClr val="dk1"/>
              </a:buClr>
              <a:buFont typeface="Arial"/>
              <a:buNone/>
            </a:pPr>
            <a:r>
              <a:rPr lang="en-US"/>
              <a:t>We will also engage our senses, and revisit the power of "pointing and name" – raising awareness by naming what we are feeling and thinking. Today, we will add to our awareness toolbox by using "point and name" with relation to our five physical senses. (Note: In all of these activities, the pointing doesn't have to be literal. :) ) </a:t>
            </a:r>
            <a:endParaRPr/>
          </a:p>
          <a:p>
            <a:pPr indent="0" lvl="0" marL="0" rtl="0" algn="l">
              <a:spcBef>
                <a:spcPts val="0"/>
              </a:spcBef>
              <a:spcAft>
                <a:spcPts val="0"/>
              </a:spcAft>
              <a:buClr>
                <a:schemeClr val="dk1"/>
              </a:buClr>
              <a:buFont typeface="Arial"/>
              <a:buNone/>
            </a:pPr>
            <a:r>
              <a:rPr lang="en-US"/>
              <a:t>On the power of pointing and naming, as it were, on improving wellness, habits, etc. see this from James Clear, an excerpt from chapter 4 of his books, </a:t>
            </a:r>
            <a:r>
              <a:rPr i="1" lang="en-US"/>
              <a:t>Atomic Habits </a:t>
            </a:r>
            <a:r>
              <a:rPr lang="en-US"/>
              <a:t>(shared on his website). In his book, he calls it "pointing and calling," from a safety process (Shisa Kanko) on Japanese trains that has significantly reduced accidents. </a:t>
            </a:r>
            <a:r>
              <a:rPr lang="en-US" u="sng">
                <a:solidFill>
                  <a:schemeClr val="hlink"/>
                </a:solidFill>
                <a:hlinkClick r:id="rId2"/>
              </a:rPr>
              <a:t>https://www.japantimes.co.jp/news/2008/10/21/reference/jr-gestures/</a:t>
            </a:r>
            <a:r>
              <a:rPr lang="en-US"/>
              <a:t> or you can read this blog post about it since the original story is behind a paywall: https://www.christopherroosen.com/blog/2020/4/20/how-the-ritual-of-pointing-and-calling-shisa-kanko-embeds-us-in-the-world</a:t>
            </a:r>
            <a:endParaRPr/>
          </a:p>
          <a:p>
            <a:pPr indent="0" lvl="0" marL="0" rtl="0" algn="l">
              <a:spcBef>
                <a:spcPts val="0"/>
              </a:spcBef>
              <a:spcAft>
                <a:spcPts val="0"/>
              </a:spcAft>
              <a:buNone/>
            </a:pPr>
            <a:r>
              <a:rPr lang="en-US"/>
              <a:t>"pointing and calling" - "Shisa Konko"</a:t>
            </a:r>
            <a:endParaRPr/>
          </a:p>
          <a:p>
            <a:pPr indent="0" lvl="0" marL="0" rtl="0" algn="l">
              <a:spcBef>
                <a:spcPts val="0"/>
              </a:spcBef>
              <a:spcAft>
                <a:spcPts val="0"/>
              </a:spcAft>
              <a:buNone/>
            </a:pPr>
            <a:r>
              <a:rPr lang="en-US"/>
              <a:t>*Alice Gordenker, “JR Gestures,” Japan Times</a:t>
            </a:r>
            <a:endParaRPr/>
          </a:p>
          <a:p>
            <a:pPr indent="0" lvl="0" marL="0" rtl="0" algn="l">
              <a:spcBef>
                <a:spcPts val="0"/>
              </a:spcBef>
              <a:spcAft>
                <a:spcPts val="0"/>
              </a:spcAft>
              <a:buClr>
                <a:srgbClr val="000000"/>
              </a:buClr>
              <a:buFont typeface="Arial"/>
              <a:buNone/>
            </a:pPr>
            <a:r>
              <a:t/>
            </a:r>
            <a:endParaRPr/>
          </a:p>
        </p:txBody>
      </p:sp>
      <p:sp>
        <p:nvSpPr>
          <p:cNvPr id="81" name="Google Shape;81;g11447c11e0f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1447c11e0f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11447c11e0f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https://www.ted.com/talks/kelly_mcgonigal_how_to_make_stress_your_friend?language=en </a:t>
            </a:r>
            <a:endParaRPr/>
          </a:p>
          <a:p>
            <a:pPr indent="0" lvl="0" marL="0" rtl="0" algn="l">
              <a:spcBef>
                <a:spcPts val="0"/>
              </a:spcBef>
              <a:spcAft>
                <a:spcPts val="0"/>
              </a:spcAft>
              <a:buNone/>
            </a:pPr>
            <a:r>
              <a:rPr lang="en-US"/>
              <a:t>Note: The two circles represent what happens to blood vessels when experiencing stress as a negative vs. those who have befriended stress. Blood vessels, as shown in a study at Harvard mentioned by Dr. McGonigal, are softer and more relaxed in the lower representation. See the TED talk for more information. Different hormones can also be released depending on our mindset (see her book for more details).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See also this interview on NPR: https://www.npr.org/transcripts/747384008</a:t>
            </a:r>
            <a:endParaRPr/>
          </a:p>
        </p:txBody>
      </p:sp>
      <p:sp>
        <p:nvSpPr>
          <p:cNvPr id="268" name="Google Shape;268;g11447c11e0f_0_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1447c11e0f_0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11447c11e0f_0_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Once again, the notion of PAQ comes into play. Media literacy principles apply to physical wellness as well! The process of </a:t>
            </a:r>
            <a:r>
              <a:rPr lang="en-US"/>
              <a:t>stopping and asking questions about a stressor in your environment or situation, </a:t>
            </a:r>
            <a:r>
              <a:rPr b="1" lang="en-US"/>
              <a:t>using questions to reframe the situation in terms of opportunity and gratitude for the body's capabilities and signals, as explored by Dr. Kelly McGonigal (see e.g., next slide) can impact the balance of </a:t>
            </a:r>
            <a:r>
              <a:rPr b="1" lang="en-US"/>
              <a:t>hormones</a:t>
            </a:r>
            <a:r>
              <a:rPr b="1" lang="en-US"/>
              <a:t> released during stressful situations.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Once again, by slowing down and plugging into your own mind, you can bring a little more of your internal iceberg above the surface and invite internal biochemistry to support and foster more wellness outcomes. But once again, it is difficult to change or address or understand things we cannot see and name. We talked quite a bit in the spontaneous discussion about the power of naming feelings as part of building awareness or mindfulness.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Remember, "In the attention economy, mindfulness is activism." -Jay Vidyarthi https://medium.com/mindfulness-and-meditation/in-the-attention-economy-mindfulness-is-activism-4241cc766ac</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8" name="Google Shape;278;g11447c11e0f_0_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1447c11e0f_0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11447c11e0f_0_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Point and name and reframe.</a:t>
            </a:r>
            <a:r>
              <a:rPr lang="en-US"/>
              <a:t> Note how first, Dr. McGonigal encourages awareness and acceptance. "OK, this is happening in my situation and in my mind and emotions and body as a response." But then she invites that prefrontal engagement, and connects that engagement to centering values. This kind of process can transform the stress response from something that can breed more anxiety or sense of failure into positive, conscious action that aligns with who you are and who you want to be and how you want to show up in the world.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Such a process of mindset change can </a:t>
            </a:r>
            <a:r>
              <a:rPr lang="en-US"/>
              <a:t>actually</a:t>
            </a:r>
            <a:r>
              <a:rPr lang="en-US"/>
              <a:t> change the mix of chemicals and hormones flowing through your body!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Remember, "In the attention economy, mindfulness is activism." -Jay Vidyarthi https://medium.com/mindfulness-and-meditation/in-the-attention-economy-mindfulness-is-activism-4241cc766ac</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93" name="Google Shape;293;g11447c11e0f_0_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1447c11e0f_0_4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1800"/>
              <a:t>https://survey.alchemer.com/s3/5504604/b153c792d361</a:t>
            </a:r>
            <a:endParaRPr sz="1400">
              <a:latin typeface="Arial"/>
              <a:ea typeface="Arial"/>
              <a:cs typeface="Arial"/>
              <a:sym typeface="Arial"/>
            </a:endParaRPr>
          </a:p>
          <a:p>
            <a:pPr indent="0" lvl="0" marL="0" rtl="0" algn="l">
              <a:spcBef>
                <a:spcPts val="0"/>
              </a:spcBef>
              <a:spcAft>
                <a:spcPts val="0"/>
              </a:spcAft>
              <a:buNone/>
            </a:pPr>
            <a:r>
              <a:t/>
            </a:r>
            <a:endParaRPr/>
          </a:p>
        </p:txBody>
      </p:sp>
      <p:sp>
        <p:nvSpPr>
          <p:cNvPr id="308" name="Google Shape;308;g11447c11e0f_0_4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1527fbe3a8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11527fbe3a8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can create your own questions as well. As you practice Digital Centeredness, you may become more aware of things you want to watch for or practice in the Mental Wellness element of Digital Wellness. </a:t>
            </a:r>
            <a:endParaRPr/>
          </a:p>
        </p:txBody>
      </p:sp>
      <p:sp>
        <p:nvSpPr>
          <p:cNvPr id="316" name="Google Shape;316;g11527fbe3a8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1447c11e0f_0_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11447c11e0f_0_4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Mere presence research link: https://www.journals.uchicago.edu/doi/10.1086/691462 – many experts also talk about how having screens in the bedroom can impact sleep, particularly when it comes to personal devices with their ever-presence siren song to check for one more thing….</a:t>
            </a:r>
            <a:endParaRPr/>
          </a:p>
        </p:txBody>
      </p:sp>
      <p:sp>
        <p:nvSpPr>
          <p:cNvPr id="327" name="Google Shape;327;g11447c11e0f_0_4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1447c11e0f_0_4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If any of this looks familiar, then you are not alone!...</a:t>
            </a:r>
            <a:endParaRPr/>
          </a:p>
        </p:txBody>
      </p:sp>
      <p:sp>
        <p:nvSpPr>
          <p:cNvPr id="340" name="Google Shape;340;g11447c11e0f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1447c11e0f_0_4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…research support this "not alone"ness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https://www.bgr.in/news/61-people-check-their-phones-within-5-minutes-after-waking-up-deloitte-435501/</a:t>
            </a:r>
            <a:endParaRPr/>
          </a:p>
          <a:p>
            <a:pPr indent="0" lvl="0" marL="0" rtl="0" algn="l">
              <a:spcBef>
                <a:spcPts val="0"/>
              </a:spcBef>
              <a:spcAft>
                <a:spcPts val="0"/>
              </a:spcAft>
              <a:buNone/>
            </a:pPr>
            <a:r>
              <a:rPr lang="en-US"/>
              <a:t>Also see research about blue light impacts on sleep: https://www.sleep.org/ways-technology-affects-sleep/</a:t>
            </a:r>
            <a:endParaRPr/>
          </a:p>
          <a:p>
            <a:pPr indent="0" lvl="0" marL="0" rtl="0" algn="l">
              <a:spcBef>
                <a:spcPts val="0"/>
              </a:spcBef>
              <a:spcAft>
                <a:spcPts val="0"/>
              </a:spcAft>
              <a:buNone/>
            </a:pPr>
            <a:r>
              <a:t/>
            </a:r>
            <a:endParaRPr/>
          </a:p>
        </p:txBody>
      </p:sp>
      <p:sp>
        <p:nvSpPr>
          <p:cNvPr id="351" name="Google Shape;351;g11447c11e0f_0_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0e32d74712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find a negative impact on sleep prep when I read negative news at night as well. How about you?</a:t>
            </a:r>
            <a:endParaRPr/>
          </a:p>
        </p:txBody>
      </p:sp>
      <p:sp>
        <p:nvSpPr>
          <p:cNvPr id="364" name="Google Shape;364;g10e32d74712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1447c11e0f_0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11447c11e0f_0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https://www.cnbc.com/2017/04/17/amazon-hbo-netflix-thinks-its-real-competitor-is--sleep.html – this is an example of what we mean when we talk about “The Attention Economy.” Interestingly, at the time of this discussion, a hearing was happening in Washington about the negative impacts of the algorithm- and profit-driven Attention Economy on the well-being of youth, with input from a former Facebook employee.</a:t>
            </a:r>
            <a:endParaRPr/>
          </a:p>
        </p:txBody>
      </p:sp>
      <p:sp>
        <p:nvSpPr>
          <p:cNvPr id="374" name="Google Shape;374;g11447c11e0f_0_4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1527fbe3a8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11527fbe3a8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may all feel some stress about the impact of digital technologies on our lives and the lives of those we care about, and by gathering together, we may very well be changing our chemistry by fostering the "tend and befriend" hormones that are built into the stress response. </a:t>
            </a:r>
            <a:r>
              <a:rPr lang="en-US"/>
              <a:t>Thank</a:t>
            </a:r>
            <a:r>
              <a:rPr lang="en-US"/>
              <a:t> you for being a part of our learning community!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"[Oxytocin is]</a:t>
            </a:r>
            <a:r>
              <a:rPr lang="en-US"/>
              <a:t> as much a part of your stress response as the adrenaline that makes your heart pound. And when oxytocin is released in the stress response, it is motivating you to seek support. Your stress response wants to make sure you notice when someone else in your life is struggling so that you can support each other."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r>
              <a:rPr lang="en-US"/>
              <a:t>OK, so how is knowing this side of stress going to make you healthier? Well, oxytocin doesn't only act on your brain. It also acts on your body. Oxytocin helps heart cells regenerate and heal from any stress-induced damage. This stress hormone strengthens your heart. And the cool thing is that all of these physical benefits of oxytocin are enhanced by social contact and social support. Your stress response has a built-in mechanism for stress resilience, and that mechanism is human connection."</a:t>
            </a:r>
            <a:endParaRPr/>
          </a:p>
          <a:p>
            <a:pPr indent="0" lvl="0" marL="0" rtl="0" algn="l">
              <a:spcBef>
                <a:spcPts val="0"/>
              </a:spcBef>
              <a:spcAft>
                <a:spcPts val="0"/>
              </a:spcAft>
              <a:buNone/>
            </a:pPr>
            <a:r>
              <a:t/>
            </a:r>
            <a:endParaRPr/>
          </a:p>
        </p:txBody>
      </p:sp>
      <p:sp>
        <p:nvSpPr>
          <p:cNvPr id="90" name="Google Shape;90;g11527fbe3a8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1447c11e0f_0_5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https://www.sleep.org/ways-technology-affects-sleep/</a:t>
            </a:r>
            <a:endParaRPr/>
          </a:p>
          <a:p>
            <a:pPr indent="0" lvl="0" marL="0" rtl="0" algn="l">
              <a:spcBef>
                <a:spcPts val="0"/>
              </a:spcBef>
              <a:spcAft>
                <a:spcPts val="0"/>
              </a:spcAft>
              <a:buNone/>
            </a:pPr>
            <a:r>
              <a:t/>
            </a:r>
            <a:endParaRPr/>
          </a:p>
        </p:txBody>
      </p:sp>
      <p:sp>
        <p:nvSpPr>
          <p:cNvPr id="380" name="Google Shape;380;g11447c11e0f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1447c11e0f_0_5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11447c11e0f_0_5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Another news article about news: </a:t>
            </a:r>
            <a:r>
              <a:rPr lang="en-US" sz="1200"/>
              <a:t>https://michellegielan.com/project/hbr-consuming-negative-news-can-make-you-less-effective-at-work</a:t>
            </a:r>
            <a:endParaRPr/>
          </a:p>
        </p:txBody>
      </p:sp>
      <p:sp>
        <p:nvSpPr>
          <p:cNvPr id="391" name="Google Shape;391;g11447c11e0f_0_5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1447c11e0f_0_5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11447c11e0f_0_5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DWI Survey link: https://survey.alchemer.com/s3/5504604/b153c792d361</a:t>
            </a:r>
            <a:endParaRPr u="sng"/>
          </a:p>
          <a:p>
            <a:pPr indent="0" lvl="0" marL="0" marR="0" rtl="0" algn="l">
              <a:lnSpc>
                <a:spcPct val="100000"/>
              </a:lnSpc>
              <a:spcBef>
                <a:spcPts val="0"/>
              </a:spcBef>
              <a:spcAft>
                <a:spcPts val="0"/>
              </a:spcAft>
              <a:buClr>
                <a:schemeClr val="dk1"/>
              </a:buClr>
              <a:buSzPts val="1200"/>
              <a:buFont typeface="Calibri"/>
              <a:buNone/>
            </a:pPr>
            <a:r>
              <a:rPr lang="en-US"/>
              <a:t>These questions might be important for parents to discuss with children who are doing online school or a lot of computer homework</a:t>
            </a:r>
            <a:endParaRPr/>
          </a:p>
          <a:p>
            <a:pPr indent="0" lvl="0" marL="0" rtl="0" algn="l">
              <a:spcBef>
                <a:spcPts val="0"/>
              </a:spcBef>
              <a:spcAft>
                <a:spcPts val="0"/>
              </a:spcAft>
              <a:buNone/>
            </a:pPr>
            <a:r>
              <a:t/>
            </a:r>
            <a:endParaRPr/>
          </a:p>
        </p:txBody>
      </p:sp>
      <p:sp>
        <p:nvSpPr>
          <p:cNvPr id="404" name="Google Shape;404;g11447c11e0f_0_5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1527fbe3a8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11527fbe3a8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DWI Survey link: https://survey.alchemer.com/s3/5504604/b153c792d361</a:t>
            </a:r>
            <a:endParaRPr u="sng"/>
          </a:p>
          <a:p>
            <a:pPr indent="0" lvl="0" marL="0" marR="0" rtl="0" algn="l">
              <a:lnSpc>
                <a:spcPct val="100000"/>
              </a:lnSpc>
              <a:spcBef>
                <a:spcPts val="0"/>
              </a:spcBef>
              <a:spcAft>
                <a:spcPts val="0"/>
              </a:spcAft>
              <a:buClr>
                <a:schemeClr val="dk1"/>
              </a:buClr>
              <a:buSzPts val="1200"/>
              <a:buFont typeface="Calibri"/>
              <a:buNone/>
            </a:pPr>
            <a:r>
              <a:rPr lang="en-US"/>
              <a:t>These questions might be important for parents to discuss with children who are doing online school or a lot of computer homework</a:t>
            </a:r>
            <a:endParaRPr/>
          </a:p>
          <a:p>
            <a:pPr indent="0" lvl="0" marL="0" rtl="0" algn="l">
              <a:spcBef>
                <a:spcPts val="0"/>
              </a:spcBef>
              <a:spcAft>
                <a:spcPts val="0"/>
              </a:spcAft>
              <a:buNone/>
            </a:pPr>
            <a:r>
              <a:t/>
            </a:r>
            <a:endParaRPr/>
          </a:p>
        </p:txBody>
      </p:sp>
      <p:sp>
        <p:nvSpPr>
          <p:cNvPr id="416" name="Google Shape;416;g11527fbe3a8_0_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1447c11e0f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11447c11e0f_0_5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questions might be important for parents to discuss with children who are doing online school or a lot of computer homework</a:t>
            </a:r>
            <a:endParaRPr/>
          </a:p>
        </p:txBody>
      </p:sp>
      <p:sp>
        <p:nvSpPr>
          <p:cNvPr id="428" name="Google Shape;428;g11447c11e0f_0_5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1447c11e0f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11447c11e0f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These questions might be important for parents to discuss with children who are doing online school or a lot of computer homework</a:t>
            </a:r>
            <a:endParaRPr/>
          </a:p>
          <a:p>
            <a:pPr indent="0" lvl="0" marL="0" rtl="0" algn="l">
              <a:spcBef>
                <a:spcPts val="0"/>
              </a:spcBef>
              <a:spcAft>
                <a:spcPts val="0"/>
              </a:spcAft>
              <a:buNone/>
            </a:pPr>
            <a:r>
              <a:t/>
            </a:r>
            <a:endParaRPr/>
          </a:p>
        </p:txBody>
      </p:sp>
      <p:sp>
        <p:nvSpPr>
          <p:cNvPr id="442" name="Google Shape;442;g11447c11e0f_0_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1447c11e0f_0_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11447c11e0f_0_5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These questions might be important for parents to discuss with children who are doing online school or a lot of computer homework</a:t>
            </a:r>
            <a:endParaRPr/>
          </a:p>
          <a:p>
            <a:pPr indent="0" lvl="0" marL="0" rtl="0" algn="l">
              <a:spcBef>
                <a:spcPts val="0"/>
              </a:spcBef>
              <a:spcAft>
                <a:spcPts val="0"/>
              </a:spcAft>
              <a:buNone/>
            </a:pPr>
            <a:r>
              <a:t/>
            </a:r>
            <a:endParaRPr/>
          </a:p>
        </p:txBody>
      </p:sp>
      <p:sp>
        <p:nvSpPr>
          <p:cNvPr id="452" name="Google Shape;452;g11447c11e0f_0_5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1447c11e0f_0_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11447c11e0f_0_5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Idea credited to James Garrett, shared in a brain plasticity/brain health small group course. The idea of doing a couple of pushups mentioned in the recording comes from BJ Fogg's book, </a:t>
            </a:r>
            <a:r>
              <a:rPr i="1" lang="en-US"/>
              <a:t>Tiny Habits.</a:t>
            </a:r>
            <a:endParaRPr i="1"/>
          </a:p>
        </p:txBody>
      </p:sp>
      <p:sp>
        <p:nvSpPr>
          <p:cNvPr id="469" name="Google Shape;469;g11447c11e0f_0_5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1447c11e0f_0_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11447c11e0f_0_6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11447c11e0f_0_6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1447c11e0f_0_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11447c11e0f_0_6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Someone shared in a discussion elsewhere that single-tasking felt “like a walk in the forest.” Making this one change to do tech-free eating has had a significant impact for EPIK’s Michelle. Some take this idea even further to practice what is called Mindful Eating, something we did not discuss in the Parent Conversation. We’ll be talking more about single-tasking next week.</a:t>
            </a:r>
            <a:endParaRPr/>
          </a:p>
        </p:txBody>
      </p:sp>
      <p:sp>
        <p:nvSpPr>
          <p:cNvPr id="488" name="Google Shape;488;g11447c11e0f_0_6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0df19af0c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g10df19af0c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 </a:t>
            </a:r>
            <a:endParaRPr/>
          </a:p>
          <a:p>
            <a:pPr indent="0" lvl="0" marL="0" rtl="0" algn="l">
              <a:spcBef>
                <a:spcPts val="0"/>
              </a:spcBef>
              <a:spcAft>
                <a:spcPts val="0"/>
              </a:spcAft>
              <a:buNone/>
            </a:pPr>
            <a:r>
              <a:t/>
            </a:r>
            <a:endParaRPr/>
          </a:p>
        </p:txBody>
      </p:sp>
      <p:sp>
        <p:nvSpPr>
          <p:cNvPr id="98" name="Google Shape;98;g10df19af0c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1527fbe3a8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g11527fbe3a8_0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wanted to be sure to cover this topic as part of our Physical Wellness discussion. Many statistics show the dangers of texting and driving. Videos like the above even show the dangers of walking and looking at our phones. Our brains really can’t do two environments at once. We’ll talk more about multi-tasking last week, but in this context, this is about physical safety, perhaps even impacting mortality rates. </a:t>
            </a:r>
            <a:endParaRPr/>
          </a:p>
        </p:txBody>
      </p:sp>
      <p:sp>
        <p:nvSpPr>
          <p:cNvPr id="499" name="Google Shape;499;g11527fbe3a8_0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1447c11e0f_0_6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u="sng">
                <a:solidFill>
                  <a:srgbClr val="1155CC"/>
                </a:solidFill>
                <a:highlight>
                  <a:srgbClr val="FFFFFF"/>
                </a:highlight>
                <a:latin typeface="Arial"/>
                <a:ea typeface="Arial"/>
                <a:cs typeface="Arial"/>
                <a:sym typeface="Arial"/>
                <a:hlinkClick r:id="rId2">
                  <a:extLst>
                    <a:ext uri="{A12FA001-AC4F-418D-AE19-62706E023703}">
                      <ahyp:hlinkClr val="tx"/>
                    </a:ext>
                  </a:extLst>
                </a:hlinkClick>
              </a:rPr>
              <a:t>https://summit.digitalwellnessday.com/talks/digital-strain-how-it-affects-our-sleep-and-why-our-blinks-matter/</a:t>
            </a:r>
            <a:endParaRPr sz="1100" u="sng">
              <a:solidFill>
                <a:srgbClr val="1155CC"/>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222222"/>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rgbClr val="222222"/>
                </a:solidFill>
                <a:highlight>
                  <a:srgbClr val="FFFFFF"/>
                </a:highlight>
                <a:latin typeface="Arial"/>
                <a:ea typeface="Arial"/>
                <a:cs typeface="Arial"/>
                <a:sym typeface="Arial"/>
              </a:rPr>
              <a:t>Research on the impact of the blink on the brain: </a:t>
            </a:r>
            <a:r>
              <a:rPr lang="en-US" sz="1100" u="sng">
                <a:solidFill>
                  <a:srgbClr val="1155CC"/>
                </a:solidFill>
                <a:highlight>
                  <a:srgbClr val="FFFFFF"/>
                </a:highlight>
                <a:latin typeface="Arial"/>
                <a:ea typeface="Arial"/>
                <a:cs typeface="Arial"/>
                <a:sym typeface="Arial"/>
                <a:hlinkClick r:id="rId3">
                  <a:extLst>
                    <a:ext uri="{A12FA001-AC4F-418D-AE19-62706E023703}">
                      <ahyp:hlinkClr val="tx"/>
                    </a:ext>
                  </a:extLst>
                </a:hlinkClick>
              </a:rPr>
              <a:t>https://www.pnas.org/content/110/2/702</a:t>
            </a:r>
            <a:r>
              <a:rPr lang="en-US" sz="1100">
                <a:solidFill>
                  <a:srgbClr val="222222"/>
                </a:solidFill>
                <a:highlight>
                  <a:srgbClr val="FFFFFF"/>
                </a:highlight>
                <a:latin typeface="Arial"/>
                <a:ea typeface="Arial"/>
                <a:cs typeface="Arial"/>
                <a:sym typeface="Arial"/>
              </a:rPr>
              <a:t> or </a:t>
            </a:r>
            <a:r>
              <a:rPr lang="en-US" sz="1100" u="sng">
                <a:solidFill>
                  <a:srgbClr val="1155CC"/>
                </a:solidFill>
                <a:highlight>
                  <a:srgbClr val="FFFFFF"/>
                </a:highlight>
                <a:latin typeface="Arial"/>
                <a:ea typeface="Arial"/>
                <a:cs typeface="Arial"/>
                <a:sym typeface="Arial"/>
                <a:hlinkClick r:id="rId4">
                  <a:extLst>
                    <a:ext uri="{A12FA001-AC4F-418D-AE19-62706E023703}">
                      <ahyp:hlinkClr val="tx"/>
                    </a:ext>
                  </a:extLst>
                </a:hlinkClick>
              </a:rPr>
              <a:t>https://www.researchgate.net/publication/233984548_Blink-related_momentary_activation_of_the_default_mode_network_while_viewing_videos</a:t>
            </a:r>
            <a:r>
              <a:rPr lang="en-US" sz="1100">
                <a:solidFill>
                  <a:srgbClr val="222222"/>
                </a:solidFill>
                <a:highlight>
                  <a:srgbClr val="FFFFFF"/>
                </a:highlight>
                <a:latin typeface="Arial"/>
                <a:ea typeface="Arial"/>
                <a:cs typeface="Arial"/>
                <a:sym typeface="Arial"/>
              </a:rPr>
              <a:t>]</a:t>
            </a:r>
            <a:endParaRPr sz="1100">
              <a:solidFill>
                <a:srgbClr val="222222"/>
              </a:solidFill>
              <a:highlight>
                <a:srgbClr val="FFFFFF"/>
              </a:highlight>
              <a:latin typeface="Arial"/>
              <a:ea typeface="Arial"/>
              <a:cs typeface="Arial"/>
              <a:sym typeface="Arial"/>
            </a:endParaRPr>
          </a:p>
          <a:p>
            <a:pPr indent="0" lvl="0" marL="0" rtl="0" algn="l">
              <a:spcBef>
                <a:spcPts val="0"/>
              </a:spcBef>
              <a:spcAft>
                <a:spcPts val="0"/>
              </a:spcAft>
              <a:buNone/>
            </a:pPr>
            <a:r>
              <a:t/>
            </a:r>
            <a:endParaRPr/>
          </a:p>
        </p:txBody>
      </p:sp>
      <p:sp>
        <p:nvSpPr>
          <p:cNvPr id="507" name="Google Shape;507;g11447c11e0f_0_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1447c11e0f_0_6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g11447c11e0f_0_6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1447c11e0f_0_7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11447c11e0f_0_7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2" name="Google Shape;53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0df19af0c6_0_4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10df19af0c6_0_4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1319bfb9d7_0_9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11319bfb9d7_0_9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 the power of pointing and naming, as it were, on improving wellness, habits, etc. see this from James Clear, an excerpt from chapter 4 of his books, </a:t>
            </a:r>
            <a:r>
              <a:rPr i="1" lang="en-US"/>
              <a:t>Atomic Habits </a:t>
            </a:r>
            <a:r>
              <a:rPr lang="en-US"/>
              <a:t>(shared on his website). https://jamesclear.com/habits-scorecard</a:t>
            </a:r>
            <a:endParaRPr/>
          </a:p>
        </p:txBody>
      </p:sp>
      <p:sp>
        <p:nvSpPr>
          <p:cNvPr id="545" name="Google Shape;545;g11319bfb9d7_0_9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1447c11e0f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11447c11e0f_0_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See </a:t>
            </a:r>
            <a:r>
              <a:rPr i="1" lang="en-US"/>
              <a:t>The Upside of Stress </a:t>
            </a:r>
            <a:r>
              <a:rPr lang="en-US"/>
              <a:t>for research on using the body to reframe and befriend stress. Note especially her notes pages for research she is curating. Or see this paper for another curation of similar ideas: https://cimbaitaly.com/wp-content/uploads/sites/6/2015/12/Als-Book-Club-PDF-December-2015.pdf</a:t>
            </a:r>
            <a:endParaRPr/>
          </a:p>
        </p:txBody>
      </p:sp>
      <p:sp>
        <p:nvSpPr>
          <p:cNvPr id="554" name="Google Shape;554;g11447c11e0f_0_2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1447c11e0f_0_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g11447c11e0f_0_5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Check with a doctor or physical therapist before starting any new routine</a:t>
            </a:r>
            <a:endParaRPr/>
          </a:p>
        </p:txBody>
      </p:sp>
      <p:sp>
        <p:nvSpPr>
          <p:cNvPr id="564" name="Google Shape;564;g11447c11e0f_0_5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13923df388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113923df388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https://repositories.lib.utexas.edu/bitstream/handle/2152/64130/braindrain.pdf?sequence=2: “Working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a:p>
            <a:pPr indent="0" lvl="0" marL="0" rtl="0" algn="l">
              <a:lnSpc>
                <a:spcPct val="100000"/>
              </a:lnSpc>
              <a:spcBef>
                <a:spcPts val="0"/>
              </a:spcBef>
              <a:spcAft>
                <a:spcPts val="0"/>
              </a:spcAft>
              <a:buSzPts val="1400"/>
              <a:buNone/>
            </a:pPr>
            <a:r>
              <a:t/>
            </a:r>
            <a:endParaRPr/>
          </a:p>
        </p:txBody>
      </p:sp>
      <p:sp>
        <p:nvSpPr>
          <p:cNvPr id="574" name="Google Shape;574;g113923df388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For today's gathering, please have a paper and writing utensil (or a digital equivalent).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From its beginnings, EPIK has deliberately designed gatherings to be interactive, participatory, and action-oriented. We'll start every week with something that can help us check in (and build our sense of shared humanity, community, and group safety), explore some content (we'll not be able to cover it all, so we provide a repository of resources for you), and a challenge/invitation to take home and practice and/or share with your family/friends/coworkers.</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13923df388_0_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g113923df388_0_4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https://repositories.lib.utexas.edu/bitstream/handle/2152/64130/braindrain.pdf?sequence=2: </a:t>
            </a:r>
            <a:r>
              <a:rPr lang="en-US"/>
              <a:t>“Working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p:txBody>
      </p:sp>
      <p:sp>
        <p:nvSpPr>
          <p:cNvPr id="582" name="Google Shape;582;g113923df388_0_4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13923df388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113923df388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https://repositories.lib.utexas.edu/bitstream/handle/2152/64130/braindrain.pdf?sequence=2: </a:t>
            </a:r>
            <a:r>
              <a:rPr lang="en-US"/>
              <a:t>“Working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p:txBody>
      </p:sp>
      <p:sp>
        <p:nvSpPr>
          <p:cNvPr id="591" name="Google Shape;591;g113923df388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115adb87d7b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115adb87d7b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g115adb87d7b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115adb87d7b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115adb87d7b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Set timer for 20 seconds so everyone can actually practice it. 20 seconds can feel like a long time when you are in the zone…all the more reason to build in this practice, because we can get lost in the zone</a:t>
            </a:r>
            <a:endParaRPr/>
          </a:p>
        </p:txBody>
      </p:sp>
      <p:sp>
        <p:nvSpPr>
          <p:cNvPr id="611" name="Google Shape;611;g115adb87d7b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115adb87d7b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g115adb87d7b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g115adb87d7b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15adb87d7b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115adb87d7b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g115adb87d7b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115adb87d7b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g115adb87d7b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g115adb87d7b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115adb87d7b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g115adb87d7b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do you see in these examples about ways that physical strain might develop with how devices are being used; variables like posture, position, and environment, or other ergononic issue? What do you</a:t>
            </a:r>
            <a:r>
              <a:rPr lang="en-US"/>
              <a:t> see, relate to, or notice in your own device usage? This connects to the question about physical strain and taking breaks.</a:t>
            </a:r>
            <a:endParaRPr/>
          </a:p>
        </p:txBody>
      </p:sp>
      <p:sp>
        <p:nvSpPr>
          <p:cNvPr id="652" name="Google Shape;652;g115adb87d7b_0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15adb87d7b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115adb87d7b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images are from the DWI course that we took.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71" name="Google Shape;671;g115adb87d7b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115c73cad2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g115c73cad2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g115c73cad2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1447c11e0f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11447c11e0f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may feel stress in different ways at different times in our bodies, but in general, do you have one area of your body that tends to "feel stress" more than others? </a:t>
            </a:r>
            <a:endParaRPr/>
          </a:p>
        </p:txBody>
      </p:sp>
      <p:sp>
        <p:nvSpPr>
          <p:cNvPr id="114" name="Google Shape;114;g11447c11e0f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115c73cad2b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g115c73cad2b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g115c73cad2b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15c73cad2b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g115c73cad2b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g115c73cad2b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115c73cad2b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115c73cad2b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g115c73cad2b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1447c11e0f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11447c11e0f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our check-in today, we'll start by piggybacking off a couple of things we explored last week. One was the power of stopping to breathe mindfully (we shared the "inhale for 4, exhale for 6" approach, but you can research other breathing techniques. [Some research supports the idea of a little longer exhale helping with Heart Rate Variability (HRV), which is seen as an indicator of resilience that can improve with mindfulness and other wellness practices.)</a:t>
            </a:r>
            <a:endParaRPr/>
          </a:p>
          <a:p>
            <a:pPr indent="0" lvl="0" marL="0" rtl="0" algn="l">
              <a:spcBef>
                <a:spcPts val="0"/>
              </a:spcBef>
              <a:spcAft>
                <a:spcPts val="0"/>
              </a:spcAft>
              <a:buNone/>
            </a:pPr>
            <a:r>
              <a:rPr lang="en-US"/>
              <a:t>We will also engage our senses, and revisit the power of "pointing and name" – raising awareness by naming what we are feeling and thinking. Today, we will add to our awareness toolbox by using "point and name" with relation to our five physical senses. (Note: In all of these activities, the pointing doesn't have to be literal. :) ) </a:t>
            </a:r>
            <a:endParaRPr/>
          </a:p>
          <a:p>
            <a:pPr indent="0" lvl="0" marL="0" rtl="0" algn="l">
              <a:spcBef>
                <a:spcPts val="0"/>
              </a:spcBef>
              <a:spcAft>
                <a:spcPts val="0"/>
              </a:spcAft>
              <a:buNone/>
            </a:pPr>
            <a:r>
              <a:rPr lang="en-US"/>
              <a:t>On the power of pointing and naming, as it were, on improving wellness, habits, etc. see this from James Clear, an excerpt from chapter 4 of his books, </a:t>
            </a:r>
            <a:r>
              <a:rPr i="1" lang="en-US"/>
              <a:t>Atomic Habits </a:t>
            </a:r>
            <a:r>
              <a:rPr lang="en-US"/>
              <a:t>(shared on his website). </a:t>
            </a:r>
            <a:r>
              <a:rPr lang="en-US"/>
              <a:t>https://jamesclear.com/habits-scorecard</a:t>
            </a:r>
            <a:endParaRPr/>
          </a:p>
        </p:txBody>
      </p:sp>
      <p:sp>
        <p:nvSpPr>
          <p:cNvPr id="121" name="Google Shape;121;g11447c11e0f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1447c11e0f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11447c11e0f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title of this slide comes from a book by Dr. Stanley Block by the same name. See also </a:t>
            </a:r>
            <a:r>
              <a:rPr lang="en-US" u="sng">
                <a:solidFill>
                  <a:schemeClr val="hlink"/>
                </a:solidFill>
                <a:hlinkClick r:id="rId2"/>
              </a:rPr>
              <a:t>https://www.youtube.com/watch?v=tFK9c3N3IVs</a:t>
            </a:r>
            <a:r>
              <a:rPr lang="en-US"/>
              <a:t> or a free workshop offered by USU: </a:t>
            </a:r>
            <a:r>
              <a:rPr lang="en-US" sz="1100" u="sng">
                <a:solidFill>
                  <a:srgbClr val="1155CC"/>
                </a:solidFill>
                <a:latin typeface="Arial"/>
                <a:ea typeface="Arial"/>
                <a:cs typeface="Arial"/>
                <a:sym typeface="Arial"/>
                <a:hlinkClick r:id="rId3">
                  <a:extLst>
                    <a:ext uri="{A12FA001-AC4F-418D-AE19-62706E023703}">
                      <ahyp:hlinkClr val="tx"/>
                    </a:ext>
                  </a:extLst>
                </a:hlinkClick>
              </a:rPr>
              <a:t>https://chass.usu.edu/social-work/i-system-institute/building-resilience-workshops</a:t>
            </a:r>
            <a:endParaRPr/>
          </a:p>
          <a:p>
            <a:pPr indent="0" lvl="0" marL="0" rtl="0" algn="l">
              <a:spcBef>
                <a:spcPts val="0"/>
              </a:spcBef>
              <a:spcAft>
                <a:spcPts val="0"/>
              </a:spcAft>
              <a:buNone/>
            </a:pPr>
            <a:r>
              <a:rPr lang="en-US"/>
              <a:t>For our check-in today, we'll start by piggybacking off a couple of things we explored last week. One was the power of our breath. Another was the benefit of engaging with our senses, and the other was the power of "pointing and naming" – raising awareness by naming what we are feeling and thinking. Today, we will add to our awareness toolbox by using "point and name" with relation to our five senses. (The pointing doesn't have to be literal.) </a:t>
            </a:r>
            <a:endParaRPr/>
          </a:p>
          <a:p>
            <a:pPr indent="0" lvl="0" marL="0" rtl="0" algn="l">
              <a:spcBef>
                <a:spcPts val="0"/>
              </a:spcBef>
              <a:spcAft>
                <a:spcPts val="0"/>
              </a:spcAft>
              <a:buNone/>
            </a:pPr>
            <a:r>
              <a:rPr lang="en-US"/>
              <a:t>On the power of pointing and naming, as it were, on improving wellness, habits, etc. see this from James Clear, an excerpt from chapter 4 of his books, </a:t>
            </a:r>
            <a:r>
              <a:rPr i="1" lang="en-US"/>
              <a:t>Atomic Habits </a:t>
            </a:r>
            <a:r>
              <a:rPr lang="en-US"/>
              <a:t>(shared on his website). https://jamesclear.com/habits-scorecard</a:t>
            </a:r>
            <a:endParaRPr/>
          </a:p>
        </p:txBody>
      </p:sp>
      <p:sp>
        <p:nvSpPr>
          <p:cNvPr id="133" name="Google Shape;133;g11447c11e0f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1319bfb9d7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For our check-in today, we'll start by piggybacking off a couple of things we explored last week. One was the power of stopping to breathe mindfully (we shared the "inhale for 4, exhale for 6" approach, but you can research other breathing techniques. [Some research supports the idea of a little longer exhale helping with Heart Rate Variability, which is seen as an indicator of resilience that can improve with mindfulness and other wellness practices.)</a:t>
            </a:r>
            <a:endParaRPr/>
          </a:p>
          <a:p>
            <a:pPr indent="0" lvl="0" marL="0" rtl="0" algn="l">
              <a:spcBef>
                <a:spcPts val="0"/>
              </a:spcBef>
              <a:spcAft>
                <a:spcPts val="0"/>
              </a:spcAft>
              <a:buClr>
                <a:schemeClr val="dk1"/>
              </a:buClr>
              <a:buFont typeface="Arial"/>
              <a:buNone/>
            </a:pPr>
            <a:r>
              <a:rPr lang="en-US"/>
              <a:t>We will also engage our senses, and revisit the power of "pointing and name" – raising awareness by naming what we are feeling and thinking. Today, we will add to our awareness toolbox by using "point and name" with relation to our five physical senses. (Note: In all of these activities, the pointing doesn't have to be literal. :) ) </a:t>
            </a:r>
            <a:endParaRPr/>
          </a:p>
          <a:p>
            <a:pPr indent="0" lvl="0" marL="0" rtl="0" algn="l">
              <a:spcBef>
                <a:spcPts val="0"/>
              </a:spcBef>
              <a:spcAft>
                <a:spcPts val="0"/>
              </a:spcAft>
              <a:buClr>
                <a:schemeClr val="dk1"/>
              </a:buClr>
              <a:buFont typeface="Arial"/>
              <a:buNone/>
            </a:pPr>
            <a:r>
              <a:rPr lang="en-US"/>
              <a:t>On the power of pointing and naming, as it were, on improving wellness, habits, etc. see this from James Clear, an excerpt from chapter 4 of his books, </a:t>
            </a:r>
            <a:r>
              <a:rPr i="1" lang="en-US"/>
              <a:t>Atomic Habits </a:t>
            </a:r>
            <a:r>
              <a:rPr lang="en-US"/>
              <a:t>(shared on his website). </a:t>
            </a:r>
            <a:endParaRPr/>
          </a:p>
          <a:p>
            <a:pPr indent="0" lvl="0" marL="0" rtl="0" algn="l">
              <a:lnSpc>
                <a:spcPct val="100000"/>
              </a:lnSpc>
              <a:spcBef>
                <a:spcPts val="0"/>
              </a:spcBef>
              <a:spcAft>
                <a:spcPts val="0"/>
              </a:spcAft>
              <a:buSzPts val="1400"/>
              <a:buNone/>
            </a:pPr>
            <a:r>
              <a:t/>
            </a:r>
            <a:endParaRPr/>
          </a:p>
        </p:txBody>
      </p:sp>
      <p:sp>
        <p:nvSpPr>
          <p:cNvPr id="141" name="Google Shape;141;g11319bfb9d7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2"/>
          <p:cNvSpPr txBox="1"/>
          <p:nvPr>
            <p:ph type="ctrTitle"/>
          </p:nvPr>
        </p:nvSpPr>
        <p:spPr>
          <a:xfrm>
            <a:off x="1524000" y="1122363"/>
            <a:ext cx="9144000" cy="2387600"/>
          </a:xfrm>
          <a:prstGeom prst="rect">
            <a:avLst/>
          </a:prstGeom>
          <a:solidFill>
            <a:schemeClr val="lt1"/>
          </a:solid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 type="subTitle"/>
          </p:nvPr>
        </p:nvSpPr>
        <p:spPr>
          <a:xfrm>
            <a:off x="1524000" y="3602038"/>
            <a:ext cx="9144000" cy="1655762"/>
          </a:xfrm>
          <a:prstGeom prst="rect">
            <a:avLst/>
          </a:prstGeom>
          <a:solidFill>
            <a:schemeClr val="lt1"/>
          </a:solid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3"/>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 type="body"/>
          </p:nvPr>
        </p:nvSpPr>
        <p:spPr>
          <a:xfrm>
            <a:off x="838200" y="1825625"/>
            <a:ext cx="10515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5" name="Shape 45"/>
        <p:cNvGrpSpPr/>
        <p:nvPr/>
      </p:nvGrpSpPr>
      <p:grpSpPr>
        <a:xfrm>
          <a:off x="0" y="0"/>
          <a:ext cx="0" cy="0"/>
          <a:chOff x="0" y="0"/>
          <a:chExt cx="0" cy="0"/>
        </a:xfrm>
      </p:grpSpPr>
      <p:sp>
        <p:nvSpPr>
          <p:cNvPr id="46" name="Google Shape;46;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8" name="Google Shape;48;p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9" name="Google Shape;49;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2" name="Shape 52"/>
        <p:cNvGrpSpPr/>
        <p:nvPr/>
      </p:nvGrpSpPr>
      <p:grpSpPr>
        <a:xfrm>
          <a:off x="0" y="0"/>
          <a:ext cx="0" cy="0"/>
          <a:chOff x="0" y="0"/>
          <a:chExt cx="0" cy="0"/>
        </a:xfrm>
      </p:grpSpPr>
      <p:sp>
        <p:nvSpPr>
          <p:cNvPr id="53" name="Google Shape;53;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7"/>
          <p:cNvSpPr/>
          <p:nvPr>
            <p:ph idx="2" type="pic"/>
          </p:nvPr>
        </p:nvSpPr>
        <p:spPr>
          <a:xfrm>
            <a:off x="5183188" y="987425"/>
            <a:ext cx="6172200" cy="4873625"/>
          </a:xfrm>
          <a:prstGeom prst="rect">
            <a:avLst/>
          </a:prstGeom>
          <a:noFill/>
          <a:ln>
            <a:noFill/>
          </a:ln>
        </p:spPr>
      </p:sp>
      <p:sp>
        <p:nvSpPr>
          <p:cNvPr id="55" name="Google Shape;55;p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9" name="Shape 59"/>
        <p:cNvGrpSpPr/>
        <p:nvPr/>
      </p:nvGrpSpPr>
      <p:grpSpPr>
        <a:xfrm>
          <a:off x="0" y="0"/>
          <a:ext cx="0" cy="0"/>
          <a:chOff x="0" y="0"/>
          <a:chExt cx="0" cy="0"/>
        </a:xfrm>
      </p:grpSpPr>
      <p:sp>
        <p:nvSpPr>
          <p:cNvPr id="60" name="Google Shape;6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5" name="Shape 65"/>
        <p:cNvGrpSpPr/>
        <p:nvPr/>
      </p:nvGrpSpPr>
      <p:grpSpPr>
        <a:xfrm>
          <a:off x="0" y="0"/>
          <a:ext cx="0" cy="0"/>
          <a:chOff x="0" y="0"/>
          <a:chExt cx="0" cy="0"/>
        </a:xfrm>
      </p:grpSpPr>
      <p:sp>
        <p:nvSpPr>
          <p:cNvPr id="66" name="Google Shape;66;p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theme" Target="../theme/theme2.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a:blip r:embed="rId1">
            <a:alphaModFix amt="63000"/>
          </a:blip>
          <a:stretch>
            <a:fillRect/>
          </a:stretch>
        </p:blipFill>
        <p:spPr>
          <a:xfrm>
            <a:off x="0" y="0"/>
            <a:ext cx="12192000" cy="6858000"/>
          </a:xfrm>
          <a:prstGeom prst="rect">
            <a:avLst/>
          </a:prstGeom>
          <a:noFill/>
          <a:ln>
            <a:noFill/>
          </a:ln>
        </p:spPr>
      </p:pic>
      <p:sp>
        <p:nvSpPr>
          <p:cNvPr id="11" name="Google Shape;11;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 name="Google Shape;15;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6" name="Google Shape;16;p1"/>
          <p:cNvPicPr preferRelativeResize="0"/>
          <p:nvPr/>
        </p:nvPicPr>
        <p:blipFill rotWithShape="1">
          <a:blip r:embed="rId2">
            <a:alphaModFix/>
          </a:blip>
          <a:srcRect b="0" l="0" r="0" t="0"/>
          <a:stretch/>
        </p:blipFill>
        <p:spPr>
          <a:xfrm>
            <a:off x="11376300" y="6197200"/>
            <a:ext cx="813200" cy="813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survey.alchemer.com/s3/5504604/b153c792d361"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7.png"/><Relationship Id="rId10" Type="http://schemas.openxmlformats.org/officeDocument/2006/relationships/image" Target="../media/image50.png"/><Relationship Id="rId9"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7.png"/><Relationship Id="rId7" Type="http://schemas.openxmlformats.org/officeDocument/2006/relationships/image" Target="../media/image13.png"/><Relationship Id="rId8"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27.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24.png"/><Relationship Id="rId8"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47.png"/><Relationship Id="rId5"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image" Target="../media/image51.png"/><Relationship Id="rId9" Type="http://schemas.openxmlformats.org/officeDocument/2006/relationships/image" Target="../media/image65.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hyperlink" Target="https://survey.alchemer.com/s3/5504604/b153c792d361" TargetMode="External"/><Relationship Id="rId8"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51.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www.bgr.in/news/61-people-check-their-phones-within-5-minutes-after-waking-up-deloitte-435501/" TargetMode="External"/><Relationship Id="rId4" Type="http://schemas.openxmlformats.org/officeDocument/2006/relationships/image" Target="../media/image43.png"/><Relationship Id="rId9" Type="http://schemas.openxmlformats.org/officeDocument/2006/relationships/image" Target="../media/image65.png"/><Relationship Id="rId5" Type="http://schemas.openxmlformats.org/officeDocument/2006/relationships/image" Target="../media/image51.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9.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6.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65.png"/><Relationship Id="rId5"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3.png"/><Relationship Id="rId4" Type="http://schemas.openxmlformats.org/officeDocument/2006/relationships/image" Target="../media/image51.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66.png"/><Relationship Id="rId8"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1.png"/><Relationship Id="rId4" Type="http://schemas.openxmlformats.org/officeDocument/2006/relationships/image" Target="../media/image75.png"/><Relationship Id="rId5" Type="http://schemas.openxmlformats.org/officeDocument/2006/relationships/image" Target="../media/image74.png"/><Relationship Id="rId6" Type="http://schemas.openxmlformats.org/officeDocument/2006/relationships/image" Target="../media/image101.png"/><Relationship Id="rId7" Type="http://schemas.openxmlformats.org/officeDocument/2006/relationships/image" Target="../media/image72.png"/><Relationship Id="rId8" Type="http://schemas.openxmlformats.org/officeDocument/2006/relationships/image" Target="../media/image8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1.png"/><Relationship Id="rId4" Type="http://schemas.openxmlformats.org/officeDocument/2006/relationships/image" Target="../media/image75.png"/><Relationship Id="rId5" Type="http://schemas.openxmlformats.org/officeDocument/2006/relationships/image" Target="../media/image74.png"/><Relationship Id="rId6" Type="http://schemas.openxmlformats.org/officeDocument/2006/relationships/image" Target="../media/image101.png"/><Relationship Id="rId7" Type="http://schemas.openxmlformats.org/officeDocument/2006/relationships/image" Target="../media/image72.png"/><Relationship Id="rId8"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5.png"/><Relationship Id="rId4" Type="http://schemas.openxmlformats.org/officeDocument/2006/relationships/image" Target="../media/image84.png"/><Relationship Id="rId9" Type="http://schemas.openxmlformats.org/officeDocument/2006/relationships/hyperlink" Target="https://survey.alchemer.com/s3/5504604/b153c792d361" TargetMode="External"/><Relationship Id="rId5" Type="http://schemas.openxmlformats.org/officeDocument/2006/relationships/image" Target="../media/image82.png"/><Relationship Id="rId6" Type="http://schemas.openxmlformats.org/officeDocument/2006/relationships/image" Target="../media/image78.png"/><Relationship Id="rId7" Type="http://schemas.openxmlformats.org/officeDocument/2006/relationships/image" Target="../media/image94.png"/><Relationship Id="rId8" Type="http://schemas.openxmlformats.org/officeDocument/2006/relationships/image" Target="../media/image7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11.png"/><Relationship Id="rId4" Type="http://schemas.openxmlformats.org/officeDocument/2006/relationships/image" Target="../media/image72.png"/><Relationship Id="rId5" Type="http://schemas.openxmlformats.org/officeDocument/2006/relationships/image" Target="../media/image90.png"/><Relationship Id="rId6"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5.png"/><Relationship Id="rId4" Type="http://schemas.openxmlformats.org/officeDocument/2006/relationships/image" Target="../media/image84.png"/><Relationship Id="rId11" Type="http://schemas.openxmlformats.org/officeDocument/2006/relationships/image" Target="../media/image98.png"/><Relationship Id="rId10" Type="http://schemas.openxmlformats.org/officeDocument/2006/relationships/image" Target="../media/image88.png"/><Relationship Id="rId9" Type="http://schemas.openxmlformats.org/officeDocument/2006/relationships/image" Target="../media/image99.png"/><Relationship Id="rId5" Type="http://schemas.openxmlformats.org/officeDocument/2006/relationships/image" Target="../media/image82.png"/><Relationship Id="rId6" Type="http://schemas.openxmlformats.org/officeDocument/2006/relationships/image" Target="../media/image94.png"/><Relationship Id="rId7" Type="http://schemas.openxmlformats.org/officeDocument/2006/relationships/image" Target="../media/image79.png"/><Relationship Id="rId8" Type="http://schemas.openxmlformats.org/officeDocument/2006/relationships/image" Target="../media/image9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92.png"/><Relationship Id="rId4" Type="http://schemas.openxmlformats.org/officeDocument/2006/relationships/image" Target="../media/image102.png"/><Relationship Id="rId5" Type="http://schemas.openxmlformats.org/officeDocument/2006/relationships/image" Target="../media/image112.png"/><Relationship Id="rId6" Type="http://schemas.openxmlformats.org/officeDocument/2006/relationships/image" Target="../media/image1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06.png"/><Relationship Id="rId4" Type="http://schemas.openxmlformats.org/officeDocument/2006/relationships/image" Target="../media/image108.png"/><Relationship Id="rId5" Type="http://schemas.openxmlformats.org/officeDocument/2006/relationships/image" Target="../media/image104.png"/><Relationship Id="rId6" Type="http://schemas.openxmlformats.org/officeDocument/2006/relationships/image" Target="../media/image10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7.pn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00.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10.png"/><Relationship Id="rId4" Type="http://schemas.openxmlformats.org/officeDocument/2006/relationships/image" Target="../media/image105.png"/><Relationship Id="rId5" Type="http://schemas.openxmlformats.org/officeDocument/2006/relationships/image" Target="../media/image114.png"/><Relationship Id="rId6" Type="http://schemas.openxmlformats.org/officeDocument/2006/relationships/image" Target="../media/image1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s://survey.alchemer.com/s3/5504604/b153c792d361" TargetMode="Externa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47.png"/><Relationship Id="rId4" Type="http://schemas.openxmlformats.org/officeDocument/2006/relationships/hyperlink" Target="https://www.youtube.com/watch?v=tFK9c3N3IVs" TargetMode="External"/><Relationship Id="rId5" Type="http://schemas.openxmlformats.org/officeDocument/2006/relationships/hyperlink" Target="https://chass.usu.edu/social-work/i-system-institute/building-resilience-workshop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03.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www.youtube.com/watch?v=olpOsrP_bTI" TargetMode="External"/><Relationship Id="rId4" Type="http://schemas.openxmlformats.org/officeDocument/2006/relationships/image" Target="../media/image138.png"/><Relationship Id="rId5" Type="http://schemas.openxmlformats.org/officeDocument/2006/relationships/image" Target="../media/image8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0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1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3.png"/><Relationship Id="rId4" Type="http://schemas.openxmlformats.org/officeDocument/2006/relationships/image" Target="../media/image51.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17.png"/><Relationship Id="rId4" Type="http://schemas.openxmlformats.org/officeDocument/2006/relationships/hyperlink" Target="https://www.bettervisionguide.com/digital-eye-strain-infographic/" TargetMode="External"/><Relationship Id="rId5" Type="http://schemas.openxmlformats.org/officeDocument/2006/relationships/image" Target="../media/image8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28.png"/><Relationship Id="rId4" Type="http://schemas.openxmlformats.org/officeDocument/2006/relationships/image" Target="../media/image137.png"/><Relationship Id="rId5" Type="http://schemas.openxmlformats.org/officeDocument/2006/relationships/image" Target="../media/image125.png"/><Relationship Id="rId6" Type="http://schemas.openxmlformats.org/officeDocument/2006/relationships/image" Target="../media/image121.png"/><Relationship Id="rId7" Type="http://schemas.openxmlformats.org/officeDocument/2006/relationships/image" Target="../media/image10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17.png"/><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26.png"/><Relationship Id="rId4" Type="http://schemas.openxmlformats.org/officeDocument/2006/relationships/hyperlink" Target="https://lindastone.net/2014/11/24/are-you-breathing-do-you-have-email-apnea/" TargetMode="External"/><Relationship Id="rId5" Type="http://schemas.openxmlformats.org/officeDocument/2006/relationships/hyperlink" Target="https://lindastone.net/2014/11/24/are-you-breathing-do-you-have-email-apnea/" TargetMode="External"/></Relationships>
</file>

<file path=ppt/slides/_rels/slide57.xml.rels><?xml version="1.0" encoding="UTF-8" standalone="yes"?><Relationships xmlns="http://schemas.openxmlformats.org/package/2006/relationships"><Relationship Id="rId11" Type="http://schemas.openxmlformats.org/officeDocument/2006/relationships/image" Target="../media/image146.png"/><Relationship Id="rId10" Type="http://schemas.openxmlformats.org/officeDocument/2006/relationships/image" Target="../media/image133.png"/><Relationship Id="rId13" Type="http://schemas.openxmlformats.org/officeDocument/2006/relationships/image" Target="../media/image142.png"/><Relationship Id="rId12"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24.png"/><Relationship Id="rId4" Type="http://schemas.openxmlformats.org/officeDocument/2006/relationships/image" Target="../media/image127.png"/><Relationship Id="rId9" Type="http://schemas.openxmlformats.org/officeDocument/2006/relationships/image" Target="../media/image132.png"/><Relationship Id="rId15" Type="http://schemas.openxmlformats.org/officeDocument/2006/relationships/image" Target="../media/image135.png"/><Relationship Id="rId14" Type="http://schemas.openxmlformats.org/officeDocument/2006/relationships/image" Target="../media/image134.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3.png"/><Relationship Id="rId8" Type="http://schemas.openxmlformats.org/officeDocument/2006/relationships/image" Target="../media/image14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44.png"/><Relationship Id="rId4" Type="http://schemas.openxmlformats.org/officeDocument/2006/relationships/image" Target="../media/image136.png"/><Relationship Id="rId5" Type="http://schemas.openxmlformats.org/officeDocument/2006/relationships/image" Target="../media/image11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s://linguistics.ucla.edu/people/hayes/Teaching/papers/MuellerAndOppenheimer2014OnTakingNotesByHand.pdf" TargetMode="External"/><Relationship Id="rId4" Type="http://schemas.openxmlformats.org/officeDocument/2006/relationships/hyperlink" Target="https://pubmed.ncbi.nlm.nih.gov/28190914/" TargetMode="External"/><Relationship Id="rId5"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hyperlink" Target="https://www.frontiersin.org/articles/10.3389/fnbeh.2021.634158/full" TargetMode="External"/><Relationship Id="rId4" Type="http://schemas.openxmlformats.org/officeDocument/2006/relationships/hyperlink" Target="https://www.u-tokyo.ac.jp/focus/en/press/z0508_00168.html" TargetMode="External"/><Relationship Id="rId5" Type="http://schemas.openxmlformats.org/officeDocument/2006/relationships/image" Target="../media/image1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s://bigthink.com/the-present/handwriting-memory/" TargetMode="External"/><Relationship Id="rId4" Type="http://schemas.openxmlformats.org/officeDocument/2006/relationships/hyperlink" Target="https://journals.sagepub.com/doi/10.1177/0963721417709821" TargetMode="External"/><Relationship Id="rId5" Type="http://schemas.openxmlformats.org/officeDocument/2006/relationships/image" Target="../media/image1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s://www.iflscience.com/brain/writing-by-hand-most-effectively-increases-reading-skills/" TargetMode="External"/><Relationship Id="rId4" Type="http://schemas.openxmlformats.org/officeDocument/2006/relationships/hyperlink" Target="https://www.npr.org/2016/04/17/474525392/attention-students-put-your-laptops-away" TargetMode="External"/><Relationship Id="rId5" Type="http://schemas.openxmlformats.org/officeDocument/2006/relationships/hyperlink" Target="https://www.topeducationdegrees.org/proven-reasons-to-write-by-hand/" TargetMode="External"/><Relationship Id="rId6"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0"/>
          <p:cNvPicPr preferRelativeResize="0"/>
          <p:nvPr/>
        </p:nvPicPr>
        <p:blipFill rotWithShape="1">
          <a:blip r:embed="rId3">
            <a:alphaModFix/>
          </a:blip>
          <a:srcRect b="0" l="861" r="0" t="0"/>
          <a:stretch/>
        </p:blipFill>
        <p:spPr>
          <a:xfrm>
            <a:off x="2074100" y="152400"/>
            <a:ext cx="8043800" cy="6553201"/>
          </a:xfrm>
          <a:prstGeom prst="rect">
            <a:avLst/>
          </a:prstGeom>
          <a:noFill/>
          <a:ln>
            <a:noFill/>
          </a:ln>
        </p:spPr>
      </p:pic>
      <p:sp>
        <p:nvSpPr>
          <p:cNvPr id="77" name="Google Shape;77;p10"/>
          <p:cNvSpPr txBox="1"/>
          <p:nvPr/>
        </p:nvSpPr>
        <p:spPr>
          <a:xfrm>
            <a:off x="395800" y="6519300"/>
            <a:ext cx="10939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1" lang="en-US" sz="11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9"/>
          <p:cNvSpPr txBox="1"/>
          <p:nvPr/>
        </p:nvSpPr>
        <p:spPr>
          <a:xfrm>
            <a:off x="1212007" y="238361"/>
            <a:ext cx="9768000" cy="878700"/>
          </a:xfrm>
          <a:prstGeom prst="rect">
            <a:avLst/>
          </a:prstGeom>
          <a:solidFill>
            <a:schemeClr val="lt1"/>
          </a:solidFill>
          <a:ln>
            <a:noFill/>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rgbClr val="222A35"/>
              </a:buClr>
              <a:buSzPct val="108000"/>
              <a:buFont typeface="Calibri"/>
              <a:buNone/>
            </a:pPr>
            <a:r>
              <a:rPr b="1" lang="en-US" sz="5000">
                <a:solidFill>
                  <a:srgbClr val="0B5394"/>
                </a:solidFill>
                <a:latin typeface="Calibri"/>
                <a:ea typeface="Calibri"/>
                <a:cs typeface="Calibri"/>
                <a:sym typeface="Calibri"/>
              </a:rPr>
              <a:t>"Come to your Senses" - Ready, set, go!</a:t>
            </a:r>
            <a:endParaRPr b="1" i="0" sz="5000" u="none" cap="none" strike="noStrike">
              <a:solidFill>
                <a:srgbClr val="0B5394"/>
              </a:solidFill>
              <a:latin typeface="Calibri"/>
              <a:ea typeface="Calibri"/>
              <a:cs typeface="Calibri"/>
              <a:sym typeface="Calibri"/>
            </a:endParaRPr>
          </a:p>
        </p:txBody>
      </p:sp>
      <p:sp>
        <p:nvSpPr>
          <p:cNvPr id="152" name="Google Shape;152;p19"/>
          <p:cNvSpPr txBox="1"/>
          <p:nvPr/>
        </p:nvSpPr>
        <p:spPr>
          <a:xfrm>
            <a:off x="417125" y="1581500"/>
            <a:ext cx="5937300" cy="31473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rgbClr val="222A35"/>
              </a:buClr>
              <a:buSzPts val="4185"/>
              <a:buFont typeface="Calibri"/>
              <a:buNone/>
            </a:pPr>
            <a:r>
              <a:t/>
            </a:r>
            <a:endParaRPr b="1" sz="3812">
              <a:solidFill>
                <a:srgbClr val="0B5394"/>
              </a:solidFill>
              <a:latin typeface="Calibri"/>
              <a:ea typeface="Calibri"/>
              <a:cs typeface="Calibri"/>
              <a:sym typeface="Calibri"/>
            </a:endParaRPr>
          </a:p>
          <a:p>
            <a:pPr indent="0" lvl="0" marL="0" rtl="0" algn="ctr">
              <a:lnSpc>
                <a:spcPct val="70000"/>
              </a:lnSpc>
              <a:spcBef>
                <a:spcPts val="0"/>
              </a:spcBef>
              <a:spcAft>
                <a:spcPts val="0"/>
              </a:spcAft>
              <a:buClr>
                <a:srgbClr val="222A35"/>
              </a:buClr>
              <a:buSzPts val="4185"/>
              <a:buFont typeface="Calibri"/>
              <a:buNone/>
            </a:pPr>
            <a:r>
              <a:t/>
            </a:r>
            <a:endParaRPr b="1" i="1" sz="3312">
              <a:solidFill>
                <a:srgbClr val="0B5394"/>
              </a:solidFill>
              <a:latin typeface="Calibri"/>
              <a:ea typeface="Calibri"/>
              <a:cs typeface="Calibri"/>
              <a:sym typeface="Calibri"/>
            </a:endParaRPr>
          </a:p>
        </p:txBody>
      </p:sp>
      <p:pic>
        <p:nvPicPr>
          <p:cNvPr id="153" name="Google Shape;153;p19"/>
          <p:cNvPicPr preferRelativeResize="0"/>
          <p:nvPr/>
        </p:nvPicPr>
        <p:blipFill>
          <a:blip r:embed="rId3">
            <a:alphaModFix/>
          </a:blip>
          <a:stretch>
            <a:fillRect/>
          </a:stretch>
        </p:blipFill>
        <p:spPr>
          <a:xfrm>
            <a:off x="2063100" y="1743571"/>
            <a:ext cx="5276850" cy="3867150"/>
          </a:xfrm>
          <a:prstGeom prst="rect">
            <a:avLst/>
          </a:prstGeom>
          <a:noFill/>
          <a:ln>
            <a:noFill/>
          </a:ln>
        </p:spPr>
      </p:pic>
      <p:sp>
        <p:nvSpPr>
          <p:cNvPr id="154" name="Google Shape;154;p19"/>
          <p:cNvSpPr txBox="1"/>
          <p:nvPr/>
        </p:nvSpPr>
        <p:spPr>
          <a:xfrm>
            <a:off x="7838100" y="1816025"/>
            <a:ext cx="2957100" cy="3216900"/>
          </a:xfrm>
          <a:prstGeom prst="rect">
            <a:avLst/>
          </a:prstGeom>
          <a:noFill/>
          <a:ln>
            <a:noFill/>
          </a:ln>
        </p:spPr>
        <p:txBody>
          <a:bodyPr anchorCtr="0" anchor="t" bIns="91425" lIns="91425" spcFirstLastPara="1" rIns="91425" wrap="square" tIns="91425">
            <a:spAutoFit/>
          </a:bodyPr>
          <a:lstStyle/>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5 - See </a:t>
            </a:r>
            <a:endParaRPr sz="2900">
              <a:solidFill>
                <a:srgbClr val="E3760B"/>
              </a:solidFill>
              <a:latin typeface="Calibri"/>
              <a:ea typeface="Calibri"/>
              <a:cs typeface="Calibri"/>
              <a:sym typeface="Calibri"/>
            </a:endParaRPr>
          </a:p>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4 - Feel/Touch</a:t>
            </a:r>
            <a:endParaRPr sz="2900">
              <a:solidFill>
                <a:srgbClr val="E3760B"/>
              </a:solidFill>
              <a:latin typeface="Calibri"/>
              <a:ea typeface="Calibri"/>
              <a:cs typeface="Calibri"/>
              <a:sym typeface="Calibri"/>
            </a:endParaRPr>
          </a:p>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3 - Hear</a:t>
            </a:r>
            <a:endParaRPr sz="2900">
              <a:solidFill>
                <a:srgbClr val="E3760B"/>
              </a:solidFill>
              <a:latin typeface="Calibri"/>
              <a:ea typeface="Calibri"/>
              <a:cs typeface="Calibri"/>
              <a:sym typeface="Calibri"/>
            </a:endParaRPr>
          </a:p>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2 - Smell</a:t>
            </a:r>
            <a:endParaRPr sz="2900">
              <a:solidFill>
                <a:srgbClr val="E3760B"/>
              </a:solidFill>
              <a:latin typeface="Calibri"/>
              <a:ea typeface="Calibri"/>
              <a:cs typeface="Calibri"/>
              <a:sym typeface="Calibri"/>
            </a:endParaRPr>
          </a:p>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1 - Taste</a:t>
            </a:r>
            <a:endParaRPr sz="2900">
              <a:solidFill>
                <a:srgbClr val="E3760B"/>
              </a:solidFill>
              <a:latin typeface="Calibri"/>
              <a:ea typeface="Calibri"/>
              <a:cs typeface="Calibri"/>
              <a:sym typeface="Calibri"/>
            </a:endParaRPr>
          </a:p>
          <a:p>
            <a:pPr indent="0" lvl="0" marL="0" rtl="0" algn="ctr">
              <a:spcBef>
                <a:spcPts val="0"/>
              </a:spcBef>
              <a:spcAft>
                <a:spcPts val="0"/>
              </a:spcAft>
              <a:buNone/>
            </a:pPr>
            <a:r>
              <a:rPr lang="en-US" sz="2600">
                <a:latin typeface="Calibri"/>
                <a:ea typeface="Calibri"/>
                <a:cs typeface="Calibri"/>
                <a:sym typeface="Calibri"/>
              </a:rPr>
              <a:t>(or one good thing about yourself)</a:t>
            </a:r>
            <a:endParaRPr sz="2600">
              <a:latin typeface="Calibri"/>
              <a:ea typeface="Calibri"/>
              <a:cs typeface="Calibri"/>
              <a:sym typeface="Calibri"/>
            </a:endParaRPr>
          </a:p>
        </p:txBody>
      </p:sp>
      <p:sp>
        <p:nvSpPr>
          <p:cNvPr id="155" name="Google Shape;155;p19"/>
          <p:cNvSpPr txBox="1"/>
          <p:nvPr/>
        </p:nvSpPr>
        <p:spPr>
          <a:xfrm>
            <a:off x="2666550" y="5811300"/>
            <a:ext cx="5402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Feedback on the activity: </a:t>
            </a:r>
            <a:endParaRPr b="1">
              <a:latin typeface="Calibri"/>
              <a:ea typeface="Calibri"/>
              <a:cs typeface="Calibri"/>
              <a:sym typeface="Calibri"/>
            </a:endParaRPr>
          </a:p>
          <a:p>
            <a:pPr indent="0" lvl="0" marL="0" rtl="0" algn="l">
              <a:spcBef>
                <a:spcPts val="0"/>
              </a:spcBef>
              <a:spcAft>
                <a:spcPts val="0"/>
              </a:spcAft>
              <a:buNone/>
            </a:pPr>
            <a:r>
              <a:rPr i="1" lang="en-US">
                <a:latin typeface="Calibri"/>
                <a:ea typeface="Calibri"/>
                <a:cs typeface="Calibri"/>
                <a:sym typeface="Calibri"/>
              </a:rPr>
              <a:t>"That works!" </a:t>
            </a:r>
            <a:endParaRPr i="1">
              <a:latin typeface="Calibri"/>
              <a:ea typeface="Calibri"/>
              <a:cs typeface="Calibri"/>
              <a:sym typeface="Calibri"/>
            </a:endParaRPr>
          </a:p>
          <a:p>
            <a:pPr indent="0" lvl="0" marL="0" rtl="0" algn="l">
              <a:spcBef>
                <a:spcPts val="0"/>
              </a:spcBef>
              <a:spcAft>
                <a:spcPts val="0"/>
              </a:spcAft>
              <a:buNone/>
            </a:pPr>
            <a:r>
              <a:rPr i="1" lang="en-US">
                <a:latin typeface="Calibri"/>
                <a:ea typeface="Calibri"/>
                <a:cs typeface="Calibri"/>
                <a:sym typeface="Calibri"/>
              </a:rPr>
              <a:t>"Connected me to the space I’m in" </a:t>
            </a:r>
            <a:endParaRPr i="1">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i="1" lang="en-US">
                <a:latin typeface="Calibri"/>
                <a:ea typeface="Calibri"/>
                <a:cs typeface="Calibri"/>
                <a:sym typeface="Calibri"/>
              </a:rPr>
              <a:t>"it helps me be present" </a:t>
            </a:r>
            <a:endParaRPr i="1">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0"/>
          <p:cNvSpPr txBox="1"/>
          <p:nvPr/>
        </p:nvSpPr>
        <p:spPr>
          <a:xfrm>
            <a:off x="838200" y="365125"/>
            <a:ext cx="10515600" cy="1325700"/>
          </a:xfrm>
          <a:prstGeom prst="rect">
            <a:avLst/>
          </a:prstGeom>
          <a:solidFill>
            <a:srgbClr val="FFFFFF"/>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b="1" lang="en-US" sz="4400">
                <a:solidFill>
                  <a:srgbClr val="31538F"/>
                </a:solidFill>
                <a:latin typeface="Calibri"/>
                <a:ea typeface="Calibri"/>
                <a:cs typeface="Calibri"/>
                <a:sym typeface="Calibri"/>
              </a:rPr>
              <a:t>Agenda</a:t>
            </a:r>
            <a:endParaRPr b="1" sz="4400">
              <a:solidFill>
                <a:srgbClr val="31538F"/>
              </a:solidFill>
              <a:latin typeface="Calibri"/>
              <a:ea typeface="Calibri"/>
              <a:cs typeface="Calibri"/>
              <a:sym typeface="Calibri"/>
            </a:endParaRPr>
          </a:p>
        </p:txBody>
      </p:sp>
      <p:sp>
        <p:nvSpPr>
          <p:cNvPr id="162" name="Google Shape;162;p20"/>
          <p:cNvSpPr txBox="1"/>
          <p:nvPr/>
        </p:nvSpPr>
        <p:spPr>
          <a:xfrm>
            <a:off x="624125" y="1513575"/>
            <a:ext cx="11248500" cy="2738100"/>
          </a:xfrm>
          <a:prstGeom prst="rect">
            <a:avLst/>
          </a:prstGeom>
          <a:solidFill>
            <a:srgbClr val="FFFFFF"/>
          </a:solidFill>
          <a:ln cap="flat" cmpd="sng" w="9525">
            <a:solidFill>
              <a:srgbClr val="ED7D3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rgbClr val="E7E6E6"/>
              </a:buClr>
              <a:buSzPts val="3600"/>
              <a:buChar char="•"/>
            </a:pPr>
            <a:r>
              <a:rPr b="1" lang="en-US" sz="3600">
                <a:solidFill>
                  <a:srgbClr val="E7E6E6"/>
                </a:solidFill>
                <a:latin typeface="Calibri"/>
                <a:ea typeface="Calibri"/>
                <a:cs typeface="Calibri"/>
                <a:sym typeface="Calibri"/>
              </a:rPr>
              <a:t> Check-in</a:t>
            </a:r>
            <a:r>
              <a:rPr lang="en-US" sz="3600">
                <a:solidFill>
                  <a:srgbClr val="E7E6E6"/>
                </a:solidFill>
                <a:latin typeface="Calibri"/>
                <a:ea typeface="Calibri"/>
                <a:cs typeface="Calibri"/>
                <a:sym typeface="Calibri"/>
              </a:rPr>
              <a:t> Activity</a:t>
            </a:r>
            <a:endParaRPr sz="3600">
              <a:solidFill>
                <a:srgbClr val="E7E6E6"/>
              </a:solidFill>
              <a:latin typeface="Calibri"/>
              <a:ea typeface="Calibri"/>
              <a:cs typeface="Calibri"/>
              <a:sym typeface="Calibri"/>
            </a:endParaRPr>
          </a:p>
          <a:p>
            <a:pPr indent="-317500" lvl="0" marL="228600" rtl="0" algn="l">
              <a:lnSpc>
                <a:spcPct val="115000"/>
              </a:lnSpc>
              <a:spcBef>
                <a:spcPts val="0"/>
              </a:spcBef>
              <a:spcAft>
                <a:spcPts val="0"/>
              </a:spcAft>
              <a:buClr>
                <a:srgbClr val="ED7D31"/>
              </a:buClr>
              <a:buSzPts val="5000"/>
              <a:buChar char="•"/>
            </a:pPr>
            <a:r>
              <a:rPr b="1" lang="en-US" sz="5000">
                <a:solidFill>
                  <a:srgbClr val="ED7D31"/>
                </a:solidFill>
                <a:latin typeface="Calibri"/>
                <a:ea typeface="Calibri"/>
                <a:cs typeface="Calibri"/>
                <a:sym typeface="Calibri"/>
              </a:rPr>
              <a:t> Content/Concept </a:t>
            </a:r>
            <a:r>
              <a:rPr lang="en-US" sz="5000">
                <a:solidFill>
                  <a:srgbClr val="ED7D31"/>
                </a:solidFill>
                <a:latin typeface="Calibri"/>
                <a:ea typeface="Calibri"/>
                <a:cs typeface="Calibri"/>
                <a:sym typeface="Calibri"/>
              </a:rPr>
              <a:t>Sharing </a:t>
            </a:r>
            <a:endParaRPr sz="5000">
              <a:solidFill>
                <a:srgbClr val="ED7D31"/>
              </a:solidFill>
              <a:latin typeface="Calibri"/>
              <a:ea typeface="Calibri"/>
              <a:cs typeface="Calibri"/>
              <a:sym typeface="Calibri"/>
            </a:endParaRPr>
          </a:p>
          <a:p>
            <a:pPr indent="-228600" lvl="0" marL="228600" rtl="0" algn="l">
              <a:lnSpc>
                <a:spcPct val="115000"/>
              </a:lnSpc>
              <a:spcBef>
                <a:spcPts val="0"/>
              </a:spcBef>
              <a:spcAft>
                <a:spcPts val="0"/>
              </a:spcAft>
              <a:buClr>
                <a:srgbClr val="E7E6E6"/>
              </a:buClr>
              <a:buSzPts val="3600"/>
              <a:buChar char="•"/>
            </a:pPr>
            <a:r>
              <a:rPr b="1" lang="en-US" sz="3600">
                <a:solidFill>
                  <a:srgbClr val="E7E6E6"/>
                </a:solidFill>
                <a:latin typeface="Calibri"/>
                <a:ea typeface="Calibri"/>
                <a:cs typeface="Calibri"/>
                <a:sym typeface="Calibri"/>
              </a:rPr>
              <a:t> Connection</a:t>
            </a:r>
            <a:r>
              <a:rPr lang="en-US" sz="3600">
                <a:solidFill>
                  <a:srgbClr val="E7E6E6"/>
                </a:solidFill>
                <a:latin typeface="Calibri"/>
                <a:ea typeface="Calibri"/>
                <a:cs typeface="Calibri"/>
                <a:sym typeface="Calibri"/>
              </a:rPr>
              <a:t>/Discussion Activities</a:t>
            </a:r>
            <a:endParaRPr sz="3600">
              <a:solidFill>
                <a:srgbClr val="E7E6E6"/>
              </a:solidFill>
              <a:latin typeface="Calibri"/>
              <a:ea typeface="Calibri"/>
              <a:cs typeface="Calibri"/>
              <a:sym typeface="Calibri"/>
            </a:endParaRPr>
          </a:p>
          <a:p>
            <a:pPr indent="-228600" lvl="0" marL="228600" rtl="0" algn="l">
              <a:lnSpc>
                <a:spcPct val="115000"/>
              </a:lnSpc>
              <a:spcBef>
                <a:spcPts val="0"/>
              </a:spcBef>
              <a:spcAft>
                <a:spcPts val="0"/>
              </a:spcAft>
              <a:buClr>
                <a:srgbClr val="E7E6E6"/>
              </a:buClr>
              <a:buSzPts val="3600"/>
              <a:buChar char="•"/>
            </a:pPr>
            <a:r>
              <a:rPr b="1" lang="en-US" sz="3600">
                <a:solidFill>
                  <a:srgbClr val="E7E6E6"/>
                </a:solidFill>
                <a:latin typeface="Calibri"/>
                <a:ea typeface="Calibri"/>
                <a:cs typeface="Calibri"/>
                <a:sym typeface="Calibri"/>
              </a:rPr>
              <a:t> Challenge</a:t>
            </a:r>
            <a:r>
              <a:rPr lang="en-US" sz="3600">
                <a:solidFill>
                  <a:srgbClr val="E7E6E6"/>
                </a:solidFill>
                <a:latin typeface="Calibri"/>
                <a:ea typeface="Calibri"/>
                <a:cs typeface="Calibri"/>
                <a:sym typeface="Calibri"/>
              </a:rPr>
              <a:t> (Invitation) for the upcoming week</a:t>
            </a:r>
            <a:endParaRPr sz="3600">
              <a:solidFill>
                <a:srgbClr val="E7E6E6"/>
              </a:solidFill>
              <a:latin typeface="Calibri"/>
              <a:ea typeface="Calibri"/>
              <a:cs typeface="Calibri"/>
              <a:sym typeface="Calibri"/>
            </a:endParaRPr>
          </a:p>
        </p:txBody>
      </p:sp>
      <p:pic>
        <p:nvPicPr>
          <p:cNvPr id="163" name="Google Shape;163;p20"/>
          <p:cNvPicPr preferRelativeResize="0"/>
          <p:nvPr/>
        </p:nvPicPr>
        <p:blipFill rotWithShape="1">
          <a:blip r:embed="rId3">
            <a:alphaModFix/>
          </a:blip>
          <a:srcRect b="0" l="0" r="0" t="0"/>
          <a:stretch/>
        </p:blipFill>
        <p:spPr>
          <a:xfrm>
            <a:off x="8017975" y="4404075"/>
            <a:ext cx="3086751" cy="2301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1"/>
          <p:cNvSpPr txBox="1"/>
          <p:nvPr/>
        </p:nvSpPr>
        <p:spPr>
          <a:xfrm>
            <a:off x="191125" y="5667050"/>
            <a:ext cx="6388800" cy="102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600"/>
              <a:t>All of the topics with an asterisk are included in the DWI Digital Wellness self-assessment </a:t>
            </a:r>
            <a:r>
              <a:rPr lang="en-US" sz="1800" u="sng">
                <a:solidFill>
                  <a:srgbClr val="1155CC"/>
                </a:solidFill>
                <a:highlight>
                  <a:srgbClr val="FFFFFF"/>
                </a:highlight>
                <a:hlinkClick r:id="rId3">
                  <a:extLst>
                    <a:ext uri="{A12FA001-AC4F-418D-AE19-62706E023703}">
                      <ahyp:hlinkClr val="tx"/>
                    </a:ext>
                  </a:extLst>
                </a:hlinkClick>
              </a:rPr>
              <a:t>https://survey.alchemer.com/s3/5504604/b153c792d361</a:t>
            </a:r>
            <a:endParaRPr i="1" sz="2500">
              <a:solidFill>
                <a:schemeClr val="dk1"/>
              </a:solidFill>
            </a:endParaRPr>
          </a:p>
        </p:txBody>
      </p:sp>
      <p:sp>
        <p:nvSpPr>
          <p:cNvPr id="170" name="Google Shape;170;p21"/>
          <p:cNvSpPr txBox="1"/>
          <p:nvPr/>
        </p:nvSpPr>
        <p:spPr>
          <a:xfrm>
            <a:off x="191125" y="1355925"/>
            <a:ext cx="5415000" cy="3555600"/>
          </a:xfrm>
          <a:prstGeom prst="rect">
            <a:avLst/>
          </a:prstGeom>
          <a:solidFill>
            <a:srgbClr val="FFFFFF"/>
          </a:solidFill>
          <a:ln cap="flat" cmpd="sng" w="9525">
            <a:solidFill>
              <a:srgbClr val="4472C4"/>
            </a:solidFill>
            <a:prstDash val="solid"/>
            <a:round/>
            <a:headEnd len="sm" w="sm" type="none"/>
            <a:tailEnd len="sm" w="sm" type="none"/>
          </a:ln>
        </p:spPr>
        <p:txBody>
          <a:bodyPr anchorCtr="0" anchor="t" bIns="45700" lIns="91425" spcFirstLastPara="1" rIns="91425" wrap="square" tIns="45700">
            <a:spAutoFit/>
          </a:bodyPr>
          <a:lstStyle/>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Start with Your Center </a:t>
            </a:r>
            <a:endParaRPr b="1" i="0" sz="2500" u="none" cap="none" strike="noStrike">
              <a:solidFill>
                <a:schemeClr val="lt2"/>
              </a:solidFill>
              <a:latin typeface="Calibri"/>
              <a:ea typeface="Calibri"/>
              <a:cs typeface="Calibri"/>
              <a:sym typeface="Calibri"/>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Media Literacy</a:t>
            </a:r>
            <a:endParaRPr sz="2500">
              <a:solidFill>
                <a:schemeClr val="lt2"/>
              </a:solidFill>
            </a:endParaRPr>
          </a:p>
          <a:p>
            <a:pPr indent="-317500" lvl="0" marL="342900" marR="0" rtl="0" algn="l">
              <a:lnSpc>
                <a:spcPct val="100000"/>
              </a:lnSpc>
              <a:spcBef>
                <a:spcPts val="0"/>
              </a:spcBef>
              <a:spcAft>
                <a:spcPts val="0"/>
              </a:spcAft>
              <a:buClr>
                <a:schemeClr val="lt2"/>
              </a:buClr>
              <a:buSzPts val="2500"/>
              <a:buFont typeface="Arial"/>
              <a:buChar char="•"/>
            </a:pPr>
            <a:r>
              <a:rPr b="1" lang="en-US" sz="2500">
                <a:solidFill>
                  <a:schemeClr val="lt2"/>
                </a:solidFill>
                <a:latin typeface="Calibri"/>
                <a:ea typeface="Calibri"/>
                <a:cs typeface="Calibri"/>
                <a:sym typeface="Calibri"/>
              </a:rPr>
              <a:t>Mental Wellness*</a:t>
            </a:r>
            <a:endParaRPr b="0" i="0" sz="2500" u="none" cap="none" strike="noStrike">
              <a:solidFill>
                <a:schemeClr val="accent2"/>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Font typeface="Arial"/>
              <a:buChar char="•"/>
            </a:pPr>
            <a:r>
              <a:rPr b="1" lang="en-US" sz="2500">
                <a:solidFill>
                  <a:schemeClr val="accent2"/>
                </a:solidFill>
                <a:latin typeface="Calibri"/>
                <a:ea typeface="Calibri"/>
                <a:cs typeface="Calibri"/>
                <a:sym typeface="Calibri"/>
              </a:rPr>
              <a:t>Physical Wellness*</a:t>
            </a:r>
            <a:endParaRPr b="0" i="0" sz="2500" u="none" cap="none" strike="noStrike">
              <a:solidFill>
                <a:schemeClr val="lt2"/>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Productivity (Honoring time)*</a:t>
            </a:r>
            <a:endParaRPr b="0" i="0" sz="2500" u="none" cap="none" strike="noStrike">
              <a:solidFill>
                <a:schemeClr val="lt2"/>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Char char="•"/>
            </a:pPr>
            <a:r>
              <a:rPr b="1" i="0" lang="en-US" sz="2500" u="none" cap="none" strike="noStrike">
                <a:solidFill>
                  <a:schemeClr val="lt2"/>
                </a:solidFill>
                <a:latin typeface="Calibri"/>
                <a:ea typeface="Calibri"/>
                <a:cs typeface="Calibri"/>
                <a:sym typeface="Calibri"/>
              </a:rPr>
              <a:t>Relationships*</a:t>
            </a:r>
            <a:r>
              <a:rPr b="0" i="0" lang="en-US" sz="2500" u="none" cap="none" strike="noStrike">
                <a:solidFill>
                  <a:schemeClr val="lt2"/>
                </a:solidFill>
                <a:latin typeface="Calibri"/>
                <a:ea typeface="Calibri"/>
                <a:cs typeface="Calibri"/>
                <a:sym typeface="Calibri"/>
              </a:rPr>
              <a:t> </a:t>
            </a:r>
            <a:endParaRPr b="1" sz="2500">
              <a:solidFill>
                <a:schemeClr val="lt2"/>
              </a:solidFill>
              <a:latin typeface="Calibri"/>
              <a:ea typeface="Calibri"/>
              <a:cs typeface="Calibri"/>
              <a:sym typeface="Calibri"/>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Well-being*</a:t>
            </a:r>
            <a:endParaRPr b="0" i="0" sz="2500" u="none" cap="none" strike="noStrike">
              <a:solidFill>
                <a:schemeClr val="lt2"/>
              </a:solidFill>
              <a:latin typeface="Calibri"/>
              <a:ea typeface="Calibri"/>
              <a:cs typeface="Calibri"/>
              <a:sym typeface="Calibri"/>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Digital Citizenship*</a:t>
            </a:r>
            <a:r>
              <a:rPr b="0" i="0" lang="en-US" sz="2500" u="none" cap="none" strike="noStrike">
                <a:solidFill>
                  <a:schemeClr val="lt2"/>
                </a:solidFill>
                <a:latin typeface="Calibri"/>
                <a:ea typeface="Calibri"/>
                <a:cs typeface="Calibri"/>
                <a:sym typeface="Calibri"/>
              </a:rPr>
              <a:t> </a:t>
            </a:r>
            <a:r>
              <a:rPr b="1" i="0" lang="en-US" sz="2500" u="none" cap="none" strike="noStrike">
                <a:solidFill>
                  <a:schemeClr val="lt2"/>
                </a:solidFill>
                <a:latin typeface="Calibri"/>
                <a:ea typeface="Calibri"/>
                <a:cs typeface="Calibri"/>
                <a:sym typeface="Calibri"/>
              </a:rPr>
              <a:t>&amp; Media Literacy</a:t>
            </a:r>
            <a:endParaRPr b="1" i="0" sz="2500" u="none" cap="none" strike="noStrike">
              <a:solidFill>
                <a:schemeClr val="lt2"/>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Bonus: Social Development Strategy</a:t>
            </a:r>
            <a:endParaRPr b="1" i="0" sz="2500" u="none" cap="none" strike="noStrike">
              <a:solidFill>
                <a:schemeClr val="lt2"/>
              </a:solidFill>
              <a:latin typeface="Arial"/>
              <a:ea typeface="Arial"/>
              <a:cs typeface="Arial"/>
              <a:sym typeface="Arial"/>
            </a:endParaRPr>
          </a:p>
        </p:txBody>
      </p:sp>
      <p:sp>
        <p:nvSpPr>
          <p:cNvPr id="171" name="Google Shape;171;p21"/>
          <p:cNvSpPr txBox="1"/>
          <p:nvPr/>
        </p:nvSpPr>
        <p:spPr>
          <a:xfrm>
            <a:off x="371700" y="241600"/>
            <a:ext cx="62913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B5394"/>
                </a:solidFill>
                <a:latin typeface="Calibri"/>
                <a:ea typeface="Calibri"/>
                <a:cs typeface="Calibri"/>
                <a:sym typeface="Calibri"/>
              </a:rPr>
              <a:t>Digital Centeredness Model</a:t>
            </a:r>
            <a:endParaRPr b="1" i="0" sz="4000" u="none" cap="none" strike="noStrike">
              <a:solidFill>
                <a:srgbClr val="0B5394"/>
              </a:solidFill>
              <a:latin typeface="Calibri"/>
              <a:ea typeface="Calibri"/>
              <a:cs typeface="Calibri"/>
              <a:sym typeface="Calibri"/>
            </a:endParaRPr>
          </a:p>
        </p:txBody>
      </p:sp>
      <p:pic>
        <p:nvPicPr>
          <p:cNvPr id="172" name="Google Shape;172;p21"/>
          <p:cNvPicPr preferRelativeResize="0"/>
          <p:nvPr/>
        </p:nvPicPr>
        <p:blipFill rotWithShape="1">
          <a:blip r:embed="rId4">
            <a:alphaModFix/>
          </a:blip>
          <a:srcRect b="0" l="0" r="0" t="0"/>
          <a:stretch/>
        </p:blipFill>
        <p:spPr>
          <a:xfrm>
            <a:off x="6079675" y="893975"/>
            <a:ext cx="6003126" cy="5565026"/>
          </a:xfrm>
          <a:prstGeom prst="rect">
            <a:avLst/>
          </a:prstGeom>
          <a:noFill/>
          <a:ln>
            <a:noFill/>
          </a:ln>
        </p:spPr>
      </p:pic>
      <p:sp>
        <p:nvSpPr>
          <p:cNvPr id="173" name="Google Shape;173;p21"/>
          <p:cNvSpPr/>
          <p:nvPr/>
        </p:nvSpPr>
        <p:spPr>
          <a:xfrm rot="8223957">
            <a:off x="7909207" y="2315663"/>
            <a:ext cx="2724486" cy="3204219"/>
          </a:xfrm>
          <a:prstGeom prst="ellipse">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2"/>
          <p:cNvPicPr preferRelativeResize="0"/>
          <p:nvPr/>
        </p:nvPicPr>
        <p:blipFill rotWithShape="1">
          <a:blip r:embed="rId3">
            <a:alphaModFix/>
          </a:blip>
          <a:srcRect b="0" l="0" r="0" t="0"/>
          <a:stretch/>
        </p:blipFill>
        <p:spPr>
          <a:xfrm>
            <a:off x="993600" y="1145423"/>
            <a:ext cx="4631125" cy="4392953"/>
          </a:xfrm>
          <a:prstGeom prst="rect">
            <a:avLst/>
          </a:prstGeom>
          <a:noFill/>
          <a:ln>
            <a:noFill/>
          </a:ln>
        </p:spPr>
      </p:pic>
      <p:sp>
        <p:nvSpPr>
          <p:cNvPr id="180" name="Google Shape;180;p22"/>
          <p:cNvSpPr txBox="1"/>
          <p:nvPr/>
        </p:nvSpPr>
        <p:spPr>
          <a:xfrm>
            <a:off x="910773" y="-20246"/>
            <a:ext cx="105156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Everything is Connected</a:t>
            </a:r>
            <a:endParaRPr b="1" sz="4400">
              <a:solidFill>
                <a:srgbClr val="0B5394"/>
              </a:solidFill>
              <a:latin typeface="Calibri"/>
              <a:ea typeface="Calibri"/>
              <a:cs typeface="Calibri"/>
              <a:sym typeface="Calibri"/>
            </a:endParaRPr>
          </a:p>
        </p:txBody>
      </p:sp>
      <p:sp>
        <p:nvSpPr>
          <p:cNvPr id="181" name="Google Shape;181;p22"/>
          <p:cNvSpPr/>
          <p:nvPr/>
        </p:nvSpPr>
        <p:spPr>
          <a:xfrm>
            <a:off x="7095803" y="318660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2" name="Google Shape;182;p22"/>
          <p:cNvSpPr/>
          <p:nvPr/>
        </p:nvSpPr>
        <p:spPr>
          <a:xfrm>
            <a:off x="8340203" y="318660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3" name="Google Shape;183;p22"/>
          <p:cNvSpPr/>
          <p:nvPr/>
        </p:nvSpPr>
        <p:spPr>
          <a:xfrm>
            <a:off x="7095803" y="187585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4" name="Google Shape;184;p22"/>
          <p:cNvSpPr/>
          <p:nvPr/>
        </p:nvSpPr>
        <p:spPr>
          <a:xfrm>
            <a:off x="8340203" y="187585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5" name="Google Shape;185;p22"/>
          <p:cNvSpPr/>
          <p:nvPr/>
        </p:nvSpPr>
        <p:spPr>
          <a:xfrm>
            <a:off x="8162351" y="2944052"/>
            <a:ext cx="983400" cy="9699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186" name="Google Shape;186;p22"/>
          <p:cNvGrpSpPr/>
          <p:nvPr/>
        </p:nvGrpSpPr>
        <p:grpSpPr>
          <a:xfrm>
            <a:off x="1761803" y="1799655"/>
            <a:ext cx="3073200" cy="3115850"/>
            <a:chOff x="7248203" y="2028255"/>
            <a:chExt cx="3073200" cy="3115850"/>
          </a:xfrm>
        </p:grpSpPr>
        <p:sp>
          <p:nvSpPr>
            <p:cNvPr id="187" name="Google Shape;187;p22"/>
            <p:cNvSpPr/>
            <p:nvPr/>
          </p:nvSpPr>
          <p:spPr>
            <a:xfrm>
              <a:off x="7248203" y="333900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8" name="Google Shape;188;p22"/>
            <p:cNvSpPr/>
            <p:nvPr/>
          </p:nvSpPr>
          <p:spPr>
            <a:xfrm>
              <a:off x="8492603" y="333900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9" name="Google Shape;189;p22"/>
            <p:cNvSpPr/>
            <p:nvPr/>
          </p:nvSpPr>
          <p:spPr>
            <a:xfrm>
              <a:off x="7248203" y="202825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0" name="Google Shape;190;p22"/>
            <p:cNvSpPr/>
            <p:nvPr/>
          </p:nvSpPr>
          <p:spPr>
            <a:xfrm>
              <a:off x="8492603" y="202825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1" name="Google Shape;191;p22"/>
            <p:cNvSpPr/>
            <p:nvPr/>
          </p:nvSpPr>
          <p:spPr>
            <a:xfrm>
              <a:off x="8314751" y="3096452"/>
              <a:ext cx="983400" cy="9699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pic>
        <p:nvPicPr>
          <p:cNvPr id="192" name="Google Shape;192;p22"/>
          <p:cNvPicPr preferRelativeResize="0"/>
          <p:nvPr/>
        </p:nvPicPr>
        <p:blipFill rotWithShape="1">
          <a:blip r:embed="rId4">
            <a:alphaModFix/>
          </a:blip>
          <a:srcRect b="0" l="0" r="0" t="0"/>
          <a:stretch/>
        </p:blipFill>
        <p:spPr>
          <a:xfrm>
            <a:off x="4911438" y="4785426"/>
            <a:ext cx="2369125" cy="1910300"/>
          </a:xfrm>
          <a:prstGeom prst="rect">
            <a:avLst/>
          </a:prstGeom>
          <a:noFill/>
          <a:ln>
            <a:noFill/>
          </a:ln>
        </p:spPr>
      </p:pic>
      <p:sp>
        <p:nvSpPr>
          <p:cNvPr id="193" name="Google Shape;193;p22"/>
          <p:cNvSpPr/>
          <p:nvPr/>
        </p:nvSpPr>
        <p:spPr>
          <a:xfrm>
            <a:off x="7739653" y="252645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3"/>
          <p:cNvSpPr txBox="1"/>
          <p:nvPr/>
        </p:nvSpPr>
        <p:spPr>
          <a:xfrm>
            <a:off x="1259925" y="-63200"/>
            <a:ext cx="9320700" cy="1246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B5394"/>
                </a:solidFill>
                <a:latin typeface="Calibri"/>
                <a:ea typeface="Calibri"/>
                <a:cs typeface="Calibri"/>
                <a:sym typeface="Calibri"/>
              </a:rPr>
              <a:t>Digital Centeredness Model</a:t>
            </a:r>
            <a:endParaRPr b="1" i="0" sz="4000" u="none" cap="none" strike="noStrike">
              <a:solidFill>
                <a:srgbClr val="0B539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0"/>
              <a:buFont typeface="Arial"/>
              <a:buNone/>
            </a:pPr>
            <a:r>
              <a:rPr lang="en-US" sz="2900">
                <a:solidFill>
                  <a:srgbClr val="0B5394"/>
                </a:solidFill>
                <a:latin typeface="Calibri"/>
                <a:ea typeface="Calibri"/>
                <a:cs typeface="Calibri"/>
                <a:sym typeface="Calibri"/>
              </a:rPr>
              <a:t>can also be discussed in terms of </a:t>
            </a:r>
            <a:r>
              <a:rPr b="1" i="1" lang="en-US" sz="2900">
                <a:solidFill>
                  <a:srgbClr val="0B5394"/>
                </a:solidFill>
                <a:latin typeface="Calibri"/>
                <a:ea typeface="Calibri"/>
                <a:cs typeface="Calibri"/>
                <a:sym typeface="Calibri"/>
              </a:rPr>
              <a:t>e</a:t>
            </a:r>
            <a:r>
              <a:rPr b="1" i="1" lang="en-US" sz="2900" u="none" cap="none" strike="noStrike">
                <a:solidFill>
                  <a:srgbClr val="0B5394"/>
                </a:solidFill>
                <a:latin typeface="Calibri"/>
                <a:ea typeface="Calibri"/>
                <a:cs typeface="Calibri"/>
                <a:sym typeface="Calibri"/>
              </a:rPr>
              <a:t>nvironments</a:t>
            </a:r>
            <a:r>
              <a:rPr b="1" i="0" lang="en-US" sz="2900" u="none" cap="none" strike="noStrike">
                <a:solidFill>
                  <a:srgbClr val="0B5394"/>
                </a:solidFill>
                <a:latin typeface="Calibri"/>
                <a:ea typeface="Calibri"/>
                <a:cs typeface="Calibri"/>
                <a:sym typeface="Calibri"/>
              </a:rPr>
              <a:t> </a:t>
            </a:r>
            <a:endParaRPr b="1" i="0" sz="2900" u="none" cap="none" strike="noStrike">
              <a:solidFill>
                <a:srgbClr val="0B5394"/>
              </a:solidFill>
              <a:latin typeface="Calibri"/>
              <a:ea typeface="Calibri"/>
              <a:cs typeface="Calibri"/>
              <a:sym typeface="Calibri"/>
            </a:endParaRPr>
          </a:p>
        </p:txBody>
      </p:sp>
      <p:pic>
        <p:nvPicPr>
          <p:cNvPr id="200" name="Google Shape;200;p23"/>
          <p:cNvPicPr preferRelativeResize="0"/>
          <p:nvPr/>
        </p:nvPicPr>
        <p:blipFill rotWithShape="1">
          <a:blip r:embed="rId3">
            <a:alphaModFix/>
          </a:blip>
          <a:srcRect b="0" l="0" r="0" t="0"/>
          <a:stretch/>
        </p:blipFill>
        <p:spPr>
          <a:xfrm>
            <a:off x="2929850" y="1199250"/>
            <a:ext cx="6003126" cy="55650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4"/>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pic>
        <p:nvPicPr>
          <p:cNvPr id="207" name="Google Shape;207;p24"/>
          <p:cNvPicPr preferRelativeResize="0"/>
          <p:nvPr/>
        </p:nvPicPr>
        <p:blipFill rotWithShape="1">
          <a:blip r:embed="rId3">
            <a:alphaModFix/>
          </a:blip>
          <a:srcRect b="0" l="0" r="0" t="0"/>
          <a:stretch/>
        </p:blipFill>
        <p:spPr>
          <a:xfrm>
            <a:off x="8856422" y="4649691"/>
            <a:ext cx="3229429" cy="2090134"/>
          </a:xfrm>
          <a:prstGeom prst="rect">
            <a:avLst/>
          </a:prstGeom>
          <a:noFill/>
          <a:ln>
            <a:noFill/>
          </a:ln>
        </p:spPr>
      </p:pic>
      <p:sp>
        <p:nvSpPr>
          <p:cNvPr id="208" name="Google Shape;208;p24"/>
          <p:cNvSpPr/>
          <p:nvPr/>
        </p:nvSpPr>
        <p:spPr>
          <a:xfrm>
            <a:off x="9" y="6415459"/>
            <a:ext cx="43602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https://www.youtube.com/watch?v=ynvd70b-uCY</a:t>
            </a:r>
            <a:endParaRPr/>
          </a:p>
        </p:txBody>
      </p:sp>
      <p:pic>
        <p:nvPicPr>
          <p:cNvPr id="209" name="Google Shape;209;p24"/>
          <p:cNvPicPr preferRelativeResize="0"/>
          <p:nvPr/>
        </p:nvPicPr>
        <p:blipFill rotWithShape="1">
          <a:blip r:embed="rId4">
            <a:alphaModFix/>
          </a:blip>
          <a:srcRect b="0" l="0" r="0" t="0"/>
          <a:stretch/>
        </p:blipFill>
        <p:spPr>
          <a:xfrm>
            <a:off x="9" y="3467175"/>
            <a:ext cx="3984171" cy="2948287"/>
          </a:xfrm>
          <a:prstGeom prst="rect">
            <a:avLst/>
          </a:prstGeom>
          <a:noFill/>
          <a:ln>
            <a:noFill/>
          </a:ln>
        </p:spPr>
      </p:pic>
      <p:pic>
        <p:nvPicPr>
          <p:cNvPr id="210" name="Google Shape;210;p24"/>
          <p:cNvPicPr preferRelativeResize="0"/>
          <p:nvPr/>
        </p:nvPicPr>
        <p:blipFill rotWithShape="1">
          <a:blip r:embed="rId5">
            <a:alphaModFix/>
          </a:blip>
          <a:srcRect b="0" l="0" r="0" t="0"/>
          <a:stretch/>
        </p:blipFill>
        <p:spPr>
          <a:xfrm>
            <a:off x="3702497" y="222003"/>
            <a:ext cx="4018886" cy="2369458"/>
          </a:xfrm>
          <a:prstGeom prst="rect">
            <a:avLst/>
          </a:prstGeom>
          <a:noFill/>
          <a:ln>
            <a:noFill/>
          </a:ln>
        </p:spPr>
      </p:pic>
      <p:pic>
        <p:nvPicPr>
          <p:cNvPr id="211" name="Google Shape;211;p24"/>
          <p:cNvPicPr preferRelativeResize="0"/>
          <p:nvPr/>
        </p:nvPicPr>
        <p:blipFill rotWithShape="1">
          <a:blip r:embed="rId6">
            <a:alphaModFix/>
          </a:blip>
          <a:srcRect b="0" l="0" r="0" t="0"/>
          <a:stretch/>
        </p:blipFill>
        <p:spPr>
          <a:xfrm>
            <a:off x="4847913" y="2128440"/>
            <a:ext cx="1915250" cy="2521270"/>
          </a:xfrm>
          <a:prstGeom prst="rect">
            <a:avLst/>
          </a:prstGeom>
          <a:noFill/>
          <a:ln>
            <a:noFill/>
          </a:ln>
        </p:spPr>
      </p:pic>
      <p:pic>
        <p:nvPicPr>
          <p:cNvPr id="212" name="Google Shape;212;p24"/>
          <p:cNvPicPr preferRelativeResize="0"/>
          <p:nvPr/>
        </p:nvPicPr>
        <p:blipFill rotWithShape="1">
          <a:blip r:embed="rId7">
            <a:alphaModFix/>
          </a:blip>
          <a:srcRect b="0" l="0" r="0" t="0"/>
          <a:stretch/>
        </p:blipFill>
        <p:spPr>
          <a:xfrm>
            <a:off x="148687" y="1750405"/>
            <a:ext cx="2879352" cy="2133888"/>
          </a:xfrm>
          <a:prstGeom prst="rect">
            <a:avLst/>
          </a:prstGeom>
          <a:noFill/>
          <a:ln>
            <a:noFill/>
          </a:ln>
        </p:spPr>
      </p:pic>
      <p:pic>
        <p:nvPicPr>
          <p:cNvPr id="213" name="Google Shape;213;p24"/>
          <p:cNvPicPr preferRelativeResize="0"/>
          <p:nvPr/>
        </p:nvPicPr>
        <p:blipFill rotWithShape="1">
          <a:blip r:embed="rId8">
            <a:alphaModFix/>
          </a:blip>
          <a:srcRect b="0" l="0" r="0" t="0"/>
          <a:stretch/>
        </p:blipFill>
        <p:spPr>
          <a:xfrm>
            <a:off x="6361573" y="4998320"/>
            <a:ext cx="2680201" cy="1770329"/>
          </a:xfrm>
          <a:prstGeom prst="rect">
            <a:avLst/>
          </a:prstGeom>
          <a:noFill/>
          <a:ln>
            <a:noFill/>
          </a:ln>
        </p:spPr>
      </p:pic>
      <p:pic>
        <p:nvPicPr>
          <p:cNvPr id="214" name="Google Shape;214;p24"/>
          <p:cNvPicPr preferRelativeResize="0"/>
          <p:nvPr/>
        </p:nvPicPr>
        <p:blipFill rotWithShape="1">
          <a:blip r:embed="rId9">
            <a:alphaModFix/>
          </a:blip>
          <a:srcRect b="0" l="0" r="0" t="0"/>
          <a:stretch/>
        </p:blipFill>
        <p:spPr>
          <a:xfrm>
            <a:off x="7908580" y="3226000"/>
            <a:ext cx="2680193" cy="1841300"/>
          </a:xfrm>
          <a:prstGeom prst="rect">
            <a:avLst/>
          </a:prstGeom>
          <a:noFill/>
          <a:ln>
            <a:noFill/>
          </a:ln>
        </p:spPr>
      </p:pic>
      <p:pic>
        <p:nvPicPr>
          <p:cNvPr id="215" name="Google Shape;215;p24"/>
          <p:cNvPicPr preferRelativeResize="0"/>
          <p:nvPr/>
        </p:nvPicPr>
        <p:blipFill>
          <a:blip r:embed="rId10">
            <a:alphaModFix/>
          </a:blip>
          <a:stretch>
            <a:fillRect/>
          </a:stretch>
        </p:blipFill>
        <p:spPr>
          <a:xfrm>
            <a:off x="8856425" y="88400"/>
            <a:ext cx="3229426" cy="21598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25"/>
          <p:cNvPicPr preferRelativeResize="0"/>
          <p:nvPr/>
        </p:nvPicPr>
        <p:blipFill rotWithShape="1">
          <a:blip r:embed="rId3">
            <a:alphaModFix/>
          </a:blip>
          <a:srcRect b="0" l="0" r="0" t="0"/>
          <a:stretch/>
        </p:blipFill>
        <p:spPr>
          <a:xfrm>
            <a:off x="1509489" y="0"/>
            <a:ext cx="9144000" cy="6858000"/>
          </a:xfrm>
          <a:prstGeom prst="rect">
            <a:avLst/>
          </a:prstGeom>
          <a:noFill/>
          <a:ln>
            <a:noFill/>
          </a:ln>
        </p:spPr>
      </p:pic>
      <p:sp>
        <p:nvSpPr>
          <p:cNvPr id="222" name="Google Shape;222;p25"/>
          <p:cNvSpPr/>
          <p:nvPr/>
        </p:nvSpPr>
        <p:spPr>
          <a:xfrm>
            <a:off x="2869287" y="209077"/>
            <a:ext cx="6342600" cy="6371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223" name="Google Shape;223;p25"/>
          <p:cNvPicPr preferRelativeResize="0"/>
          <p:nvPr/>
        </p:nvPicPr>
        <p:blipFill rotWithShape="1">
          <a:blip r:embed="rId4">
            <a:alphaModFix/>
          </a:blip>
          <a:srcRect b="0" l="0" r="0" t="0"/>
          <a:stretch/>
        </p:blipFill>
        <p:spPr>
          <a:xfrm>
            <a:off x="489930" y="1210242"/>
            <a:ext cx="645033" cy="553410"/>
          </a:xfrm>
          <a:prstGeom prst="rect">
            <a:avLst/>
          </a:prstGeom>
          <a:noFill/>
          <a:ln>
            <a:noFill/>
          </a:ln>
        </p:spPr>
      </p:pic>
      <p:pic>
        <p:nvPicPr>
          <p:cNvPr id="224" name="Google Shape;224;p25"/>
          <p:cNvPicPr preferRelativeResize="0"/>
          <p:nvPr/>
        </p:nvPicPr>
        <p:blipFill rotWithShape="1">
          <a:blip r:embed="rId5">
            <a:alphaModFix/>
          </a:blip>
          <a:srcRect b="0" l="0" r="0" t="0"/>
          <a:stretch/>
        </p:blipFill>
        <p:spPr>
          <a:xfrm>
            <a:off x="394455" y="5513689"/>
            <a:ext cx="788627" cy="673778"/>
          </a:xfrm>
          <a:prstGeom prst="rect">
            <a:avLst/>
          </a:prstGeom>
          <a:noFill/>
          <a:ln>
            <a:noFill/>
          </a:ln>
        </p:spPr>
      </p:pic>
      <p:pic>
        <p:nvPicPr>
          <p:cNvPr id="225" name="Google Shape;225;p25"/>
          <p:cNvPicPr preferRelativeResize="0"/>
          <p:nvPr/>
        </p:nvPicPr>
        <p:blipFill rotWithShape="1">
          <a:blip r:embed="rId6">
            <a:alphaModFix/>
          </a:blip>
          <a:srcRect b="0" l="0" r="0" t="0"/>
          <a:stretch/>
        </p:blipFill>
        <p:spPr>
          <a:xfrm>
            <a:off x="10950874" y="3093708"/>
            <a:ext cx="747808" cy="629165"/>
          </a:xfrm>
          <a:prstGeom prst="rect">
            <a:avLst/>
          </a:prstGeom>
          <a:noFill/>
          <a:ln>
            <a:noFill/>
          </a:ln>
        </p:spPr>
      </p:pic>
      <p:pic>
        <p:nvPicPr>
          <p:cNvPr id="226" name="Google Shape;226;p25"/>
          <p:cNvPicPr preferRelativeResize="0"/>
          <p:nvPr/>
        </p:nvPicPr>
        <p:blipFill rotWithShape="1">
          <a:blip r:embed="rId7">
            <a:alphaModFix/>
          </a:blip>
          <a:srcRect b="0" l="0" r="0" t="0"/>
          <a:stretch/>
        </p:blipFill>
        <p:spPr>
          <a:xfrm>
            <a:off x="10695774" y="877278"/>
            <a:ext cx="615741" cy="701589"/>
          </a:xfrm>
          <a:prstGeom prst="rect">
            <a:avLst/>
          </a:prstGeom>
          <a:noFill/>
          <a:ln>
            <a:noFill/>
          </a:ln>
        </p:spPr>
      </p:pic>
      <p:pic>
        <p:nvPicPr>
          <p:cNvPr id="227" name="Google Shape;227;p25"/>
          <p:cNvPicPr preferRelativeResize="0"/>
          <p:nvPr/>
        </p:nvPicPr>
        <p:blipFill rotWithShape="1">
          <a:blip r:embed="rId8">
            <a:alphaModFix/>
          </a:blip>
          <a:srcRect b="0" l="0" r="0" t="0"/>
          <a:stretch/>
        </p:blipFill>
        <p:spPr>
          <a:xfrm>
            <a:off x="337635" y="3031926"/>
            <a:ext cx="500565" cy="984984"/>
          </a:xfrm>
          <a:prstGeom prst="rect">
            <a:avLst/>
          </a:prstGeom>
          <a:noFill/>
          <a:ln>
            <a:noFill/>
          </a:ln>
        </p:spPr>
      </p:pic>
      <p:pic>
        <p:nvPicPr>
          <p:cNvPr id="228" name="Google Shape;228;p25"/>
          <p:cNvPicPr preferRelativeResize="0"/>
          <p:nvPr/>
        </p:nvPicPr>
        <p:blipFill rotWithShape="1">
          <a:blip r:embed="rId9">
            <a:alphaModFix/>
          </a:blip>
          <a:srcRect b="0" l="0" r="0" t="0"/>
          <a:stretch/>
        </p:blipFill>
        <p:spPr>
          <a:xfrm>
            <a:off x="10695774" y="5840905"/>
            <a:ext cx="856327" cy="674130"/>
          </a:xfrm>
          <a:prstGeom prst="rect">
            <a:avLst/>
          </a:prstGeom>
          <a:noFill/>
          <a:ln>
            <a:noFill/>
          </a:ln>
        </p:spPr>
      </p:pic>
      <p:sp>
        <p:nvSpPr>
          <p:cNvPr id="229" name="Google Shape;229;p25"/>
          <p:cNvSpPr txBox="1"/>
          <p:nvPr/>
        </p:nvSpPr>
        <p:spPr>
          <a:xfrm rot="-1333739">
            <a:off x="188731" y="435395"/>
            <a:ext cx="649469" cy="3694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etc</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230" name="Google Shape;230;p25"/>
          <p:cNvSpPr txBox="1"/>
          <p:nvPr/>
        </p:nvSpPr>
        <p:spPr>
          <a:xfrm rot="1236709">
            <a:off x="5174400" y="302924"/>
            <a:ext cx="649368" cy="3694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etc</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231" name="Google Shape;231;p25"/>
          <p:cNvSpPr txBox="1"/>
          <p:nvPr/>
        </p:nvSpPr>
        <p:spPr>
          <a:xfrm rot="846795">
            <a:off x="11076520" y="2166121"/>
            <a:ext cx="649608" cy="3693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etc</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232" name="Google Shape;232;p25"/>
          <p:cNvSpPr txBox="1"/>
          <p:nvPr/>
        </p:nvSpPr>
        <p:spPr>
          <a:xfrm rot="846795">
            <a:off x="16978715" y="4029258"/>
            <a:ext cx="649608" cy="3693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etc</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233" name="Google Shape;233;p25"/>
          <p:cNvSpPr txBox="1"/>
          <p:nvPr/>
        </p:nvSpPr>
        <p:spPr>
          <a:xfrm rot="-1424853">
            <a:off x="10865350" y="4483955"/>
            <a:ext cx="649603" cy="3693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etc</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234" name="Google Shape;234;p25"/>
          <p:cNvSpPr txBox="1"/>
          <p:nvPr/>
        </p:nvSpPr>
        <p:spPr>
          <a:xfrm rot="-700397">
            <a:off x="684014" y="4453545"/>
            <a:ext cx="649432" cy="3694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etc</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235" name="Google Shape;235;p25"/>
          <p:cNvSpPr/>
          <p:nvPr/>
        </p:nvSpPr>
        <p:spPr>
          <a:xfrm rot="-798371">
            <a:off x="3281634" y="795256"/>
            <a:ext cx="5826630" cy="4771991"/>
          </a:xfrm>
          <a:custGeom>
            <a:rect b="b" l="l" r="r" t="t"/>
            <a:pathLst>
              <a:path extrusionOk="0" h="4775200" w="5830549">
                <a:moveTo>
                  <a:pt x="4717143" y="4455886"/>
                </a:moveTo>
                <a:lnTo>
                  <a:pt x="4717143" y="4455886"/>
                </a:lnTo>
                <a:cubicBezTo>
                  <a:pt x="4702629" y="4499429"/>
                  <a:pt x="4691253" y="4544147"/>
                  <a:pt x="4673600" y="4586515"/>
                </a:cubicBezTo>
                <a:cubicBezTo>
                  <a:pt x="4666891" y="4602617"/>
                  <a:pt x="4659364" y="4620812"/>
                  <a:pt x="4644572" y="4630057"/>
                </a:cubicBezTo>
                <a:cubicBezTo>
                  <a:pt x="4621012" y="4644782"/>
                  <a:pt x="4533421" y="4665102"/>
                  <a:pt x="4499429" y="4673600"/>
                </a:cubicBezTo>
                <a:cubicBezTo>
                  <a:pt x="4422019" y="4668762"/>
                  <a:pt x="4344335" y="4667205"/>
                  <a:pt x="4267200" y="4659086"/>
                </a:cubicBezTo>
                <a:cubicBezTo>
                  <a:pt x="4251985" y="4657484"/>
                  <a:pt x="4238660" y="4647572"/>
                  <a:pt x="4223658" y="4644572"/>
                </a:cubicBezTo>
                <a:cubicBezTo>
                  <a:pt x="4165943" y="4633029"/>
                  <a:pt x="4107543" y="4625219"/>
                  <a:pt x="4049486" y="4615543"/>
                </a:cubicBezTo>
                <a:lnTo>
                  <a:pt x="3962400" y="4601029"/>
                </a:lnTo>
                <a:cubicBezTo>
                  <a:pt x="3826933" y="4605867"/>
                  <a:pt x="3691028" y="4603629"/>
                  <a:pt x="3556000" y="4615543"/>
                </a:cubicBezTo>
                <a:cubicBezTo>
                  <a:pt x="3525520" y="4618232"/>
                  <a:pt x="3497943" y="4634896"/>
                  <a:pt x="3468915" y="4644572"/>
                </a:cubicBezTo>
                <a:lnTo>
                  <a:pt x="3381829" y="4673600"/>
                </a:lnTo>
                <a:cubicBezTo>
                  <a:pt x="3367315" y="4678438"/>
                  <a:pt x="3353129" y="4684404"/>
                  <a:pt x="3338286" y="4688115"/>
                </a:cubicBezTo>
                <a:cubicBezTo>
                  <a:pt x="3299581" y="4697791"/>
                  <a:pt x="3260020" y="4704527"/>
                  <a:pt x="3222172" y="4717143"/>
                </a:cubicBezTo>
                <a:cubicBezTo>
                  <a:pt x="3193143" y="4726819"/>
                  <a:pt x="3165091" y="4740171"/>
                  <a:pt x="3135086" y="4746172"/>
                </a:cubicBezTo>
                <a:cubicBezTo>
                  <a:pt x="3042954" y="4764598"/>
                  <a:pt x="3086448" y="4754703"/>
                  <a:pt x="3004458" y="4775200"/>
                </a:cubicBezTo>
                <a:cubicBezTo>
                  <a:pt x="2868991" y="4770362"/>
                  <a:pt x="2733086" y="4772600"/>
                  <a:pt x="2598058" y="4760686"/>
                </a:cubicBezTo>
                <a:cubicBezTo>
                  <a:pt x="2567577" y="4757997"/>
                  <a:pt x="2540001" y="4741333"/>
                  <a:pt x="2510972" y="4731657"/>
                </a:cubicBezTo>
                <a:lnTo>
                  <a:pt x="2467429" y="4717143"/>
                </a:lnTo>
                <a:lnTo>
                  <a:pt x="2423886" y="4702629"/>
                </a:lnTo>
                <a:cubicBezTo>
                  <a:pt x="2409372" y="4692953"/>
                  <a:pt x="2395945" y="4681401"/>
                  <a:pt x="2380343" y="4673600"/>
                </a:cubicBezTo>
                <a:cubicBezTo>
                  <a:pt x="2366659" y="4666758"/>
                  <a:pt x="2351511" y="4663289"/>
                  <a:pt x="2336800" y="4659086"/>
                </a:cubicBezTo>
                <a:cubicBezTo>
                  <a:pt x="2315092" y="4652884"/>
                  <a:pt x="2258405" y="4641660"/>
                  <a:pt x="2235200" y="4630057"/>
                </a:cubicBezTo>
                <a:cubicBezTo>
                  <a:pt x="2219598" y="4622256"/>
                  <a:pt x="2207260" y="4608830"/>
                  <a:pt x="2191658" y="4601029"/>
                </a:cubicBezTo>
                <a:cubicBezTo>
                  <a:pt x="2177974" y="4594187"/>
                  <a:pt x="2162875" y="4590541"/>
                  <a:pt x="2148115" y="4586515"/>
                </a:cubicBezTo>
                <a:cubicBezTo>
                  <a:pt x="1968055" y="4537408"/>
                  <a:pt x="2088678" y="4576379"/>
                  <a:pt x="1988458" y="4542972"/>
                </a:cubicBezTo>
                <a:cubicBezTo>
                  <a:pt x="1555665" y="4560283"/>
                  <a:pt x="1585361" y="4567206"/>
                  <a:pt x="1088572" y="4542972"/>
                </a:cubicBezTo>
                <a:cubicBezTo>
                  <a:pt x="1068648" y="4542000"/>
                  <a:pt x="1049622" y="4534189"/>
                  <a:pt x="1030515" y="4528457"/>
                </a:cubicBezTo>
                <a:cubicBezTo>
                  <a:pt x="1001207" y="4519664"/>
                  <a:pt x="943429" y="4499429"/>
                  <a:pt x="943429" y="4499429"/>
                </a:cubicBezTo>
                <a:cubicBezTo>
                  <a:pt x="928915" y="4489753"/>
                  <a:pt x="913287" y="4481567"/>
                  <a:pt x="899886" y="4470400"/>
                </a:cubicBezTo>
                <a:cubicBezTo>
                  <a:pt x="884117" y="4457259"/>
                  <a:pt x="873422" y="4438243"/>
                  <a:pt x="856343" y="4426857"/>
                </a:cubicBezTo>
                <a:cubicBezTo>
                  <a:pt x="843613" y="4418370"/>
                  <a:pt x="827314" y="4417181"/>
                  <a:pt x="812800" y="4412343"/>
                </a:cubicBezTo>
                <a:cubicBezTo>
                  <a:pt x="783772" y="4383314"/>
                  <a:pt x="748487" y="4359414"/>
                  <a:pt x="725715" y="4325257"/>
                </a:cubicBezTo>
                <a:cubicBezTo>
                  <a:pt x="687010" y="4267201"/>
                  <a:pt x="711200" y="4291391"/>
                  <a:pt x="653143" y="4252686"/>
                </a:cubicBezTo>
                <a:cubicBezTo>
                  <a:pt x="627636" y="4176163"/>
                  <a:pt x="655488" y="4238083"/>
                  <a:pt x="595086" y="4165600"/>
                </a:cubicBezTo>
                <a:cubicBezTo>
                  <a:pt x="534610" y="4093029"/>
                  <a:pt x="602344" y="4146247"/>
                  <a:pt x="522515" y="4093029"/>
                </a:cubicBezTo>
                <a:cubicBezTo>
                  <a:pt x="512839" y="4078515"/>
                  <a:pt x="506614" y="4060973"/>
                  <a:pt x="493486" y="4049486"/>
                </a:cubicBezTo>
                <a:cubicBezTo>
                  <a:pt x="467230" y="4026512"/>
                  <a:pt x="435429" y="4010782"/>
                  <a:pt x="406400" y="3991429"/>
                </a:cubicBezTo>
                <a:cubicBezTo>
                  <a:pt x="391886" y="3981753"/>
                  <a:pt x="375193" y="3974735"/>
                  <a:pt x="362858" y="3962400"/>
                </a:cubicBezTo>
                <a:cubicBezTo>
                  <a:pt x="263437" y="3862980"/>
                  <a:pt x="309930" y="3898087"/>
                  <a:pt x="232229" y="3846286"/>
                </a:cubicBezTo>
                <a:cubicBezTo>
                  <a:pt x="162786" y="3742121"/>
                  <a:pt x="198842" y="3783870"/>
                  <a:pt x="130629" y="3715657"/>
                </a:cubicBezTo>
                <a:cubicBezTo>
                  <a:pt x="77694" y="3556853"/>
                  <a:pt x="162119" y="3797397"/>
                  <a:pt x="87086" y="3628572"/>
                </a:cubicBezTo>
                <a:cubicBezTo>
                  <a:pt x="74659" y="3600610"/>
                  <a:pt x="67734" y="3570515"/>
                  <a:pt x="58058" y="3541486"/>
                </a:cubicBezTo>
                <a:cubicBezTo>
                  <a:pt x="53220" y="3526972"/>
                  <a:pt x="50385" y="3511627"/>
                  <a:pt x="43543" y="3497943"/>
                </a:cubicBezTo>
                <a:cubicBezTo>
                  <a:pt x="5594" y="3422044"/>
                  <a:pt x="19763" y="3460876"/>
                  <a:pt x="0" y="3381829"/>
                </a:cubicBezTo>
                <a:cubicBezTo>
                  <a:pt x="8195" y="3267106"/>
                  <a:pt x="-21209" y="3207932"/>
                  <a:pt x="43543" y="3135086"/>
                </a:cubicBezTo>
                <a:cubicBezTo>
                  <a:pt x="70817" y="3104403"/>
                  <a:pt x="107857" y="3082158"/>
                  <a:pt x="130629" y="3048000"/>
                </a:cubicBezTo>
                <a:lnTo>
                  <a:pt x="188686" y="2960915"/>
                </a:lnTo>
                <a:cubicBezTo>
                  <a:pt x="193524" y="2946401"/>
                  <a:pt x="198997" y="2932083"/>
                  <a:pt x="203200" y="2917372"/>
                </a:cubicBezTo>
                <a:cubicBezTo>
                  <a:pt x="208680" y="2898192"/>
                  <a:pt x="210711" y="2877993"/>
                  <a:pt x="217715" y="2859315"/>
                </a:cubicBezTo>
                <a:cubicBezTo>
                  <a:pt x="225312" y="2839056"/>
                  <a:pt x="239901" y="2821783"/>
                  <a:pt x="246743" y="2801257"/>
                </a:cubicBezTo>
                <a:cubicBezTo>
                  <a:pt x="259359" y="2763408"/>
                  <a:pt x="275772" y="2685143"/>
                  <a:pt x="275772" y="2685143"/>
                </a:cubicBezTo>
                <a:cubicBezTo>
                  <a:pt x="271937" y="2573929"/>
                  <a:pt x="284440" y="2275717"/>
                  <a:pt x="232229" y="2119086"/>
                </a:cubicBezTo>
                <a:cubicBezTo>
                  <a:pt x="157336" y="1894411"/>
                  <a:pt x="243174" y="2126463"/>
                  <a:pt x="174172" y="1988457"/>
                </a:cubicBezTo>
                <a:cubicBezTo>
                  <a:pt x="167330" y="1974773"/>
                  <a:pt x="167088" y="1958289"/>
                  <a:pt x="159658" y="1944915"/>
                </a:cubicBezTo>
                <a:cubicBezTo>
                  <a:pt x="142715" y="1914417"/>
                  <a:pt x="101600" y="1857829"/>
                  <a:pt x="101600" y="1857829"/>
                </a:cubicBezTo>
                <a:cubicBezTo>
                  <a:pt x="91924" y="1828800"/>
                  <a:pt x="79993" y="1800428"/>
                  <a:pt x="72572" y="1770743"/>
                </a:cubicBezTo>
                <a:lnTo>
                  <a:pt x="43543" y="1654629"/>
                </a:lnTo>
                <a:cubicBezTo>
                  <a:pt x="48381" y="1548191"/>
                  <a:pt x="49886" y="1441549"/>
                  <a:pt x="58058" y="1335315"/>
                </a:cubicBezTo>
                <a:cubicBezTo>
                  <a:pt x="59588" y="1315426"/>
                  <a:pt x="64714" y="1295592"/>
                  <a:pt x="72572" y="1277257"/>
                </a:cubicBezTo>
                <a:cubicBezTo>
                  <a:pt x="79443" y="1261224"/>
                  <a:pt x="94515" y="1249655"/>
                  <a:pt x="101600" y="1233715"/>
                </a:cubicBezTo>
                <a:cubicBezTo>
                  <a:pt x="114027" y="1205753"/>
                  <a:pt x="113656" y="1172089"/>
                  <a:pt x="130629" y="1146629"/>
                </a:cubicBezTo>
                <a:cubicBezTo>
                  <a:pt x="140305" y="1132115"/>
                  <a:pt x="146530" y="1114573"/>
                  <a:pt x="159658" y="1103086"/>
                </a:cubicBezTo>
                <a:cubicBezTo>
                  <a:pt x="221084" y="1049339"/>
                  <a:pt x="230480" y="1050450"/>
                  <a:pt x="290286" y="1030515"/>
                </a:cubicBezTo>
                <a:cubicBezTo>
                  <a:pt x="304800" y="1016001"/>
                  <a:pt x="320688" y="1002741"/>
                  <a:pt x="333829" y="986972"/>
                </a:cubicBezTo>
                <a:cubicBezTo>
                  <a:pt x="434873" y="865720"/>
                  <a:pt x="279183" y="1027106"/>
                  <a:pt x="406400" y="899886"/>
                </a:cubicBezTo>
                <a:cubicBezTo>
                  <a:pt x="442884" y="790439"/>
                  <a:pt x="393670" y="925346"/>
                  <a:pt x="449943" y="812800"/>
                </a:cubicBezTo>
                <a:cubicBezTo>
                  <a:pt x="458573" y="795541"/>
                  <a:pt x="476646" y="725156"/>
                  <a:pt x="478972" y="711200"/>
                </a:cubicBezTo>
                <a:cubicBezTo>
                  <a:pt x="492541" y="629782"/>
                  <a:pt x="496343" y="546055"/>
                  <a:pt x="508000" y="464457"/>
                </a:cubicBezTo>
                <a:cubicBezTo>
                  <a:pt x="511489" y="440035"/>
                  <a:pt x="516968" y="415924"/>
                  <a:pt x="522515" y="391886"/>
                </a:cubicBezTo>
                <a:cubicBezTo>
                  <a:pt x="531486" y="353012"/>
                  <a:pt x="529413" y="308967"/>
                  <a:pt x="551543" y="275772"/>
                </a:cubicBezTo>
                <a:cubicBezTo>
                  <a:pt x="587022" y="222554"/>
                  <a:pt x="596699" y="183847"/>
                  <a:pt x="653143" y="159657"/>
                </a:cubicBezTo>
                <a:cubicBezTo>
                  <a:pt x="671478" y="151799"/>
                  <a:pt x="691848" y="149981"/>
                  <a:pt x="711200" y="145143"/>
                </a:cubicBezTo>
                <a:cubicBezTo>
                  <a:pt x="798286" y="149981"/>
                  <a:pt x="885631" y="151388"/>
                  <a:pt x="972458" y="159657"/>
                </a:cubicBezTo>
                <a:cubicBezTo>
                  <a:pt x="987688" y="161108"/>
                  <a:pt x="1001065" y="170853"/>
                  <a:pt x="1016000" y="174172"/>
                </a:cubicBezTo>
                <a:cubicBezTo>
                  <a:pt x="1044728" y="180556"/>
                  <a:pt x="1074057" y="183848"/>
                  <a:pt x="1103086" y="188686"/>
                </a:cubicBezTo>
                <a:cubicBezTo>
                  <a:pt x="1190172" y="183848"/>
                  <a:pt x="1277481" y="182069"/>
                  <a:pt x="1364343" y="174172"/>
                </a:cubicBezTo>
                <a:cubicBezTo>
                  <a:pt x="1384209" y="172366"/>
                  <a:pt x="1404065" y="167515"/>
                  <a:pt x="1422400" y="159657"/>
                </a:cubicBezTo>
                <a:cubicBezTo>
                  <a:pt x="1619332" y="75257"/>
                  <a:pt x="1326027" y="177266"/>
                  <a:pt x="1509486" y="116115"/>
                </a:cubicBezTo>
                <a:cubicBezTo>
                  <a:pt x="1524000" y="106439"/>
                  <a:pt x="1537088" y="94171"/>
                  <a:pt x="1553029" y="87086"/>
                </a:cubicBezTo>
                <a:cubicBezTo>
                  <a:pt x="1580991" y="74658"/>
                  <a:pt x="1614655" y="75030"/>
                  <a:pt x="1640115" y="58057"/>
                </a:cubicBezTo>
                <a:cubicBezTo>
                  <a:pt x="1654629" y="48381"/>
                  <a:pt x="1668056" y="36830"/>
                  <a:pt x="1683658" y="29029"/>
                </a:cubicBezTo>
                <a:cubicBezTo>
                  <a:pt x="1719388" y="11164"/>
                  <a:pt x="1780840" y="5575"/>
                  <a:pt x="1814286" y="0"/>
                </a:cubicBezTo>
                <a:cubicBezTo>
                  <a:pt x="1877181" y="4838"/>
                  <a:pt x="1940663" y="4677"/>
                  <a:pt x="2002972" y="14515"/>
                </a:cubicBezTo>
                <a:cubicBezTo>
                  <a:pt x="2033196" y="19287"/>
                  <a:pt x="2061029" y="33867"/>
                  <a:pt x="2090058" y="43543"/>
                </a:cubicBezTo>
                <a:lnTo>
                  <a:pt x="2177143" y="72572"/>
                </a:lnTo>
                <a:cubicBezTo>
                  <a:pt x="2191657" y="77410"/>
                  <a:pt x="2205843" y="83375"/>
                  <a:pt x="2220686" y="87086"/>
                </a:cubicBezTo>
                <a:cubicBezTo>
                  <a:pt x="2259391" y="96762"/>
                  <a:pt x="2298951" y="103499"/>
                  <a:pt x="2336800" y="116115"/>
                </a:cubicBezTo>
                <a:cubicBezTo>
                  <a:pt x="2351314" y="120953"/>
                  <a:pt x="2365632" y="126426"/>
                  <a:pt x="2380343" y="130629"/>
                </a:cubicBezTo>
                <a:cubicBezTo>
                  <a:pt x="2484665" y="160435"/>
                  <a:pt x="2391222" y="129719"/>
                  <a:pt x="2510972" y="159657"/>
                </a:cubicBezTo>
                <a:cubicBezTo>
                  <a:pt x="2525815" y="163368"/>
                  <a:pt x="2539804" y="169969"/>
                  <a:pt x="2554515" y="174172"/>
                </a:cubicBezTo>
                <a:cubicBezTo>
                  <a:pt x="2602337" y="187836"/>
                  <a:pt x="2635266" y="193225"/>
                  <a:pt x="2685143" y="203200"/>
                </a:cubicBezTo>
                <a:cubicBezTo>
                  <a:pt x="3233981" y="178253"/>
                  <a:pt x="2830072" y="217756"/>
                  <a:pt x="3120572" y="159657"/>
                </a:cubicBezTo>
                <a:cubicBezTo>
                  <a:pt x="3144762" y="154819"/>
                  <a:pt x="3169343" y="151634"/>
                  <a:pt x="3193143" y="145143"/>
                </a:cubicBezTo>
                <a:cubicBezTo>
                  <a:pt x="3222664" y="137092"/>
                  <a:pt x="3280229" y="116115"/>
                  <a:pt x="3280229" y="116115"/>
                </a:cubicBezTo>
                <a:cubicBezTo>
                  <a:pt x="3352800" y="120953"/>
                  <a:pt x="3426200" y="118672"/>
                  <a:pt x="3497943" y="130629"/>
                </a:cubicBezTo>
                <a:cubicBezTo>
                  <a:pt x="3515150" y="133497"/>
                  <a:pt x="3525884" y="151856"/>
                  <a:pt x="3541486" y="159657"/>
                </a:cubicBezTo>
                <a:cubicBezTo>
                  <a:pt x="3555170" y="166499"/>
                  <a:pt x="3570515" y="169334"/>
                  <a:pt x="3585029" y="174172"/>
                </a:cubicBezTo>
                <a:cubicBezTo>
                  <a:pt x="3716372" y="305515"/>
                  <a:pt x="3542971" y="122934"/>
                  <a:pt x="3657600" y="275772"/>
                </a:cubicBezTo>
                <a:cubicBezTo>
                  <a:pt x="3692795" y="322698"/>
                  <a:pt x="3715320" y="333603"/>
                  <a:pt x="3759200" y="362857"/>
                </a:cubicBezTo>
                <a:cubicBezTo>
                  <a:pt x="3836613" y="478976"/>
                  <a:pt x="3735007" y="338662"/>
                  <a:pt x="3831772" y="435429"/>
                </a:cubicBezTo>
                <a:cubicBezTo>
                  <a:pt x="3897423" y="501080"/>
                  <a:pt x="3819574" y="465230"/>
                  <a:pt x="3904343" y="493486"/>
                </a:cubicBezTo>
                <a:cubicBezTo>
                  <a:pt x="3972076" y="488648"/>
                  <a:pt x="4040052" y="486471"/>
                  <a:pt x="4107543" y="478972"/>
                </a:cubicBezTo>
                <a:cubicBezTo>
                  <a:pt x="4148998" y="474366"/>
                  <a:pt x="4217676" y="444181"/>
                  <a:pt x="4252686" y="435429"/>
                </a:cubicBezTo>
                <a:cubicBezTo>
                  <a:pt x="4325586" y="417204"/>
                  <a:pt x="4291819" y="427223"/>
                  <a:pt x="4354286" y="406400"/>
                </a:cubicBezTo>
                <a:cubicBezTo>
                  <a:pt x="4382120" y="408388"/>
                  <a:pt x="4550503" y="386785"/>
                  <a:pt x="4601029" y="449943"/>
                </a:cubicBezTo>
                <a:cubicBezTo>
                  <a:pt x="4610586" y="461890"/>
                  <a:pt x="4608701" y="479802"/>
                  <a:pt x="4615543" y="493486"/>
                </a:cubicBezTo>
                <a:cubicBezTo>
                  <a:pt x="4623344" y="509088"/>
                  <a:pt x="4634896" y="522515"/>
                  <a:pt x="4644572" y="537029"/>
                </a:cubicBezTo>
                <a:lnTo>
                  <a:pt x="4673600" y="624115"/>
                </a:lnTo>
                <a:lnTo>
                  <a:pt x="4688115" y="667657"/>
                </a:lnTo>
                <a:cubicBezTo>
                  <a:pt x="4693689" y="701102"/>
                  <a:pt x="4699278" y="762556"/>
                  <a:pt x="4717143" y="798286"/>
                </a:cubicBezTo>
                <a:cubicBezTo>
                  <a:pt x="4747381" y="858762"/>
                  <a:pt x="4767944" y="856343"/>
                  <a:pt x="4833258" y="899886"/>
                </a:cubicBezTo>
                <a:cubicBezTo>
                  <a:pt x="4902263" y="945890"/>
                  <a:pt x="4860245" y="923397"/>
                  <a:pt x="4963886" y="957943"/>
                </a:cubicBezTo>
                <a:lnTo>
                  <a:pt x="5007429" y="972457"/>
                </a:lnTo>
                <a:cubicBezTo>
                  <a:pt x="5021943" y="977295"/>
                  <a:pt x="5035718" y="985799"/>
                  <a:pt x="5050972" y="986972"/>
                </a:cubicBezTo>
                <a:lnTo>
                  <a:pt x="5239658" y="1001486"/>
                </a:lnTo>
                <a:cubicBezTo>
                  <a:pt x="5282469" y="1030028"/>
                  <a:pt x="5291821" y="1032152"/>
                  <a:pt x="5326743" y="1074057"/>
                </a:cubicBezTo>
                <a:cubicBezTo>
                  <a:pt x="5337911" y="1087458"/>
                  <a:pt x="5346096" y="1103086"/>
                  <a:pt x="5355772" y="1117600"/>
                </a:cubicBezTo>
                <a:cubicBezTo>
                  <a:pt x="5381279" y="1194122"/>
                  <a:pt x="5353428" y="1132205"/>
                  <a:pt x="5413829" y="1204686"/>
                </a:cubicBezTo>
                <a:cubicBezTo>
                  <a:pt x="5474305" y="1277257"/>
                  <a:pt x="5406573" y="1224039"/>
                  <a:pt x="5486400" y="1277257"/>
                </a:cubicBezTo>
                <a:cubicBezTo>
                  <a:pt x="5563813" y="1393376"/>
                  <a:pt x="5462207" y="1253062"/>
                  <a:pt x="5558972" y="1349829"/>
                </a:cubicBezTo>
                <a:cubicBezTo>
                  <a:pt x="5571307" y="1362164"/>
                  <a:pt x="5574872" y="1381885"/>
                  <a:pt x="5588000" y="1393372"/>
                </a:cubicBezTo>
                <a:cubicBezTo>
                  <a:pt x="5614256" y="1416346"/>
                  <a:pt x="5646057" y="1432077"/>
                  <a:pt x="5675086" y="1451429"/>
                </a:cubicBezTo>
                <a:cubicBezTo>
                  <a:pt x="5689600" y="1461105"/>
                  <a:pt x="5701422" y="1477589"/>
                  <a:pt x="5718629" y="1480457"/>
                </a:cubicBezTo>
                <a:lnTo>
                  <a:pt x="5805715" y="1494972"/>
                </a:lnTo>
                <a:cubicBezTo>
                  <a:pt x="5846951" y="1659921"/>
                  <a:pt x="5829585" y="1567200"/>
                  <a:pt x="5805715" y="1901372"/>
                </a:cubicBezTo>
                <a:cubicBezTo>
                  <a:pt x="5804294" y="1921269"/>
                  <a:pt x="5797508" y="1940505"/>
                  <a:pt x="5791200" y="1959429"/>
                </a:cubicBezTo>
                <a:cubicBezTo>
                  <a:pt x="5782961" y="1984146"/>
                  <a:pt x="5771076" y="2007515"/>
                  <a:pt x="5762172" y="2032000"/>
                </a:cubicBezTo>
                <a:cubicBezTo>
                  <a:pt x="5751715" y="2060757"/>
                  <a:pt x="5744507" y="2090676"/>
                  <a:pt x="5733143" y="2119086"/>
                </a:cubicBezTo>
                <a:cubicBezTo>
                  <a:pt x="5723467" y="2143276"/>
                  <a:pt x="5711602" y="2166702"/>
                  <a:pt x="5704115" y="2191657"/>
                </a:cubicBezTo>
                <a:cubicBezTo>
                  <a:pt x="5697026" y="2215286"/>
                  <a:pt x="5694952" y="2240147"/>
                  <a:pt x="5689600" y="2264229"/>
                </a:cubicBezTo>
                <a:cubicBezTo>
                  <a:pt x="5683935" y="2289723"/>
                  <a:pt x="5671761" y="2339720"/>
                  <a:pt x="5660572" y="2365829"/>
                </a:cubicBezTo>
                <a:cubicBezTo>
                  <a:pt x="5631541" y="2433568"/>
                  <a:pt x="5619035" y="2428372"/>
                  <a:pt x="5602515" y="2510972"/>
                </a:cubicBezTo>
                <a:cubicBezTo>
                  <a:pt x="5591408" y="2566506"/>
                  <a:pt x="5576625" y="2652386"/>
                  <a:pt x="5558972" y="2714172"/>
                </a:cubicBezTo>
                <a:cubicBezTo>
                  <a:pt x="5554769" y="2728883"/>
                  <a:pt x="5551300" y="2744031"/>
                  <a:pt x="5544458" y="2757715"/>
                </a:cubicBezTo>
                <a:cubicBezTo>
                  <a:pt x="5536657" y="2773317"/>
                  <a:pt x="5529050" y="2790360"/>
                  <a:pt x="5515429" y="2801257"/>
                </a:cubicBezTo>
                <a:cubicBezTo>
                  <a:pt x="5503482" y="2810814"/>
                  <a:pt x="5485260" y="2808342"/>
                  <a:pt x="5471886" y="2815772"/>
                </a:cubicBezTo>
                <a:cubicBezTo>
                  <a:pt x="5441388" y="2832715"/>
                  <a:pt x="5384800" y="2873829"/>
                  <a:pt x="5384800" y="2873829"/>
                </a:cubicBezTo>
                <a:lnTo>
                  <a:pt x="5326743" y="2960915"/>
                </a:lnTo>
                <a:cubicBezTo>
                  <a:pt x="5317067" y="2975429"/>
                  <a:pt x="5303231" y="2987909"/>
                  <a:pt x="5297715" y="3004457"/>
                </a:cubicBezTo>
                <a:lnTo>
                  <a:pt x="5268686" y="3091543"/>
                </a:lnTo>
                <a:cubicBezTo>
                  <a:pt x="5273524" y="3154438"/>
                  <a:pt x="5273362" y="3217920"/>
                  <a:pt x="5283200" y="3280229"/>
                </a:cubicBezTo>
                <a:cubicBezTo>
                  <a:pt x="5287972" y="3310453"/>
                  <a:pt x="5304808" y="3337630"/>
                  <a:pt x="5312229" y="3367315"/>
                </a:cubicBezTo>
                <a:lnTo>
                  <a:pt x="5326743" y="3425372"/>
                </a:lnTo>
                <a:cubicBezTo>
                  <a:pt x="5321905" y="3526972"/>
                  <a:pt x="5324845" y="3629242"/>
                  <a:pt x="5312229" y="3730172"/>
                </a:cubicBezTo>
                <a:cubicBezTo>
                  <a:pt x="5310065" y="3747481"/>
                  <a:pt x="5296328" y="3762228"/>
                  <a:pt x="5283200" y="3773715"/>
                </a:cubicBezTo>
                <a:cubicBezTo>
                  <a:pt x="5256944" y="3796689"/>
                  <a:pt x="5229213" y="3820740"/>
                  <a:pt x="5196115" y="3831772"/>
                </a:cubicBezTo>
                <a:lnTo>
                  <a:pt x="5152572" y="3846286"/>
                </a:lnTo>
                <a:cubicBezTo>
                  <a:pt x="5075158" y="3962405"/>
                  <a:pt x="5176766" y="3822091"/>
                  <a:pt x="5080000" y="3918857"/>
                </a:cubicBezTo>
                <a:cubicBezTo>
                  <a:pt x="5056429" y="3942428"/>
                  <a:pt x="5037118" y="3993900"/>
                  <a:pt x="5021943" y="4020457"/>
                </a:cubicBezTo>
                <a:cubicBezTo>
                  <a:pt x="5013288" y="4035603"/>
                  <a:pt x="5000716" y="4048398"/>
                  <a:pt x="4992915" y="4064000"/>
                </a:cubicBezTo>
                <a:cubicBezTo>
                  <a:pt x="4986073" y="4077684"/>
                  <a:pt x="4985242" y="4093859"/>
                  <a:pt x="4978400" y="4107543"/>
                </a:cubicBezTo>
                <a:cubicBezTo>
                  <a:pt x="4970599" y="4123145"/>
                  <a:pt x="4957173" y="4135484"/>
                  <a:pt x="4949372" y="4151086"/>
                </a:cubicBezTo>
                <a:cubicBezTo>
                  <a:pt x="4942530" y="4164770"/>
                  <a:pt x="4939061" y="4179918"/>
                  <a:pt x="4934858" y="4194629"/>
                </a:cubicBezTo>
                <a:cubicBezTo>
                  <a:pt x="4905937" y="4295849"/>
                  <a:pt x="4934344" y="4211451"/>
                  <a:pt x="4905829" y="4339772"/>
                </a:cubicBezTo>
                <a:cubicBezTo>
                  <a:pt x="4902510" y="4354707"/>
                  <a:pt x="4903765" y="4374422"/>
                  <a:pt x="4891315" y="4383315"/>
                </a:cubicBezTo>
                <a:cubicBezTo>
                  <a:pt x="4866416" y="4401100"/>
                  <a:pt x="4804229" y="4412343"/>
                  <a:pt x="4804229" y="4412343"/>
                </a:cubicBezTo>
                <a:cubicBezTo>
                  <a:pt x="4775200" y="4431695"/>
                  <a:pt x="4728175" y="4437302"/>
                  <a:pt x="4717143" y="4470400"/>
                </a:cubicBezTo>
                <a:lnTo>
                  <a:pt x="4702629" y="4513943"/>
                </a:lnTo>
                <a:lnTo>
                  <a:pt x="4717143" y="4455886"/>
                </a:lnTo>
                <a:close/>
              </a:path>
            </a:pathLst>
          </a:custGeom>
          <a:noFill/>
          <a:ln cap="flat" cmpd="sng" w="12700">
            <a:solidFill>
              <a:srgbClr val="8DA9DB"/>
            </a:solidFill>
            <a:prstDash val="solid"/>
            <a:miter lim="800000"/>
            <a:headEnd len="sm" w="sm" type="none"/>
            <a:tailEnd len="sm" w="sm" type="none"/>
          </a:ln>
          <a:effectLst>
            <a:outerShdw blurRad="50800" rotWithShape="0" algn="tl" dir="2700000" dist="762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25"/>
          <p:cNvSpPr txBox="1"/>
          <p:nvPr/>
        </p:nvSpPr>
        <p:spPr>
          <a:xfrm>
            <a:off x="4247475" y="1354063"/>
            <a:ext cx="3564900" cy="3879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rgbClr val="1C4587"/>
                </a:solidFill>
                <a:latin typeface="Calibri"/>
                <a:ea typeface="Calibri"/>
                <a:cs typeface="Calibri"/>
                <a:sym typeface="Calibri"/>
              </a:rPr>
              <a:t>How can the water we swim in </a:t>
            </a:r>
            <a:endParaRPr b="1" sz="2400">
              <a:solidFill>
                <a:srgbClr val="1C4587"/>
              </a:solidFill>
              <a:latin typeface="Calibri"/>
              <a:ea typeface="Calibri"/>
              <a:cs typeface="Calibri"/>
              <a:sym typeface="Calibri"/>
            </a:endParaRPr>
          </a:p>
          <a:p>
            <a:pPr indent="0" lvl="0" marL="0" rtl="0" algn="ctr">
              <a:spcBef>
                <a:spcPts val="0"/>
              </a:spcBef>
              <a:spcAft>
                <a:spcPts val="0"/>
              </a:spcAft>
              <a:buNone/>
            </a:pPr>
            <a:r>
              <a:rPr b="1" lang="en-US" sz="2400">
                <a:solidFill>
                  <a:srgbClr val="1C4587"/>
                </a:solidFill>
                <a:latin typeface="Calibri"/>
                <a:ea typeface="Calibri"/>
                <a:cs typeface="Calibri"/>
                <a:sym typeface="Calibri"/>
              </a:rPr>
              <a:t>(our digitally-saturated environment) </a:t>
            </a:r>
            <a:endParaRPr b="1" sz="2400">
              <a:solidFill>
                <a:srgbClr val="1C4587"/>
              </a:solidFill>
              <a:latin typeface="Calibri"/>
              <a:ea typeface="Calibri"/>
              <a:cs typeface="Calibri"/>
              <a:sym typeface="Calibri"/>
            </a:endParaRPr>
          </a:p>
          <a:p>
            <a:pPr indent="0" lvl="0" marL="0" rtl="0" algn="ctr">
              <a:spcBef>
                <a:spcPts val="0"/>
              </a:spcBef>
              <a:spcAft>
                <a:spcPts val="0"/>
              </a:spcAft>
              <a:buNone/>
            </a:pPr>
            <a:r>
              <a:rPr b="1" lang="en-US" sz="2400">
                <a:solidFill>
                  <a:srgbClr val="1C4587"/>
                </a:solidFill>
                <a:latin typeface="Calibri"/>
                <a:ea typeface="Calibri"/>
                <a:cs typeface="Calibri"/>
                <a:sym typeface="Calibri"/>
              </a:rPr>
              <a:t>impact our bodies?</a:t>
            </a:r>
            <a:endParaRPr b="1" sz="2400">
              <a:solidFill>
                <a:srgbClr val="1C4587"/>
              </a:solidFill>
              <a:latin typeface="Calibri"/>
              <a:ea typeface="Calibri"/>
              <a:cs typeface="Calibri"/>
              <a:sym typeface="Calibri"/>
            </a:endParaRPr>
          </a:p>
          <a:p>
            <a:pPr indent="0" lvl="0" marL="0" rtl="0" algn="ctr">
              <a:spcBef>
                <a:spcPts val="0"/>
              </a:spcBef>
              <a:spcAft>
                <a:spcPts val="0"/>
              </a:spcAft>
              <a:buNone/>
            </a:pPr>
            <a:r>
              <a:t/>
            </a:r>
            <a:endParaRPr b="1" sz="2400">
              <a:solidFill>
                <a:srgbClr val="1C4587"/>
              </a:solidFill>
              <a:latin typeface="Calibri"/>
              <a:ea typeface="Calibri"/>
              <a:cs typeface="Calibri"/>
              <a:sym typeface="Calibri"/>
            </a:endParaRPr>
          </a:p>
          <a:p>
            <a:pPr indent="0" lvl="0" marL="0" rtl="0" algn="ctr">
              <a:spcBef>
                <a:spcPts val="0"/>
              </a:spcBef>
              <a:spcAft>
                <a:spcPts val="0"/>
              </a:spcAft>
              <a:buNone/>
            </a:pPr>
            <a:r>
              <a:rPr b="1" lang="en-US" sz="2400">
                <a:solidFill>
                  <a:srgbClr val="1C4587"/>
                </a:solidFill>
                <a:latin typeface="Calibri"/>
                <a:ea typeface="Calibri"/>
                <a:cs typeface="Calibri"/>
                <a:sym typeface="Calibri"/>
              </a:rPr>
              <a:t>What are some simple things we can do to improve physical wellness?</a:t>
            </a:r>
            <a:endParaRPr b="1" sz="2300">
              <a:solidFill>
                <a:srgbClr val="1C4587"/>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6"/>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243" name="Google Shape;243;p26"/>
          <p:cNvSpPr txBox="1"/>
          <p:nvPr/>
        </p:nvSpPr>
        <p:spPr>
          <a:xfrm>
            <a:off x="2824975" y="602325"/>
            <a:ext cx="6290100" cy="21294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Befriending the body’s </a:t>
            </a:r>
            <a:endParaRPr>
              <a:solidFill>
                <a:srgbClr val="1C4587"/>
              </a:solidFill>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stress response</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t/>
            </a:r>
            <a:endParaRPr sz="35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3500">
                <a:solidFill>
                  <a:srgbClr val="B45F06"/>
                </a:solidFill>
                <a:latin typeface="Calibri"/>
                <a:ea typeface="Calibri"/>
                <a:cs typeface="Calibri"/>
                <a:sym typeface="Calibri"/>
              </a:rPr>
              <a:t>Practicing Resilience</a:t>
            </a:r>
            <a:r>
              <a:rPr lang="en-US" sz="3500">
                <a:solidFill>
                  <a:srgbClr val="1C4587"/>
                </a:solidFill>
                <a:latin typeface="Calibri"/>
                <a:ea typeface="Calibri"/>
                <a:cs typeface="Calibri"/>
                <a:sym typeface="Calibri"/>
              </a:rPr>
              <a:t> </a:t>
            </a:r>
            <a:endParaRPr sz="3500">
              <a:solidFill>
                <a:srgbClr val="1C4587"/>
              </a:solidFill>
              <a:latin typeface="Calibri"/>
              <a:ea typeface="Calibri"/>
              <a:cs typeface="Calibri"/>
              <a:sym typeface="Calibri"/>
            </a:endParaRPr>
          </a:p>
        </p:txBody>
      </p:sp>
      <p:pic>
        <p:nvPicPr>
          <p:cNvPr id="244" name="Google Shape;244;p26"/>
          <p:cNvPicPr preferRelativeResize="0"/>
          <p:nvPr/>
        </p:nvPicPr>
        <p:blipFill rotWithShape="1">
          <a:blip r:embed="rId3">
            <a:alphaModFix/>
          </a:blip>
          <a:srcRect b="0" l="0" r="0" t="0"/>
          <a:stretch/>
        </p:blipFill>
        <p:spPr>
          <a:xfrm>
            <a:off x="9390743" y="3293584"/>
            <a:ext cx="2361935" cy="3115311"/>
          </a:xfrm>
          <a:prstGeom prst="rect">
            <a:avLst/>
          </a:prstGeom>
          <a:noFill/>
          <a:ln>
            <a:noFill/>
          </a:ln>
        </p:spPr>
      </p:pic>
      <p:pic>
        <p:nvPicPr>
          <p:cNvPr id="245" name="Google Shape;245;p26"/>
          <p:cNvPicPr preferRelativeResize="0"/>
          <p:nvPr/>
        </p:nvPicPr>
        <p:blipFill rotWithShape="1">
          <a:blip r:embed="rId4">
            <a:alphaModFix/>
          </a:blip>
          <a:srcRect b="0" l="0" r="0" t="0"/>
          <a:stretch/>
        </p:blipFill>
        <p:spPr>
          <a:xfrm>
            <a:off x="587210" y="3323413"/>
            <a:ext cx="7211916" cy="3008109"/>
          </a:xfrm>
          <a:prstGeom prst="rect">
            <a:avLst/>
          </a:prstGeom>
          <a:noFill/>
          <a:ln>
            <a:noFill/>
          </a:ln>
        </p:spPr>
      </p:pic>
      <p:sp>
        <p:nvSpPr>
          <p:cNvPr id="246" name="Google Shape;246;p26"/>
          <p:cNvSpPr/>
          <p:nvPr/>
        </p:nvSpPr>
        <p:spPr>
          <a:xfrm>
            <a:off x="8040914" y="4517571"/>
            <a:ext cx="1074000" cy="69660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7"/>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253" name="Google Shape;253;p27"/>
          <p:cNvSpPr txBox="1"/>
          <p:nvPr/>
        </p:nvSpPr>
        <p:spPr>
          <a:xfrm>
            <a:off x="0" y="234775"/>
            <a:ext cx="12192000" cy="1289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1" lang="en-US" sz="4100">
                <a:solidFill>
                  <a:srgbClr val="1C4587"/>
                </a:solidFill>
                <a:latin typeface="Calibri"/>
                <a:ea typeface="Calibri"/>
                <a:cs typeface="Calibri"/>
                <a:sym typeface="Calibri"/>
              </a:rPr>
              <a:t>What</a:t>
            </a:r>
            <a:r>
              <a:rPr b="1" lang="en-US" sz="4100">
                <a:solidFill>
                  <a:srgbClr val="1C4587"/>
                </a:solidFill>
                <a:latin typeface="Calibri"/>
                <a:ea typeface="Calibri"/>
                <a:cs typeface="Calibri"/>
                <a:sym typeface="Calibri"/>
              </a:rPr>
              <a:t> if the </a:t>
            </a:r>
            <a:r>
              <a:rPr b="1" lang="en-US" sz="4100">
                <a:solidFill>
                  <a:srgbClr val="1C4587"/>
                </a:solidFill>
                <a:latin typeface="Calibri"/>
                <a:ea typeface="Calibri"/>
                <a:cs typeface="Calibri"/>
                <a:sym typeface="Calibri"/>
              </a:rPr>
              <a:t>stress response is not a bug, but a feature? </a:t>
            </a:r>
            <a:endParaRPr sz="3700">
              <a:solidFill>
                <a:srgbClr val="1C4587"/>
              </a:solidFill>
              <a:latin typeface="Calibri"/>
              <a:ea typeface="Calibri"/>
              <a:cs typeface="Calibri"/>
              <a:sym typeface="Calibri"/>
            </a:endParaRPr>
          </a:p>
        </p:txBody>
      </p:sp>
      <p:pic>
        <p:nvPicPr>
          <p:cNvPr id="254" name="Google Shape;254;p27"/>
          <p:cNvPicPr preferRelativeResize="0"/>
          <p:nvPr/>
        </p:nvPicPr>
        <p:blipFill>
          <a:blip r:embed="rId3">
            <a:alphaModFix/>
          </a:blip>
          <a:stretch>
            <a:fillRect/>
          </a:stretch>
        </p:blipFill>
        <p:spPr>
          <a:xfrm>
            <a:off x="2568500" y="1695668"/>
            <a:ext cx="6762572" cy="4489557"/>
          </a:xfrm>
          <a:prstGeom prst="rect">
            <a:avLst/>
          </a:prstGeom>
          <a:noFill/>
          <a:ln>
            <a:noFill/>
          </a:ln>
        </p:spPr>
      </p:pic>
      <p:pic>
        <p:nvPicPr>
          <p:cNvPr id="255" name="Google Shape;255;p27"/>
          <p:cNvPicPr preferRelativeResize="0"/>
          <p:nvPr/>
        </p:nvPicPr>
        <p:blipFill>
          <a:blip r:embed="rId4">
            <a:alphaModFix/>
          </a:blip>
          <a:stretch>
            <a:fillRect/>
          </a:stretch>
        </p:blipFill>
        <p:spPr>
          <a:xfrm>
            <a:off x="435275" y="4597725"/>
            <a:ext cx="3767978" cy="2052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8"/>
          <p:cNvSpPr/>
          <p:nvPr/>
        </p:nvSpPr>
        <p:spPr>
          <a:xfrm>
            <a:off x="3721565" y="5599084"/>
            <a:ext cx="290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61" name="Google Shape;261;p28"/>
          <p:cNvSpPr txBox="1"/>
          <p:nvPr/>
        </p:nvSpPr>
        <p:spPr>
          <a:xfrm>
            <a:off x="362858" y="82096"/>
            <a:ext cx="11393700" cy="1071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From last week…</a:t>
            </a:r>
            <a:endParaRPr b="1" sz="4400">
              <a:solidFill>
                <a:srgbClr val="0B5394"/>
              </a:solidFill>
              <a:latin typeface="Calibri"/>
              <a:ea typeface="Calibri"/>
              <a:cs typeface="Calibri"/>
              <a:sym typeface="Calibri"/>
            </a:endParaRPr>
          </a:p>
        </p:txBody>
      </p:sp>
      <p:pic>
        <p:nvPicPr>
          <p:cNvPr id="262" name="Google Shape;262;p28"/>
          <p:cNvPicPr preferRelativeResize="0"/>
          <p:nvPr/>
        </p:nvPicPr>
        <p:blipFill rotWithShape="1">
          <a:blip r:embed="rId3">
            <a:alphaModFix/>
          </a:blip>
          <a:srcRect b="0" l="0" r="0" t="0"/>
          <a:stretch/>
        </p:blipFill>
        <p:spPr>
          <a:xfrm>
            <a:off x="1191375" y="1784588"/>
            <a:ext cx="3115650" cy="2939525"/>
          </a:xfrm>
          <a:prstGeom prst="rect">
            <a:avLst/>
          </a:prstGeom>
          <a:noFill/>
          <a:ln>
            <a:noFill/>
          </a:ln>
        </p:spPr>
      </p:pic>
      <p:pic>
        <p:nvPicPr>
          <p:cNvPr id="263" name="Google Shape;263;p28"/>
          <p:cNvPicPr preferRelativeResize="0"/>
          <p:nvPr/>
        </p:nvPicPr>
        <p:blipFill rotWithShape="1">
          <a:blip r:embed="rId4">
            <a:alphaModFix/>
          </a:blip>
          <a:srcRect b="0" l="0" r="0" t="0"/>
          <a:stretch/>
        </p:blipFill>
        <p:spPr>
          <a:xfrm>
            <a:off x="5726950" y="1334025"/>
            <a:ext cx="5182875" cy="3481050"/>
          </a:xfrm>
          <a:prstGeom prst="rect">
            <a:avLst/>
          </a:prstGeom>
          <a:noFill/>
          <a:ln>
            <a:noFill/>
          </a:ln>
        </p:spPr>
      </p:pic>
      <p:sp>
        <p:nvSpPr>
          <p:cNvPr id="264" name="Google Shape;264;p28"/>
          <p:cNvSpPr txBox="1"/>
          <p:nvPr/>
        </p:nvSpPr>
        <p:spPr>
          <a:xfrm>
            <a:off x="2763250" y="5354700"/>
            <a:ext cx="63282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latin typeface="Calibri"/>
                <a:ea typeface="Calibri"/>
                <a:cs typeface="Calibri"/>
                <a:sym typeface="Calibri"/>
              </a:rPr>
              <a:t>"What does this reaction/feeling tell me about what matters to me?"</a:t>
            </a:r>
            <a:endParaRPr sz="24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1"/>
          <p:cNvSpPr txBox="1"/>
          <p:nvPr/>
        </p:nvSpPr>
        <p:spPr>
          <a:xfrm>
            <a:off x="464625" y="0"/>
            <a:ext cx="11485800" cy="16956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5000">
                <a:solidFill>
                  <a:srgbClr val="0B5394"/>
                </a:solidFill>
                <a:latin typeface="Calibri"/>
                <a:ea typeface="Calibri"/>
                <a:cs typeface="Calibri"/>
                <a:sym typeface="Calibri"/>
              </a:rPr>
              <a:t>Check-in Activity: </a:t>
            </a:r>
            <a:r>
              <a:rPr b="1" i="1" lang="en-US" sz="5000">
                <a:solidFill>
                  <a:srgbClr val="E3760B"/>
                </a:solidFill>
                <a:latin typeface="Calibri"/>
                <a:ea typeface="Calibri"/>
                <a:cs typeface="Calibri"/>
                <a:sym typeface="Calibri"/>
              </a:rPr>
              <a:t>Point and Name</a:t>
            </a:r>
            <a:endParaRPr sz="3200">
              <a:solidFill>
                <a:srgbClr val="0B5394"/>
              </a:solidFill>
              <a:latin typeface="Calibri"/>
              <a:ea typeface="Calibri"/>
              <a:cs typeface="Calibri"/>
              <a:sym typeface="Calibri"/>
            </a:endParaRPr>
          </a:p>
        </p:txBody>
      </p:sp>
      <p:pic>
        <p:nvPicPr>
          <p:cNvPr id="84" name="Google Shape;84;p11"/>
          <p:cNvPicPr preferRelativeResize="0"/>
          <p:nvPr/>
        </p:nvPicPr>
        <p:blipFill>
          <a:blip r:embed="rId3">
            <a:alphaModFix/>
          </a:blip>
          <a:stretch>
            <a:fillRect/>
          </a:stretch>
        </p:blipFill>
        <p:spPr>
          <a:xfrm>
            <a:off x="1005188" y="3805157"/>
            <a:ext cx="10181625" cy="2936669"/>
          </a:xfrm>
          <a:prstGeom prst="rect">
            <a:avLst/>
          </a:prstGeom>
          <a:noFill/>
          <a:ln>
            <a:noFill/>
          </a:ln>
        </p:spPr>
      </p:pic>
      <p:sp>
        <p:nvSpPr>
          <p:cNvPr id="85" name="Google Shape;85;p11"/>
          <p:cNvSpPr txBox="1"/>
          <p:nvPr/>
        </p:nvSpPr>
        <p:spPr>
          <a:xfrm>
            <a:off x="1952000" y="1728025"/>
            <a:ext cx="4875300" cy="14931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000">
                <a:latin typeface="Calibri"/>
                <a:ea typeface="Calibri"/>
                <a:cs typeface="Calibri"/>
                <a:sym typeface="Calibri"/>
              </a:rPr>
              <a:t>"In the attention economy, </a:t>
            </a:r>
            <a:endParaRPr b="1" sz="3000">
              <a:latin typeface="Calibri"/>
              <a:ea typeface="Calibri"/>
              <a:cs typeface="Calibri"/>
              <a:sym typeface="Calibri"/>
            </a:endParaRPr>
          </a:p>
          <a:p>
            <a:pPr indent="0" lvl="0" marL="0" rtl="0" algn="ctr">
              <a:spcBef>
                <a:spcPts val="0"/>
              </a:spcBef>
              <a:spcAft>
                <a:spcPts val="0"/>
              </a:spcAft>
              <a:buNone/>
            </a:pPr>
            <a:r>
              <a:rPr b="1" lang="en-US" sz="3000">
                <a:latin typeface="Calibri"/>
                <a:ea typeface="Calibri"/>
                <a:cs typeface="Calibri"/>
                <a:sym typeface="Calibri"/>
              </a:rPr>
              <a:t>mindfulness is activism."</a:t>
            </a:r>
            <a:endParaRPr b="1" sz="3000">
              <a:latin typeface="Calibri"/>
              <a:ea typeface="Calibri"/>
              <a:cs typeface="Calibri"/>
              <a:sym typeface="Calibri"/>
            </a:endParaRPr>
          </a:p>
          <a:p>
            <a:pPr indent="0" lvl="0" marL="0" rtl="0" algn="ctr">
              <a:spcBef>
                <a:spcPts val="0"/>
              </a:spcBef>
              <a:spcAft>
                <a:spcPts val="0"/>
              </a:spcAft>
              <a:buNone/>
            </a:pPr>
            <a:r>
              <a:rPr lang="en-US" sz="2500">
                <a:latin typeface="Calibri"/>
                <a:ea typeface="Calibri"/>
                <a:cs typeface="Calibri"/>
                <a:sym typeface="Calibri"/>
              </a:rPr>
              <a:t>~Jay Vidyarthi</a:t>
            </a:r>
            <a:endParaRPr sz="2500">
              <a:latin typeface="Calibri"/>
              <a:ea typeface="Calibri"/>
              <a:cs typeface="Calibri"/>
              <a:sym typeface="Calibri"/>
            </a:endParaRPr>
          </a:p>
        </p:txBody>
      </p:sp>
      <p:pic>
        <p:nvPicPr>
          <p:cNvPr id="86" name="Google Shape;86;p11"/>
          <p:cNvPicPr preferRelativeResize="0"/>
          <p:nvPr/>
        </p:nvPicPr>
        <p:blipFill>
          <a:blip r:embed="rId4">
            <a:alphaModFix/>
          </a:blip>
          <a:stretch>
            <a:fillRect/>
          </a:stretch>
        </p:blipFill>
        <p:spPr>
          <a:xfrm>
            <a:off x="7045850" y="1245625"/>
            <a:ext cx="2798900" cy="2843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9"/>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pic>
        <p:nvPicPr>
          <p:cNvPr id="271" name="Google Shape;271;p29"/>
          <p:cNvPicPr preferRelativeResize="0"/>
          <p:nvPr/>
        </p:nvPicPr>
        <p:blipFill rotWithShape="1">
          <a:blip r:embed="rId3">
            <a:alphaModFix/>
          </a:blip>
          <a:srcRect b="0" l="0" r="0" t="0"/>
          <a:stretch/>
        </p:blipFill>
        <p:spPr>
          <a:xfrm>
            <a:off x="192778" y="1567847"/>
            <a:ext cx="8412844" cy="5135266"/>
          </a:xfrm>
          <a:prstGeom prst="rect">
            <a:avLst/>
          </a:prstGeom>
          <a:noFill/>
          <a:ln>
            <a:noFill/>
          </a:ln>
        </p:spPr>
      </p:pic>
      <p:sp>
        <p:nvSpPr>
          <p:cNvPr id="272" name="Google Shape;272;p29"/>
          <p:cNvSpPr txBox="1"/>
          <p:nvPr/>
        </p:nvSpPr>
        <p:spPr>
          <a:xfrm>
            <a:off x="-101600" y="234781"/>
            <a:ext cx="12293700" cy="679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Hope is Built into our Biology</a:t>
            </a:r>
            <a:endParaRPr b="1" sz="4400">
              <a:solidFill>
                <a:srgbClr val="1C4587"/>
              </a:solidFill>
              <a:latin typeface="Calibri"/>
              <a:ea typeface="Calibri"/>
              <a:cs typeface="Calibri"/>
              <a:sym typeface="Calibri"/>
            </a:endParaRPr>
          </a:p>
        </p:txBody>
      </p:sp>
      <p:sp>
        <p:nvSpPr>
          <p:cNvPr id="273" name="Google Shape;273;p29"/>
          <p:cNvSpPr/>
          <p:nvPr/>
        </p:nvSpPr>
        <p:spPr>
          <a:xfrm>
            <a:off x="664927" y="1112347"/>
            <a:ext cx="106245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https://www.ted.com/talks/kelly_mcgonigal_how_to_make_stress_your_friend?language=en</a:t>
            </a:r>
            <a:endParaRPr sz="1800">
              <a:solidFill>
                <a:schemeClr val="dk1"/>
              </a:solidFill>
              <a:latin typeface="Calibri"/>
              <a:ea typeface="Calibri"/>
              <a:cs typeface="Calibri"/>
              <a:sym typeface="Calibri"/>
            </a:endParaRPr>
          </a:p>
        </p:txBody>
      </p:sp>
      <p:sp>
        <p:nvSpPr>
          <p:cNvPr id="274" name="Google Shape;274;p29"/>
          <p:cNvSpPr txBox="1"/>
          <p:nvPr/>
        </p:nvSpPr>
        <p:spPr>
          <a:xfrm>
            <a:off x="8736252" y="1582423"/>
            <a:ext cx="3265800" cy="4863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“When we change our mindset about stress, even in ‘stressful’ situations, our bodies can respond in healthy ways, even at the cardiovascular and chemical level. Scientists are discovering more that how we think about stress has a great impact on our health vs. just stress itself. In fact, those with a resilient mindset about stress…can show even greater health markers than those not under similar ‘stress.’”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Resilience = reframe into an opportunity</a:t>
            </a:r>
            <a:endParaRPr b="1" sz="20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0"/>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281" name="Google Shape;281;p30"/>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accent2"/>
                </a:solidFill>
                <a:latin typeface="Calibri"/>
                <a:ea typeface="Calibri"/>
                <a:cs typeface="Calibri"/>
                <a:sym typeface="Calibri"/>
              </a:rPr>
              <a:t>P</a:t>
            </a:r>
            <a:r>
              <a:rPr b="1" lang="en-US" sz="4400">
                <a:solidFill>
                  <a:srgbClr val="0B5394"/>
                </a:solidFill>
                <a:latin typeface="Calibri"/>
                <a:ea typeface="Calibri"/>
                <a:cs typeface="Calibri"/>
                <a:sym typeface="Calibri"/>
              </a:rPr>
              <a:t>ause, </a:t>
            </a:r>
            <a:r>
              <a:rPr b="1" lang="en-US" sz="4400">
                <a:solidFill>
                  <a:schemeClr val="accent2"/>
                </a:solidFill>
                <a:latin typeface="Calibri"/>
                <a:ea typeface="Calibri"/>
                <a:cs typeface="Calibri"/>
                <a:sym typeface="Calibri"/>
              </a:rPr>
              <a:t>A</a:t>
            </a:r>
            <a:r>
              <a:rPr b="1" lang="en-US" sz="4400">
                <a:solidFill>
                  <a:srgbClr val="0B5394"/>
                </a:solidFill>
                <a:latin typeface="Calibri"/>
                <a:ea typeface="Calibri"/>
                <a:cs typeface="Calibri"/>
                <a:sym typeface="Calibri"/>
              </a:rPr>
              <a:t>sk </a:t>
            </a:r>
            <a:r>
              <a:rPr b="1" lang="en-US" sz="4400">
                <a:solidFill>
                  <a:schemeClr val="accent2"/>
                </a:solidFill>
                <a:latin typeface="Calibri"/>
                <a:ea typeface="Calibri"/>
                <a:cs typeface="Calibri"/>
                <a:sym typeface="Calibri"/>
              </a:rPr>
              <a:t>Q</a:t>
            </a:r>
            <a:r>
              <a:rPr b="1" lang="en-US" sz="4400">
                <a:solidFill>
                  <a:srgbClr val="0B5394"/>
                </a:solidFill>
                <a:latin typeface="Calibri"/>
                <a:ea typeface="Calibri"/>
                <a:cs typeface="Calibri"/>
                <a:sym typeface="Calibri"/>
              </a:rPr>
              <a:t>uestions to practice awareness… </a:t>
            </a:r>
            <a:endParaRPr b="1" sz="4400">
              <a:solidFill>
                <a:srgbClr val="0B5394"/>
              </a:solidFill>
              <a:latin typeface="Calibri"/>
              <a:ea typeface="Calibri"/>
              <a:cs typeface="Calibri"/>
              <a:sym typeface="Calibri"/>
            </a:endParaRPr>
          </a:p>
        </p:txBody>
      </p:sp>
      <p:sp>
        <p:nvSpPr>
          <p:cNvPr id="282" name="Google Shape;282;p30"/>
          <p:cNvSpPr/>
          <p:nvPr/>
        </p:nvSpPr>
        <p:spPr>
          <a:xfrm>
            <a:off x="739650" y="2920675"/>
            <a:ext cx="2790000" cy="15804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0"/>
          <p:cNvSpPr/>
          <p:nvPr/>
        </p:nvSpPr>
        <p:spPr>
          <a:xfrm>
            <a:off x="8424700" y="2920675"/>
            <a:ext cx="2790000" cy="15804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0"/>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5" name="Google Shape;285;p30"/>
          <p:cNvPicPr preferRelativeResize="0"/>
          <p:nvPr/>
        </p:nvPicPr>
        <p:blipFill rotWithShape="1">
          <a:blip r:embed="rId3">
            <a:alphaModFix/>
          </a:blip>
          <a:srcRect b="0" l="25601" r="27782" t="0"/>
          <a:stretch/>
        </p:blipFill>
        <p:spPr>
          <a:xfrm>
            <a:off x="5380637" y="4501075"/>
            <a:ext cx="1193089" cy="1580400"/>
          </a:xfrm>
          <a:prstGeom prst="rect">
            <a:avLst/>
          </a:prstGeom>
          <a:noFill/>
          <a:ln>
            <a:noFill/>
          </a:ln>
        </p:spPr>
      </p:pic>
      <p:pic>
        <p:nvPicPr>
          <p:cNvPr id="286" name="Google Shape;286;p30"/>
          <p:cNvPicPr preferRelativeResize="0"/>
          <p:nvPr/>
        </p:nvPicPr>
        <p:blipFill>
          <a:blip r:embed="rId4">
            <a:alphaModFix/>
          </a:blip>
          <a:stretch>
            <a:fillRect/>
          </a:stretch>
        </p:blipFill>
        <p:spPr>
          <a:xfrm>
            <a:off x="4425513" y="1964500"/>
            <a:ext cx="3036185" cy="2052125"/>
          </a:xfrm>
          <a:prstGeom prst="rect">
            <a:avLst/>
          </a:prstGeom>
          <a:noFill/>
          <a:ln>
            <a:noFill/>
          </a:ln>
        </p:spPr>
      </p:pic>
      <p:sp>
        <p:nvSpPr>
          <p:cNvPr id="287" name="Google Shape;287;p30"/>
          <p:cNvSpPr txBox="1"/>
          <p:nvPr/>
        </p:nvSpPr>
        <p:spPr>
          <a:xfrm>
            <a:off x="890825" y="3327625"/>
            <a:ext cx="2185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Situation and/or physical responses</a:t>
            </a:r>
            <a:endParaRPr b="1" sz="1800">
              <a:latin typeface="Calibri"/>
              <a:ea typeface="Calibri"/>
              <a:cs typeface="Calibri"/>
              <a:sym typeface="Calibri"/>
            </a:endParaRPr>
          </a:p>
        </p:txBody>
      </p:sp>
      <p:sp>
        <p:nvSpPr>
          <p:cNvPr id="288" name="Google Shape;288;p30"/>
          <p:cNvSpPr txBox="1"/>
          <p:nvPr/>
        </p:nvSpPr>
        <p:spPr>
          <a:xfrm>
            <a:off x="8658325" y="3480025"/>
            <a:ext cx="191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Decision/Action</a:t>
            </a:r>
            <a:endParaRPr b="1" sz="1800">
              <a:latin typeface="Calibri"/>
              <a:ea typeface="Calibri"/>
              <a:cs typeface="Calibri"/>
              <a:sym typeface="Calibri"/>
            </a:endParaRPr>
          </a:p>
        </p:txBody>
      </p:sp>
      <p:pic>
        <p:nvPicPr>
          <p:cNvPr id="289" name="Google Shape;289;p30"/>
          <p:cNvPicPr preferRelativeResize="0"/>
          <p:nvPr/>
        </p:nvPicPr>
        <p:blipFill>
          <a:blip r:embed="rId5">
            <a:alphaModFix/>
          </a:blip>
          <a:stretch>
            <a:fillRect/>
          </a:stretch>
        </p:blipFill>
        <p:spPr>
          <a:xfrm>
            <a:off x="7877250" y="4912300"/>
            <a:ext cx="3337450" cy="1817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1"/>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296" name="Google Shape;296;p31"/>
          <p:cNvSpPr txBox="1"/>
          <p:nvPr/>
        </p:nvSpPr>
        <p:spPr>
          <a:xfrm>
            <a:off x="472200" y="55950"/>
            <a:ext cx="11382300" cy="969900"/>
          </a:xfrm>
          <a:prstGeom prst="rect">
            <a:avLst/>
          </a:prstGeom>
          <a:noFill/>
          <a:ln>
            <a:noFill/>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…also using your values as a compass for reframing</a:t>
            </a:r>
            <a:endParaRPr b="1" sz="4400">
              <a:solidFill>
                <a:srgbClr val="1C4587"/>
              </a:solidFill>
              <a:latin typeface="Calibri"/>
              <a:ea typeface="Calibri"/>
              <a:cs typeface="Calibri"/>
              <a:sym typeface="Calibri"/>
            </a:endParaRPr>
          </a:p>
        </p:txBody>
      </p:sp>
      <p:sp>
        <p:nvSpPr>
          <p:cNvPr id="297" name="Google Shape;297;p31"/>
          <p:cNvSpPr/>
          <p:nvPr/>
        </p:nvSpPr>
        <p:spPr>
          <a:xfrm>
            <a:off x="739650" y="2920675"/>
            <a:ext cx="2790000" cy="15804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1"/>
          <p:cNvSpPr/>
          <p:nvPr/>
        </p:nvSpPr>
        <p:spPr>
          <a:xfrm>
            <a:off x="8424700" y="2920675"/>
            <a:ext cx="2790000" cy="15804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1"/>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0" name="Google Shape;300;p31"/>
          <p:cNvPicPr preferRelativeResize="0"/>
          <p:nvPr/>
        </p:nvPicPr>
        <p:blipFill rotWithShape="1">
          <a:blip r:embed="rId3">
            <a:alphaModFix amt="49000"/>
          </a:blip>
          <a:srcRect b="0" l="25601" r="27782" t="0"/>
          <a:stretch/>
        </p:blipFill>
        <p:spPr>
          <a:xfrm>
            <a:off x="5380637" y="2844875"/>
            <a:ext cx="1193089" cy="1580400"/>
          </a:xfrm>
          <a:prstGeom prst="rect">
            <a:avLst/>
          </a:prstGeom>
          <a:noFill/>
          <a:ln>
            <a:noFill/>
          </a:ln>
        </p:spPr>
      </p:pic>
      <p:sp>
        <p:nvSpPr>
          <p:cNvPr id="301" name="Google Shape;301;p31"/>
          <p:cNvSpPr txBox="1"/>
          <p:nvPr/>
        </p:nvSpPr>
        <p:spPr>
          <a:xfrm>
            <a:off x="1343850" y="3480025"/>
            <a:ext cx="2185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Situation</a:t>
            </a:r>
            <a:endParaRPr b="1" sz="1800">
              <a:latin typeface="Calibri"/>
              <a:ea typeface="Calibri"/>
              <a:cs typeface="Calibri"/>
              <a:sym typeface="Calibri"/>
            </a:endParaRPr>
          </a:p>
        </p:txBody>
      </p:sp>
      <p:sp>
        <p:nvSpPr>
          <p:cNvPr id="302" name="Google Shape;302;p31"/>
          <p:cNvSpPr txBox="1"/>
          <p:nvPr/>
        </p:nvSpPr>
        <p:spPr>
          <a:xfrm>
            <a:off x="8658325" y="3480025"/>
            <a:ext cx="191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Decision/Action</a:t>
            </a:r>
            <a:endParaRPr b="1" sz="1800">
              <a:latin typeface="Calibri"/>
              <a:ea typeface="Calibri"/>
              <a:cs typeface="Calibri"/>
              <a:sym typeface="Calibri"/>
            </a:endParaRPr>
          </a:p>
        </p:txBody>
      </p:sp>
      <p:sp>
        <p:nvSpPr>
          <p:cNvPr id="303" name="Google Shape;303;p31"/>
          <p:cNvSpPr txBox="1"/>
          <p:nvPr/>
        </p:nvSpPr>
        <p:spPr>
          <a:xfrm>
            <a:off x="4130225" y="1114475"/>
            <a:ext cx="36939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400">
              <a:solidFill>
                <a:schemeClr val="lt1"/>
              </a:solidFill>
              <a:latin typeface="Calibri"/>
              <a:ea typeface="Calibri"/>
              <a:cs typeface="Calibri"/>
              <a:sym typeface="Calibri"/>
            </a:endParaRPr>
          </a:p>
        </p:txBody>
      </p:sp>
      <p:sp>
        <p:nvSpPr>
          <p:cNvPr id="304" name="Google Shape;304;p31"/>
          <p:cNvSpPr txBox="1"/>
          <p:nvPr/>
        </p:nvSpPr>
        <p:spPr>
          <a:xfrm>
            <a:off x="4348176" y="1309675"/>
            <a:ext cx="3258000" cy="511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chemeClr val="lt1"/>
                </a:solidFill>
              </a:rPr>
              <a:t>"</a:t>
            </a:r>
            <a:r>
              <a:rPr lang="en-US" sz="2000">
                <a:solidFill>
                  <a:schemeClr val="lt1"/>
                </a:solidFill>
              </a:rPr>
              <a:t>I'm stressed. My heart is pounding. I'm feeling lonely. I'm feeling confused. I'm feeling overwhelmed. </a:t>
            </a:r>
            <a:endParaRPr sz="2000">
              <a:solidFill>
                <a:schemeClr val="lt1"/>
              </a:solidFill>
            </a:endParaRPr>
          </a:p>
          <a:p>
            <a:pPr indent="0" lvl="0" marL="0" rtl="0" algn="ctr">
              <a:spcBef>
                <a:spcPts val="0"/>
              </a:spcBef>
              <a:spcAft>
                <a:spcPts val="0"/>
              </a:spcAft>
              <a:buNone/>
            </a:pPr>
            <a:r>
              <a:t/>
            </a:r>
            <a:endParaRPr sz="2000">
              <a:solidFill>
                <a:schemeClr val="lt1"/>
              </a:solidFill>
            </a:endParaRPr>
          </a:p>
          <a:p>
            <a:pPr indent="0" lvl="0" marL="0" rtl="0" algn="ctr">
              <a:spcBef>
                <a:spcPts val="0"/>
              </a:spcBef>
              <a:spcAft>
                <a:spcPts val="0"/>
              </a:spcAft>
              <a:buNone/>
            </a:pPr>
            <a:r>
              <a:rPr lang="en-US" sz="2000">
                <a:solidFill>
                  <a:schemeClr val="lt1"/>
                </a:solidFill>
              </a:rPr>
              <a:t>"What's something I can do in this moment that is going to accept that, figure out what it is that matters most and then use some of this energy, use some of this biochemistry to make choices or take actions that are consistent with what matters most?"</a:t>
            </a:r>
            <a:endParaRPr sz="2000">
              <a:solidFill>
                <a:schemeClr val="lt1"/>
              </a:solidFill>
            </a:endParaRPr>
          </a:p>
        </p:txBody>
      </p:sp>
      <p:pic>
        <p:nvPicPr>
          <p:cNvPr id="305" name="Google Shape;305;p31"/>
          <p:cNvPicPr preferRelativeResize="0"/>
          <p:nvPr/>
        </p:nvPicPr>
        <p:blipFill>
          <a:blip r:embed="rId4">
            <a:alphaModFix/>
          </a:blip>
          <a:stretch>
            <a:fillRect/>
          </a:stretch>
        </p:blipFill>
        <p:spPr>
          <a:xfrm>
            <a:off x="7916398" y="4871970"/>
            <a:ext cx="2790000" cy="185223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2"/>
          <p:cNvSpPr txBox="1"/>
          <p:nvPr/>
        </p:nvSpPr>
        <p:spPr>
          <a:xfrm>
            <a:off x="98854" y="118384"/>
            <a:ext cx="11825400" cy="902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Physical Wellness DWI Self-assessment Review </a:t>
            </a:r>
            <a:endParaRPr>
              <a:solidFill>
                <a:srgbClr val="1C4587"/>
              </a:solidFill>
            </a:endParaRPr>
          </a:p>
        </p:txBody>
      </p:sp>
      <p:sp>
        <p:nvSpPr>
          <p:cNvPr id="311" name="Google Shape;311;p32"/>
          <p:cNvSpPr/>
          <p:nvPr/>
        </p:nvSpPr>
        <p:spPr>
          <a:xfrm>
            <a:off x="3199974" y="6488668"/>
            <a:ext cx="5561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https://survey.alchemer.com/s3/5504604/b153c792d361</a:t>
            </a:r>
            <a:endParaRPr/>
          </a:p>
        </p:txBody>
      </p:sp>
      <p:pic>
        <p:nvPicPr>
          <p:cNvPr id="312" name="Google Shape;312;p32"/>
          <p:cNvPicPr preferRelativeResize="0"/>
          <p:nvPr/>
        </p:nvPicPr>
        <p:blipFill rotWithShape="1">
          <a:blip r:embed="rId3">
            <a:alphaModFix/>
          </a:blip>
          <a:srcRect b="0" l="0" r="0" t="0"/>
          <a:stretch/>
        </p:blipFill>
        <p:spPr>
          <a:xfrm>
            <a:off x="0" y="1310475"/>
            <a:ext cx="12191999" cy="475462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3"/>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319" name="Google Shape;319;p33"/>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What questions would you add for yourself?</a:t>
            </a:r>
            <a:endParaRPr b="1" sz="4400">
              <a:solidFill>
                <a:srgbClr val="0B5394"/>
              </a:solidFill>
              <a:latin typeface="Calibri"/>
              <a:ea typeface="Calibri"/>
              <a:cs typeface="Calibri"/>
              <a:sym typeface="Calibri"/>
            </a:endParaRPr>
          </a:p>
        </p:txBody>
      </p:sp>
      <p:sp>
        <p:nvSpPr>
          <p:cNvPr id="320" name="Google Shape;320;p33"/>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1" name="Google Shape;321;p33"/>
          <p:cNvPicPr preferRelativeResize="0"/>
          <p:nvPr/>
        </p:nvPicPr>
        <p:blipFill rotWithShape="1">
          <a:blip r:embed="rId3">
            <a:alphaModFix amt="61000"/>
          </a:blip>
          <a:srcRect b="0" l="0" r="0" t="0"/>
          <a:stretch/>
        </p:blipFill>
        <p:spPr>
          <a:xfrm>
            <a:off x="432989" y="3066824"/>
            <a:ext cx="11326025" cy="2898800"/>
          </a:xfrm>
          <a:prstGeom prst="rect">
            <a:avLst/>
          </a:prstGeom>
          <a:noFill/>
          <a:ln>
            <a:noFill/>
          </a:ln>
        </p:spPr>
      </p:pic>
      <p:pic>
        <p:nvPicPr>
          <p:cNvPr id="322" name="Google Shape;322;p33"/>
          <p:cNvPicPr preferRelativeResize="0"/>
          <p:nvPr/>
        </p:nvPicPr>
        <p:blipFill rotWithShape="1">
          <a:blip r:embed="rId4">
            <a:alphaModFix/>
          </a:blip>
          <a:srcRect b="0" l="25601" r="27782" t="0"/>
          <a:stretch/>
        </p:blipFill>
        <p:spPr>
          <a:xfrm>
            <a:off x="5380637" y="4723400"/>
            <a:ext cx="1193089" cy="1580400"/>
          </a:xfrm>
          <a:prstGeom prst="rect">
            <a:avLst/>
          </a:prstGeom>
          <a:noFill/>
          <a:ln>
            <a:noFill/>
          </a:ln>
        </p:spPr>
      </p:pic>
      <p:pic>
        <p:nvPicPr>
          <p:cNvPr id="323" name="Google Shape;323;p33"/>
          <p:cNvPicPr preferRelativeResize="0"/>
          <p:nvPr/>
        </p:nvPicPr>
        <p:blipFill>
          <a:blip r:embed="rId5">
            <a:alphaModFix/>
          </a:blip>
          <a:stretch>
            <a:fillRect/>
          </a:stretch>
        </p:blipFill>
        <p:spPr>
          <a:xfrm>
            <a:off x="4425513" y="1964500"/>
            <a:ext cx="3036185" cy="2052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34"/>
          <p:cNvPicPr preferRelativeResize="0"/>
          <p:nvPr/>
        </p:nvPicPr>
        <p:blipFill rotWithShape="1">
          <a:blip r:embed="rId3">
            <a:alphaModFix amt="27000"/>
          </a:blip>
          <a:srcRect b="0" l="0" r="0" t="0"/>
          <a:stretch/>
        </p:blipFill>
        <p:spPr>
          <a:xfrm>
            <a:off x="9367846" y="3621758"/>
            <a:ext cx="2012584" cy="2697590"/>
          </a:xfrm>
          <a:prstGeom prst="rect">
            <a:avLst/>
          </a:prstGeom>
          <a:noFill/>
          <a:ln>
            <a:noFill/>
          </a:ln>
        </p:spPr>
      </p:pic>
      <p:pic>
        <p:nvPicPr>
          <p:cNvPr id="330" name="Google Shape;330;p34"/>
          <p:cNvPicPr preferRelativeResize="0"/>
          <p:nvPr/>
        </p:nvPicPr>
        <p:blipFill rotWithShape="1">
          <a:blip r:embed="rId4">
            <a:alphaModFix amt="32000"/>
          </a:blip>
          <a:srcRect b="0" l="0" r="0" t="0"/>
          <a:stretch/>
        </p:blipFill>
        <p:spPr>
          <a:xfrm>
            <a:off x="1003705" y="3781413"/>
            <a:ext cx="1773164" cy="2442082"/>
          </a:xfrm>
          <a:prstGeom prst="rect">
            <a:avLst/>
          </a:prstGeom>
          <a:noFill/>
          <a:ln>
            <a:noFill/>
          </a:ln>
        </p:spPr>
      </p:pic>
      <p:pic>
        <p:nvPicPr>
          <p:cNvPr id="331" name="Google Shape;331;p34"/>
          <p:cNvPicPr preferRelativeResize="0"/>
          <p:nvPr/>
        </p:nvPicPr>
        <p:blipFill rotWithShape="1">
          <a:blip r:embed="rId5">
            <a:alphaModFix amt="23000"/>
          </a:blip>
          <a:srcRect b="0" l="0" r="0" t="0"/>
          <a:stretch/>
        </p:blipFill>
        <p:spPr>
          <a:xfrm>
            <a:off x="10218057" y="1380889"/>
            <a:ext cx="1918355" cy="1883385"/>
          </a:xfrm>
          <a:prstGeom prst="rect">
            <a:avLst/>
          </a:prstGeom>
          <a:noFill/>
          <a:ln>
            <a:noFill/>
          </a:ln>
        </p:spPr>
      </p:pic>
      <p:pic>
        <p:nvPicPr>
          <p:cNvPr id="332" name="Google Shape;332;p34"/>
          <p:cNvPicPr preferRelativeResize="0"/>
          <p:nvPr/>
        </p:nvPicPr>
        <p:blipFill rotWithShape="1">
          <a:blip r:embed="rId6">
            <a:alphaModFix amt="34000"/>
          </a:blip>
          <a:srcRect b="0" l="0" r="0" t="0"/>
          <a:stretch/>
        </p:blipFill>
        <p:spPr>
          <a:xfrm>
            <a:off x="278509" y="1674814"/>
            <a:ext cx="1730836" cy="1721530"/>
          </a:xfrm>
          <a:prstGeom prst="rect">
            <a:avLst/>
          </a:prstGeom>
          <a:noFill/>
          <a:ln>
            <a:noFill/>
          </a:ln>
        </p:spPr>
      </p:pic>
      <p:sp>
        <p:nvSpPr>
          <p:cNvPr id="333" name="Google Shape;333;p34"/>
          <p:cNvSpPr/>
          <p:nvPr/>
        </p:nvSpPr>
        <p:spPr>
          <a:xfrm>
            <a:off x="3460638" y="6492321"/>
            <a:ext cx="5561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7">
                  <a:extLst>
                    <a:ext uri="{A12FA001-AC4F-418D-AE19-62706E023703}">
                      <ahyp:hlinkClr val="tx"/>
                    </a:ext>
                  </a:extLst>
                </a:hlinkClick>
              </a:rPr>
              <a:t>https://survey.alchemer.com/s3/5504604/b153c792d361</a:t>
            </a:r>
            <a:endParaRPr sz="1800">
              <a:solidFill>
                <a:schemeClr val="dk1"/>
              </a:solidFill>
              <a:latin typeface="Calibri"/>
              <a:ea typeface="Calibri"/>
              <a:cs typeface="Calibri"/>
              <a:sym typeface="Calibri"/>
            </a:endParaRPr>
          </a:p>
        </p:txBody>
      </p:sp>
      <p:pic>
        <p:nvPicPr>
          <p:cNvPr id="334" name="Google Shape;334;p34"/>
          <p:cNvPicPr preferRelativeResize="0"/>
          <p:nvPr/>
        </p:nvPicPr>
        <p:blipFill rotWithShape="1">
          <a:blip r:embed="rId8">
            <a:alphaModFix amt="20000"/>
          </a:blip>
          <a:srcRect b="0" l="0" r="0" t="0"/>
          <a:stretch/>
        </p:blipFill>
        <p:spPr>
          <a:xfrm>
            <a:off x="3284960" y="3802494"/>
            <a:ext cx="2104031" cy="2421002"/>
          </a:xfrm>
          <a:prstGeom prst="rect">
            <a:avLst/>
          </a:prstGeom>
          <a:noFill/>
          <a:ln>
            <a:noFill/>
          </a:ln>
        </p:spPr>
      </p:pic>
      <p:pic>
        <p:nvPicPr>
          <p:cNvPr id="335" name="Google Shape;335;p34"/>
          <p:cNvPicPr preferRelativeResize="0"/>
          <p:nvPr/>
        </p:nvPicPr>
        <p:blipFill rotWithShape="1">
          <a:blip r:embed="rId9">
            <a:alphaModFix amt="33000"/>
          </a:blip>
          <a:srcRect b="0" l="0" r="0" t="0"/>
          <a:stretch/>
        </p:blipFill>
        <p:spPr>
          <a:xfrm>
            <a:off x="5863771" y="3781413"/>
            <a:ext cx="3155043" cy="2412189"/>
          </a:xfrm>
          <a:prstGeom prst="rect">
            <a:avLst/>
          </a:prstGeom>
          <a:noFill/>
          <a:ln>
            <a:noFill/>
          </a:ln>
        </p:spPr>
      </p:pic>
      <p:sp>
        <p:nvSpPr>
          <p:cNvPr id="336" name="Google Shape;336;p34"/>
          <p:cNvSpPr txBox="1"/>
          <p:nvPr>
            <p:ph idx="1" type="body"/>
          </p:nvPr>
        </p:nvSpPr>
        <p:spPr>
          <a:xfrm>
            <a:off x="2009350" y="2009075"/>
            <a:ext cx="8141700" cy="32739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b="1" lang="en-US"/>
              <a:t>Sleep Hygiene and Tech </a:t>
            </a:r>
            <a:r>
              <a:rPr lang="en-US"/>
              <a:t>(2 questions, adapted)</a:t>
            </a:r>
            <a:endParaRPr/>
          </a:p>
          <a:p>
            <a:pPr indent="-228600" lvl="1" marL="685800" rtl="0" algn="l">
              <a:lnSpc>
                <a:spcPct val="120000"/>
              </a:lnSpc>
              <a:spcBef>
                <a:spcPts val="500"/>
              </a:spcBef>
              <a:spcAft>
                <a:spcPts val="0"/>
              </a:spcAft>
              <a:buClr>
                <a:schemeClr val="dk1"/>
              </a:buClr>
              <a:buSzPts val="2800"/>
              <a:buChar char="•"/>
            </a:pPr>
            <a:r>
              <a:rPr lang="en-US" sz="2800"/>
              <a:t>Do you use a device immediately before going to bed? </a:t>
            </a:r>
            <a:endParaRPr/>
          </a:p>
          <a:p>
            <a:pPr indent="-228600" lvl="1" marL="685800" rtl="0" algn="l">
              <a:lnSpc>
                <a:spcPct val="90000"/>
              </a:lnSpc>
              <a:spcBef>
                <a:spcPts val="500"/>
              </a:spcBef>
              <a:spcAft>
                <a:spcPts val="0"/>
              </a:spcAft>
              <a:buClr>
                <a:schemeClr val="dk1"/>
              </a:buClr>
              <a:buSzPts val="2800"/>
              <a:buChar char="•"/>
            </a:pPr>
            <a:r>
              <a:rPr lang="en-US" sz="2800"/>
              <a:t>How much time passes in the morning before you check a device?</a:t>
            </a:r>
            <a:endParaRPr/>
          </a:p>
          <a:p>
            <a:pPr indent="0" lvl="1" marL="457200" rtl="0" algn="l">
              <a:lnSpc>
                <a:spcPct val="90000"/>
              </a:lnSpc>
              <a:spcBef>
                <a:spcPts val="500"/>
              </a:spcBef>
              <a:spcAft>
                <a:spcPts val="0"/>
              </a:spcAft>
              <a:buClr>
                <a:schemeClr val="dk1"/>
              </a:buClr>
              <a:buSzPts val="2800"/>
              <a:buNone/>
            </a:pPr>
            <a:r>
              <a:rPr lang="en-US" sz="2800"/>
              <a:t>(+ Is “Mere Presence” an issue with your sleep routine?)</a:t>
            </a:r>
            <a:endParaRPr sz="2800"/>
          </a:p>
        </p:txBody>
      </p:sp>
      <p:sp>
        <p:nvSpPr>
          <p:cNvPr id="337" name="Google Shape;337;p34"/>
          <p:cNvSpPr txBox="1"/>
          <p:nvPr/>
        </p:nvSpPr>
        <p:spPr>
          <a:xfrm>
            <a:off x="148675" y="234500"/>
            <a:ext cx="117552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300">
                <a:solidFill>
                  <a:srgbClr val="1C4587"/>
                </a:solidFill>
                <a:latin typeface="Calibri"/>
                <a:ea typeface="Calibri"/>
                <a:cs typeface="Calibri"/>
                <a:sym typeface="Calibri"/>
              </a:rPr>
              <a:t>Physical Wellness DWI Self-assessment Review: </a:t>
            </a:r>
            <a:r>
              <a:rPr b="1" lang="en-US" sz="4400">
                <a:solidFill>
                  <a:srgbClr val="1C4587"/>
                </a:solidFill>
                <a:latin typeface="Calibri"/>
                <a:ea typeface="Calibri"/>
                <a:cs typeface="Calibri"/>
                <a:sym typeface="Calibri"/>
              </a:rPr>
              <a:t>  </a:t>
            </a:r>
            <a:r>
              <a:rPr lang="en-US" sz="4400">
                <a:solidFill>
                  <a:srgbClr val="1C4587"/>
                </a:solidFill>
                <a:latin typeface="Calibri"/>
                <a:ea typeface="Calibri"/>
                <a:cs typeface="Calibri"/>
                <a:sym typeface="Calibri"/>
              </a:rPr>
              <a:t>Sleep Hygiene</a:t>
            </a:r>
            <a:endParaRPr sz="4400">
              <a:solidFill>
                <a:srgbClr val="1C4587"/>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5"/>
          <p:cNvSpPr txBox="1"/>
          <p:nvPr/>
        </p:nvSpPr>
        <p:spPr>
          <a:xfrm>
            <a:off x="195461" y="118385"/>
            <a:ext cx="11822400" cy="10326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Physical Health DWI Self-Assessment Review (Q1&amp;2)</a:t>
            </a:r>
            <a:endParaRPr>
              <a:solidFill>
                <a:srgbClr val="1C4587"/>
              </a:solidFill>
            </a:endParaRPr>
          </a:p>
          <a:p>
            <a:pPr indent="0" lvl="0" marL="0" marR="0" rtl="0" algn="ctr">
              <a:lnSpc>
                <a:spcPct val="90000"/>
              </a:lnSpc>
              <a:spcBef>
                <a:spcPts val="0"/>
              </a:spcBef>
              <a:spcAft>
                <a:spcPts val="0"/>
              </a:spcAft>
              <a:buClr>
                <a:schemeClr val="dk1"/>
              </a:buClr>
              <a:buSzPct val="100000"/>
              <a:buFont typeface="Calibri"/>
              <a:buNone/>
            </a:pPr>
            <a:r>
              <a:rPr i="1" lang="en-US" sz="4400">
                <a:solidFill>
                  <a:srgbClr val="1C4587"/>
                </a:solidFill>
                <a:latin typeface="Calibri"/>
                <a:ea typeface="Calibri"/>
                <a:cs typeface="Calibri"/>
                <a:sym typeface="Calibri"/>
              </a:rPr>
              <a:t>Does any of this look familiar? </a:t>
            </a:r>
            <a:endParaRPr>
              <a:solidFill>
                <a:srgbClr val="1C4587"/>
              </a:solidFill>
            </a:endParaRPr>
          </a:p>
        </p:txBody>
      </p:sp>
      <p:pic>
        <p:nvPicPr>
          <p:cNvPr id="343" name="Google Shape;343;p35"/>
          <p:cNvPicPr preferRelativeResize="0"/>
          <p:nvPr/>
        </p:nvPicPr>
        <p:blipFill rotWithShape="1">
          <a:blip r:embed="rId3">
            <a:alphaModFix/>
          </a:blip>
          <a:srcRect b="0" l="0" r="0" t="0"/>
          <a:stretch/>
        </p:blipFill>
        <p:spPr>
          <a:xfrm>
            <a:off x="9153193" y="3754833"/>
            <a:ext cx="2129724" cy="2854597"/>
          </a:xfrm>
          <a:prstGeom prst="rect">
            <a:avLst/>
          </a:prstGeom>
          <a:noFill/>
          <a:ln>
            <a:noFill/>
          </a:ln>
        </p:spPr>
      </p:pic>
      <p:pic>
        <p:nvPicPr>
          <p:cNvPr id="344" name="Google Shape;344;p35"/>
          <p:cNvPicPr preferRelativeResize="0"/>
          <p:nvPr/>
        </p:nvPicPr>
        <p:blipFill rotWithShape="1">
          <a:blip r:embed="rId4">
            <a:alphaModFix/>
          </a:blip>
          <a:srcRect b="0" l="0" r="0" t="0"/>
          <a:stretch/>
        </p:blipFill>
        <p:spPr>
          <a:xfrm>
            <a:off x="3003675" y="2856801"/>
            <a:ext cx="2376963" cy="3273661"/>
          </a:xfrm>
          <a:prstGeom prst="rect">
            <a:avLst/>
          </a:prstGeom>
          <a:noFill/>
          <a:ln>
            <a:noFill/>
          </a:ln>
        </p:spPr>
      </p:pic>
      <p:pic>
        <p:nvPicPr>
          <p:cNvPr id="345" name="Google Shape;345;p35"/>
          <p:cNvPicPr preferRelativeResize="0"/>
          <p:nvPr/>
        </p:nvPicPr>
        <p:blipFill rotWithShape="1">
          <a:blip r:embed="rId5">
            <a:alphaModFix/>
          </a:blip>
          <a:srcRect b="0" l="0" r="0" t="0"/>
          <a:stretch/>
        </p:blipFill>
        <p:spPr>
          <a:xfrm>
            <a:off x="9498819" y="1151074"/>
            <a:ext cx="1918355" cy="1883385"/>
          </a:xfrm>
          <a:prstGeom prst="rect">
            <a:avLst/>
          </a:prstGeom>
          <a:noFill/>
          <a:ln>
            <a:noFill/>
          </a:ln>
        </p:spPr>
      </p:pic>
      <p:pic>
        <p:nvPicPr>
          <p:cNvPr id="346" name="Google Shape;346;p35"/>
          <p:cNvPicPr preferRelativeResize="0"/>
          <p:nvPr/>
        </p:nvPicPr>
        <p:blipFill rotWithShape="1">
          <a:blip r:embed="rId6">
            <a:alphaModFix/>
          </a:blip>
          <a:srcRect b="0" l="0" r="0" t="0"/>
          <a:stretch/>
        </p:blipFill>
        <p:spPr>
          <a:xfrm>
            <a:off x="195462" y="1589087"/>
            <a:ext cx="2540961" cy="2527300"/>
          </a:xfrm>
          <a:prstGeom prst="rect">
            <a:avLst/>
          </a:prstGeom>
          <a:noFill/>
          <a:ln>
            <a:noFill/>
          </a:ln>
        </p:spPr>
      </p:pic>
      <p:sp>
        <p:nvSpPr>
          <p:cNvPr id="347" name="Google Shape;347;p35"/>
          <p:cNvSpPr/>
          <p:nvPr/>
        </p:nvSpPr>
        <p:spPr>
          <a:xfrm>
            <a:off x="3199974" y="6488668"/>
            <a:ext cx="5561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https://survey.alchemer.com/s3/5504604/b153c792d361</a:t>
            </a:r>
            <a:endParaRPr/>
          </a:p>
        </p:txBody>
      </p:sp>
      <p:pic>
        <p:nvPicPr>
          <p:cNvPr id="348" name="Google Shape;348;p35"/>
          <p:cNvPicPr preferRelativeResize="0"/>
          <p:nvPr/>
        </p:nvPicPr>
        <p:blipFill rotWithShape="1">
          <a:blip r:embed="rId7">
            <a:alphaModFix/>
          </a:blip>
          <a:srcRect b="0" l="0" r="0" t="0"/>
          <a:stretch/>
        </p:blipFill>
        <p:spPr>
          <a:xfrm>
            <a:off x="5772847" y="2190011"/>
            <a:ext cx="2543297" cy="292644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6"/>
          <p:cNvSpPr txBox="1"/>
          <p:nvPr/>
        </p:nvSpPr>
        <p:spPr>
          <a:xfrm>
            <a:off x="130100" y="82100"/>
            <a:ext cx="116715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Physical Health DWI Self-assessment Review:  </a:t>
            </a:r>
            <a:r>
              <a:rPr lang="en-US" sz="4400">
                <a:solidFill>
                  <a:srgbClr val="1C4587"/>
                </a:solidFill>
                <a:latin typeface="Calibri"/>
                <a:ea typeface="Calibri"/>
                <a:cs typeface="Calibri"/>
                <a:sym typeface="Calibri"/>
              </a:rPr>
              <a:t>Sleep Hygiene</a:t>
            </a:r>
            <a:endParaRPr sz="4400">
              <a:solidFill>
                <a:srgbClr val="1C4587"/>
              </a:solidFill>
              <a:latin typeface="Calibri"/>
              <a:ea typeface="Calibri"/>
              <a:cs typeface="Calibri"/>
              <a:sym typeface="Calibri"/>
            </a:endParaRPr>
          </a:p>
        </p:txBody>
      </p:sp>
      <p:sp>
        <p:nvSpPr>
          <p:cNvPr id="354" name="Google Shape;354;p36"/>
          <p:cNvSpPr/>
          <p:nvPr/>
        </p:nvSpPr>
        <p:spPr>
          <a:xfrm>
            <a:off x="1051774" y="6108298"/>
            <a:ext cx="109002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3">
                  <a:extLst>
                    <a:ext uri="{A12FA001-AC4F-418D-AE19-62706E023703}">
                      <ahyp:hlinkClr val="tx"/>
                    </a:ext>
                  </a:extLst>
                </a:hlinkClick>
              </a:rPr>
              <a:t>https://www.bgr.in/news/61-people-check-their-phones-within-5-minutes-after-waking-up-deloitte-435501/</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Also see research about blue light impacts on sleep: https://www.sleep.org/ways-technology-affects-sleep/</a:t>
            </a:r>
            <a:endParaRPr/>
          </a:p>
        </p:txBody>
      </p:sp>
      <p:pic>
        <p:nvPicPr>
          <p:cNvPr id="355" name="Google Shape;355;p36"/>
          <p:cNvPicPr preferRelativeResize="0"/>
          <p:nvPr/>
        </p:nvPicPr>
        <p:blipFill rotWithShape="1">
          <a:blip r:embed="rId4">
            <a:alphaModFix amt="27000"/>
          </a:blip>
          <a:srcRect b="0" l="0" r="0" t="0"/>
          <a:stretch/>
        </p:blipFill>
        <p:spPr>
          <a:xfrm>
            <a:off x="9367846" y="3520160"/>
            <a:ext cx="2012584" cy="2697590"/>
          </a:xfrm>
          <a:prstGeom prst="rect">
            <a:avLst/>
          </a:prstGeom>
          <a:noFill/>
          <a:ln>
            <a:noFill/>
          </a:ln>
        </p:spPr>
      </p:pic>
      <p:pic>
        <p:nvPicPr>
          <p:cNvPr id="356" name="Google Shape;356;p36"/>
          <p:cNvPicPr preferRelativeResize="0"/>
          <p:nvPr/>
        </p:nvPicPr>
        <p:blipFill rotWithShape="1">
          <a:blip r:embed="rId5">
            <a:alphaModFix amt="32000"/>
          </a:blip>
          <a:srcRect b="0" l="0" r="0" t="0"/>
          <a:stretch/>
        </p:blipFill>
        <p:spPr>
          <a:xfrm>
            <a:off x="1003705" y="3679815"/>
            <a:ext cx="1773164" cy="2442082"/>
          </a:xfrm>
          <a:prstGeom prst="rect">
            <a:avLst/>
          </a:prstGeom>
          <a:noFill/>
          <a:ln>
            <a:noFill/>
          </a:ln>
        </p:spPr>
      </p:pic>
      <p:pic>
        <p:nvPicPr>
          <p:cNvPr id="357" name="Google Shape;357;p36"/>
          <p:cNvPicPr preferRelativeResize="0"/>
          <p:nvPr/>
        </p:nvPicPr>
        <p:blipFill rotWithShape="1">
          <a:blip r:embed="rId6">
            <a:alphaModFix amt="23000"/>
          </a:blip>
          <a:srcRect b="0" l="0" r="0" t="0"/>
          <a:stretch/>
        </p:blipFill>
        <p:spPr>
          <a:xfrm>
            <a:off x="10218057" y="1279291"/>
            <a:ext cx="1918355" cy="1883385"/>
          </a:xfrm>
          <a:prstGeom prst="rect">
            <a:avLst/>
          </a:prstGeom>
          <a:noFill/>
          <a:ln>
            <a:noFill/>
          </a:ln>
        </p:spPr>
      </p:pic>
      <p:pic>
        <p:nvPicPr>
          <p:cNvPr id="358" name="Google Shape;358;p36"/>
          <p:cNvPicPr preferRelativeResize="0"/>
          <p:nvPr/>
        </p:nvPicPr>
        <p:blipFill rotWithShape="1">
          <a:blip r:embed="rId7">
            <a:alphaModFix amt="34000"/>
          </a:blip>
          <a:srcRect b="0" l="0" r="0" t="0"/>
          <a:stretch/>
        </p:blipFill>
        <p:spPr>
          <a:xfrm>
            <a:off x="278509" y="1573216"/>
            <a:ext cx="1730836" cy="1721530"/>
          </a:xfrm>
          <a:prstGeom prst="rect">
            <a:avLst/>
          </a:prstGeom>
          <a:noFill/>
          <a:ln>
            <a:noFill/>
          </a:ln>
        </p:spPr>
      </p:pic>
      <p:pic>
        <p:nvPicPr>
          <p:cNvPr id="359" name="Google Shape;359;p36"/>
          <p:cNvPicPr preferRelativeResize="0"/>
          <p:nvPr/>
        </p:nvPicPr>
        <p:blipFill rotWithShape="1">
          <a:blip r:embed="rId8">
            <a:alphaModFix amt="20000"/>
          </a:blip>
          <a:srcRect b="0" l="0" r="0" t="0"/>
          <a:stretch/>
        </p:blipFill>
        <p:spPr>
          <a:xfrm>
            <a:off x="3284960" y="3700896"/>
            <a:ext cx="2104031" cy="2421002"/>
          </a:xfrm>
          <a:prstGeom prst="rect">
            <a:avLst/>
          </a:prstGeom>
          <a:noFill/>
          <a:ln>
            <a:noFill/>
          </a:ln>
        </p:spPr>
      </p:pic>
      <p:pic>
        <p:nvPicPr>
          <p:cNvPr id="360" name="Google Shape;360;p36"/>
          <p:cNvPicPr preferRelativeResize="0"/>
          <p:nvPr/>
        </p:nvPicPr>
        <p:blipFill rotWithShape="1">
          <a:blip r:embed="rId9">
            <a:alphaModFix amt="33000"/>
          </a:blip>
          <a:srcRect b="0" l="0" r="0" t="0"/>
          <a:stretch/>
        </p:blipFill>
        <p:spPr>
          <a:xfrm>
            <a:off x="5863771" y="3679815"/>
            <a:ext cx="3155043" cy="2412189"/>
          </a:xfrm>
          <a:prstGeom prst="rect">
            <a:avLst/>
          </a:prstGeom>
          <a:noFill/>
          <a:ln>
            <a:noFill/>
          </a:ln>
        </p:spPr>
      </p:pic>
      <p:sp>
        <p:nvSpPr>
          <p:cNvPr id="361" name="Google Shape;361;p36"/>
          <p:cNvSpPr txBox="1"/>
          <p:nvPr>
            <p:ph idx="1" type="body"/>
          </p:nvPr>
        </p:nvSpPr>
        <p:spPr>
          <a:xfrm>
            <a:off x="2227430" y="1674751"/>
            <a:ext cx="7860000" cy="32166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n-US" sz="3200"/>
              <a:t>One study showed</a:t>
            </a:r>
            <a:endParaRPr/>
          </a:p>
          <a:p>
            <a:pPr indent="-228600" lvl="1" marL="685800" rtl="0" algn="l">
              <a:lnSpc>
                <a:spcPct val="90000"/>
              </a:lnSpc>
              <a:spcBef>
                <a:spcPts val="500"/>
              </a:spcBef>
              <a:spcAft>
                <a:spcPts val="0"/>
              </a:spcAft>
              <a:buClr>
                <a:schemeClr val="dk1"/>
              </a:buClr>
              <a:buSzPts val="2800"/>
              <a:buChar char="•"/>
            </a:pPr>
            <a:r>
              <a:rPr lang="en-US" sz="2800"/>
              <a:t>74% check devices 15 minutes before sleeping</a:t>
            </a:r>
            <a:endParaRPr/>
          </a:p>
          <a:p>
            <a:pPr indent="-228600" lvl="1" marL="685800" rtl="0" algn="l">
              <a:lnSpc>
                <a:spcPct val="90000"/>
              </a:lnSpc>
              <a:spcBef>
                <a:spcPts val="500"/>
              </a:spcBef>
              <a:spcAft>
                <a:spcPts val="0"/>
              </a:spcAft>
              <a:buClr>
                <a:schemeClr val="dk1"/>
              </a:buClr>
              <a:buSzPts val="2800"/>
              <a:buChar char="•"/>
            </a:pPr>
            <a:r>
              <a:rPr lang="en-US" sz="2800"/>
              <a:t>61% of people check phones 5 minutes after waking up  </a:t>
            </a:r>
            <a:endParaRPr sz="2800"/>
          </a:p>
          <a:p>
            <a:pPr indent="-228600" lvl="1" marL="685800" rtl="0" algn="l">
              <a:lnSpc>
                <a:spcPct val="90000"/>
              </a:lnSpc>
              <a:spcBef>
                <a:spcPts val="500"/>
              </a:spcBef>
              <a:spcAft>
                <a:spcPts val="0"/>
              </a:spcAft>
              <a:buClr>
                <a:schemeClr val="dk1"/>
              </a:buClr>
              <a:buSzPts val="2800"/>
              <a:buChar char="•"/>
            </a:pPr>
            <a:r>
              <a:rPr lang="en-US" sz="2800"/>
              <a:t>88% check their phones within 30 minutes of waking up</a:t>
            </a:r>
            <a:endParaRPr/>
          </a:p>
          <a:p>
            <a:pPr indent="-228600" lvl="1" marL="685800" rtl="0" algn="l">
              <a:lnSpc>
                <a:spcPct val="90000"/>
              </a:lnSpc>
              <a:spcBef>
                <a:spcPts val="500"/>
              </a:spcBef>
              <a:spcAft>
                <a:spcPts val="0"/>
              </a:spcAft>
              <a:buClr>
                <a:schemeClr val="dk1"/>
              </a:buClr>
              <a:buSzPts val="2800"/>
              <a:buChar char="•"/>
            </a:pPr>
            <a:r>
              <a:rPr lang="en-US" sz="2800"/>
              <a:t>96% check within an hour of waking up</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7"/>
          <p:cNvSpPr txBox="1"/>
          <p:nvPr/>
        </p:nvSpPr>
        <p:spPr>
          <a:xfrm>
            <a:off x="362858" y="158296"/>
            <a:ext cx="11393700" cy="10719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rgbClr val="0B5394"/>
                </a:solidFill>
                <a:latin typeface="Calibri"/>
                <a:ea typeface="Calibri"/>
                <a:cs typeface="Calibri"/>
                <a:sym typeface="Calibri"/>
              </a:rPr>
              <a:t>Impact of negative news in the morning</a:t>
            </a:r>
            <a:endParaRPr b="1" i="0" sz="4400" u="none" cap="none" strike="noStrike">
              <a:solidFill>
                <a:srgbClr val="0B5394"/>
              </a:solidFill>
              <a:latin typeface="Calibri"/>
              <a:ea typeface="Calibri"/>
              <a:cs typeface="Calibri"/>
              <a:sym typeface="Calibri"/>
            </a:endParaRPr>
          </a:p>
        </p:txBody>
      </p:sp>
      <p:sp>
        <p:nvSpPr>
          <p:cNvPr id="367" name="Google Shape;367;p37"/>
          <p:cNvSpPr/>
          <p:nvPr/>
        </p:nvSpPr>
        <p:spPr>
          <a:xfrm>
            <a:off x="5977217" y="3244334"/>
            <a:ext cx="290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pic>
        <p:nvPicPr>
          <p:cNvPr id="368" name="Google Shape;368;p37"/>
          <p:cNvPicPr preferRelativeResize="0"/>
          <p:nvPr/>
        </p:nvPicPr>
        <p:blipFill rotWithShape="1">
          <a:blip r:embed="rId3">
            <a:alphaModFix/>
          </a:blip>
          <a:srcRect b="0" l="0" r="0" t="0"/>
          <a:stretch/>
        </p:blipFill>
        <p:spPr>
          <a:xfrm>
            <a:off x="10459622" y="3129809"/>
            <a:ext cx="1296935" cy="2878029"/>
          </a:xfrm>
          <a:prstGeom prst="rect">
            <a:avLst/>
          </a:prstGeom>
          <a:noFill/>
          <a:ln>
            <a:noFill/>
          </a:ln>
        </p:spPr>
      </p:pic>
      <p:sp>
        <p:nvSpPr>
          <p:cNvPr id="369" name="Google Shape;369;p37"/>
          <p:cNvSpPr/>
          <p:nvPr/>
        </p:nvSpPr>
        <p:spPr>
          <a:xfrm>
            <a:off x="3227050" y="2006250"/>
            <a:ext cx="6666300" cy="2554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22222"/>
                </a:solidFill>
                <a:latin typeface="Arial"/>
                <a:ea typeface="Arial"/>
                <a:cs typeface="Arial"/>
                <a:sym typeface="Arial"/>
              </a:rPr>
              <a:t>Three minutes of </a:t>
            </a:r>
            <a:r>
              <a:rPr b="0" i="0" lang="en-US" sz="4000" u="none" cap="none" strike="noStrike">
                <a:solidFill>
                  <a:srgbClr val="222222"/>
                </a:solidFill>
                <a:latin typeface="Arial"/>
                <a:ea typeface="Arial"/>
                <a:cs typeface="Arial"/>
                <a:sym typeface="Arial"/>
              </a:rPr>
              <a:t>negative</a:t>
            </a:r>
            <a:r>
              <a:rPr b="0" i="0" lang="en-US" sz="2800" u="none" cap="none" strike="noStrike">
                <a:solidFill>
                  <a:srgbClr val="222222"/>
                </a:solidFill>
                <a:latin typeface="Arial"/>
                <a:ea typeface="Arial"/>
                <a:cs typeface="Arial"/>
                <a:sym typeface="Arial"/>
              </a:rPr>
              <a:t> news </a:t>
            </a:r>
            <a:endParaRPr b="0" i="0" sz="28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22222"/>
                </a:solidFill>
                <a:latin typeface="Arial"/>
                <a:ea typeface="Arial"/>
                <a:cs typeface="Arial"/>
                <a:sym typeface="Arial"/>
              </a:rPr>
              <a:t>can </a:t>
            </a:r>
            <a:r>
              <a:rPr b="0" i="0" lang="en-US" sz="4000" u="none" cap="none" strike="noStrike">
                <a:solidFill>
                  <a:srgbClr val="222222"/>
                </a:solidFill>
                <a:latin typeface="Arial"/>
                <a:ea typeface="Arial"/>
                <a:cs typeface="Arial"/>
                <a:sym typeface="Arial"/>
              </a:rPr>
              <a:t>decrease</a:t>
            </a:r>
            <a:r>
              <a:rPr b="0" i="0" lang="en-US" sz="2800" u="none" cap="none" strike="noStrike">
                <a:solidFill>
                  <a:srgbClr val="222222"/>
                </a:solidFill>
                <a:latin typeface="Arial"/>
                <a:ea typeface="Arial"/>
                <a:cs typeface="Arial"/>
                <a:sym typeface="Arial"/>
              </a:rPr>
              <a:t> </a:t>
            </a:r>
            <a:r>
              <a:rPr b="0" i="0" lang="en-US" sz="4000" u="none" cap="none" strike="noStrike">
                <a:solidFill>
                  <a:srgbClr val="222222"/>
                </a:solidFill>
                <a:latin typeface="Arial"/>
                <a:ea typeface="Arial"/>
                <a:cs typeface="Arial"/>
                <a:sym typeface="Arial"/>
              </a:rPr>
              <a:t>positivity</a:t>
            </a:r>
            <a:r>
              <a:rPr b="0" i="0" lang="en-US" sz="3600" u="none" cap="none" strike="noStrike">
                <a:solidFill>
                  <a:srgbClr val="222222"/>
                </a:solidFill>
                <a:latin typeface="Arial"/>
                <a:ea typeface="Arial"/>
                <a:cs typeface="Arial"/>
                <a:sym typeface="Arial"/>
              </a:rPr>
              <a:t> </a:t>
            </a:r>
            <a:r>
              <a:rPr b="0" i="0" lang="en-US" sz="2800" u="none" cap="none" strike="noStrike">
                <a:solidFill>
                  <a:srgbClr val="222222"/>
                </a:solidFill>
                <a:latin typeface="Arial"/>
                <a:ea typeface="Arial"/>
                <a:cs typeface="Arial"/>
                <a:sym typeface="Arial"/>
              </a:rPr>
              <a:t>by 27%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-Research by Shawn Achor and Michelle Gielan</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chemeClr val="dk1"/>
                </a:solidFill>
                <a:latin typeface="Calibri"/>
                <a:ea typeface="Calibri"/>
                <a:cs typeface="Calibri"/>
                <a:sym typeface="Calibri"/>
              </a:rPr>
              <a:t>https://hbr.org/2015/09/consuming-negative-news-can-make-you-less-effective-at-work</a:t>
            </a:r>
            <a:endParaRPr b="0" i="0" sz="1200" u="none" cap="none" strike="noStrike">
              <a:solidFill>
                <a:srgbClr val="000000"/>
              </a:solidFill>
              <a:latin typeface="Arial"/>
              <a:ea typeface="Arial"/>
              <a:cs typeface="Arial"/>
              <a:sym typeface="Arial"/>
            </a:endParaRPr>
          </a:p>
        </p:txBody>
      </p:sp>
      <p:pic>
        <p:nvPicPr>
          <p:cNvPr id="370" name="Google Shape;370;p37"/>
          <p:cNvPicPr preferRelativeResize="0"/>
          <p:nvPr/>
        </p:nvPicPr>
        <p:blipFill rotWithShape="1">
          <a:blip r:embed="rId4">
            <a:alphaModFix/>
          </a:blip>
          <a:srcRect b="0" l="0" r="0" t="0"/>
          <a:stretch/>
        </p:blipFill>
        <p:spPr>
          <a:xfrm>
            <a:off x="143175" y="1230208"/>
            <a:ext cx="2979526" cy="224825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38"/>
          <p:cNvPicPr preferRelativeResize="0"/>
          <p:nvPr/>
        </p:nvPicPr>
        <p:blipFill rotWithShape="1">
          <a:blip r:embed="rId3">
            <a:alphaModFix/>
          </a:blip>
          <a:srcRect b="0" l="0" r="0" t="0"/>
          <a:stretch/>
        </p:blipFill>
        <p:spPr>
          <a:xfrm>
            <a:off x="2077358" y="1763484"/>
            <a:ext cx="7950200" cy="4470400"/>
          </a:xfrm>
          <a:prstGeom prst="rect">
            <a:avLst/>
          </a:prstGeom>
          <a:noFill/>
          <a:ln>
            <a:noFill/>
          </a:ln>
        </p:spPr>
      </p:pic>
      <p:sp>
        <p:nvSpPr>
          <p:cNvPr id="377" name="Google Shape;377;p38"/>
          <p:cNvSpPr txBox="1"/>
          <p:nvPr/>
        </p:nvSpPr>
        <p:spPr>
          <a:xfrm>
            <a:off x="148675" y="234500"/>
            <a:ext cx="117552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300">
                <a:solidFill>
                  <a:srgbClr val="1C4587"/>
                </a:solidFill>
                <a:latin typeface="Calibri"/>
                <a:ea typeface="Calibri"/>
                <a:cs typeface="Calibri"/>
                <a:sym typeface="Calibri"/>
              </a:rPr>
              <a:t>Physical Wellness DWI Self-assessment Review: </a:t>
            </a:r>
            <a:r>
              <a:rPr b="1" lang="en-US" sz="4400">
                <a:solidFill>
                  <a:srgbClr val="1C4587"/>
                </a:solidFill>
                <a:latin typeface="Calibri"/>
                <a:ea typeface="Calibri"/>
                <a:cs typeface="Calibri"/>
                <a:sym typeface="Calibri"/>
              </a:rPr>
              <a:t>  </a:t>
            </a:r>
            <a:r>
              <a:rPr lang="en-US" sz="4400">
                <a:solidFill>
                  <a:srgbClr val="1C4587"/>
                </a:solidFill>
                <a:latin typeface="Calibri"/>
                <a:ea typeface="Calibri"/>
                <a:cs typeface="Calibri"/>
                <a:sym typeface="Calibri"/>
              </a:rPr>
              <a:t>Sleep Hygiene</a:t>
            </a:r>
            <a:endParaRPr sz="4400">
              <a:solidFill>
                <a:srgbClr val="1C4587"/>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2"/>
          <p:cNvPicPr preferRelativeResize="0"/>
          <p:nvPr/>
        </p:nvPicPr>
        <p:blipFill rotWithShape="1">
          <a:blip r:embed="rId3">
            <a:alphaModFix/>
          </a:blip>
          <a:srcRect b="0" l="0" r="15052" t="0"/>
          <a:stretch/>
        </p:blipFill>
        <p:spPr>
          <a:xfrm>
            <a:off x="4925125" y="1798625"/>
            <a:ext cx="6203774" cy="4884225"/>
          </a:xfrm>
          <a:prstGeom prst="rect">
            <a:avLst/>
          </a:prstGeom>
          <a:noFill/>
          <a:ln>
            <a:noFill/>
          </a:ln>
        </p:spPr>
      </p:pic>
      <p:pic>
        <p:nvPicPr>
          <p:cNvPr id="93" name="Google Shape;93;p12"/>
          <p:cNvPicPr preferRelativeResize="0"/>
          <p:nvPr/>
        </p:nvPicPr>
        <p:blipFill>
          <a:blip r:embed="rId4">
            <a:alphaModFix/>
          </a:blip>
          <a:stretch>
            <a:fillRect/>
          </a:stretch>
        </p:blipFill>
        <p:spPr>
          <a:xfrm>
            <a:off x="494375" y="2317600"/>
            <a:ext cx="3809976" cy="2638324"/>
          </a:xfrm>
          <a:prstGeom prst="rect">
            <a:avLst/>
          </a:prstGeom>
          <a:noFill/>
          <a:ln>
            <a:noFill/>
          </a:ln>
        </p:spPr>
      </p:pic>
      <p:sp>
        <p:nvSpPr>
          <p:cNvPr id="94" name="Google Shape;94;p12"/>
          <p:cNvSpPr txBox="1"/>
          <p:nvPr/>
        </p:nvSpPr>
        <p:spPr>
          <a:xfrm>
            <a:off x="189575" y="0"/>
            <a:ext cx="114078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700">
                <a:solidFill>
                  <a:srgbClr val="1C4587"/>
                </a:solidFill>
                <a:highlight>
                  <a:srgbClr val="FFFFFF"/>
                </a:highlight>
                <a:latin typeface="Calibri"/>
                <a:ea typeface="Calibri"/>
                <a:cs typeface="Calibri"/>
                <a:sym typeface="Calibri"/>
              </a:rPr>
              <a:t>"[Oxytocin is] as much a part of your stress response as the adrenaline that makes your heart pound." </a:t>
            </a:r>
            <a:endParaRPr b="1" sz="3700">
              <a:solidFill>
                <a:srgbClr val="1C4587"/>
              </a:solidFill>
              <a:highlight>
                <a:srgbClr val="FFFFFF"/>
              </a:highlight>
              <a:latin typeface="Calibri"/>
              <a:ea typeface="Calibri"/>
              <a:cs typeface="Calibri"/>
              <a:sym typeface="Calibri"/>
            </a:endParaRPr>
          </a:p>
          <a:p>
            <a:pPr indent="0" lvl="0" marL="0" rtl="0" algn="ctr">
              <a:spcBef>
                <a:spcPts val="0"/>
              </a:spcBef>
              <a:spcAft>
                <a:spcPts val="0"/>
              </a:spcAft>
              <a:buNone/>
            </a:pPr>
            <a:r>
              <a:rPr lang="en-US" sz="1600">
                <a:solidFill>
                  <a:srgbClr val="1C4587"/>
                </a:solidFill>
                <a:highlight>
                  <a:srgbClr val="FFFFFF"/>
                </a:highlight>
                <a:latin typeface="Calibri"/>
                <a:ea typeface="Calibri"/>
                <a:cs typeface="Calibri"/>
                <a:sym typeface="Calibri"/>
              </a:rPr>
              <a:t>- Dr. Kelly McGonigal</a:t>
            </a:r>
            <a:endParaRPr sz="1700">
              <a:solidFill>
                <a:srgbClr val="1C4587"/>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9"/>
          <p:cNvSpPr txBox="1"/>
          <p:nvPr/>
        </p:nvSpPr>
        <p:spPr>
          <a:xfrm>
            <a:off x="148675" y="234500"/>
            <a:ext cx="117552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300">
                <a:solidFill>
                  <a:srgbClr val="1C4587"/>
                </a:solidFill>
                <a:latin typeface="Calibri"/>
                <a:ea typeface="Calibri"/>
                <a:cs typeface="Calibri"/>
                <a:sym typeface="Calibri"/>
              </a:rPr>
              <a:t>Physical Wellness DWI Self-assessment Review: </a:t>
            </a:r>
            <a:r>
              <a:rPr b="1" lang="en-US" sz="4400">
                <a:solidFill>
                  <a:srgbClr val="1C4587"/>
                </a:solidFill>
                <a:latin typeface="Calibri"/>
                <a:ea typeface="Calibri"/>
                <a:cs typeface="Calibri"/>
                <a:sym typeface="Calibri"/>
              </a:rPr>
              <a:t>  </a:t>
            </a:r>
            <a:r>
              <a:rPr lang="en-US" sz="4400">
                <a:solidFill>
                  <a:srgbClr val="1C4587"/>
                </a:solidFill>
                <a:latin typeface="Calibri"/>
                <a:ea typeface="Calibri"/>
                <a:cs typeface="Calibri"/>
                <a:sym typeface="Calibri"/>
              </a:rPr>
              <a:t>Sleep Hygiene</a:t>
            </a:r>
            <a:endParaRPr sz="4400">
              <a:solidFill>
                <a:srgbClr val="1C4587"/>
              </a:solidFill>
              <a:latin typeface="Calibri"/>
              <a:ea typeface="Calibri"/>
              <a:cs typeface="Calibri"/>
              <a:sym typeface="Calibri"/>
            </a:endParaRPr>
          </a:p>
        </p:txBody>
      </p:sp>
      <p:sp>
        <p:nvSpPr>
          <p:cNvPr id="383" name="Google Shape;383;p39"/>
          <p:cNvSpPr txBox="1"/>
          <p:nvPr>
            <p:ph idx="1" type="body"/>
          </p:nvPr>
        </p:nvSpPr>
        <p:spPr>
          <a:xfrm>
            <a:off x="1814286" y="1645723"/>
            <a:ext cx="8490900" cy="18840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3200"/>
              <a:buChar char="•"/>
            </a:pPr>
            <a:r>
              <a:rPr lang="en-US" sz="3200"/>
              <a:t>Blue light can impact the body’s circadian rhythm [biological sleep cycle)</a:t>
            </a:r>
            <a:endParaRPr/>
          </a:p>
          <a:p>
            <a:pPr indent="-228600" lvl="0" marL="228600" rtl="0" algn="l">
              <a:lnSpc>
                <a:spcPct val="90000"/>
              </a:lnSpc>
              <a:spcBef>
                <a:spcPts val="1000"/>
              </a:spcBef>
              <a:spcAft>
                <a:spcPts val="0"/>
              </a:spcAft>
              <a:buClr>
                <a:schemeClr val="dk1"/>
              </a:buClr>
              <a:buSzPts val="3200"/>
              <a:buChar char="•"/>
            </a:pPr>
            <a:r>
              <a:rPr lang="en-US" sz="3200"/>
              <a:t>Children are more sensitive to the impacts of blue light</a:t>
            </a:r>
            <a:endParaRPr/>
          </a:p>
        </p:txBody>
      </p:sp>
      <p:sp>
        <p:nvSpPr>
          <p:cNvPr id="384" name="Google Shape;384;p39"/>
          <p:cNvSpPr/>
          <p:nvPr/>
        </p:nvSpPr>
        <p:spPr>
          <a:xfrm>
            <a:off x="1003705" y="6330688"/>
            <a:ext cx="109002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https://www.sleep.org/ways-technology-affects-sleep/</a:t>
            </a:r>
            <a:endParaRPr/>
          </a:p>
        </p:txBody>
      </p:sp>
      <p:pic>
        <p:nvPicPr>
          <p:cNvPr id="385" name="Google Shape;385;p39"/>
          <p:cNvPicPr preferRelativeResize="0"/>
          <p:nvPr/>
        </p:nvPicPr>
        <p:blipFill rotWithShape="1">
          <a:blip r:embed="rId3">
            <a:alphaModFix/>
          </a:blip>
          <a:srcRect b="0" l="0" r="0" t="0"/>
          <a:stretch/>
        </p:blipFill>
        <p:spPr>
          <a:xfrm>
            <a:off x="1003705" y="3613099"/>
            <a:ext cx="2044295" cy="2815497"/>
          </a:xfrm>
          <a:prstGeom prst="rect">
            <a:avLst/>
          </a:prstGeom>
          <a:noFill/>
          <a:ln>
            <a:noFill/>
          </a:ln>
        </p:spPr>
      </p:pic>
      <p:pic>
        <p:nvPicPr>
          <p:cNvPr id="386" name="Google Shape;386;p39"/>
          <p:cNvPicPr preferRelativeResize="0"/>
          <p:nvPr/>
        </p:nvPicPr>
        <p:blipFill rotWithShape="1">
          <a:blip r:embed="rId4">
            <a:alphaModFix/>
          </a:blip>
          <a:srcRect b="0" l="0" r="0" t="0"/>
          <a:stretch/>
        </p:blipFill>
        <p:spPr>
          <a:xfrm>
            <a:off x="8509907" y="3702374"/>
            <a:ext cx="3155043" cy="2412189"/>
          </a:xfrm>
          <a:prstGeom prst="rect">
            <a:avLst/>
          </a:prstGeom>
          <a:noFill/>
          <a:ln>
            <a:noFill/>
          </a:ln>
        </p:spPr>
      </p:pic>
      <p:pic>
        <p:nvPicPr>
          <p:cNvPr id="387" name="Google Shape;387;p39"/>
          <p:cNvPicPr preferRelativeResize="0"/>
          <p:nvPr/>
        </p:nvPicPr>
        <p:blipFill rotWithShape="1">
          <a:blip r:embed="rId5">
            <a:alphaModFix/>
          </a:blip>
          <a:srcRect b="0" l="0" r="0" t="0"/>
          <a:stretch/>
        </p:blipFill>
        <p:spPr>
          <a:xfrm>
            <a:off x="4325257" y="3964424"/>
            <a:ext cx="3223987" cy="211284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0"/>
          <p:cNvSpPr txBox="1"/>
          <p:nvPr/>
        </p:nvSpPr>
        <p:spPr>
          <a:xfrm>
            <a:off x="126099" y="130450"/>
            <a:ext cx="118911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300">
                <a:solidFill>
                  <a:srgbClr val="1C4587"/>
                </a:solidFill>
                <a:latin typeface="Calibri"/>
                <a:ea typeface="Calibri"/>
                <a:cs typeface="Calibri"/>
                <a:sym typeface="Calibri"/>
              </a:rPr>
              <a:t>Physical Wellness DWI Self-assessment Review: </a:t>
            </a:r>
            <a:r>
              <a:rPr lang="en-US" sz="4300">
                <a:solidFill>
                  <a:srgbClr val="1C4587"/>
                </a:solidFill>
                <a:latin typeface="Calibri"/>
                <a:ea typeface="Calibri"/>
                <a:cs typeface="Calibri"/>
                <a:sym typeface="Calibri"/>
              </a:rPr>
              <a:t>Sleep Hygiene Recommendations</a:t>
            </a:r>
            <a:endParaRPr sz="4300">
              <a:solidFill>
                <a:srgbClr val="1C4587"/>
              </a:solidFill>
              <a:latin typeface="Calibri"/>
              <a:ea typeface="Calibri"/>
              <a:cs typeface="Calibri"/>
              <a:sym typeface="Calibri"/>
            </a:endParaRPr>
          </a:p>
        </p:txBody>
      </p:sp>
      <p:pic>
        <p:nvPicPr>
          <p:cNvPr id="394" name="Google Shape;394;p40"/>
          <p:cNvPicPr preferRelativeResize="0"/>
          <p:nvPr/>
        </p:nvPicPr>
        <p:blipFill rotWithShape="1">
          <a:blip r:embed="rId3">
            <a:alphaModFix amt="27000"/>
          </a:blip>
          <a:srcRect b="0" l="0" r="0" t="0"/>
          <a:stretch/>
        </p:blipFill>
        <p:spPr>
          <a:xfrm>
            <a:off x="9367846" y="3621758"/>
            <a:ext cx="2012584" cy="2697590"/>
          </a:xfrm>
          <a:prstGeom prst="rect">
            <a:avLst/>
          </a:prstGeom>
          <a:noFill/>
          <a:ln>
            <a:noFill/>
          </a:ln>
        </p:spPr>
      </p:pic>
      <p:pic>
        <p:nvPicPr>
          <p:cNvPr id="395" name="Google Shape;395;p40"/>
          <p:cNvPicPr preferRelativeResize="0"/>
          <p:nvPr/>
        </p:nvPicPr>
        <p:blipFill rotWithShape="1">
          <a:blip r:embed="rId4">
            <a:alphaModFix amt="32000"/>
          </a:blip>
          <a:srcRect b="0" l="0" r="0" t="0"/>
          <a:stretch/>
        </p:blipFill>
        <p:spPr>
          <a:xfrm>
            <a:off x="1003705" y="3781413"/>
            <a:ext cx="1773164" cy="2442082"/>
          </a:xfrm>
          <a:prstGeom prst="rect">
            <a:avLst/>
          </a:prstGeom>
          <a:noFill/>
          <a:ln>
            <a:noFill/>
          </a:ln>
        </p:spPr>
      </p:pic>
      <p:pic>
        <p:nvPicPr>
          <p:cNvPr id="396" name="Google Shape;396;p40"/>
          <p:cNvPicPr preferRelativeResize="0"/>
          <p:nvPr/>
        </p:nvPicPr>
        <p:blipFill rotWithShape="1">
          <a:blip r:embed="rId5">
            <a:alphaModFix amt="23000"/>
          </a:blip>
          <a:srcRect b="0" l="0" r="0" t="0"/>
          <a:stretch/>
        </p:blipFill>
        <p:spPr>
          <a:xfrm>
            <a:off x="10218057" y="1380889"/>
            <a:ext cx="1918355" cy="1883385"/>
          </a:xfrm>
          <a:prstGeom prst="rect">
            <a:avLst/>
          </a:prstGeom>
          <a:noFill/>
          <a:ln>
            <a:noFill/>
          </a:ln>
        </p:spPr>
      </p:pic>
      <p:pic>
        <p:nvPicPr>
          <p:cNvPr id="397" name="Google Shape;397;p40"/>
          <p:cNvPicPr preferRelativeResize="0"/>
          <p:nvPr/>
        </p:nvPicPr>
        <p:blipFill rotWithShape="1">
          <a:blip r:embed="rId6">
            <a:alphaModFix amt="34000"/>
          </a:blip>
          <a:srcRect b="0" l="0" r="0" t="0"/>
          <a:stretch/>
        </p:blipFill>
        <p:spPr>
          <a:xfrm>
            <a:off x="278509" y="1674814"/>
            <a:ext cx="1730836" cy="1721530"/>
          </a:xfrm>
          <a:prstGeom prst="rect">
            <a:avLst/>
          </a:prstGeom>
          <a:noFill/>
          <a:ln>
            <a:noFill/>
          </a:ln>
        </p:spPr>
      </p:pic>
      <p:pic>
        <p:nvPicPr>
          <p:cNvPr id="398" name="Google Shape;398;p40"/>
          <p:cNvPicPr preferRelativeResize="0"/>
          <p:nvPr/>
        </p:nvPicPr>
        <p:blipFill rotWithShape="1">
          <a:blip r:embed="rId7">
            <a:alphaModFix amt="20000"/>
          </a:blip>
          <a:srcRect b="0" l="0" r="0" t="0"/>
          <a:stretch/>
        </p:blipFill>
        <p:spPr>
          <a:xfrm>
            <a:off x="3284960" y="3802494"/>
            <a:ext cx="2104031" cy="2421002"/>
          </a:xfrm>
          <a:prstGeom prst="rect">
            <a:avLst/>
          </a:prstGeom>
          <a:noFill/>
          <a:ln>
            <a:noFill/>
          </a:ln>
        </p:spPr>
      </p:pic>
      <p:pic>
        <p:nvPicPr>
          <p:cNvPr id="399" name="Google Shape;399;p40"/>
          <p:cNvPicPr preferRelativeResize="0"/>
          <p:nvPr/>
        </p:nvPicPr>
        <p:blipFill rotWithShape="1">
          <a:blip r:embed="rId8">
            <a:alphaModFix amt="33000"/>
          </a:blip>
          <a:srcRect b="0" l="0" r="0" t="0"/>
          <a:stretch/>
        </p:blipFill>
        <p:spPr>
          <a:xfrm>
            <a:off x="5863771" y="3781413"/>
            <a:ext cx="3155043" cy="2412189"/>
          </a:xfrm>
          <a:prstGeom prst="rect">
            <a:avLst/>
          </a:prstGeom>
          <a:noFill/>
          <a:ln>
            <a:noFill/>
          </a:ln>
        </p:spPr>
      </p:pic>
      <p:sp>
        <p:nvSpPr>
          <p:cNvPr id="400" name="Google Shape;400;p40"/>
          <p:cNvSpPr txBox="1"/>
          <p:nvPr>
            <p:ph idx="1" type="body"/>
          </p:nvPr>
        </p:nvSpPr>
        <p:spPr>
          <a:xfrm>
            <a:off x="1302875" y="1893775"/>
            <a:ext cx="9578400" cy="28365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3600"/>
              <a:buChar char="•"/>
            </a:pPr>
            <a:r>
              <a:rPr lang="en-US" sz="3600"/>
              <a:t>Before bed: </a:t>
            </a:r>
            <a:r>
              <a:rPr i="1" lang="en-US" sz="3600"/>
              <a:t>at least </a:t>
            </a:r>
            <a:r>
              <a:rPr lang="en-US" sz="3600"/>
              <a:t>30 minutes with no tech</a:t>
            </a:r>
            <a:endParaRPr/>
          </a:p>
          <a:p>
            <a:pPr indent="-228600" lvl="0" marL="228600" rtl="0" algn="l">
              <a:lnSpc>
                <a:spcPct val="90000"/>
              </a:lnSpc>
              <a:spcBef>
                <a:spcPts val="1000"/>
              </a:spcBef>
              <a:spcAft>
                <a:spcPts val="0"/>
              </a:spcAft>
              <a:buClr>
                <a:schemeClr val="dk1"/>
              </a:buClr>
              <a:buSzPts val="3600"/>
              <a:buChar char="•"/>
            </a:pPr>
            <a:r>
              <a:rPr lang="en-US" sz="3600"/>
              <a:t>Upon awakening: Do a no-tech morning routine </a:t>
            </a:r>
            <a:endParaRPr/>
          </a:p>
          <a:p>
            <a:pPr indent="-228600" lvl="0" marL="228600" rtl="0" algn="l">
              <a:lnSpc>
                <a:spcPct val="90000"/>
              </a:lnSpc>
              <a:spcBef>
                <a:spcPts val="1000"/>
              </a:spcBef>
              <a:spcAft>
                <a:spcPts val="0"/>
              </a:spcAft>
              <a:buClr>
                <a:schemeClr val="dk1"/>
              </a:buClr>
              <a:buSzPts val="3600"/>
              <a:buChar char="•"/>
            </a:pPr>
            <a:r>
              <a:rPr lang="en-US" sz="3600"/>
              <a:t>Remember the impact of negative news </a:t>
            </a:r>
            <a:endParaRPr/>
          </a:p>
          <a:p>
            <a:pPr indent="-228600" lvl="1" marL="685800" rtl="0" algn="l">
              <a:lnSpc>
                <a:spcPct val="90000"/>
              </a:lnSpc>
              <a:spcBef>
                <a:spcPts val="500"/>
              </a:spcBef>
              <a:spcAft>
                <a:spcPts val="0"/>
              </a:spcAft>
              <a:buClr>
                <a:schemeClr val="dk1"/>
              </a:buClr>
              <a:buSzPts val="3200"/>
              <a:buChar char="•"/>
            </a:pPr>
            <a:r>
              <a:rPr lang="en-US" sz="3200"/>
              <a:t>At the very least, try to avoid beginning or ending the day with news</a:t>
            </a:r>
            <a:endParaRPr sz="3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1"/>
          <p:cNvSpPr txBox="1"/>
          <p:nvPr/>
        </p:nvSpPr>
        <p:spPr>
          <a:xfrm>
            <a:off x="14514" y="-41277"/>
            <a:ext cx="12192000" cy="1325700"/>
          </a:xfrm>
          <a:prstGeom prst="rect">
            <a:avLst/>
          </a:prstGeom>
          <a:noFill/>
          <a:ln>
            <a:noFill/>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Physical Wellness DWI Self Assessment Review (Q3&amp;4):</a:t>
            </a:r>
            <a:endParaRPr>
              <a:solidFill>
                <a:srgbClr val="1C4587"/>
              </a:solidFill>
            </a:endParaRPr>
          </a:p>
          <a:p>
            <a:pPr indent="0" lvl="0" marL="0" marR="0" rtl="0" algn="ctr">
              <a:lnSpc>
                <a:spcPct val="90000"/>
              </a:lnSpc>
              <a:spcBef>
                <a:spcPts val="0"/>
              </a:spcBef>
              <a:spcAft>
                <a:spcPts val="0"/>
              </a:spcAft>
              <a:buClr>
                <a:schemeClr val="dk1"/>
              </a:buClr>
              <a:buSzPct val="100000"/>
              <a:buFont typeface="Calibri"/>
              <a:buNone/>
            </a:pPr>
            <a:r>
              <a:rPr lang="en-US" sz="4400">
                <a:solidFill>
                  <a:srgbClr val="1C4587"/>
                </a:solidFill>
                <a:latin typeface="Calibri"/>
                <a:ea typeface="Calibri"/>
                <a:cs typeface="Calibri"/>
                <a:sym typeface="Calibri"/>
              </a:rPr>
              <a:t>Overwork &amp; Physical Strain</a:t>
            </a:r>
            <a:endParaRPr sz="4400">
              <a:solidFill>
                <a:srgbClr val="1C4587"/>
              </a:solidFill>
              <a:latin typeface="Calibri"/>
              <a:ea typeface="Calibri"/>
              <a:cs typeface="Calibri"/>
              <a:sym typeface="Calibri"/>
            </a:endParaRPr>
          </a:p>
        </p:txBody>
      </p:sp>
      <p:pic>
        <p:nvPicPr>
          <p:cNvPr id="407" name="Google Shape;407;p41"/>
          <p:cNvPicPr preferRelativeResize="0"/>
          <p:nvPr/>
        </p:nvPicPr>
        <p:blipFill rotWithShape="1">
          <a:blip r:embed="rId3">
            <a:alphaModFix/>
          </a:blip>
          <a:srcRect b="0" l="0" r="0" t="0"/>
          <a:stretch/>
        </p:blipFill>
        <p:spPr>
          <a:xfrm>
            <a:off x="8967770" y="4520857"/>
            <a:ext cx="2984252" cy="1992087"/>
          </a:xfrm>
          <a:prstGeom prst="rect">
            <a:avLst/>
          </a:prstGeom>
          <a:noFill/>
          <a:ln>
            <a:noFill/>
          </a:ln>
        </p:spPr>
      </p:pic>
      <p:pic>
        <p:nvPicPr>
          <p:cNvPr id="408" name="Google Shape;408;p41"/>
          <p:cNvPicPr preferRelativeResize="0"/>
          <p:nvPr/>
        </p:nvPicPr>
        <p:blipFill rotWithShape="1">
          <a:blip r:embed="rId4">
            <a:alphaModFix/>
          </a:blip>
          <a:srcRect b="0" l="0" r="0" t="0"/>
          <a:stretch/>
        </p:blipFill>
        <p:spPr>
          <a:xfrm>
            <a:off x="977418" y="1879373"/>
            <a:ext cx="1410100" cy="1814811"/>
          </a:xfrm>
          <a:prstGeom prst="rect">
            <a:avLst/>
          </a:prstGeom>
          <a:noFill/>
          <a:ln>
            <a:noFill/>
          </a:ln>
        </p:spPr>
      </p:pic>
      <p:pic>
        <p:nvPicPr>
          <p:cNvPr id="409" name="Google Shape;409;p41"/>
          <p:cNvPicPr preferRelativeResize="0"/>
          <p:nvPr/>
        </p:nvPicPr>
        <p:blipFill rotWithShape="1">
          <a:blip r:embed="rId5">
            <a:alphaModFix/>
          </a:blip>
          <a:srcRect b="0" l="0" r="0" t="0"/>
          <a:stretch/>
        </p:blipFill>
        <p:spPr>
          <a:xfrm>
            <a:off x="5853544" y="3667801"/>
            <a:ext cx="2273756" cy="2845143"/>
          </a:xfrm>
          <a:prstGeom prst="rect">
            <a:avLst/>
          </a:prstGeom>
          <a:noFill/>
          <a:ln>
            <a:noFill/>
          </a:ln>
        </p:spPr>
      </p:pic>
      <p:pic>
        <p:nvPicPr>
          <p:cNvPr id="410" name="Google Shape;410;p41"/>
          <p:cNvPicPr preferRelativeResize="0"/>
          <p:nvPr/>
        </p:nvPicPr>
        <p:blipFill rotWithShape="1">
          <a:blip r:embed="rId6">
            <a:alphaModFix/>
          </a:blip>
          <a:srcRect b="0" l="0" r="0" t="0"/>
          <a:stretch/>
        </p:blipFill>
        <p:spPr>
          <a:xfrm>
            <a:off x="8040914" y="1988528"/>
            <a:ext cx="3312884" cy="2359539"/>
          </a:xfrm>
          <a:prstGeom prst="rect">
            <a:avLst/>
          </a:prstGeom>
          <a:noFill/>
          <a:ln>
            <a:noFill/>
          </a:ln>
        </p:spPr>
      </p:pic>
      <p:pic>
        <p:nvPicPr>
          <p:cNvPr id="411" name="Google Shape;411;p41"/>
          <p:cNvPicPr preferRelativeResize="0"/>
          <p:nvPr/>
        </p:nvPicPr>
        <p:blipFill rotWithShape="1">
          <a:blip r:embed="rId7">
            <a:alphaModFix/>
          </a:blip>
          <a:srcRect b="26559" l="0" r="0" t="4436"/>
          <a:stretch/>
        </p:blipFill>
        <p:spPr>
          <a:xfrm>
            <a:off x="3757904" y="1662000"/>
            <a:ext cx="2575019" cy="2520315"/>
          </a:xfrm>
          <a:prstGeom prst="rect">
            <a:avLst/>
          </a:prstGeom>
          <a:noFill/>
          <a:ln>
            <a:noFill/>
          </a:ln>
        </p:spPr>
      </p:pic>
      <p:pic>
        <p:nvPicPr>
          <p:cNvPr id="412" name="Google Shape;412;p41"/>
          <p:cNvPicPr preferRelativeResize="0"/>
          <p:nvPr/>
        </p:nvPicPr>
        <p:blipFill rotWithShape="1">
          <a:blip r:embed="rId8">
            <a:alphaModFix/>
          </a:blip>
          <a:srcRect b="0" l="0" r="0" t="0"/>
          <a:stretch/>
        </p:blipFill>
        <p:spPr>
          <a:xfrm>
            <a:off x="1014389" y="4028752"/>
            <a:ext cx="3843854" cy="248419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42"/>
          <p:cNvPicPr preferRelativeResize="0"/>
          <p:nvPr/>
        </p:nvPicPr>
        <p:blipFill rotWithShape="1">
          <a:blip r:embed="rId3">
            <a:alphaModFix/>
          </a:blip>
          <a:srcRect b="0" l="0" r="0" t="0"/>
          <a:stretch/>
        </p:blipFill>
        <p:spPr>
          <a:xfrm>
            <a:off x="8967770" y="4520857"/>
            <a:ext cx="2984252" cy="1992087"/>
          </a:xfrm>
          <a:prstGeom prst="rect">
            <a:avLst/>
          </a:prstGeom>
          <a:noFill/>
          <a:ln>
            <a:noFill/>
          </a:ln>
        </p:spPr>
      </p:pic>
      <p:pic>
        <p:nvPicPr>
          <p:cNvPr id="419" name="Google Shape;419;p42"/>
          <p:cNvPicPr preferRelativeResize="0"/>
          <p:nvPr/>
        </p:nvPicPr>
        <p:blipFill rotWithShape="1">
          <a:blip r:embed="rId4">
            <a:alphaModFix/>
          </a:blip>
          <a:srcRect b="0" l="0" r="0" t="0"/>
          <a:stretch/>
        </p:blipFill>
        <p:spPr>
          <a:xfrm>
            <a:off x="977418" y="1879373"/>
            <a:ext cx="1410100" cy="1814811"/>
          </a:xfrm>
          <a:prstGeom prst="rect">
            <a:avLst/>
          </a:prstGeom>
          <a:noFill/>
          <a:ln>
            <a:noFill/>
          </a:ln>
        </p:spPr>
      </p:pic>
      <p:pic>
        <p:nvPicPr>
          <p:cNvPr id="420" name="Google Shape;420;p42"/>
          <p:cNvPicPr preferRelativeResize="0"/>
          <p:nvPr/>
        </p:nvPicPr>
        <p:blipFill rotWithShape="1">
          <a:blip r:embed="rId5">
            <a:alphaModFix/>
          </a:blip>
          <a:srcRect b="0" l="0" r="0" t="0"/>
          <a:stretch/>
        </p:blipFill>
        <p:spPr>
          <a:xfrm>
            <a:off x="5853544" y="3667801"/>
            <a:ext cx="2273756" cy="2845143"/>
          </a:xfrm>
          <a:prstGeom prst="rect">
            <a:avLst/>
          </a:prstGeom>
          <a:noFill/>
          <a:ln>
            <a:noFill/>
          </a:ln>
        </p:spPr>
      </p:pic>
      <p:pic>
        <p:nvPicPr>
          <p:cNvPr id="421" name="Google Shape;421;p42"/>
          <p:cNvPicPr preferRelativeResize="0"/>
          <p:nvPr/>
        </p:nvPicPr>
        <p:blipFill rotWithShape="1">
          <a:blip r:embed="rId6">
            <a:alphaModFix/>
          </a:blip>
          <a:srcRect b="0" l="0" r="0" t="0"/>
          <a:stretch/>
        </p:blipFill>
        <p:spPr>
          <a:xfrm>
            <a:off x="8040914" y="1988528"/>
            <a:ext cx="3312884" cy="2359539"/>
          </a:xfrm>
          <a:prstGeom prst="rect">
            <a:avLst/>
          </a:prstGeom>
          <a:noFill/>
          <a:ln>
            <a:noFill/>
          </a:ln>
        </p:spPr>
      </p:pic>
      <p:pic>
        <p:nvPicPr>
          <p:cNvPr id="422" name="Google Shape;422;p42"/>
          <p:cNvPicPr preferRelativeResize="0"/>
          <p:nvPr/>
        </p:nvPicPr>
        <p:blipFill rotWithShape="1">
          <a:blip r:embed="rId7">
            <a:alphaModFix/>
          </a:blip>
          <a:srcRect b="26559" l="0" r="0" t="4436"/>
          <a:stretch/>
        </p:blipFill>
        <p:spPr>
          <a:xfrm>
            <a:off x="3757904" y="1662000"/>
            <a:ext cx="2575019" cy="2520315"/>
          </a:xfrm>
          <a:prstGeom prst="rect">
            <a:avLst/>
          </a:prstGeom>
          <a:noFill/>
          <a:ln>
            <a:noFill/>
          </a:ln>
        </p:spPr>
      </p:pic>
      <p:pic>
        <p:nvPicPr>
          <p:cNvPr id="423" name="Google Shape;423;p42"/>
          <p:cNvPicPr preferRelativeResize="0"/>
          <p:nvPr/>
        </p:nvPicPr>
        <p:blipFill rotWithShape="1">
          <a:blip r:embed="rId8">
            <a:alphaModFix/>
          </a:blip>
          <a:srcRect b="0" l="0" r="0" t="0"/>
          <a:stretch/>
        </p:blipFill>
        <p:spPr>
          <a:xfrm>
            <a:off x="1014389" y="4028752"/>
            <a:ext cx="3843854" cy="2484193"/>
          </a:xfrm>
          <a:prstGeom prst="rect">
            <a:avLst/>
          </a:prstGeom>
          <a:noFill/>
          <a:ln>
            <a:noFill/>
          </a:ln>
        </p:spPr>
      </p:pic>
      <p:sp>
        <p:nvSpPr>
          <p:cNvPr id="424" name="Google Shape;424;p42"/>
          <p:cNvSpPr txBox="1"/>
          <p:nvPr>
            <p:ph idx="1" type="body"/>
          </p:nvPr>
        </p:nvSpPr>
        <p:spPr>
          <a:xfrm>
            <a:off x="2294593" y="362361"/>
            <a:ext cx="8044500" cy="1039800"/>
          </a:xfrm>
          <a:prstGeom prst="rect">
            <a:avLst/>
          </a:prstGeom>
          <a:solidFill>
            <a:schemeClr val="lt1"/>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dk1"/>
              </a:buClr>
              <a:buSzPts val="3600"/>
              <a:buNone/>
            </a:pPr>
            <a:r>
              <a:rPr b="1" lang="en-US" sz="3600">
                <a:solidFill>
                  <a:srgbClr val="1C4587"/>
                </a:solidFill>
              </a:rPr>
              <a:t>Do you tend toward long stretches of time on devices …</a:t>
            </a:r>
            <a:endParaRPr b="1" sz="2000">
              <a:solidFill>
                <a:srgbClr val="1C4587"/>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3"/>
          <p:cNvSpPr txBox="1"/>
          <p:nvPr/>
        </p:nvSpPr>
        <p:spPr>
          <a:xfrm>
            <a:off x="838200" y="234496"/>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431" name="Google Shape;431;p43"/>
          <p:cNvSpPr txBox="1"/>
          <p:nvPr>
            <p:ph idx="1" type="body"/>
          </p:nvPr>
        </p:nvSpPr>
        <p:spPr>
          <a:xfrm>
            <a:off x="2812748" y="450985"/>
            <a:ext cx="8044500" cy="10398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None/>
            </a:pPr>
            <a:r>
              <a:rPr b="1" lang="en-US" sz="4000">
                <a:solidFill>
                  <a:srgbClr val="1C4587"/>
                </a:solidFill>
              </a:rPr>
              <a:t>… or do you take deliberate breaks?</a:t>
            </a:r>
            <a:endParaRPr b="1">
              <a:solidFill>
                <a:srgbClr val="1C4587"/>
              </a:solidFill>
            </a:endParaRPr>
          </a:p>
        </p:txBody>
      </p:sp>
      <p:pic>
        <p:nvPicPr>
          <p:cNvPr id="432" name="Google Shape;432;p43"/>
          <p:cNvPicPr preferRelativeResize="0"/>
          <p:nvPr/>
        </p:nvPicPr>
        <p:blipFill rotWithShape="1">
          <a:blip r:embed="rId3">
            <a:alphaModFix/>
          </a:blip>
          <a:srcRect b="0" l="0" r="0" t="0"/>
          <a:stretch/>
        </p:blipFill>
        <p:spPr>
          <a:xfrm>
            <a:off x="977418" y="1026659"/>
            <a:ext cx="1410100" cy="1814811"/>
          </a:xfrm>
          <a:prstGeom prst="rect">
            <a:avLst/>
          </a:prstGeom>
          <a:noFill/>
          <a:ln>
            <a:noFill/>
          </a:ln>
        </p:spPr>
      </p:pic>
      <p:pic>
        <p:nvPicPr>
          <p:cNvPr id="433" name="Google Shape;433;p43"/>
          <p:cNvPicPr preferRelativeResize="0"/>
          <p:nvPr/>
        </p:nvPicPr>
        <p:blipFill rotWithShape="1">
          <a:blip r:embed="rId4">
            <a:alphaModFix/>
          </a:blip>
          <a:srcRect b="0" l="0" r="0" t="0"/>
          <a:stretch/>
        </p:blipFill>
        <p:spPr>
          <a:xfrm>
            <a:off x="544883" y="2713702"/>
            <a:ext cx="2624958" cy="2552043"/>
          </a:xfrm>
          <a:prstGeom prst="rect">
            <a:avLst/>
          </a:prstGeom>
          <a:noFill/>
          <a:ln>
            <a:noFill/>
          </a:ln>
        </p:spPr>
      </p:pic>
      <p:pic>
        <p:nvPicPr>
          <p:cNvPr id="434" name="Google Shape;434;p43"/>
          <p:cNvPicPr preferRelativeResize="0"/>
          <p:nvPr/>
        </p:nvPicPr>
        <p:blipFill rotWithShape="1">
          <a:blip r:embed="rId5">
            <a:alphaModFix/>
          </a:blip>
          <a:srcRect b="0" l="0" r="0" t="0"/>
          <a:stretch/>
        </p:blipFill>
        <p:spPr>
          <a:xfrm>
            <a:off x="5066119" y="2795276"/>
            <a:ext cx="2532480" cy="2635427"/>
          </a:xfrm>
          <a:prstGeom prst="rect">
            <a:avLst/>
          </a:prstGeom>
          <a:noFill/>
          <a:ln>
            <a:noFill/>
          </a:ln>
        </p:spPr>
      </p:pic>
      <p:pic>
        <p:nvPicPr>
          <p:cNvPr id="435" name="Google Shape;435;p43"/>
          <p:cNvPicPr preferRelativeResize="0"/>
          <p:nvPr/>
        </p:nvPicPr>
        <p:blipFill rotWithShape="1">
          <a:blip r:embed="rId6">
            <a:alphaModFix/>
          </a:blip>
          <a:srcRect b="0" l="0" r="0" t="0"/>
          <a:stretch/>
        </p:blipFill>
        <p:spPr>
          <a:xfrm>
            <a:off x="7424428" y="2056618"/>
            <a:ext cx="2943585" cy="3059474"/>
          </a:xfrm>
          <a:prstGeom prst="rect">
            <a:avLst/>
          </a:prstGeom>
          <a:noFill/>
          <a:ln>
            <a:noFill/>
          </a:ln>
        </p:spPr>
      </p:pic>
      <p:pic>
        <p:nvPicPr>
          <p:cNvPr id="436" name="Google Shape;436;p43"/>
          <p:cNvPicPr preferRelativeResize="0"/>
          <p:nvPr/>
        </p:nvPicPr>
        <p:blipFill rotWithShape="1">
          <a:blip r:embed="rId7">
            <a:alphaModFix/>
          </a:blip>
          <a:srcRect b="0" l="0" r="0" t="0"/>
          <a:stretch/>
        </p:blipFill>
        <p:spPr>
          <a:xfrm>
            <a:off x="3266120" y="2056619"/>
            <a:ext cx="2493977" cy="1762844"/>
          </a:xfrm>
          <a:prstGeom prst="rect">
            <a:avLst/>
          </a:prstGeom>
          <a:noFill/>
          <a:ln>
            <a:noFill/>
          </a:ln>
        </p:spPr>
      </p:pic>
      <p:pic>
        <p:nvPicPr>
          <p:cNvPr id="437" name="Google Shape;437;p43"/>
          <p:cNvPicPr preferRelativeResize="0"/>
          <p:nvPr/>
        </p:nvPicPr>
        <p:blipFill rotWithShape="1">
          <a:blip r:embed="rId8">
            <a:alphaModFix/>
          </a:blip>
          <a:srcRect b="0" l="0" r="0" t="0"/>
          <a:stretch/>
        </p:blipFill>
        <p:spPr>
          <a:xfrm>
            <a:off x="9756129" y="3600400"/>
            <a:ext cx="2276213" cy="1960928"/>
          </a:xfrm>
          <a:prstGeom prst="rect">
            <a:avLst/>
          </a:prstGeom>
          <a:noFill/>
          <a:ln>
            <a:noFill/>
          </a:ln>
        </p:spPr>
      </p:pic>
      <p:sp>
        <p:nvSpPr>
          <p:cNvPr id="438" name="Google Shape;438;p43"/>
          <p:cNvSpPr/>
          <p:nvPr/>
        </p:nvSpPr>
        <p:spPr>
          <a:xfrm>
            <a:off x="0" y="6488668"/>
            <a:ext cx="5561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9">
                  <a:extLst>
                    <a:ext uri="{A12FA001-AC4F-418D-AE19-62706E023703}">
                      <ahyp:hlinkClr val="tx"/>
                    </a:ext>
                  </a:extLst>
                </a:hlinkClick>
              </a:rPr>
              <a:t>https://survey.alchemer.com/s3/5504604/b153c792d361</a:t>
            </a: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4"/>
          <p:cNvSpPr txBox="1"/>
          <p:nvPr>
            <p:ph idx="1" type="body"/>
          </p:nvPr>
        </p:nvSpPr>
        <p:spPr>
          <a:xfrm>
            <a:off x="1090750" y="517350"/>
            <a:ext cx="10363200" cy="10458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None/>
            </a:pPr>
            <a:r>
              <a:rPr b="1" lang="en-US" sz="3100">
                <a:solidFill>
                  <a:srgbClr val="1C4587"/>
                </a:solidFill>
              </a:rPr>
              <a:t>What does your body feel like when you’ve been on a device for a too long? Where in your body do you feel the impact?</a:t>
            </a:r>
            <a:endParaRPr b="1" sz="3100">
              <a:solidFill>
                <a:srgbClr val="1C4587"/>
              </a:solidFill>
            </a:endParaRPr>
          </a:p>
          <a:p>
            <a:pPr indent="0" lvl="0" marL="0" rtl="0" algn="l">
              <a:lnSpc>
                <a:spcPct val="90000"/>
              </a:lnSpc>
              <a:spcBef>
                <a:spcPts val="1000"/>
              </a:spcBef>
              <a:spcAft>
                <a:spcPts val="0"/>
              </a:spcAft>
              <a:buClr>
                <a:schemeClr val="dk1"/>
              </a:buClr>
              <a:buSzPts val="2400"/>
              <a:buNone/>
            </a:pPr>
            <a:r>
              <a:t/>
            </a:r>
            <a:endParaRPr b="1" sz="2700">
              <a:solidFill>
                <a:srgbClr val="1C4587"/>
              </a:solidFill>
            </a:endParaRPr>
          </a:p>
        </p:txBody>
      </p:sp>
      <p:pic>
        <p:nvPicPr>
          <p:cNvPr id="445" name="Google Shape;445;p44"/>
          <p:cNvPicPr preferRelativeResize="0"/>
          <p:nvPr/>
        </p:nvPicPr>
        <p:blipFill rotWithShape="1">
          <a:blip r:embed="rId3">
            <a:alphaModFix/>
          </a:blip>
          <a:srcRect b="0" l="0" r="0" t="0"/>
          <a:stretch/>
        </p:blipFill>
        <p:spPr>
          <a:xfrm>
            <a:off x="243950" y="2069417"/>
            <a:ext cx="3280228" cy="2277938"/>
          </a:xfrm>
          <a:prstGeom prst="rect">
            <a:avLst/>
          </a:prstGeom>
          <a:noFill/>
          <a:ln>
            <a:noFill/>
          </a:ln>
        </p:spPr>
      </p:pic>
      <p:pic>
        <p:nvPicPr>
          <p:cNvPr id="446" name="Google Shape;446;p44"/>
          <p:cNvPicPr preferRelativeResize="0"/>
          <p:nvPr/>
        </p:nvPicPr>
        <p:blipFill rotWithShape="1">
          <a:blip r:embed="rId4">
            <a:alphaModFix/>
          </a:blip>
          <a:srcRect b="26559" l="0" r="0" t="4436"/>
          <a:stretch/>
        </p:blipFill>
        <p:spPr>
          <a:xfrm>
            <a:off x="3602241" y="3208385"/>
            <a:ext cx="2575019" cy="2520315"/>
          </a:xfrm>
          <a:prstGeom prst="rect">
            <a:avLst/>
          </a:prstGeom>
          <a:noFill/>
          <a:ln>
            <a:noFill/>
          </a:ln>
        </p:spPr>
      </p:pic>
      <p:pic>
        <p:nvPicPr>
          <p:cNvPr id="447" name="Google Shape;447;p44"/>
          <p:cNvPicPr preferRelativeResize="0"/>
          <p:nvPr/>
        </p:nvPicPr>
        <p:blipFill rotWithShape="1">
          <a:blip r:embed="rId5">
            <a:alphaModFix/>
          </a:blip>
          <a:srcRect b="0" l="0" r="0" t="0"/>
          <a:stretch/>
        </p:blipFill>
        <p:spPr>
          <a:xfrm>
            <a:off x="6264186" y="2357326"/>
            <a:ext cx="2556569" cy="1702118"/>
          </a:xfrm>
          <a:prstGeom prst="rect">
            <a:avLst/>
          </a:prstGeom>
          <a:noFill/>
          <a:ln>
            <a:noFill/>
          </a:ln>
        </p:spPr>
      </p:pic>
      <p:pic>
        <p:nvPicPr>
          <p:cNvPr id="448" name="Google Shape;448;p44"/>
          <p:cNvPicPr preferRelativeResize="0"/>
          <p:nvPr/>
        </p:nvPicPr>
        <p:blipFill rotWithShape="1">
          <a:blip r:embed="rId6">
            <a:alphaModFix/>
          </a:blip>
          <a:srcRect b="0" l="0" r="0" t="0"/>
          <a:stretch/>
        </p:blipFill>
        <p:spPr>
          <a:xfrm>
            <a:off x="8820754" y="3578901"/>
            <a:ext cx="2984252" cy="199208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5"/>
          <p:cNvSpPr txBox="1"/>
          <p:nvPr>
            <p:ph idx="1" type="body"/>
          </p:nvPr>
        </p:nvSpPr>
        <p:spPr>
          <a:xfrm>
            <a:off x="2973187" y="1349829"/>
            <a:ext cx="8565600" cy="21480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fontScale="62500" lnSpcReduction="20000"/>
          </a:bodyPr>
          <a:lstStyle/>
          <a:p>
            <a:pPr indent="-228631" lvl="0" marL="228600" rtl="0" algn="l">
              <a:lnSpc>
                <a:spcPct val="90000"/>
              </a:lnSpc>
              <a:spcBef>
                <a:spcPts val="0"/>
              </a:spcBef>
              <a:spcAft>
                <a:spcPts val="0"/>
              </a:spcAft>
              <a:buClr>
                <a:schemeClr val="dk1"/>
              </a:buClr>
              <a:buSzPct val="100000"/>
              <a:buChar char="•"/>
            </a:pPr>
            <a:r>
              <a:rPr lang="en-US" sz="4500"/>
              <a:t>90 minutes is our typical maximum limit before work fatigue hits* </a:t>
            </a:r>
            <a:endParaRPr/>
          </a:p>
          <a:p>
            <a:pPr indent="-228631" lvl="0" marL="228600" rtl="0" algn="l">
              <a:lnSpc>
                <a:spcPct val="90000"/>
              </a:lnSpc>
              <a:spcBef>
                <a:spcPts val="400"/>
              </a:spcBef>
              <a:spcAft>
                <a:spcPts val="0"/>
              </a:spcAft>
              <a:buClr>
                <a:schemeClr val="dk1"/>
              </a:buClr>
              <a:buSzPct val="100000"/>
              <a:buChar char="•"/>
            </a:pPr>
            <a:r>
              <a:rPr lang="en-US" sz="4500"/>
              <a:t>Recommendation: ~5-15 minutes of a break every 60-90 minutes (or at least 30-60 seconds every 30 minutes)</a:t>
            </a:r>
            <a:endParaRPr/>
          </a:p>
          <a:p>
            <a:pPr indent="0" lvl="0" marL="0" rtl="0" algn="ctr">
              <a:lnSpc>
                <a:spcPct val="90000"/>
              </a:lnSpc>
              <a:spcBef>
                <a:spcPts val="1000"/>
              </a:spcBef>
              <a:spcAft>
                <a:spcPts val="0"/>
              </a:spcAft>
              <a:buClr>
                <a:schemeClr val="dk1"/>
              </a:buClr>
              <a:buSzPct val="100000"/>
              <a:buNone/>
            </a:pPr>
            <a:r>
              <a:rPr i="1" lang="en-US" sz="3200"/>
              <a:t>Note: We’ll be talking more about productivity and time management next week</a:t>
            </a:r>
            <a:endParaRPr/>
          </a:p>
        </p:txBody>
      </p:sp>
      <p:pic>
        <p:nvPicPr>
          <p:cNvPr id="455" name="Google Shape;455;p45"/>
          <p:cNvPicPr preferRelativeResize="0"/>
          <p:nvPr/>
        </p:nvPicPr>
        <p:blipFill rotWithShape="1">
          <a:blip r:embed="rId3">
            <a:alphaModFix/>
          </a:blip>
          <a:srcRect b="0" l="0" r="0" t="0"/>
          <a:stretch/>
        </p:blipFill>
        <p:spPr>
          <a:xfrm>
            <a:off x="977418" y="1560059"/>
            <a:ext cx="1410100" cy="1814811"/>
          </a:xfrm>
          <a:prstGeom prst="rect">
            <a:avLst/>
          </a:prstGeom>
          <a:noFill/>
          <a:ln>
            <a:noFill/>
          </a:ln>
        </p:spPr>
      </p:pic>
      <p:sp>
        <p:nvSpPr>
          <p:cNvPr id="456" name="Google Shape;456;p45"/>
          <p:cNvSpPr/>
          <p:nvPr/>
        </p:nvSpPr>
        <p:spPr>
          <a:xfrm>
            <a:off x="2387518" y="6580481"/>
            <a:ext cx="8099100" cy="307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*https://theenergyproject.com/ideas/activity-does-not-always-equal-productivity/</a:t>
            </a:r>
            <a:endParaRPr/>
          </a:p>
        </p:txBody>
      </p:sp>
      <p:pic>
        <p:nvPicPr>
          <p:cNvPr id="457" name="Google Shape;457;p45"/>
          <p:cNvPicPr preferRelativeResize="0"/>
          <p:nvPr/>
        </p:nvPicPr>
        <p:blipFill rotWithShape="1">
          <a:blip r:embed="rId4">
            <a:alphaModFix/>
          </a:blip>
          <a:srcRect b="0" l="0" r="0" t="0"/>
          <a:stretch/>
        </p:blipFill>
        <p:spPr>
          <a:xfrm>
            <a:off x="8031" y="4333086"/>
            <a:ext cx="2165622" cy="2105466"/>
          </a:xfrm>
          <a:prstGeom prst="rect">
            <a:avLst/>
          </a:prstGeom>
          <a:noFill/>
          <a:ln>
            <a:noFill/>
          </a:ln>
        </p:spPr>
      </p:pic>
      <p:pic>
        <p:nvPicPr>
          <p:cNvPr id="458" name="Google Shape;458;p45"/>
          <p:cNvPicPr preferRelativeResize="0"/>
          <p:nvPr/>
        </p:nvPicPr>
        <p:blipFill rotWithShape="1">
          <a:blip r:embed="rId5">
            <a:alphaModFix/>
          </a:blip>
          <a:srcRect b="0" l="0" r="0" t="0"/>
          <a:stretch/>
        </p:blipFill>
        <p:spPr>
          <a:xfrm>
            <a:off x="4260591" y="3889442"/>
            <a:ext cx="2089328" cy="2174260"/>
          </a:xfrm>
          <a:prstGeom prst="rect">
            <a:avLst/>
          </a:prstGeom>
          <a:noFill/>
          <a:ln>
            <a:noFill/>
          </a:ln>
        </p:spPr>
      </p:pic>
      <p:pic>
        <p:nvPicPr>
          <p:cNvPr id="459" name="Google Shape;459;p45"/>
          <p:cNvPicPr preferRelativeResize="0"/>
          <p:nvPr/>
        </p:nvPicPr>
        <p:blipFill rotWithShape="1">
          <a:blip r:embed="rId6">
            <a:alphaModFix/>
          </a:blip>
          <a:srcRect b="0" l="0" r="0" t="0"/>
          <a:stretch/>
        </p:blipFill>
        <p:spPr>
          <a:xfrm>
            <a:off x="9647230" y="3582184"/>
            <a:ext cx="2341538" cy="1655093"/>
          </a:xfrm>
          <a:prstGeom prst="rect">
            <a:avLst/>
          </a:prstGeom>
          <a:noFill/>
          <a:ln>
            <a:noFill/>
          </a:ln>
        </p:spPr>
      </p:pic>
      <p:pic>
        <p:nvPicPr>
          <p:cNvPr id="460" name="Google Shape;460;p45"/>
          <p:cNvPicPr preferRelativeResize="0"/>
          <p:nvPr/>
        </p:nvPicPr>
        <p:blipFill rotWithShape="1">
          <a:blip r:embed="rId7">
            <a:alphaModFix/>
          </a:blip>
          <a:srcRect b="0" l="0" r="0" t="0"/>
          <a:stretch/>
        </p:blipFill>
        <p:spPr>
          <a:xfrm>
            <a:off x="10288619" y="5204811"/>
            <a:ext cx="1877904" cy="1617789"/>
          </a:xfrm>
          <a:prstGeom prst="rect">
            <a:avLst/>
          </a:prstGeom>
          <a:noFill/>
          <a:ln>
            <a:noFill/>
          </a:ln>
        </p:spPr>
      </p:pic>
      <p:pic>
        <p:nvPicPr>
          <p:cNvPr id="461" name="Google Shape;461;p45"/>
          <p:cNvPicPr preferRelativeResize="0"/>
          <p:nvPr/>
        </p:nvPicPr>
        <p:blipFill rotWithShape="1">
          <a:blip r:embed="rId8">
            <a:alphaModFix/>
          </a:blip>
          <a:srcRect b="0" l="0" r="0" t="0"/>
          <a:stretch/>
        </p:blipFill>
        <p:spPr>
          <a:xfrm>
            <a:off x="6281625" y="4411784"/>
            <a:ext cx="1701731" cy="2168697"/>
          </a:xfrm>
          <a:prstGeom prst="rect">
            <a:avLst/>
          </a:prstGeom>
          <a:noFill/>
          <a:ln>
            <a:noFill/>
          </a:ln>
        </p:spPr>
      </p:pic>
      <p:sp>
        <p:nvSpPr>
          <p:cNvPr id="462" name="Google Shape;462;p45"/>
          <p:cNvSpPr txBox="1"/>
          <p:nvPr/>
        </p:nvSpPr>
        <p:spPr>
          <a:xfrm>
            <a:off x="160417" y="83965"/>
            <a:ext cx="108168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lang="en-US" sz="4200">
                <a:solidFill>
                  <a:srgbClr val="1C4587"/>
                </a:solidFill>
                <a:latin typeface="Calibri"/>
                <a:ea typeface="Calibri"/>
                <a:cs typeface="Calibri"/>
                <a:sym typeface="Calibri"/>
              </a:rPr>
              <a:t>Recommendations re: overwork, physical strain</a:t>
            </a:r>
            <a:endParaRPr b="1" sz="4200">
              <a:solidFill>
                <a:srgbClr val="1C4587"/>
              </a:solidFill>
              <a:latin typeface="Calibri"/>
              <a:ea typeface="Calibri"/>
              <a:cs typeface="Calibri"/>
              <a:sym typeface="Calibri"/>
            </a:endParaRPr>
          </a:p>
        </p:txBody>
      </p:sp>
      <p:pic>
        <p:nvPicPr>
          <p:cNvPr id="463" name="Google Shape;463;p45"/>
          <p:cNvPicPr preferRelativeResize="0"/>
          <p:nvPr/>
        </p:nvPicPr>
        <p:blipFill rotWithShape="1">
          <a:blip r:embed="rId9">
            <a:alphaModFix/>
          </a:blip>
          <a:srcRect b="0" l="0" r="0" t="0"/>
          <a:stretch/>
        </p:blipFill>
        <p:spPr>
          <a:xfrm>
            <a:off x="2161662" y="3673224"/>
            <a:ext cx="2108823" cy="2951142"/>
          </a:xfrm>
          <a:prstGeom prst="rect">
            <a:avLst/>
          </a:prstGeom>
          <a:noFill/>
          <a:ln>
            <a:noFill/>
          </a:ln>
        </p:spPr>
      </p:pic>
      <p:pic>
        <p:nvPicPr>
          <p:cNvPr id="464" name="Google Shape;464;p45"/>
          <p:cNvPicPr preferRelativeResize="0"/>
          <p:nvPr/>
        </p:nvPicPr>
        <p:blipFill rotWithShape="1">
          <a:blip r:embed="rId10">
            <a:alphaModFix/>
          </a:blip>
          <a:srcRect b="9188" l="11948" r="15723" t="15002"/>
          <a:stretch/>
        </p:blipFill>
        <p:spPr>
          <a:xfrm>
            <a:off x="10803831" y="159657"/>
            <a:ext cx="1332090" cy="1174337"/>
          </a:xfrm>
          <a:prstGeom prst="rect">
            <a:avLst/>
          </a:prstGeom>
          <a:noFill/>
          <a:ln>
            <a:noFill/>
          </a:ln>
        </p:spPr>
      </p:pic>
      <p:pic>
        <p:nvPicPr>
          <p:cNvPr id="465" name="Google Shape;465;p45"/>
          <p:cNvPicPr preferRelativeResize="0"/>
          <p:nvPr/>
        </p:nvPicPr>
        <p:blipFill rotWithShape="1">
          <a:blip r:embed="rId11">
            <a:alphaModFix/>
          </a:blip>
          <a:srcRect b="0" l="0" r="0" t="0"/>
          <a:stretch/>
        </p:blipFill>
        <p:spPr>
          <a:xfrm>
            <a:off x="7983356" y="4145350"/>
            <a:ext cx="1663874" cy="210584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46"/>
          <p:cNvSpPr txBox="1"/>
          <p:nvPr/>
        </p:nvSpPr>
        <p:spPr>
          <a:xfrm>
            <a:off x="831850" y="-68262"/>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p.s. A simple trick to build in breaks ☺</a:t>
            </a:r>
            <a:endParaRPr b="1" sz="4400">
              <a:solidFill>
                <a:srgbClr val="1C4587"/>
              </a:solidFill>
              <a:latin typeface="Calibri"/>
              <a:ea typeface="Calibri"/>
              <a:cs typeface="Calibri"/>
              <a:sym typeface="Calibri"/>
            </a:endParaRPr>
          </a:p>
        </p:txBody>
      </p:sp>
      <p:pic>
        <p:nvPicPr>
          <p:cNvPr id="472" name="Google Shape;472;p46"/>
          <p:cNvPicPr preferRelativeResize="0"/>
          <p:nvPr/>
        </p:nvPicPr>
        <p:blipFill>
          <a:blip r:embed="rId3">
            <a:alphaModFix/>
          </a:blip>
          <a:stretch>
            <a:fillRect/>
          </a:stretch>
        </p:blipFill>
        <p:spPr>
          <a:xfrm>
            <a:off x="4588150" y="1164513"/>
            <a:ext cx="2662757" cy="529576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47"/>
          <p:cNvSpPr txBox="1"/>
          <p:nvPr/>
        </p:nvSpPr>
        <p:spPr>
          <a:xfrm>
            <a:off x="171800" y="234500"/>
            <a:ext cx="118902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Physical Wellness DWI Self Assessment Review</a:t>
            </a:r>
            <a:r>
              <a:rPr b="1" lang="en-US" sz="4400">
                <a:solidFill>
                  <a:srgbClr val="1C4587"/>
                </a:solidFill>
                <a:latin typeface="Calibri"/>
                <a:ea typeface="Calibri"/>
                <a:cs typeface="Calibri"/>
                <a:sym typeface="Calibri"/>
              </a:rPr>
              <a:t>: </a:t>
            </a:r>
            <a:r>
              <a:rPr lang="en-US" sz="4400">
                <a:solidFill>
                  <a:srgbClr val="1C4587"/>
                </a:solidFill>
                <a:latin typeface="Calibri"/>
                <a:ea typeface="Calibri"/>
                <a:cs typeface="Calibri"/>
                <a:sym typeface="Calibri"/>
              </a:rPr>
              <a:t>Q5 Screen-free Eating</a:t>
            </a:r>
            <a:endParaRPr sz="4400">
              <a:solidFill>
                <a:srgbClr val="1C4587"/>
              </a:solidFill>
              <a:latin typeface="Calibri"/>
              <a:ea typeface="Calibri"/>
              <a:cs typeface="Calibri"/>
              <a:sym typeface="Calibri"/>
            </a:endParaRPr>
          </a:p>
        </p:txBody>
      </p:sp>
      <p:sp>
        <p:nvSpPr>
          <p:cNvPr id="479" name="Google Shape;479;p47"/>
          <p:cNvSpPr txBox="1"/>
          <p:nvPr>
            <p:ph idx="1" type="body"/>
          </p:nvPr>
        </p:nvSpPr>
        <p:spPr>
          <a:xfrm>
            <a:off x="1248230" y="1891508"/>
            <a:ext cx="9710100" cy="6822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600"/>
              <a:buNone/>
            </a:pPr>
            <a:r>
              <a:t/>
            </a:r>
            <a:endParaRPr sz="600"/>
          </a:p>
          <a:p>
            <a:pPr indent="0" lvl="0" marL="0" rtl="0" algn="ctr">
              <a:lnSpc>
                <a:spcPct val="90000"/>
              </a:lnSpc>
              <a:spcBef>
                <a:spcPts val="0"/>
              </a:spcBef>
              <a:spcAft>
                <a:spcPts val="0"/>
              </a:spcAft>
              <a:buClr>
                <a:schemeClr val="dk1"/>
              </a:buClr>
              <a:buSzPts val="2800"/>
              <a:buNone/>
            </a:pPr>
            <a:r>
              <a:rPr lang="en-US"/>
              <a:t>How often do you personally practice screen-free eating (or not)?</a:t>
            </a:r>
            <a:endParaRPr/>
          </a:p>
          <a:p>
            <a:pPr indent="0" lvl="0" marL="0" rtl="0" algn="ctr">
              <a:lnSpc>
                <a:spcPct val="90000"/>
              </a:lnSpc>
              <a:spcBef>
                <a:spcPts val="1000"/>
              </a:spcBef>
              <a:spcAft>
                <a:spcPts val="0"/>
              </a:spcAft>
              <a:buClr>
                <a:schemeClr val="dk1"/>
              </a:buClr>
              <a:buSzPts val="2800"/>
              <a:buNone/>
            </a:pPr>
            <a:r>
              <a:t/>
            </a:r>
            <a:endParaRPr/>
          </a:p>
        </p:txBody>
      </p:sp>
      <p:pic>
        <p:nvPicPr>
          <p:cNvPr id="480" name="Google Shape;480;p47"/>
          <p:cNvPicPr preferRelativeResize="0"/>
          <p:nvPr/>
        </p:nvPicPr>
        <p:blipFill rotWithShape="1">
          <a:blip r:embed="rId3">
            <a:alphaModFix/>
          </a:blip>
          <a:srcRect b="0" l="0" r="0" t="0"/>
          <a:stretch/>
        </p:blipFill>
        <p:spPr>
          <a:xfrm>
            <a:off x="3284838" y="3015498"/>
            <a:ext cx="2836561" cy="2911802"/>
          </a:xfrm>
          <a:prstGeom prst="rect">
            <a:avLst/>
          </a:prstGeom>
          <a:noFill/>
          <a:ln>
            <a:noFill/>
          </a:ln>
        </p:spPr>
      </p:pic>
      <p:pic>
        <p:nvPicPr>
          <p:cNvPr id="481" name="Google Shape;481;p47"/>
          <p:cNvPicPr preferRelativeResize="0"/>
          <p:nvPr/>
        </p:nvPicPr>
        <p:blipFill rotWithShape="1">
          <a:blip r:embed="rId4">
            <a:alphaModFix/>
          </a:blip>
          <a:srcRect b="0" l="0" r="0" t="0"/>
          <a:stretch/>
        </p:blipFill>
        <p:spPr>
          <a:xfrm>
            <a:off x="171806" y="2905128"/>
            <a:ext cx="2849261" cy="3022172"/>
          </a:xfrm>
          <a:prstGeom prst="rect">
            <a:avLst/>
          </a:prstGeom>
          <a:noFill/>
          <a:ln>
            <a:noFill/>
          </a:ln>
        </p:spPr>
      </p:pic>
      <p:pic>
        <p:nvPicPr>
          <p:cNvPr id="482" name="Google Shape;482;p47"/>
          <p:cNvPicPr preferRelativeResize="0"/>
          <p:nvPr/>
        </p:nvPicPr>
        <p:blipFill rotWithShape="1">
          <a:blip r:embed="rId5">
            <a:alphaModFix/>
          </a:blip>
          <a:srcRect b="0" l="0" r="0" t="0"/>
          <a:stretch/>
        </p:blipFill>
        <p:spPr>
          <a:xfrm>
            <a:off x="9248686" y="2954135"/>
            <a:ext cx="2730367" cy="3034527"/>
          </a:xfrm>
          <a:prstGeom prst="rect">
            <a:avLst/>
          </a:prstGeom>
          <a:noFill/>
          <a:ln>
            <a:noFill/>
          </a:ln>
        </p:spPr>
      </p:pic>
      <p:sp>
        <p:nvSpPr>
          <p:cNvPr id="483" name="Google Shape;483;p47"/>
          <p:cNvSpPr txBox="1"/>
          <p:nvPr/>
        </p:nvSpPr>
        <p:spPr>
          <a:xfrm>
            <a:off x="171801" y="5988650"/>
            <a:ext cx="28494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Remember this man’s wrists when you review bonus materials on ergonomics</a:t>
            </a:r>
            <a:endParaRPr i="1" sz="1800">
              <a:solidFill>
                <a:schemeClr val="dk1"/>
              </a:solidFill>
              <a:latin typeface="Calibri"/>
              <a:ea typeface="Calibri"/>
              <a:cs typeface="Calibri"/>
              <a:sym typeface="Calibri"/>
            </a:endParaRPr>
          </a:p>
        </p:txBody>
      </p:sp>
      <p:pic>
        <p:nvPicPr>
          <p:cNvPr id="484" name="Google Shape;484;p47"/>
          <p:cNvPicPr preferRelativeResize="0"/>
          <p:nvPr/>
        </p:nvPicPr>
        <p:blipFill rotWithShape="1">
          <a:blip r:embed="rId6">
            <a:alphaModFix/>
          </a:blip>
          <a:srcRect b="0" l="0" r="0" t="0"/>
          <a:stretch/>
        </p:blipFill>
        <p:spPr>
          <a:xfrm>
            <a:off x="6385170" y="3092542"/>
            <a:ext cx="2601751" cy="275771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8"/>
          <p:cNvSpPr txBox="1"/>
          <p:nvPr>
            <p:ph idx="1" type="body"/>
          </p:nvPr>
        </p:nvSpPr>
        <p:spPr>
          <a:xfrm>
            <a:off x="2409371" y="1660130"/>
            <a:ext cx="7373400" cy="14073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None/>
            </a:pPr>
            <a:r>
              <a:rPr lang="en-US"/>
              <a:t>Eat at least one meal (or snack) a day screen-free </a:t>
            </a:r>
            <a:endParaRPr/>
          </a:p>
          <a:p>
            <a:pPr indent="0" lvl="0" marL="0" rtl="0" algn="ctr">
              <a:lnSpc>
                <a:spcPct val="100000"/>
              </a:lnSpc>
              <a:spcBef>
                <a:spcPts val="0"/>
              </a:spcBef>
              <a:spcAft>
                <a:spcPts val="0"/>
              </a:spcAft>
              <a:buClr>
                <a:schemeClr val="dk1"/>
              </a:buClr>
              <a:buSzPts val="2800"/>
              <a:buNone/>
            </a:pPr>
            <a:r>
              <a:rPr lang="en-US"/>
              <a:t>(aim for more)…good for brain and body!</a:t>
            </a:r>
            <a:endParaRPr/>
          </a:p>
          <a:p>
            <a:pPr indent="0" lvl="0" marL="0" rtl="0" algn="ctr">
              <a:lnSpc>
                <a:spcPct val="90000"/>
              </a:lnSpc>
              <a:spcBef>
                <a:spcPts val="1000"/>
              </a:spcBef>
              <a:spcAft>
                <a:spcPts val="0"/>
              </a:spcAft>
              <a:buClr>
                <a:schemeClr val="dk1"/>
              </a:buClr>
              <a:buSzPts val="2800"/>
              <a:buNone/>
            </a:pPr>
            <a:r>
              <a:rPr i="1" lang="en-US"/>
              <a:t>p.s. This can be good for relationships, too!</a:t>
            </a:r>
            <a:endParaRPr i="1"/>
          </a:p>
        </p:txBody>
      </p:sp>
      <p:pic>
        <p:nvPicPr>
          <p:cNvPr id="491" name="Google Shape;491;p48"/>
          <p:cNvPicPr preferRelativeResize="0"/>
          <p:nvPr/>
        </p:nvPicPr>
        <p:blipFill rotWithShape="1">
          <a:blip r:embed="rId3">
            <a:alphaModFix/>
          </a:blip>
          <a:srcRect b="0" l="0" r="0" t="0"/>
          <a:stretch/>
        </p:blipFill>
        <p:spPr>
          <a:xfrm>
            <a:off x="3160004" y="3246699"/>
            <a:ext cx="3528786" cy="3140804"/>
          </a:xfrm>
          <a:prstGeom prst="rect">
            <a:avLst/>
          </a:prstGeom>
          <a:noFill/>
          <a:ln>
            <a:noFill/>
          </a:ln>
        </p:spPr>
      </p:pic>
      <p:pic>
        <p:nvPicPr>
          <p:cNvPr id="492" name="Google Shape;492;p48"/>
          <p:cNvPicPr preferRelativeResize="0"/>
          <p:nvPr/>
        </p:nvPicPr>
        <p:blipFill rotWithShape="1">
          <a:blip r:embed="rId4">
            <a:alphaModFix/>
          </a:blip>
          <a:srcRect b="0" l="0" r="0" t="0"/>
          <a:stretch/>
        </p:blipFill>
        <p:spPr>
          <a:xfrm>
            <a:off x="6740284" y="3516311"/>
            <a:ext cx="2264923" cy="2794000"/>
          </a:xfrm>
          <a:prstGeom prst="rect">
            <a:avLst/>
          </a:prstGeom>
          <a:noFill/>
          <a:ln>
            <a:noFill/>
          </a:ln>
        </p:spPr>
      </p:pic>
      <p:pic>
        <p:nvPicPr>
          <p:cNvPr id="493" name="Google Shape;493;p48"/>
          <p:cNvPicPr preferRelativeResize="0"/>
          <p:nvPr/>
        </p:nvPicPr>
        <p:blipFill rotWithShape="1">
          <a:blip r:embed="rId5">
            <a:alphaModFix/>
          </a:blip>
          <a:srcRect b="0" l="0" r="0" t="0"/>
          <a:stretch/>
        </p:blipFill>
        <p:spPr>
          <a:xfrm>
            <a:off x="640" y="3125578"/>
            <a:ext cx="3107871" cy="3383047"/>
          </a:xfrm>
          <a:prstGeom prst="rect">
            <a:avLst/>
          </a:prstGeom>
          <a:noFill/>
          <a:ln>
            <a:noFill/>
          </a:ln>
        </p:spPr>
      </p:pic>
      <p:pic>
        <p:nvPicPr>
          <p:cNvPr id="494" name="Google Shape;494;p48"/>
          <p:cNvPicPr preferRelativeResize="0"/>
          <p:nvPr/>
        </p:nvPicPr>
        <p:blipFill rotWithShape="1">
          <a:blip r:embed="rId6">
            <a:alphaModFix/>
          </a:blip>
          <a:srcRect b="0" l="0" r="0" t="0"/>
          <a:stretch/>
        </p:blipFill>
        <p:spPr>
          <a:xfrm>
            <a:off x="9056701" y="3246699"/>
            <a:ext cx="3110589" cy="3283856"/>
          </a:xfrm>
          <a:prstGeom prst="rect">
            <a:avLst/>
          </a:prstGeom>
          <a:noFill/>
          <a:ln>
            <a:noFill/>
          </a:ln>
        </p:spPr>
      </p:pic>
      <p:sp>
        <p:nvSpPr>
          <p:cNvPr id="495" name="Google Shape;495;p48"/>
          <p:cNvSpPr txBox="1"/>
          <p:nvPr/>
        </p:nvSpPr>
        <p:spPr>
          <a:xfrm>
            <a:off x="148675" y="234500"/>
            <a:ext cx="117552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300">
                <a:solidFill>
                  <a:srgbClr val="1C4587"/>
                </a:solidFill>
                <a:latin typeface="Calibri"/>
                <a:ea typeface="Calibri"/>
                <a:cs typeface="Calibri"/>
                <a:sym typeface="Calibri"/>
              </a:rPr>
              <a:t>Physical Wellness Recommendation: </a:t>
            </a:r>
            <a:endParaRPr b="1" sz="43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lang="en-US" sz="4400">
                <a:solidFill>
                  <a:srgbClr val="1C4587"/>
                </a:solidFill>
                <a:latin typeface="Calibri"/>
                <a:ea typeface="Calibri"/>
                <a:cs typeface="Calibri"/>
                <a:sym typeface="Calibri"/>
              </a:rPr>
              <a:t>Screen-free Eating</a:t>
            </a:r>
            <a:endParaRPr sz="4400">
              <a:solidFill>
                <a:srgbClr val="1C4587"/>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3"/>
          <p:cNvSpPr txBox="1"/>
          <p:nvPr>
            <p:ph type="ctrTitle"/>
          </p:nvPr>
        </p:nvSpPr>
        <p:spPr>
          <a:xfrm>
            <a:off x="3682600" y="5323175"/>
            <a:ext cx="4754100" cy="1279800"/>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br>
              <a:rPr b="1" lang="en-US" sz="2800">
                <a:solidFill>
                  <a:srgbClr val="222A35"/>
                </a:solidFill>
              </a:rPr>
            </a:br>
            <a:r>
              <a:rPr b="1" lang="en-US" sz="2800">
                <a:solidFill>
                  <a:srgbClr val="0B5394"/>
                </a:solidFill>
              </a:rPr>
              <a:t>Discussion #4</a:t>
            </a:r>
            <a:br>
              <a:rPr b="1" lang="en-US" sz="2800">
                <a:solidFill>
                  <a:srgbClr val="222A35"/>
                </a:solidFill>
              </a:rPr>
            </a:br>
            <a:r>
              <a:rPr b="1" lang="en-US" sz="4800">
                <a:solidFill>
                  <a:srgbClr val="0B5394"/>
                </a:solidFill>
              </a:rPr>
              <a:t>Physical Wellness</a:t>
            </a:r>
            <a:endParaRPr b="1" sz="5400">
              <a:solidFill>
                <a:srgbClr val="0B5394"/>
              </a:solidFill>
            </a:endParaRPr>
          </a:p>
        </p:txBody>
      </p:sp>
      <p:sp>
        <p:nvSpPr>
          <p:cNvPr id="101" name="Google Shape;101;p13"/>
          <p:cNvSpPr txBox="1"/>
          <p:nvPr/>
        </p:nvSpPr>
        <p:spPr>
          <a:xfrm>
            <a:off x="1175657" y="406386"/>
            <a:ext cx="9768000" cy="8787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i="0" lang="en-US" sz="5400" u="none" cap="none" strike="noStrike">
                <a:solidFill>
                  <a:srgbClr val="0B5394"/>
                </a:solidFill>
                <a:latin typeface="Calibri"/>
                <a:ea typeface="Calibri"/>
                <a:cs typeface="Calibri"/>
                <a:sym typeface="Calibri"/>
              </a:rPr>
              <a:t>Bringing Digital Wellness Home</a:t>
            </a:r>
            <a:endParaRPr b="1" i="0" sz="5400" u="none" cap="none" strike="noStrike">
              <a:solidFill>
                <a:srgbClr val="0B5394"/>
              </a:solidFill>
              <a:latin typeface="Calibri"/>
              <a:ea typeface="Calibri"/>
              <a:cs typeface="Calibri"/>
              <a:sym typeface="Calibri"/>
            </a:endParaRPr>
          </a:p>
        </p:txBody>
      </p:sp>
      <p:pic>
        <p:nvPicPr>
          <p:cNvPr id="102" name="Google Shape;102;p13"/>
          <p:cNvPicPr preferRelativeResize="0"/>
          <p:nvPr/>
        </p:nvPicPr>
        <p:blipFill rotWithShape="1">
          <a:blip r:embed="rId3">
            <a:alphaModFix/>
          </a:blip>
          <a:srcRect b="0" l="0" r="0" t="0"/>
          <a:stretch/>
        </p:blipFill>
        <p:spPr>
          <a:xfrm>
            <a:off x="3323967" y="1723278"/>
            <a:ext cx="4937898" cy="327860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49"/>
          <p:cNvSpPr txBox="1"/>
          <p:nvPr/>
        </p:nvSpPr>
        <p:spPr>
          <a:xfrm>
            <a:off x="148675" y="234500"/>
            <a:ext cx="117552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300">
                <a:solidFill>
                  <a:srgbClr val="1C4587"/>
                </a:solidFill>
                <a:latin typeface="Calibri"/>
                <a:ea typeface="Calibri"/>
                <a:cs typeface="Calibri"/>
                <a:sym typeface="Calibri"/>
              </a:rPr>
              <a:t>Physical Wellness Recommendation - A Plea: </a:t>
            </a:r>
            <a:endParaRPr b="1" sz="43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lang="en-US" sz="4400">
                <a:solidFill>
                  <a:srgbClr val="1C4587"/>
                </a:solidFill>
                <a:latin typeface="Calibri"/>
                <a:ea typeface="Calibri"/>
                <a:cs typeface="Calibri"/>
                <a:sym typeface="Calibri"/>
              </a:rPr>
              <a:t>Screen-free Driving and Walking</a:t>
            </a:r>
            <a:endParaRPr sz="4400">
              <a:solidFill>
                <a:srgbClr val="1C4587"/>
              </a:solidFill>
              <a:latin typeface="Calibri"/>
              <a:ea typeface="Calibri"/>
              <a:cs typeface="Calibri"/>
              <a:sym typeface="Calibri"/>
            </a:endParaRPr>
          </a:p>
        </p:txBody>
      </p:sp>
      <p:sp>
        <p:nvSpPr>
          <p:cNvPr id="502" name="Google Shape;502;p49"/>
          <p:cNvSpPr/>
          <p:nvPr/>
        </p:nvSpPr>
        <p:spPr>
          <a:xfrm>
            <a:off x="6097546" y="5839309"/>
            <a:ext cx="43602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https://www.youtube.com/watch?v=ynvd70b-uCY</a:t>
            </a:r>
            <a:endParaRPr/>
          </a:p>
        </p:txBody>
      </p:sp>
      <p:pic>
        <p:nvPicPr>
          <p:cNvPr id="503" name="Google Shape;503;p49"/>
          <p:cNvPicPr preferRelativeResize="0"/>
          <p:nvPr/>
        </p:nvPicPr>
        <p:blipFill rotWithShape="1">
          <a:blip r:embed="rId3">
            <a:alphaModFix/>
          </a:blip>
          <a:srcRect b="0" l="0" r="0" t="0"/>
          <a:stretch/>
        </p:blipFill>
        <p:spPr>
          <a:xfrm>
            <a:off x="6285559" y="2891025"/>
            <a:ext cx="3984171" cy="2948287"/>
          </a:xfrm>
          <a:prstGeom prst="rect">
            <a:avLst/>
          </a:prstGeom>
          <a:noFill/>
          <a:ln>
            <a:noFill/>
          </a:ln>
        </p:spPr>
      </p:pic>
      <p:pic>
        <p:nvPicPr>
          <p:cNvPr id="504" name="Google Shape;504;p49"/>
          <p:cNvPicPr preferRelativeResize="0"/>
          <p:nvPr/>
        </p:nvPicPr>
        <p:blipFill rotWithShape="1">
          <a:blip r:embed="rId4">
            <a:alphaModFix/>
          </a:blip>
          <a:srcRect b="0" l="0" r="0" t="0"/>
          <a:stretch/>
        </p:blipFill>
        <p:spPr>
          <a:xfrm>
            <a:off x="1360447" y="1899073"/>
            <a:ext cx="3707000" cy="27472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0"/>
          <p:cNvSpPr txBox="1"/>
          <p:nvPr/>
        </p:nvSpPr>
        <p:spPr>
          <a:xfrm>
            <a:off x="838200" y="234496"/>
            <a:ext cx="105156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 Blink and Breathe Break ~~~</a:t>
            </a:r>
            <a:endParaRPr b="1" sz="4400">
              <a:solidFill>
                <a:srgbClr val="1C4587"/>
              </a:solidFill>
              <a:latin typeface="Calibri"/>
              <a:ea typeface="Calibri"/>
              <a:cs typeface="Calibri"/>
              <a:sym typeface="Calibri"/>
            </a:endParaRPr>
          </a:p>
        </p:txBody>
      </p:sp>
      <p:pic>
        <p:nvPicPr>
          <p:cNvPr id="510" name="Google Shape;510;p50"/>
          <p:cNvPicPr preferRelativeResize="0"/>
          <p:nvPr/>
        </p:nvPicPr>
        <p:blipFill rotWithShape="1">
          <a:blip r:embed="rId3">
            <a:alphaModFix/>
          </a:blip>
          <a:srcRect b="0" l="0" r="0" t="0"/>
          <a:stretch/>
        </p:blipFill>
        <p:spPr>
          <a:xfrm>
            <a:off x="2017573" y="2964294"/>
            <a:ext cx="2743110" cy="1667685"/>
          </a:xfrm>
          <a:prstGeom prst="rect">
            <a:avLst/>
          </a:prstGeom>
          <a:noFill/>
          <a:ln>
            <a:noFill/>
          </a:ln>
        </p:spPr>
      </p:pic>
      <p:pic>
        <p:nvPicPr>
          <p:cNvPr id="511" name="Google Shape;511;p50"/>
          <p:cNvPicPr preferRelativeResize="0"/>
          <p:nvPr/>
        </p:nvPicPr>
        <p:blipFill rotWithShape="1">
          <a:blip r:embed="rId4">
            <a:alphaModFix/>
          </a:blip>
          <a:srcRect b="0" l="0" r="0" t="0"/>
          <a:stretch/>
        </p:blipFill>
        <p:spPr>
          <a:xfrm>
            <a:off x="7068117" y="2844800"/>
            <a:ext cx="3133612" cy="1915887"/>
          </a:xfrm>
          <a:prstGeom prst="rect">
            <a:avLst/>
          </a:prstGeom>
          <a:noFill/>
          <a:ln>
            <a:noFill/>
          </a:ln>
        </p:spPr>
      </p:pic>
      <p:sp>
        <p:nvSpPr>
          <p:cNvPr id="512" name="Google Shape;512;p50"/>
          <p:cNvSpPr txBox="1"/>
          <p:nvPr/>
        </p:nvSpPr>
        <p:spPr>
          <a:xfrm>
            <a:off x="692725" y="5068325"/>
            <a:ext cx="5392800" cy="574200"/>
          </a:xfrm>
          <a:prstGeom prst="rect">
            <a:avLst/>
          </a:prstGeom>
          <a:noFill/>
          <a:ln>
            <a:noFill/>
          </a:ln>
        </p:spPr>
        <p:txBody>
          <a:bodyPr anchorCtr="0" anchor="ctr" bIns="45700" lIns="91425" spcFirstLastPara="1" rIns="91425" wrap="square" tIns="45700">
            <a:normAutofit fontScale="62500" lnSpcReduction="20000"/>
          </a:bodyPr>
          <a:lstStyle/>
          <a:p>
            <a:pPr indent="0" lvl="0" marL="0" marR="0" rtl="0" algn="ctr">
              <a:lnSpc>
                <a:spcPct val="90000"/>
              </a:lnSpc>
              <a:spcBef>
                <a:spcPts val="0"/>
              </a:spcBef>
              <a:spcAft>
                <a:spcPts val="0"/>
              </a:spcAft>
              <a:buClr>
                <a:schemeClr val="dk1"/>
              </a:buClr>
              <a:buSzPct val="133333"/>
              <a:buFont typeface="Calibri"/>
              <a:buNone/>
            </a:pPr>
            <a:r>
              <a:rPr lang="en-US" sz="3300">
                <a:solidFill>
                  <a:srgbClr val="1C4587"/>
                </a:solidFill>
                <a:latin typeface="Calibri"/>
                <a:ea typeface="Calibri"/>
                <a:cs typeface="Calibri"/>
                <a:sym typeface="Calibri"/>
              </a:rPr>
              <a:t>Blinking can provide </a:t>
            </a:r>
            <a:endParaRPr sz="33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33333"/>
              <a:buFont typeface="Calibri"/>
              <a:buNone/>
            </a:pPr>
            <a:r>
              <a:rPr lang="en-US" sz="3300">
                <a:solidFill>
                  <a:srgbClr val="1C4587"/>
                </a:solidFill>
                <a:latin typeface="Calibri"/>
                <a:ea typeface="Calibri"/>
                <a:cs typeface="Calibri"/>
                <a:sym typeface="Calibri"/>
              </a:rPr>
              <a:t>"wakeful rest"</a:t>
            </a:r>
            <a:endParaRPr sz="3300">
              <a:solidFill>
                <a:srgbClr val="1C4587"/>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51"/>
          <p:cNvPicPr preferRelativeResize="0"/>
          <p:nvPr/>
        </p:nvPicPr>
        <p:blipFill rotWithShape="1">
          <a:blip r:embed="rId3">
            <a:alphaModFix/>
          </a:blip>
          <a:srcRect b="0" l="0" r="0" t="0"/>
          <a:stretch/>
        </p:blipFill>
        <p:spPr>
          <a:xfrm>
            <a:off x="336088" y="5397705"/>
            <a:ext cx="1190518" cy="991479"/>
          </a:xfrm>
          <a:prstGeom prst="rect">
            <a:avLst/>
          </a:prstGeom>
          <a:noFill/>
          <a:ln>
            <a:noFill/>
          </a:ln>
        </p:spPr>
      </p:pic>
      <p:pic>
        <p:nvPicPr>
          <p:cNvPr id="518" name="Google Shape;518;p51"/>
          <p:cNvPicPr preferRelativeResize="0"/>
          <p:nvPr/>
        </p:nvPicPr>
        <p:blipFill rotWithShape="1">
          <a:blip r:embed="rId4">
            <a:alphaModFix/>
          </a:blip>
          <a:srcRect b="0" l="0" r="0" t="0"/>
          <a:stretch/>
        </p:blipFill>
        <p:spPr>
          <a:xfrm flipH="1" rot="10800000">
            <a:off x="1668211" y="5140982"/>
            <a:ext cx="1504923" cy="1504923"/>
          </a:xfrm>
          <a:prstGeom prst="rect">
            <a:avLst/>
          </a:prstGeom>
          <a:noFill/>
          <a:ln>
            <a:noFill/>
          </a:ln>
        </p:spPr>
      </p:pic>
      <p:sp>
        <p:nvSpPr>
          <p:cNvPr id="519" name="Google Shape;519;p51"/>
          <p:cNvSpPr txBox="1"/>
          <p:nvPr>
            <p:ph idx="1" type="body"/>
          </p:nvPr>
        </p:nvSpPr>
        <p:spPr>
          <a:xfrm>
            <a:off x="2420672" y="1744199"/>
            <a:ext cx="7025700" cy="32199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209550" lvl="0" marL="228600" marR="0" rtl="0" algn="l">
              <a:lnSpc>
                <a:spcPct val="90000"/>
              </a:lnSpc>
              <a:spcBef>
                <a:spcPts val="1000"/>
              </a:spcBef>
              <a:spcAft>
                <a:spcPts val="0"/>
              </a:spcAft>
              <a:buClr>
                <a:srgbClr val="1C4587"/>
              </a:buClr>
              <a:buSzPts val="3300"/>
              <a:buChar char="•"/>
            </a:pPr>
            <a:r>
              <a:rPr lang="en-US" sz="3300">
                <a:solidFill>
                  <a:srgbClr val="1C4587"/>
                </a:solidFill>
              </a:rPr>
              <a:t>What</a:t>
            </a:r>
            <a:r>
              <a:rPr lang="en-US" sz="3300">
                <a:solidFill>
                  <a:srgbClr val="1C4587"/>
                </a:solidFill>
              </a:rPr>
              <a:t> are you doing well? </a:t>
            </a:r>
            <a:endParaRPr sz="2500">
              <a:solidFill>
                <a:srgbClr val="1C4587"/>
              </a:solidFill>
            </a:endParaRPr>
          </a:p>
          <a:p>
            <a:pPr indent="-209550" lvl="0" marL="228600" rtl="0" algn="l">
              <a:lnSpc>
                <a:spcPct val="90000"/>
              </a:lnSpc>
              <a:spcBef>
                <a:spcPts val="1000"/>
              </a:spcBef>
              <a:spcAft>
                <a:spcPts val="0"/>
              </a:spcAft>
              <a:buClr>
                <a:srgbClr val="1C4587"/>
              </a:buClr>
              <a:buSzPts val="3300"/>
              <a:buChar char="•"/>
            </a:pPr>
            <a:r>
              <a:rPr lang="en-US" sz="3300">
                <a:solidFill>
                  <a:srgbClr val="1C4587"/>
                </a:solidFill>
              </a:rPr>
              <a:t>Where are your weak spots? </a:t>
            </a:r>
            <a:endParaRPr sz="3300">
              <a:solidFill>
                <a:srgbClr val="1C4587"/>
              </a:solidFill>
            </a:endParaRPr>
          </a:p>
          <a:p>
            <a:pPr indent="-209550" lvl="0" marL="228600" rtl="0" algn="l">
              <a:lnSpc>
                <a:spcPct val="90000"/>
              </a:lnSpc>
              <a:spcBef>
                <a:spcPts val="1000"/>
              </a:spcBef>
              <a:spcAft>
                <a:spcPts val="0"/>
              </a:spcAft>
              <a:buClr>
                <a:srgbClr val="1C4587"/>
              </a:buClr>
              <a:buSzPts val="3300"/>
              <a:buChar char="•"/>
            </a:pPr>
            <a:r>
              <a:rPr lang="en-US" sz="3300">
                <a:solidFill>
                  <a:srgbClr val="1C4587"/>
                </a:solidFill>
              </a:rPr>
              <a:t>What one thing do you want to work on this week?</a:t>
            </a:r>
            <a:endParaRPr sz="3300">
              <a:solidFill>
                <a:srgbClr val="1C4587"/>
              </a:solidFill>
            </a:endParaRPr>
          </a:p>
          <a:p>
            <a:pPr indent="-209550" lvl="0" marL="228600" rtl="0" algn="l">
              <a:lnSpc>
                <a:spcPct val="90000"/>
              </a:lnSpc>
              <a:spcBef>
                <a:spcPts val="1000"/>
              </a:spcBef>
              <a:spcAft>
                <a:spcPts val="0"/>
              </a:spcAft>
              <a:buClr>
                <a:srgbClr val="1C4587"/>
              </a:buClr>
              <a:buSzPts val="3300"/>
              <a:buChar char="•"/>
            </a:pPr>
            <a:r>
              <a:rPr lang="en-US" sz="3300">
                <a:solidFill>
                  <a:srgbClr val="1C4587"/>
                </a:solidFill>
              </a:rPr>
              <a:t>What things have stood out to you from the series so far? </a:t>
            </a:r>
            <a:endParaRPr sz="3300">
              <a:solidFill>
                <a:srgbClr val="1C4587"/>
              </a:solidFill>
            </a:endParaRPr>
          </a:p>
        </p:txBody>
      </p:sp>
      <p:pic>
        <p:nvPicPr>
          <p:cNvPr id="520" name="Google Shape;520;p51"/>
          <p:cNvPicPr preferRelativeResize="0"/>
          <p:nvPr/>
        </p:nvPicPr>
        <p:blipFill rotWithShape="1">
          <a:blip r:embed="rId5">
            <a:alphaModFix/>
          </a:blip>
          <a:srcRect b="0" l="0" r="0" t="0"/>
          <a:stretch/>
        </p:blipFill>
        <p:spPr>
          <a:xfrm flipH="1">
            <a:off x="3456343" y="5141627"/>
            <a:ext cx="1785402" cy="1634758"/>
          </a:xfrm>
          <a:prstGeom prst="rect">
            <a:avLst/>
          </a:prstGeom>
          <a:noFill/>
          <a:ln>
            <a:noFill/>
          </a:ln>
        </p:spPr>
      </p:pic>
      <p:pic>
        <p:nvPicPr>
          <p:cNvPr id="521" name="Google Shape;521;p51"/>
          <p:cNvPicPr preferRelativeResize="0"/>
          <p:nvPr/>
        </p:nvPicPr>
        <p:blipFill rotWithShape="1">
          <a:blip r:embed="rId6">
            <a:alphaModFix/>
          </a:blip>
          <a:srcRect b="0" l="0" r="0" t="0"/>
          <a:stretch/>
        </p:blipFill>
        <p:spPr>
          <a:xfrm>
            <a:off x="9729437" y="2970162"/>
            <a:ext cx="2375478" cy="3559628"/>
          </a:xfrm>
          <a:prstGeom prst="rect">
            <a:avLst/>
          </a:prstGeom>
          <a:noFill/>
          <a:ln>
            <a:noFill/>
          </a:ln>
        </p:spPr>
      </p:pic>
      <p:sp>
        <p:nvSpPr>
          <p:cNvPr id="522" name="Google Shape;522;p51"/>
          <p:cNvSpPr txBox="1"/>
          <p:nvPr/>
        </p:nvSpPr>
        <p:spPr>
          <a:xfrm>
            <a:off x="838200" y="234496"/>
            <a:ext cx="105156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Reflection Questions</a:t>
            </a:r>
            <a:endParaRPr b="1" sz="4400">
              <a:solidFill>
                <a:srgbClr val="1C4587"/>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52"/>
          <p:cNvSpPr txBox="1"/>
          <p:nvPr/>
        </p:nvSpPr>
        <p:spPr>
          <a:xfrm>
            <a:off x="913080" y="396504"/>
            <a:ext cx="9768000" cy="1044300"/>
          </a:xfrm>
          <a:prstGeom prst="rect">
            <a:avLst/>
          </a:prstGeom>
          <a:solidFill>
            <a:schemeClr val="lt1"/>
          </a:solid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rgbClr val="222A35"/>
              </a:buClr>
              <a:buSzPts val="4400"/>
              <a:buFont typeface="Calibri"/>
              <a:buNone/>
            </a:pPr>
            <a:r>
              <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rgbClr val="222A35"/>
              </a:buClr>
              <a:buSzPts val="4400"/>
              <a:buFont typeface="Calibri"/>
              <a:buNone/>
            </a:pPr>
            <a:r>
              <a:rPr b="1" lang="en-US" sz="4400">
                <a:solidFill>
                  <a:srgbClr val="B45F06"/>
                </a:solidFill>
                <a:latin typeface="Calibri"/>
                <a:ea typeface="Calibri"/>
                <a:cs typeface="Calibri"/>
                <a:sym typeface="Calibri"/>
              </a:rPr>
              <a:t>Possible i</a:t>
            </a:r>
            <a:r>
              <a:rPr b="1" lang="en-US" sz="4400">
                <a:solidFill>
                  <a:srgbClr val="B45F06"/>
                </a:solidFill>
                <a:latin typeface="Calibri"/>
                <a:ea typeface="Calibri"/>
                <a:cs typeface="Calibri"/>
                <a:sym typeface="Calibri"/>
              </a:rPr>
              <a:t>nvitations</a:t>
            </a:r>
            <a:r>
              <a:rPr b="1" lang="en-US" sz="4400">
                <a:solidFill>
                  <a:srgbClr val="1C4587"/>
                </a:solidFill>
                <a:latin typeface="Calibri"/>
                <a:ea typeface="Calibri"/>
                <a:cs typeface="Calibri"/>
                <a:sym typeface="Calibri"/>
              </a:rPr>
              <a:t> for the coming week</a:t>
            </a:r>
            <a:endParaRPr>
              <a:solidFill>
                <a:srgbClr val="1C4587"/>
              </a:solidFill>
            </a:endParaRPr>
          </a:p>
        </p:txBody>
      </p:sp>
      <p:sp>
        <p:nvSpPr>
          <p:cNvPr id="528" name="Google Shape;528;p52"/>
          <p:cNvSpPr txBox="1"/>
          <p:nvPr/>
        </p:nvSpPr>
        <p:spPr>
          <a:xfrm>
            <a:off x="1030514" y="1640320"/>
            <a:ext cx="10464900" cy="31092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073763"/>
              </a:buClr>
              <a:buSzPts val="2800"/>
              <a:buChar char="•"/>
            </a:pPr>
            <a:r>
              <a:rPr lang="en-US" sz="2800">
                <a:solidFill>
                  <a:srgbClr val="073763"/>
                </a:solidFill>
                <a:latin typeface="Calibri"/>
                <a:ea typeface="Calibri"/>
                <a:cs typeface="Calibri"/>
                <a:sym typeface="Calibri"/>
              </a:rPr>
              <a:t>Take the DWI Digital Wellness self-assessment if you haven’t already </a:t>
            </a:r>
            <a:r>
              <a:rPr lang="en-US" sz="2800" u="sng">
                <a:solidFill>
                  <a:srgbClr val="073763"/>
                </a:solidFill>
                <a:latin typeface="Calibri"/>
                <a:ea typeface="Calibri"/>
                <a:cs typeface="Calibri"/>
                <a:sym typeface="Calibri"/>
                <a:hlinkClick r:id="rId3">
                  <a:extLst>
                    <a:ext uri="{A12FA001-AC4F-418D-AE19-62706E023703}">
                      <ahyp:hlinkClr val="tx"/>
                    </a:ext>
                  </a:extLst>
                </a:hlinkClick>
              </a:rPr>
              <a:t>https://survey.alchemer.com/s3/5504604/b153c792d361</a:t>
            </a:r>
            <a:endParaRPr sz="2800">
              <a:solidFill>
                <a:srgbClr val="073763"/>
              </a:solidFill>
              <a:latin typeface="Calibri"/>
              <a:ea typeface="Calibri"/>
              <a:cs typeface="Calibri"/>
              <a:sym typeface="Calibri"/>
            </a:endParaRPr>
          </a:p>
          <a:p>
            <a:pPr indent="-457200" lvl="0" marL="457200" marR="0" rtl="0" algn="l">
              <a:lnSpc>
                <a:spcPct val="100000"/>
              </a:lnSpc>
              <a:spcBef>
                <a:spcPts val="0"/>
              </a:spcBef>
              <a:spcAft>
                <a:spcPts val="0"/>
              </a:spcAft>
              <a:buClr>
                <a:srgbClr val="073763"/>
              </a:buClr>
              <a:buSzPts val="2800"/>
              <a:buChar char="•"/>
            </a:pPr>
            <a:r>
              <a:rPr lang="en-US" sz="2800">
                <a:solidFill>
                  <a:srgbClr val="073763"/>
                </a:solidFill>
                <a:latin typeface="Calibri"/>
                <a:ea typeface="Calibri"/>
                <a:cs typeface="Calibri"/>
                <a:sym typeface="Calibri"/>
              </a:rPr>
              <a:t>Review</a:t>
            </a:r>
            <a:r>
              <a:rPr lang="en-US" sz="2800">
                <a:solidFill>
                  <a:srgbClr val="073763"/>
                </a:solidFill>
                <a:latin typeface="Calibri"/>
                <a:ea typeface="Calibri"/>
                <a:cs typeface="Calibri"/>
                <a:sym typeface="Calibri"/>
              </a:rPr>
              <a:t> today’s slides (or your personal notes) for </a:t>
            </a:r>
            <a:r>
              <a:rPr lang="en-US" sz="2800" u="sng">
                <a:solidFill>
                  <a:srgbClr val="073763"/>
                </a:solidFill>
                <a:latin typeface="Calibri"/>
                <a:ea typeface="Calibri"/>
                <a:cs typeface="Calibri"/>
                <a:sym typeface="Calibri"/>
              </a:rPr>
              <a:t>one</a:t>
            </a:r>
            <a:r>
              <a:rPr lang="en-US" sz="2800">
                <a:solidFill>
                  <a:srgbClr val="073763"/>
                </a:solidFill>
                <a:latin typeface="Calibri"/>
                <a:ea typeface="Calibri"/>
                <a:cs typeface="Calibri"/>
                <a:sym typeface="Calibri"/>
              </a:rPr>
              <a:t> physical wellness activity you want to try or practice</a:t>
            </a:r>
            <a:endParaRPr sz="1200">
              <a:solidFill>
                <a:srgbClr val="073763"/>
              </a:solidFill>
              <a:latin typeface="Calibri"/>
              <a:ea typeface="Calibri"/>
              <a:cs typeface="Calibri"/>
              <a:sym typeface="Calibri"/>
            </a:endParaRPr>
          </a:p>
          <a:p>
            <a:pPr indent="-457200" lvl="0" marL="457200" marR="0" rtl="0" algn="l">
              <a:spcBef>
                <a:spcPts val="0"/>
              </a:spcBef>
              <a:spcAft>
                <a:spcPts val="0"/>
              </a:spcAft>
              <a:buClr>
                <a:srgbClr val="073763"/>
              </a:buClr>
              <a:buSzPts val="2800"/>
              <a:buFont typeface="Arial"/>
              <a:buChar char="•"/>
            </a:pPr>
            <a:r>
              <a:rPr lang="en-US" sz="2800">
                <a:solidFill>
                  <a:srgbClr val="073763"/>
                </a:solidFill>
                <a:latin typeface="Calibri"/>
                <a:ea typeface="Calibri"/>
                <a:cs typeface="Calibri"/>
                <a:sym typeface="Calibri"/>
              </a:rPr>
              <a:t>Review today’s slides (or your personal notes) for </a:t>
            </a:r>
            <a:r>
              <a:rPr lang="en-US" sz="2800" u="sng">
                <a:solidFill>
                  <a:srgbClr val="073763"/>
                </a:solidFill>
                <a:latin typeface="Calibri"/>
                <a:ea typeface="Calibri"/>
                <a:cs typeface="Calibri"/>
                <a:sym typeface="Calibri"/>
              </a:rPr>
              <a:t>one</a:t>
            </a:r>
            <a:r>
              <a:rPr lang="en-US" sz="2800">
                <a:solidFill>
                  <a:srgbClr val="073763"/>
                </a:solidFill>
                <a:latin typeface="Calibri"/>
                <a:ea typeface="Calibri"/>
                <a:cs typeface="Calibri"/>
                <a:sym typeface="Calibri"/>
              </a:rPr>
              <a:t> physical wellness concept to share with someone else: your spouse, a child, or a friend, a colleague, etc. Discuss.</a:t>
            </a:r>
            <a:endParaRPr sz="3200">
              <a:solidFill>
                <a:srgbClr val="073763"/>
              </a:solidFill>
              <a:latin typeface="Calibri"/>
              <a:ea typeface="Calibri"/>
              <a:cs typeface="Calibri"/>
              <a:sym typeface="Calibri"/>
            </a:endParaRPr>
          </a:p>
        </p:txBody>
      </p:sp>
      <p:pic>
        <p:nvPicPr>
          <p:cNvPr id="529" name="Google Shape;529;p52"/>
          <p:cNvPicPr preferRelativeResize="0"/>
          <p:nvPr/>
        </p:nvPicPr>
        <p:blipFill rotWithShape="1">
          <a:blip r:embed="rId4">
            <a:alphaModFix/>
          </a:blip>
          <a:srcRect b="9188" l="11948" r="15723" t="15002"/>
          <a:stretch/>
        </p:blipFill>
        <p:spPr>
          <a:xfrm>
            <a:off x="8920864" y="5229770"/>
            <a:ext cx="1593272" cy="140458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53"/>
          <p:cNvSpPr txBox="1"/>
          <p:nvPr>
            <p:ph idx="1" type="body"/>
          </p:nvPr>
        </p:nvSpPr>
        <p:spPr>
          <a:xfrm>
            <a:off x="2568117" y="900830"/>
            <a:ext cx="7055760" cy="594141"/>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None/>
            </a:pPr>
            <a:r>
              <a:rPr b="1" lang="en-US" sz="4000">
                <a:latin typeface="Calibri"/>
                <a:ea typeface="Calibri"/>
                <a:cs typeface="Calibri"/>
                <a:sym typeface="Calibri"/>
              </a:rPr>
              <a:t>We wish you well.</a:t>
            </a:r>
            <a:endParaRPr>
              <a:latin typeface="Calibri"/>
              <a:ea typeface="Calibri"/>
              <a:cs typeface="Calibri"/>
              <a:sym typeface="Calibri"/>
            </a:endParaRPr>
          </a:p>
          <a:p>
            <a:pPr indent="0" lvl="0" marL="0" rtl="0" algn="ctr">
              <a:lnSpc>
                <a:spcPct val="90000"/>
              </a:lnSpc>
              <a:spcBef>
                <a:spcPts val="1000"/>
              </a:spcBef>
              <a:spcAft>
                <a:spcPts val="0"/>
              </a:spcAft>
              <a:buClr>
                <a:schemeClr val="dk1"/>
              </a:buClr>
              <a:buSzPts val="4000"/>
              <a:buNone/>
            </a:pPr>
            <a:r>
              <a:t/>
            </a:r>
            <a:endParaRPr sz="4000">
              <a:latin typeface="Calibri"/>
              <a:ea typeface="Calibri"/>
              <a:cs typeface="Calibri"/>
              <a:sym typeface="Calibri"/>
            </a:endParaRPr>
          </a:p>
          <a:p>
            <a:pPr indent="0" lvl="0" marL="228600" rtl="0" algn="l">
              <a:lnSpc>
                <a:spcPct val="90000"/>
              </a:lnSpc>
              <a:spcBef>
                <a:spcPts val="1000"/>
              </a:spcBef>
              <a:spcAft>
                <a:spcPts val="0"/>
              </a:spcAft>
              <a:buClr>
                <a:schemeClr val="dk1"/>
              </a:buClr>
              <a:buSzPts val="3600"/>
              <a:buNone/>
            </a:pPr>
            <a:r>
              <a:t/>
            </a:r>
            <a:endParaRPr sz="3600">
              <a:latin typeface="Calibri"/>
              <a:ea typeface="Calibri"/>
              <a:cs typeface="Calibri"/>
              <a:sym typeface="Calibri"/>
            </a:endParaRPr>
          </a:p>
        </p:txBody>
      </p:sp>
      <p:pic>
        <p:nvPicPr>
          <p:cNvPr id="535" name="Google Shape;535;p53"/>
          <p:cNvPicPr preferRelativeResize="0"/>
          <p:nvPr/>
        </p:nvPicPr>
        <p:blipFill rotWithShape="1">
          <a:blip r:embed="rId3">
            <a:alphaModFix/>
          </a:blip>
          <a:srcRect b="0" l="0" r="0" t="0"/>
          <a:stretch/>
        </p:blipFill>
        <p:spPr>
          <a:xfrm>
            <a:off x="4521197" y="3828204"/>
            <a:ext cx="3149600" cy="210539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54"/>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Materials </a:t>
            </a:r>
            <a:endParaRPr b="1"/>
          </a:p>
        </p:txBody>
      </p:sp>
      <p:pic>
        <p:nvPicPr>
          <p:cNvPr id="541" name="Google Shape;541;p54"/>
          <p:cNvPicPr preferRelativeResize="0"/>
          <p:nvPr/>
        </p:nvPicPr>
        <p:blipFill rotWithShape="1">
          <a:blip r:embed="rId3">
            <a:alphaModFix/>
          </a:blip>
          <a:srcRect b="0" l="0" r="0" t="0"/>
          <a:stretch/>
        </p:blipFill>
        <p:spPr>
          <a:xfrm>
            <a:off x="2171698" y="1650150"/>
            <a:ext cx="7848601" cy="46363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5"/>
          <p:cNvSpPr txBox="1"/>
          <p:nvPr/>
        </p:nvSpPr>
        <p:spPr>
          <a:xfrm>
            <a:off x="1212007" y="238361"/>
            <a:ext cx="9768000" cy="8787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i="1" lang="en-US" sz="5000">
                <a:solidFill>
                  <a:srgbClr val="E3760B"/>
                </a:solidFill>
                <a:latin typeface="Calibri"/>
                <a:ea typeface="Calibri"/>
                <a:cs typeface="Calibri"/>
                <a:sym typeface="Calibri"/>
              </a:rPr>
              <a:t>"Come to your Senses" resources</a:t>
            </a:r>
            <a:endParaRPr b="1" i="0" sz="5000" u="none" cap="none" strike="noStrike">
              <a:solidFill>
                <a:srgbClr val="0B5394"/>
              </a:solidFill>
              <a:latin typeface="Calibri"/>
              <a:ea typeface="Calibri"/>
              <a:cs typeface="Calibri"/>
              <a:sym typeface="Calibri"/>
            </a:endParaRPr>
          </a:p>
        </p:txBody>
      </p:sp>
      <p:sp>
        <p:nvSpPr>
          <p:cNvPr id="548" name="Google Shape;548;p55"/>
          <p:cNvSpPr txBox="1"/>
          <p:nvPr/>
        </p:nvSpPr>
        <p:spPr>
          <a:xfrm>
            <a:off x="417125" y="1581500"/>
            <a:ext cx="5937300" cy="31473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rgbClr val="222A35"/>
              </a:buClr>
              <a:buSzPts val="4185"/>
              <a:buFont typeface="Calibri"/>
              <a:buNone/>
            </a:pPr>
            <a:r>
              <a:t/>
            </a:r>
            <a:endParaRPr b="1" sz="3812">
              <a:solidFill>
                <a:srgbClr val="0B5394"/>
              </a:solidFill>
              <a:latin typeface="Calibri"/>
              <a:ea typeface="Calibri"/>
              <a:cs typeface="Calibri"/>
              <a:sym typeface="Calibri"/>
            </a:endParaRPr>
          </a:p>
          <a:p>
            <a:pPr indent="0" lvl="0" marL="0" rtl="0" algn="ctr">
              <a:lnSpc>
                <a:spcPct val="70000"/>
              </a:lnSpc>
              <a:spcBef>
                <a:spcPts val="0"/>
              </a:spcBef>
              <a:spcAft>
                <a:spcPts val="0"/>
              </a:spcAft>
              <a:buClr>
                <a:srgbClr val="222A35"/>
              </a:buClr>
              <a:buSzPts val="4185"/>
              <a:buFont typeface="Calibri"/>
              <a:buNone/>
            </a:pPr>
            <a:r>
              <a:t/>
            </a:r>
            <a:endParaRPr b="1" i="1" sz="3312">
              <a:solidFill>
                <a:srgbClr val="0B5394"/>
              </a:solidFill>
              <a:latin typeface="Calibri"/>
              <a:ea typeface="Calibri"/>
              <a:cs typeface="Calibri"/>
              <a:sym typeface="Calibri"/>
            </a:endParaRPr>
          </a:p>
        </p:txBody>
      </p:sp>
      <p:pic>
        <p:nvPicPr>
          <p:cNvPr id="549" name="Google Shape;549;p55"/>
          <p:cNvPicPr preferRelativeResize="0"/>
          <p:nvPr/>
        </p:nvPicPr>
        <p:blipFill>
          <a:blip r:embed="rId3">
            <a:alphaModFix/>
          </a:blip>
          <a:stretch>
            <a:fillRect/>
          </a:stretch>
        </p:blipFill>
        <p:spPr>
          <a:xfrm>
            <a:off x="265800" y="1177761"/>
            <a:ext cx="4685490" cy="5436137"/>
          </a:xfrm>
          <a:prstGeom prst="rect">
            <a:avLst/>
          </a:prstGeom>
          <a:noFill/>
          <a:ln>
            <a:noFill/>
          </a:ln>
        </p:spPr>
      </p:pic>
      <p:sp>
        <p:nvSpPr>
          <p:cNvPr id="550" name="Google Shape;550;p55"/>
          <p:cNvSpPr txBox="1"/>
          <p:nvPr/>
        </p:nvSpPr>
        <p:spPr>
          <a:xfrm>
            <a:off x="5841300" y="1438800"/>
            <a:ext cx="5138700" cy="4941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600">
                <a:solidFill>
                  <a:schemeClr val="dk1"/>
                </a:solidFill>
                <a:latin typeface="Calibri"/>
                <a:ea typeface="Calibri"/>
                <a:cs typeface="Calibri"/>
                <a:sym typeface="Calibri"/>
              </a:rPr>
              <a:t>The title of this slide comes from a book by Dr. Stanley Block by the same name. See also </a:t>
            </a:r>
            <a:r>
              <a:rPr lang="en-US" sz="2600" u="sng">
                <a:solidFill>
                  <a:schemeClr val="hlink"/>
                </a:solidFill>
                <a:latin typeface="Calibri"/>
                <a:ea typeface="Calibri"/>
                <a:cs typeface="Calibri"/>
                <a:sym typeface="Calibri"/>
                <a:hlinkClick r:id="rId4"/>
              </a:rPr>
              <a:t>https://www.youtube.com/watch?v=tFK9c3N3IVs</a:t>
            </a:r>
            <a:r>
              <a:rPr lang="en-US" sz="2600">
                <a:solidFill>
                  <a:schemeClr val="dk1"/>
                </a:solidFill>
                <a:latin typeface="Calibri"/>
                <a:ea typeface="Calibri"/>
                <a:cs typeface="Calibri"/>
                <a:sym typeface="Calibri"/>
              </a:rPr>
              <a:t> or a free workshop offered by USU: </a:t>
            </a:r>
            <a:r>
              <a:rPr lang="en-US" sz="2500" u="sng">
                <a:solidFill>
                  <a:srgbClr val="1155CC"/>
                </a:solidFill>
                <a:hlinkClick r:id="rId5">
                  <a:extLst>
                    <a:ext uri="{A12FA001-AC4F-418D-AE19-62706E023703}">
                      <ahyp:hlinkClr val="tx"/>
                    </a:ext>
                  </a:extLst>
                </a:hlinkClick>
              </a:rPr>
              <a:t>https://chass.usu.edu/social-work/i-system-institute/building-resilience-workshops</a:t>
            </a:r>
            <a:endParaRPr sz="2600">
              <a:solidFill>
                <a:schemeClr val="dk1"/>
              </a:solidFill>
              <a:latin typeface="Calibri"/>
              <a:ea typeface="Calibri"/>
              <a:cs typeface="Calibri"/>
              <a:sym typeface="Calibri"/>
            </a:endParaRPr>
          </a:p>
          <a:p>
            <a:pPr indent="0" lvl="0" marL="0" rtl="0" algn="ctr">
              <a:spcBef>
                <a:spcPts val="0"/>
              </a:spcBef>
              <a:spcAft>
                <a:spcPts val="0"/>
              </a:spcAft>
              <a:buNone/>
            </a:pPr>
            <a:r>
              <a:t/>
            </a:r>
            <a:endParaRPr sz="2600">
              <a:solidFill>
                <a:schemeClr val="dk1"/>
              </a:solidFill>
              <a:latin typeface="Calibri"/>
              <a:ea typeface="Calibri"/>
              <a:cs typeface="Calibri"/>
              <a:sym typeface="Calibri"/>
            </a:endParaRPr>
          </a:p>
          <a:p>
            <a:pPr indent="0" lvl="0" marL="0" rtl="0" algn="ctr">
              <a:spcBef>
                <a:spcPts val="0"/>
              </a:spcBef>
              <a:spcAft>
                <a:spcPts val="0"/>
              </a:spcAft>
              <a:buNone/>
            </a:pPr>
            <a:r>
              <a:rPr lang="en-US" sz="2600">
                <a:solidFill>
                  <a:schemeClr val="dk1"/>
                </a:solidFill>
                <a:latin typeface="Calibri"/>
                <a:ea typeface="Calibri"/>
                <a:cs typeface="Calibri"/>
                <a:sym typeface="Calibri"/>
              </a:rPr>
              <a:t>See more in the Resources document in this week's folder</a:t>
            </a:r>
            <a:endParaRPr sz="2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1000"/>
                                        <p:tgtEl>
                                          <p:spTgt spid="5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56"/>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557" name="Google Shape;557;p56"/>
          <p:cNvSpPr txBox="1"/>
          <p:nvPr/>
        </p:nvSpPr>
        <p:spPr>
          <a:xfrm>
            <a:off x="464458" y="104153"/>
            <a:ext cx="11175900" cy="1100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Reframing our mindset about stress</a:t>
            </a:r>
            <a:endParaRPr>
              <a:solidFill>
                <a:srgbClr val="1C4587"/>
              </a:solidFill>
            </a:endParaRPr>
          </a:p>
        </p:txBody>
      </p:sp>
      <p:graphicFrame>
        <p:nvGraphicFramePr>
          <p:cNvPr id="558" name="Google Shape;558;p56"/>
          <p:cNvGraphicFramePr/>
          <p:nvPr/>
        </p:nvGraphicFramePr>
        <p:xfrm>
          <a:off x="464458" y="1498017"/>
          <a:ext cx="3000000" cy="3000000"/>
        </p:xfrm>
        <a:graphic>
          <a:graphicData uri="http://schemas.openxmlformats.org/drawingml/2006/table">
            <a:tbl>
              <a:tblPr bandRow="1" firstRow="1">
                <a:noFill/>
                <a:tableStyleId>{FAE97361-F0D4-4A6B-AD19-AA1F8C08AB2B}</a:tableStyleId>
              </a:tblPr>
              <a:tblGrid>
                <a:gridCol w="4080550"/>
                <a:gridCol w="7342200"/>
              </a:tblGrid>
              <a:tr h="370850">
                <a:tc>
                  <a:txBody>
                    <a:bodyPr/>
                    <a:lstStyle/>
                    <a:p>
                      <a:pPr indent="0" lvl="0" marL="0" marR="0" rtl="0" algn="l">
                        <a:spcBef>
                          <a:spcPts val="0"/>
                        </a:spcBef>
                        <a:spcAft>
                          <a:spcPts val="0"/>
                        </a:spcAft>
                        <a:buNone/>
                      </a:pPr>
                      <a:r>
                        <a:rPr lang="en-US" sz="2400" u="none" cap="none" strike="noStrike"/>
                        <a:t>When your body gives signals like…</a:t>
                      </a:r>
                      <a:endParaRPr sz="2400"/>
                    </a:p>
                  </a:txBody>
                  <a:tcPr marT="45725" marB="45725" marR="91450" marL="91450"/>
                </a:tc>
                <a:tc>
                  <a:txBody>
                    <a:bodyPr/>
                    <a:lstStyle/>
                    <a:p>
                      <a:pPr indent="0" lvl="0" marL="0" marR="0" rtl="0" algn="l">
                        <a:spcBef>
                          <a:spcPts val="0"/>
                        </a:spcBef>
                        <a:spcAft>
                          <a:spcPts val="0"/>
                        </a:spcAft>
                        <a:buNone/>
                      </a:pPr>
                      <a:r>
                        <a:rPr lang="en-US" sz="2400"/>
                        <a:t>…what might a “resilient mindset” look like?</a:t>
                      </a:r>
                      <a:endParaRPr sz="2400"/>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2000"/>
                        <a:buFont typeface="Calibri"/>
                        <a:buNone/>
                      </a:pPr>
                      <a:r>
                        <a:rPr lang="en-US" sz="2000"/>
                        <a:t>Increased</a:t>
                      </a:r>
                      <a:r>
                        <a:rPr lang="en-US" sz="2000"/>
                        <a:t> heart rate</a:t>
                      </a:r>
                      <a:endParaRPr sz="2000"/>
                    </a:p>
                  </a:txBody>
                  <a:tcPr marT="45725" marB="45725" marR="91450" marL="91450"/>
                </a:tc>
                <a:tc>
                  <a:txBody>
                    <a:bodyPr/>
                    <a:lstStyle/>
                    <a:p>
                      <a:pPr indent="0" lvl="0" marL="0" marR="0" rtl="0" algn="l">
                        <a:spcBef>
                          <a:spcPts val="0"/>
                        </a:spcBef>
                        <a:spcAft>
                          <a:spcPts val="0"/>
                        </a:spcAft>
                        <a:buNone/>
                      </a:pPr>
                      <a:r>
                        <a:rPr lang="en-US" sz="2000"/>
                        <a:t>e.g., “Thanks, heart,</a:t>
                      </a:r>
                      <a:r>
                        <a:rPr lang="en-US" sz="2000"/>
                        <a:t> for sending oxygen to my body to do something that is important to do in this moment.”</a:t>
                      </a:r>
                      <a:endParaRPr sz="2000"/>
                    </a:p>
                  </a:txBody>
                  <a:tcPr marT="45725" marB="45725" marR="91450" marL="91450"/>
                </a:tc>
              </a:tr>
              <a:tr h="370850">
                <a:tc>
                  <a:txBody>
                    <a:bodyPr/>
                    <a:lstStyle/>
                    <a:p>
                      <a:pPr indent="0" lvl="0" marL="0" marR="0" rtl="0" algn="l">
                        <a:spcBef>
                          <a:spcPts val="0"/>
                        </a:spcBef>
                        <a:spcAft>
                          <a:spcPts val="0"/>
                        </a:spcAft>
                        <a:buNone/>
                      </a:pPr>
                      <a:r>
                        <a:rPr lang="en-US" sz="2000"/>
                        <a:t>Butterflies</a:t>
                      </a:r>
                      <a:endParaRPr sz="2000"/>
                    </a:p>
                  </a:txBody>
                  <a:tcPr marT="45725" marB="45725" marR="91450" marL="91450"/>
                </a:tc>
                <a:tc>
                  <a:txBody>
                    <a:bodyPr/>
                    <a:lstStyle/>
                    <a:p>
                      <a:pPr indent="0" lvl="0" marL="0" marR="0" rtl="0" algn="l">
                        <a:spcBef>
                          <a:spcPts val="0"/>
                        </a:spcBef>
                        <a:spcAft>
                          <a:spcPts val="0"/>
                        </a:spcAft>
                        <a:buNone/>
                      </a:pPr>
                      <a:r>
                        <a:rPr lang="en-US" sz="2000"/>
                        <a:t>“My gut is telling me this matters. What</a:t>
                      </a:r>
                      <a:r>
                        <a:rPr lang="en-US" sz="2000"/>
                        <a:t> value is being signaled here?”</a:t>
                      </a:r>
                      <a:endParaRPr sz="2000"/>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2000"/>
                        <a:buFont typeface="Calibri"/>
                        <a:buNone/>
                      </a:pPr>
                      <a:r>
                        <a:rPr lang="en-US" sz="2000"/>
                        <a:t>Sweaty palms</a:t>
                      </a:r>
                      <a:endParaRPr/>
                    </a:p>
                  </a:txBody>
                  <a:tcPr marT="45725" marB="45725" marR="91450" marL="91450"/>
                </a:tc>
                <a:tc>
                  <a:txBody>
                    <a:bodyPr/>
                    <a:lstStyle/>
                    <a:p>
                      <a:pPr indent="0" lvl="0" marL="0" marR="0" rtl="0" algn="l">
                        <a:spcBef>
                          <a:spcPts val="0"/>
                        </a:spcBef>
                        <a:spcAft>
                          <a:spcPts val="0"/>
                        </a:spcAft>
                        <a:buNone/>
                      </a:pPr>
                      <a:r>
                        <a:t/>
                      </a:r>
                      <a:endParaRPr sz="2000"/>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2000"/>
                        <a:buFont typeface="Calibri"/>
                        <a:buNone/>
                      </a:pPr>
                      <a:r>
                        <a:rPr lang="en-US" sz="2000"/>
                        <a:t>Muscle tightness or closed posture</a:t>
                      </a:r>
                      <a:endParaRPr/>
                    </a:p>
                  </a:txBody>
                  <a:tcPr marT="45725" marB="45725" marR="91450" marL="91450"/>
                </a:tc>
                <a:tc>
                  <a:txBody>
                    <a:bodyPr/>
                    <a:lstStyle/>
                    <a:p>
                      <a:pPr indent="0" lvl="0" marL="0" marR="0" rtl="0" algn="l">
                        <a:spcBef>
                          <a:spcPts val="0"/>
                        </a:spcBef>
                        <a:spcAft>
                          <a:spcPts val="0"/>
                        </a:spcAft>
                        <a:buNone/>
                      </a:pPr>
                      <a:r>
                        <a:t/>
                      </a:r>
                      <a:endParaRPr sz="2000"/>
                    </a:p>
                  </a:txBody>
                  <a:tcPr marT="45725" marB="45725" marR="91450" marL="91450"/>
                </a:tc>
              </a:tr>
              <a:tr h="370850">
                <a:tc>
                  <a:txBody>
                    <a:bodyPr/>
                    <a:lstStyle/>
                    <a:p>
                      <a:pPr indent="0" lvl="0" marL="0" marR="0" rtl="0" algn="l">
                        <a:spcBef>
                          <a:spcPts val="0"/>
                        </a:spcBef>
                        <a:spcAft>
                          <a:spcPts val="0"/>
                        </a:spcAft>
                        <a:buNone/>
                      </a:pPr>
                      <a:r>
                        <a:rPr lang="en-US" sz="2000"/>
                        <a:t>Fidgeting, looking down, closed body posture</a:t>
                      </a:r>
                      <a:endParaRPr sz="2000"/>
                    </a:p>
                  </a:txBody>
                  <a:tcPr marT="45725" marB="45725" marR="91450" marL="91450"/>
                </a:tc>
                <a:tc>
                  <a:txBody>
                    <a:bodyPr/>
                    <a:lstStyle/>
                    <a:p>
                      <a:pPr indent="0" lvl="0" marL="0" marR="0" rtl="0" algn="l">
                        <a:spcBef>
                          <a:spcPts val="0"/>
                        </a:spcBef>
                        <a:spcAft>
                          <a:spcPts val="0"/>
                        </a:spcAft>
                        <a:buNone/>
                      </a:pPr>
                      <a:r>
                        <a:t/>
                      </a:r>
                      <a:endParaRPr sz="2000"/>
                    </a:p>
                  </a:txBody>
                  <a:tcPr marT="45725" marB="45725" marR="91450" marL="91450"/>
                </a:tc>
              </a:tr>
              <a:tr h="370850">
                <a:tc>
                  <a:txBody>
                    <a:bodyPr/>
                    <a:lstStyle/>
                    <a:p>
                      <a:pPr indent="0" lvl="0" marL="0" marR="0" rtl="0" algn="l">
                        <a:spcBef>
                          <a:spcPts val="0"/>
                        </a:spcBef>
                        <a:spcAft>
                          <a:spcPts val="0"/>
                        </a:spcAft>
                        <a:buNone/>
                      </a:pPr>
                      <a:r>
                        <a:rPr lang="en-US" sz="2000"/>
                        <a:t>Other</a:t>
                      </a:r>
                      <a:r>
                        <a:rPr lang="en-US" sz="2000"/>
                        <a:t> examples?</a:t>
                      </a:r>
                      <a:endParaRPr sz="2000"/>
                    </a:p>
                  </a:txBody>
                  <a:tcPr marT="45725" marB="45725" marR="91450" marL="91450"/>
                </a:tc>
                <a:tc>
                  <a:txBody>
                    <a:bodyPr/>
                    <a:lstStyle/>
                    <a:p>
                      <a:pPr indent="0" lvl="0" marL="0" marR="0" rtl="0" algn="l">
                        <a:spcBef>
                          <a:spcPts val="0"/>
                        </a:spcBef>
                        <a:spcAft>
                          <a:spcPts val="0"/>
                        </a:spcAft>
                        <a:buNone/>
                      </a:pPr>
                      <a:r>
                        <a:t/>
                      </a:r>
                      <a:endParaRPr sz="2000"/>
                    </a:p>
                  </a:txBody>
                  <a:tcPr marT="45725" marB="45725" marR="91450" marL="91450"/>
                </a:tc>
              </a:tr>
              <a:tr h="370850">
                <a:tc>
                  <a:txBody>
                    <a:bodyPr/>
                    <a:lstStyle/>
                    <a:p>
                      <a:pPr indent="0" lvl="0" marL="0" marR="0" rtl="0" algn="l">
                        <a:spcBef>
                          <a:spcPts val="0"/>
                        </a:spcBef>
                        <a:spcAft>
                          <a:spcPts val="0"/>
                        </a:spcAft>
                        <a:buNone/>
                      </a:pPr>
                      <a:r>
                        <a:rPr lang="en-US" sz="2000"/>
                        <a:t>…</a:t>
                      </a:r>
                      <a:endParaRPr sz="2000"/>
                    </a:p>
                  </a:txBody>
                  <a:tcPr marT="45725" marB="45725" marR="91450" marL="91450"/>
                </a:tc>
                <a:tc>
                  <a:txBody>
                    <a:bodyPr/>
                    <a:lstStyle/>
                    <a:p>
                      <a:pPr indent="0" lvl="0" marL="0" marR="0" rtl="0" algn="l">
                        <a:spcBef>
                          <a:spcPts val="0"/>
                        </a:spcBef>
                        <a:spcAft>
                          <a:spcPts val="0"/>
                        </a:spcAft>
                        <a:buNone/>
                      </a:pPr>
                      <a:r>
                        <a:t/>
                      </a:r>
                      <a:endParaRPr sz="2000"/>
                    </a:p>
                  </a:txBody>
                  <a:tcPr marT="45725" marB="45725" marR="91450" marL="91450"/>
                </a:tc>
              </a:tr>
              <a:tr h="370850">
                <a:tc>
                  <a:txBody>
                    <a:bodyPr/>
                    <a:lstStyle/>
                    <a:p>
                      <a:pPr indent="0" lvl="0" marL="0" marR="0" rtl="0" algn="l">
                        <a:spcBef>
                          <a:spcPts val="0"/>
                        </a:spcBef>
                        <a:spcAft>
                          <a:spcPts val="0"/>
                        </a:spcAft>
                        <a:buNone/>
                      </a:pPr>
                      <a:r>
                        <a:rPr lang="en-US" sz="2000"/>
                        <a:t>…</a:t>
                      </a:r>
                      <a:endParaRPr sz="2000"/>
                    </a:p>
                  </a:txBody>
                  <a:tcPr marT="45725" marB="45725" marR="91450" marL="91450"/>
                </a:tc>
                <a:tc>
                  <a:txBody>
                    <a:bodyPr/>
                    <a:lstStyle/>
                    <a:p>
                      <a:pPr indent="0" lvl="0" marL="0" marR="0" rtl="0" algn="l">
                        <a:spcBef>
                          <a:spcPts val="0"/>
                        </a:spcBef>
                        <a:spcAft>
                          <a:spcPts val="0"/>
                        </a:spcAft>
                        <a:buNone/>
                      </a:pPr>
                      <a:r>
                        <a:t/>
                      </a:r>
                      <a:endParaRPr sz="2000"/>
                    </a:p>
                  </a:txBody>
                  <a:tcPr marT="45725" marB="45725" marR="91450" marL="91450"/>
                </a:tc>
              </a:tr>
            </a:tbl>
          </a:graphicData>
        </a:graphic>
      </p:graphicFrame>
      <p:pic>
        <p:nvPicPr>
          <p:cNvPr id="559" name="Google Shape;559;p56"/>
          <p:cNvPicPr preferRelativeResize="0"/>
          <p:nvPr/>
        </p:nvPicPr>
        <p:blipFill rotWithShape="1">
          <a:blip r:embed="rId3">
            <a:alphaModFix/>
          </a:blip>
          <a:srcRect b="0" l="0" r="0" t="0"/>
          <a:stretch/>
        </p:blipFill>
        <p:spPr>
          <a:xfrm>
            <a:off x="89381" y="1168260"/>
            <a:ext cx="11982181" cy="5348654"/>
          </a:xfrm>
          <a:prstGeom prst="rect">
            <a:avLst/>
          </a:prstGeom>
          <a:noFill/>
          <a:ln>
            <a:noFill/>
          </a:ln>
        </p:spPr>
      </p:pic>
      <p:pic>
        <p:nvPicPr>
          <p:cNvPr id="560" name="Google Shape;560;p56"/>
          <p:cNvPicPr preferRelativeResize="0"/>
          <p:nvPr/>
        </p:nvPicPr>
        <p:blipFill rotWithShape="1">
          <a:blip r:embed="rId4">
            <a:alphaModFix/>
          </a:blip>
          <a:srcRect b="9188" l="11948" r="15723" t="15002"/>
          <a:stretch/>
        </p:blipFill>
        <p:spPr>
          <a:xfrm>
            <a:off x="10714660" y="610787"/>
            <a:ext cx="1264722" cy="111494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57"/>
          <p:cNvSpPr txBox="1"/>
          <p:nvPr/>
        </p:nvSpPr>
        <p:spPr>
          <a:xfrm>
            <a:off x="831850" y="-68262"/>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A Tech Tension Release Meditation</a:t>
            </a:r>
            <a:endParaRPr b="1" sz="4400">
              <a:solidFill>
                <a:schemeClr val="dk1"/>
              </a:solidFill>
              <a:latin typeface="Calibri"/>
              <a:ea typeface="Calibri"/>
              <a:cs typeface="Calibri"/>
              <a:sym typeface="Calibri"/>
            </a:endParaRPr>
          </a:p>
        </p:txBody>
      </p:sp>
      <p:pic>
        <p:nvPicPr>
          <p:cNvPr id="567" name="Google Shape;567;p57">
            <a:hlinkClick r:id="rId3"/>
          </p:cNvPr>
          <p:cNvPicPr preferRelativeResize="0"/>
          <p:nvPr/>
        </p:nvPicPr>
        <p:blipFill rotWithShape="1">
          <a:blip r:embed="rId4">
            <a:alphaModFix/>
          </a:blip>
          <a:srcRect b="0" l="0" r="0" t="0"/>
          <a:stretch/>
        </p:blipFill>
        <p:spPr>
          <a:xfrm>
            <a:off x="1101272" y="1181100"/>
            <a:ext cx="6261100" cy="4495800"/>
          </a:xfrm>
          <a:prstGeom prst="rect">
            <a:avLst/>
          </a:prstGeom>
          <a:noFill/>
          <a:ln>
            <a:noFill/>
          </a:ln>
        </p:spPr>
      </p:pic>
      <p:sp>
        <p:nvSpPr>
          <p:cNvPr id="568" name="Google Shape;568;p57"/>
          <p:cNvSpPr txBox="1"/>
          <p:nvPr/>
        </p:nvSpPr>
        <p:spPr>
          <a:xfrm>
            <a:off x="101601" y="5820229"/>
            <a:ext cx="86361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https://www.youtube.com/watch?v=olpOsrP_bTI</a:t>
            </a:r>
            <a:endParaRPr sz="2800">
              <a:solidFill>
                <a:schemeClr val="dk1"/>
              </a:solidFill>
              <a:latin typeface="Calibri"/>
              <a:ea typeface="Calibri"/>
              <a:cs typeface="Calibri"/>
              <a:sym typeface="Calibri"/>
            </a:endParaRPr>
          </a:p>
        </p:txBody>
      </p:sp>
      <p:pic>
        <p:nvPicPr>
          <p:cNvPr id="569" name="Google Shape;569;p57"/>
          <p:cNvPicPr preferRelativeResize="0"/>
          <p:nvPr/>
        </p:nvPicPr>
        <p:blipFill rotWithShape="1">
          <a:blip r:embed="rId5">
            <a:alphaModFix/>
          </a:blip>
          <a:srcRect b="9188" l="11948" r="15723" t="15002"/>
          <a:stretch/>
        </p:blipFill>
        <p:spPr>
          <a:xfrm>
            <a:off x="10252364" y="161634"/>
            <a:ext cx="1593272" cy="1404588"/>
          </a:xfrm>
          <a:prstGeom prst="rect">
            <a:avLst/>
          </a:prstGeom>
          <a:noFill/>
          <a:ln>
            <a:noFill/>
          </a:ln>
        </p:spPr>
      </p:pic>
      <p:sp>
        <p:nvSpPr>
          <p:cNvPr id="570" name="Google Shape;570;p57"/>
          <p:cNvSpPr/>
          <p:nvPr/>
        </p:nvSpPr>
        <p:spPr>
          <a:xfrm>
            <a:off x="9003737" y="2131536"/>
            <a:ext cx="2568000" cy="40626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p.s. You can find many stretches online for</a:t>
            </a:r>
            <a:endParaRPr sz="20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Neck</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Lats</a:t>
            </a:r>
            <a:endParaRPr sz="20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Glutes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Wrist extensors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Wrist flexors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Chin tucks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Walks (best outside)</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Planks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Side planks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Squats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Skydiver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58"/>
          <p:cNvSpPr txBox="1"/>
          <p:nvPr/>
        </p:nvSpPr>
        <p:spPr>
          <a:xfrm>
            <a:off x="838200" y="16035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The "Mere Presence" Phenomenon</a:t>
            </a:r>
            <a:endParaRPr b="0" i="0" sz="1400" u="none" cap="none" strike="noStrike">
              <a:solidFill>
                <a:srgbClr val="1C4587"/>
              </a:solidFill>
              <a:latin typeface="Arial"/>
              <a:ea typeface="Arial"/>
              <a:cs typeface="Arial"/>
              <a:sym typeface="Arial"/>
            </a:endParaRPr>
          </a:p>
        </p:txBody>
      </p:sp>
      <p:sp>
        <p:nvSpPr>
          <p:cNvPr id="577" name="Google Shape;577;p58"/>
          <p:cNvSpPr txBox="1"/>
          <p:nvPr/>
        </p:nvSpPr>
        <p:spPr>
          <a:xfrm>
            <a:off x="2093486" y="1446651"/>
            <a:ext cx="8052000" cy="1488900"/>
          </a:xfrm>
          <a:prstGeom prst="rect">
            <a:avLst/>
          </a:prstGeom>
          <a:solidFill>
            <a:srgbClr val="FFFFFF"/>
          </a:solidFill>
          <a:ln cap="flat" cmpd="sng" w="9525">
            <a:solidFill>
              <a:srgbClr val="4472C4"/>
            </a:solidFill>
            <a:prstDash val="solid"/>
            <a:round/>
            <a:headEnd len="sm" w="sm" type="none"/>
            <a:tailEnd len="sm" w="sm" type="none"/>
          </a:ln>
        </p:spPr>
        <p:txBody>
          <a:bodyPr anchorCtr="0" anchor="t" bIns="45700" lIns="91425" spcFirstLastPara="1" rIns="91425" wrap="square" tIns="45700">
            <a:normAutofit fontScale="92500" lnSpcReduction="10000"/>
          </a:bodyPr>
          <a:lstStyle/>
          <a:p>
            <a:pPr indent="-228600" lvl="0" marL="228600" rtl="0" algn="ctr">
              <a:lnSpc>
                <a:spcPct val="90000"/>
              </a:lnSpc>
              <a:spcBef>
                <a:spcPts val="0"/>
              </a:spcBef>
              <a:spcAft>
                <a:spcPts val="0"/>
              </a:spcAft>
              <a:buClr>
                <a:srgbClr val="000000"/>
              </a:buClr>
              <a:buSzPct val="100000"/>
              <a:buChar char="•"/>
            </a:pPr>
            <a:r>
              <a:rPr lang="en-US" sz="2800">
                <a:solidFill>
                  <a:srgbClr val="000000"/>
                </a:solidFill>
                <a:latin typeface="Calibri"/>
                <a:ea typeface="Calibri"/>
                <a:cs typeface="Calibri"/>
                <a:sym typeface="Calibri"/>
              </a:rPr>
              <a:t>“[T]he "mere presence" of a cell phone may be sufficiently distracting to produce diminished attention and deficits in task-performance, especially for tasks with greater attentional and cognitive demands.” </a:t>
            </a:r>
            <a:endParaRPr sz="2800">
              <a:solidFill>
                <a:srgbClr val="000000"/>
              </a:solidFill>
              <a:latin typeface="Calibri"/>
              <a:ea typeface="Calibri"/>
              <a:cs typeface="Calibri"/>
              <a:sym typeface="Calibri"/>
            </a:endParaRPr>
          </a:p>
        </p:txBody>
      </p:sp>
      <p:pic>
        <p:nvPicPr>
          <p:cNvPr id="578" name="Google Shape;578;p58"/>
          <p:cNvPicPr preferRelativeResize="0"/>
          <p:nvPr/>
        </p:nvPicPr>
        <p:blipFill rotWithShape="1">
          <a:blip r:embed="rId3">
            <a:alphaModFix/>
          </a:blip>
          <a:srcRect b="0" l="0" r="0" t="36098"/>
          <a:stretch/>
        </p:blipFill>
        <p:spPr>
          <a:xfrm>
            <a:off x="1744833" y="3126906"/>
            <a:ext cx="8702334" cy="3398927"/>
          </a:xfrm>
          <a:prstGeom prst="rect">
            <a:avLst/>
          </a:prstGeom>
          <a:solidFill>
            <a:srgbClr val="FFFFFF"/>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sp>
        <p:nvSpPr>
          <p:cNvPr id="108" name="Google Shape;108;p14"/>
          <p:cNvSpPr txBox="1"/>
          <p:nvPr>
            <p:ph idx="1" type="body"/>
          </p:nvPr>
        </p:nvSpPr>
        <p:spPr>
          <a:xfrm>
            <a:off x="410425" y="1574700"/>
            <a:ext cx="6967500" cy="27381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Check-in</a:t>
            </a:r>
            <a:r>
              <a:rPr lang="en-US" sz="3600"/>
              <a:t> Activity </a:t>
            </a:r>
            <a:endParaRPr sz="3600"/>
          </a:p>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Content/Concept</a:t>
            </a:r>
            <a:r>
              <a:rPr b="1" lang="en-US" sz="3600"/>
              <a:t> </a:t>
            </a:r>
            <a:r>
              <a:rPr lang="en-US" sz="3600"/>
              <a:t>Sharing </a:t>
            </a:r>
            <a:endParaRPr sz="3600"/>
          </a:p>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Connection</a:t>
            </a:r>
            <a:r>
              <a:rPr lang="en-US" sz="3600"/>
              <a:t>/Discussion Activity </a:t>
            </a:r>
            <a:endParaRPr sz="3600"/>
          </a:p>
          <a:p>
            <a:pPr indent="-228600" lvl="0" marL="228600" rtl="0" algn="l">
              <a:lnSpc>
                <a:spcPct val="115000"/>
              </a:lnSpc>
              <a:spcBef>
                <a:spcPts val="0"/>
              </a:spcBef>
              <a:spcAft>
                <a:spcPts val="0"/>
              </a:spcAft>
              <a:buSzPts val="3600"/>
              <a:buChar char="•"/>
            </a:pPr>
            <a:r>
              <a:rPr b="1" lang="en-US" sz="3600">
                <a:solidFill>
                  <a:schemeClr val="accent2"/>
                </a:solidFill>
              </a:rPr>
              <a:t> Challenge</a:t>
            </a:r>
            <a:r>
              <a:rPr lang="en-US" sz="3600"/>
              <a:t> (Invitation) &amp; Wrap-up </a:t>
            </a:r>
            <a:endParaRPr sz="3600"/>
          </a:p>
        </p:txBody>
      </p:sp>
      <p:pic>
        <p:nvPicPr>
          <p:cNvPr id="109" name="Google Shape;109;p14"/>
          <p:cNvPicPr preferRelativeResize="0"/>
          <p:nvPr/>
        </p:nvPicPr>
        <p:blipFill rotWithShape="1">
          <a:blip r:embed="rId3">
            <a:alphaModFix/>
          </a:blip>
          <a:srcRect b="0" l="0" r="0" t="0"/>
          <a:stretch/>
        </p:blipFill>
        <p:spPr>
          <a:xfrm>
            <a:off x="8181500" y="1574700"/>
            <a:ext cx="3525915" cy="2628950"/>
          </a:xfrm>
          <a:prstGeom prst="rect">
            <a:avLst/>
          </a:prstGeom>
          <a:noFill/>
          <a:ln>
            <a:noFill/>
          </a:ln>
        </p:spPr>
      </p:pic>
      <p:pic>
        <p:nvPicPr>
          <p:cNvPr id="110" name="Google Shape;110;p14"/>
          <p:cNvPicPr preferRelativeResize="0"/>
          <p:nvPr/>
        </p:nvPicPr>
        <p:blipFill rotWithShape="1">
          <a:blip r:embed="rId4">
            <a:alphaModFix/>
          </a:blip>
          <a:srcRect b="0" l="0" r="0" t="0"/>
          <a:stretch/>
        </p:blipFill>
        <p:spPr>
          <a:xfrm>
            <a:off x="4859658" y="4885344"/>
            <a:ext cx="2047392" cy="157786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59"/>
          <p:cNvSpPr txBox="1"/>
          <p:nvPr/>
        </p:nvSpPr>
        <p:spPr>
          <a:xfrm>
            <a:off x="838200" y="234496"/>
            <a:ext cx="10515600" cy="1057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Reduce “brain drain” </a:t>
            </a:r>
            <a:endParaRPr b="1" sz="40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a:t>
            </a:r>
            <a:r>
              <a:rPr b="1" i="1" lang="en-US" sz="4000">
                <a:solidFill>
                  <a:srgbClr val="1C4587"/>
                </a:solidFill>
                <a:latin typeface="Calibri"/>
                <a:ea typeface="Calibri"/>
                <a:cs typeface="Calibri"/>
                <a:sym typeface="Calibri"/>
              </a:rPr>
              <a:t>Practice social distancing from your phone!</a:t>
            </a:r>
            <a:endParaRPr b="1" i="1" sz="4000">
              <a:solidFill>
                <a:srgbClr val="1C4587"/>
              </a:solidFill>
              <a:latin typeface="Calibri"/>
              <a:ea typeface="Calibri"/>
              <a:cs typeface="Calibri"/>
              <a:sym typeface="Calibri"/>
            </a:endParaRPr>
          </a:p>
        </p:txBody>
      </p:sp>
      <p:sp>
        <p:nvSpPr>
          <p:cNvPr id="585" name="Google Shape;585;p59"/>
          <p:cNvSpPr/>
          <p:nvPr/>
        </p:nvSpPr>
        <p:spPr>
          <a:xfrm>
            <a:off x="1032164" y="1516911"/>
            <a:ext cx="10515600" cy="10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Working Memory: </a:t>
            </a:r>
            <a:r>
              <a:rPr lang="en-US" sz="2000">
                <a:solidFill>
                  <a:schemeClr val="dk1"/>
                </a:solidFill>
                <a:latin typeface="Calibri"/>
                <a:ea typeface="Calibri"/>
                <a:cs typeface="Calibri"/>
                <a:sym typeface="Calibri"/>
              </a:rPr>
              <a:t>resources for “controlling and regulating cognitive processes across domains”</a:t>
            </a:r>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Fluid Intelligence: </a:t>
            </a:r>
            <a:r>
              <a:rPr lang="en-US" sz="2000">
                <a:solidFill>
                  <a:schemeClr val="dk1"/>
                </a:solidFill>
                <a:latin typeface="Calibri"/>
                <a:ea typeface="Calibri"/>
                <a:cs typeface="Calibri"/>
                <a:sym typeface="Calibri"/>
              </a:rPr>
              <a:t>”ability to reason and solve novel problems” and manage cognitive processes for goal-oriented tasks</a:t>
            </a:r>
            <a:endParaRPr/>
          </a:p>
        </p:txBody>
      </p:sp>
      <p:pic>
        <p:nvPicPr>
          <p:cNvPr descr="https://lh6.googleusercontent.com/cnuwWJndPKxHIHvyT-dZe5Kl9lRLSJpTttc9iC9WBG091NWHCPxAoo1yftiyxKRx1TStsG7AKmtXEE_YjyIYq0Y3YvGWobYEYj8E7yRW7eUFyDI-K71QID2EDxlf7Jv9qB4UlNEk6Ag=s0" id="586" name="Google Shape;586;p59"/>
          <p:cNvPicPr preferRelativeResize="0"/>
          <p:nvPr/>
        </p:nvPicPr>
        <p:blipFill rotWithShape="1">
          <a:blip r:embed="rId3">
            <a:alphaModFix/>
          </a:blip>
          <a:srcRect b="0" l="0" r="0" t="0"/>
          <a:stretch/>
        </p:blipFill>
        <p:spPr>
          <a:xfrm>
            <a:off x="1364797" y="2757714"/>
            <a:ext cx="9274173" cy="3623146"/>
          </a:xfrm>
          <a:prstGeom prst="rect">
            <a:avLst/>
          </a:prstGeom>
          <a:noFill/>
          <a:ln>
            <a:noFill/>
          </a:ln>
        </p:spPr>
      </p:pic>
      <p:sp>
        <p:nvSpPr>
          <p:cNvPr id="587" name="Google Shape;587;p59"/>
          <p:cNvSpPr/>
          <p:nvPr/>
        </p:nvSpPr>
        <p:spPr>
          <a:xfrm>
            <a:off x="1364797" y="6380860"/>
            <a:ext cx="11132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https://repositories.lib.utexas.edu/bitstream/handle/2152/64130/braindrain.pdf?sequence=2</a:t>
            </a:r>
            <a:endParaRPr sz="18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60"/>
          <p:cNvSpPr txBox="1"/>
          <p:nvPr/>
        </p:nvSpPr>
        <p:spPr>
          <a:xfrm>
            <a:off x="838200" y="234496"/>
            <a:ext cx="10515600" cy="1057200"/>
          </a:xfrm>
          <a:prstGeom prst="rect">
            <a:avLst/>
          </a:prstGeom>
          <a:noFill/>
          <a:ln>
            <a:noFill/>
          </a:ln>
        </p:spPr>
        <p:txBody>
          <a:bodyPr anchorCtr="0" anchor="ctr" bIns="45700" lIns="91425" spcFirstLastPara="1" rIns="91425" wrap="square" tIns="45700">
            <a:normAutofit fontScale="85000"/>
          </a:bodyPr>
          <a:lstStyle/>
          <a:p>
            <a:pPr indent="0" lvl="0" marL="0" marR="0" rtl="0" algn="ctr">
              <a:lnSpc>
                <a:spcPct val="90000"/>
              </a:lnSpc>
              <a:spcBef>
                <a:spcPts val="0"/>
              </a:spcBef>
              <a:spcAft>
                <a:spcPts val="0"/>
              </a:spcAft>
              <a:buClr>
                <a:schemeClr val="dk1"/>
              </a:buClr>
              <a:buSzPct val="100000"/>
              <a:buFont typeface="Calibri"/>
              <a:buNone/>
            </a:pPr>
            <a:r>
              <a:rPr b="1" lang="en-US" sz="4000">
                <a:solidFill>
                  <a:srgbClr val="1C4587"/>
                </a:solidFill>
                <a:latin typeface="Calibri"/>
                <a:ea typeface="Calibri"/>
                <a:cs typeface="Calibri"/>
                <a:sym typeface="Calibri"/>
              </a:rPr>
              <a:t>Reduce “brain drain” = “Mere Presence” Phenomenon</a:t>
            </a:r>
            <a:endParaRPr>
              <a:solidFill>
                <a:srgbClr val="1C4587"/>
              </a:solidFill>
            </a:endParaRPr>
          </a:p>
          <a:p>
            <a:pPr indent="0" lvl="0" marL="0" marR="0" rtl="0" algn="ctr">
              <a:lnSpc>
                <a:spcPct val="90000"/>
              </a:lnSpc>
              <a:spcBef>
                <a:spcPts val="0"/>
              </a:spcBef>
              <a:spcAft>
                <a:spcPts val="0"/>
              </a:spcAft>
              <a:buClr>
                <a:schemeClr val="dk1"/>
              </a:buClr>
              <a:buSzPct val="100000"/>
              <a:buFont typeface="Calibri"/>
              <a:buNone/>
            </a:pPr>
            <a:r>
              <a:rPr b="1" i="1" lang="en-US" sz="4000">
                <a:solidFill>
                  <a:srgbClr val="1C4587"/>
                </a:solidFill>
                <a:latin typeface="Calibri"/>
                <a:ea typeface="Calibri"/>
                <a:cs typeface="Calibri"/>
                <a:sym typeface="Calibri"/>
              </a:rPr>
              <a:t>Practice social distancing from your phone!</a:t>
            </a:r>
            <a:endParaRPr b="1" i="1" sz="4000">
              <a:solidFill>
                <a:srgbClr val="1C4587"/>
              </a:solidFill>
              <a:latin typeface="Calibri"/>
              <a:ea typeface="Calibri"/>
              <a:cs typeface="Calibri"/>
              <a:sym typeface="Calibri"/>
            </a:endParaRPr>
          </a:p>
        </p:txBody>
      </p:sp>
      <p:sp>
        <p:nvSpPr>
          <p:cNvPr id="594" name="Google Shape;594;p60"/>
          <p:cNvSpPr/>
          <p:nvPr/>
        </p:nvSpPr>
        <p:spPr>
          <a:xfrm>
            <a:off x="838200" y="1389491"/>
            <a:ext cx="10515600" cy="489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t/>
            </a:r>
            <a:endParaRPr sz="2400">
              <a:solidFill>
                <a:schemeClr val="dk1"/>
              </a:solidFill>
              <a:latin typeface="Arial"/>
              <a:ea typeface="Arial"/>
              <a:cs typeface="Arial"/>
              <a:sym typeface="Arial"/>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“’Working memory capacity’ (WMC) reflects the availability of attentional resources, which serve the ‘central executive’ function of </a:t>
            </a:r>
            <a:r>
              <a:rPr b="1" lang="en-US" sz="2400">
                <a:solidFill>
                  <a:schemeClr val="dk1"/>
                </a:solidFill>
                <a:latin typeface="Calibri"/>
                <a:ea typeface="Calibri"/>
                <a:cs typeface="Calibri"/>
                <a:sym typeface="Calibri"/>
              </a:rPr>
              <a:t>controlling and regulating cognitive processes across domains </a:t>
            </a:r>
            <a:r>
              <a:rPr lang="en-US" sz="2400">
                <a:solidFill>
                  <a:schemeClr val="dk1"/>
                </a:solidFill>
                <a:latin typeface="Calibri"/>
                <a:ea typeface="Calibri"/>
                <a:cs typeface="Calibri"/>
                <a:sym typeface="Calibri"/>
              </a:rPr>
              <a:t>(Baddeley and Hitch 1974; Miyake and Shah 1999; Engle 2002; Baddeley 2003). ‘Fluid intelligence’ (Gf ) represents the ability </a:t>
            </a:r>
            <a:r>
              <a:rPr b="1" lang="en-US" sz="2400">
                <a:solidFill>
                  <a:schemeClr val="dk1"/>
                </a:solidFill>
                <a:latin typeface="Calibri"/>
                <a:ea typeface="Calibri"/>
                <a:cs typeface="Calibri"/>
                <a:sym typeface="Calibri"/>
              </a:rPr>
              <a:t>to reason and solve novel problems</a:t>
            </a:r>
            <a:r>
              <a:rPr lang="en-US" sz="2400">
                <a:solidFill>
                  <a:schemeClr val="dk1"/>
                </a:solidFill>
                <a:latin typeface="Calibri"/>
                <a:ea typeface="Calibri"/>
                <a:cs typeface="Calibri"/>
                <a:sym typeface="Calibri"/>
              </a:rPr>
              <a:t>… (Cattell 1987). Similar to WM, Gf stresses the ability to </a:t>
            </a:r>
            <a:r>
              <a:rPr b="1" lang="en-US" sz="2400">
                <a:solidFill>
                  <a:schemeClr val="dk1"/>
                </a:solidFill>
                <a:latin typeface="Calibri"/>
                <a:ea typeface="Calibri"/>
                <a:cs typeface="Calibri"/>
                <a:sym typeface="Calibri"/>
              </a:rPr>
              <a:t>select, store, and manipulate information in a goal-directed manner</a:t>
            </a:r>
            <a:r>
              <a:rPr lang="en-US" sz="2400">
                <a:solidFill>
                  <a:schemeClr val="dk1"/>
                </a:solidFill>
                <a:latin typeface="Calibri"/>
                <a:ea typeface="Calibri"/>
                <a:cs typeface="Calibri"/>
                <a:sym typeface="Calibri"/>
              </a:rPr>
              <a:t>. Also similar to WM, Gf is constrained by the availability of attentional resources (e.g., Engle et al. 1999; Halford et al. 2007). Crucially, the limited capacity of these … resources dictates that using attentional resources for one cognitive process or task leaves fewer available for other tasks; </a:t>
            </a:r>
            <a:r>
              <a:rPr b="1" lang="en-US" sz="2400">
                <a:solidFill>
                  <a:schemeClr val="dk1"/>
                </a:solidFill>
                <a:latin typeface="Calibri"/>
                <a:ea typeface="Calibri"/>
                <a:cs typeface="Calibri"/>
                <a:sym typeface="Calibri"/>
              </a:rPr>
              <a:t>in other words, occupying cognitive resources reduces available cognitive capacity.”</a:t>
            </a:r>
            <a:endParaRPr b="1"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 </a:t>
            </a:r>
            <a:endParaRPr b="0" i="0" sz="23000" u="none" cap="none" strike="noStrike">
              <a:solidFill>
                <a:schemeClr val="dk1"/>
              </a:solidFill>
              <a:latin typeface="Arial"/>
              <a:ea typeface="Arial"/>
              <a:cs typeface="Arial"/>
              <a:sym typeface="Arial"/>
            </a:endParaRPr>
          </a:p>
        </p:txBody>
      </p:sp>
      <p:sp>
        <p:nvSpPr>
          <p:cNvPr id="595" name="Google Shape;595;p60"/>
          <p:cNvSpPr/>
          <p:nvPr/>
        </p:nvSpPr>
        <p:spPr>
          <a:xfrm>
            <a:off x="1364797" y="6380860"/>
            <a:ext cx="11132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https://repositories.lib.utexas.edu/bitstream/handle/2152/64130/braindrain.pdf?sequence=2</a:t>
            </a:r>
            <a:endParaRPr sz="1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61"/>
          <p:cNvSpPr txBox="1"/>
          <p:nvPr/>
        </p:nvSpPr>
        <p:spPr>
          <a:xfrm>
            <a:off x="838200" y="234496"/>
            <a:ext cx="10515600" cy="1057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“Mere Presence” Impact on Sleep Hygiene</a:t>
            </a:r>
            <a:endParaRPr b="1" i="1" sz="4000">
              <a:solidFill>
                <a:srgbClr val="1C4587"/>
              </a:solidFill>
              <a:latin typeface="Calibri"/>
              <a:ea typeface="Calibri"/>
              <a:cs typeface="Calibri"/>
              <a:sym typeface="Calibri"/>
            </a:endParaRPr>
          </a:p>
        </p:txBody>
      </p:sp>
      <p:sp>
        <p:nvSpPr>
          <p:cNvPr id="602" name="Google Shape;602;p61"/>
          <p:cNvSpPr txBox="1"/>
          <p:nvPr/>
        </p:nvSpPr>
        <p:spPr>
          <a:xfrm>
            <a:off x="838200" y="1654850"/>
            <a:ext cx="4352400" cy="4248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Mere presence research link: https://www.journals.uchicago.edu/doi/10.1086/691462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lang="en-US" sz="2400">
                <a:solidFill>
                  <a:schemeClr val="dk1"/>
                </a:solidFill>
                <a:latin typeface="Calibri"/>
                <a:ea typeface="Calibri"/>
                <a:cs typeface="Calibri"/>
                <a:sym typeface="Calibri"/>
              </a:rPr>
              <a:t>Many experts also talk about how having screens in the bedroom can impact sleep, particularly when it comes to personal devices with their ever-presence siren song to check for one more thing….</a:t>
            </a:r>
            <a:endParaRPr sz="2600"/>
          </a:p>
        </p:txBody>
      </p:sp>
      <p:pic>
        <p:nvPicPr>
          <p:cNvPr id="603" name="Google Shape;603;p61"/>
          <p:cNvPicPr preferRelativeResize="0"/>
          <p:nvPr/>
        </p:nvPicPr>
        <p:blipFill rotWithShape="1">
          <a:blip r:embed="rId3">
            <a:alphaModFix/>
          </a:blip>
          <a:srcRect b="0" l="0" r="0" t="0"/>
          <a:stretch/>
        </p:blipFill>
        <p:spPr>
          <a:xfrm>
            <a:off x="10196956" y="3751812"/>
            <a:ext cx="1147858" cy="1562213"/>
          </a:xfrm>
          <a:prstGeom prst="rect">
            <a:avLst/>
          </a:prstGeom>
          <a:noFill/>
          <a:ln>
            <a:noFill/>
          </a:ln>
        </p:spPr>
      </p:pic>
      <p:pic>
        <p:nvPicPr>
          <p:cNvPr id="604" name="Google Shape;604;p61"/>
          <p:cNvPicPr preferRelativeResize="0"/>
          <p:nvPr/>
        </p:nvPicPr>
        <p:blipFill rotWithShape="1">
          <a:blip r:embed="rId4">
            <a:alphaModFix/>
          </a:blip>
          <a:srcRect b="0" l="0" r="0" t="0"/>
          <a:stretch/>
        </p:blipFill>
        <p:spPr>
          <a:xfrm>
            <a:off x="6882545" y="3260354"/>
            <a:ext cx="1281114" cy="1791551"/>
          </a:xfrm>
          <a:prstGeom prst="rect">
            <a:avLst/>
          </a:prstGeom>
          <a:noFill/>
          <a:ln>
            <a:noFill/>
          </a:ln>
        </p:spPr>
      </p:pic>
      <p:pic>
        <p:nvPicPr>
          <p:cNvPr id="605" name="Google Shape;605;p61"/>
          <p:cNvPicPr preferRelativeResize="0"/>
          <p:nvPr/>
        </p:nvPicPr>
        <p:blipFill rotWithShape="1">
          <a:blip r:embed="rId5">
            <a:alphaModFix/>
          </a:blip>
          <a:srcRect b="0" l="0" r="0" t="0"/>
          <a:stretch/>
        </p:blipFill>
        <p:spPr>
          <a:xfrm>
            <a:off x="10383238" y="2326875"/>
            <a:ext cx="1033937" cy="1030703"/>
          </a:xfrm>
          <a:prstGeom prst="rect">
            <a:avLst/>
          </a:prstGeom>
          <a:noFill/>
          <a:ln>
            <a:noFill/>
          </a:ln>
        </p:spPr>
      </p:pic>
      <p:pic>
        <p:nvPicPr>
          <p:cNvPr id="606" name="Google Shape;606;p61"/>
          <p:cNvPicPr preferRelativeResize="0"/>
          <p:nvPr/>
        </p:nvPicPr>
        <p:blipFill rotWithShape="1">
          <a:blip r:embed="rId6">
            <a:alphaModFix/>
          </a:blip>
          <a:srcRect b="0" l="0" r="0" t="0"/>
          <a:stretch/>
        </p:blipFill>
        <p:spPr>
          <a:xfrm>
            <a:off x="5369000" y="2566583"/>
            <a:ext cx="1369503" cy="1383091"/>
          </a:xfrm>
          <a:prstGeom prst="rect">
            <a:avLst/>
          </a:prstGeom>
          <a:noFill/>
          <a:ln>
            <a:noFill/>
          </a:ln>
        </p:spPr>
      </p:pic>
      <p:pic>
        <p:nvPicPr>
          <p:cNvPr id="607" name="Google Shape;607;p61"/>
          <p:cNvPicPr preferRelativeResize="0"/>
          <p:nvPr/>
        </p:nvPicPr>
        <p:blipFill rotWithShape="1">
          <a:blip r:embed="rId7">
            <a:alphaModFix/>
          </a:blip>
          <a:srcRect b="0" l="0" r="0" t="0"/>
          <a:stretch/>
        </p:blipFill>
        <p:spPr>
          <a:xfrm>
            <a:off x="8375048" y="2895445"/>
            <a:ext cx="1370762" cy="160153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62"/>
          <p:cNvSpPr txBox="1"/>
          <p:nvPr/>
        </p:nvSpPr>
        <p:spPr>
          <a:xfrm>
            <a:off x="319314" y="147120"/>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Today’s Blink and Breathe Break</a:t>
            </a:r>
            <a:endParaRPr>
              <a:solidFill>
                <a:srgbClr val="1C4587"/>
              </a:solidFill>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is also a Digital Wellness tip!</a:t>
            </a:r>
            <a:endParaRPr b="1" sz="4400">
              <a:solidFill>
                <a:srgbClr val="1C4587"/>
              </a:solidFill>
              <a:latin typeface="Calibri"/>
              <a:ea typeface="Calibri"/>
              <a:cs typeface="Calibri"/>
              <a:sym typeface="Calibri"/>
            </a:endParaRPr>
          </a:p>
        </p:txBody>
      </p:sp>
      <p:pic>
        <p:nvPicPr>
          <p:cNvPr id="614" name="Google Shape;614;p62"/>
          <p:cNvPicPr preferRelativeResize="0"/>
          <p:nvPr/>
        </p:nvPicPr>
        <p:blipFill rotWithShape="1">
          <a:blip r:embed="rId3">
            <a:alphaModFix/>
          </a:blip>
          <a:srcRect b="56979" l="32040" r="29683" t="23018"/>
          <a:stretch/>
        </p:blipFill>
        <p:spPr>
          <a:xfrm>
            <a:off x="3112826" y="1924958"/>
            <a:ext cx="5777662" cy="3193144"/>
          </a:xfrm>
          <a:prstGeom prst="rect">
            <a:avLst/>
          </a:prstGeom>
          <a:noFill/>
          <a:ln>
            <a:noFill/>
          </a:ln>
        </p:spPr>
      </p:pic>
      <p:sp>
        <p:nvSpPr>
          <p:cNvPr id="615" name="Google Shape;615;p62"/>
          <p:cNvSpPr/>
          <p:nvPr/>
        </p:nvSpPr>
        <p:spPr>
          <a:xfrm>
            <a:off x="160145" y="6151406"/>
            <a:ext cx="43248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val="tx"/>
                    </a:ext>
                  </a:extLst>
                </a:hlinkClick>
              </a:rPr>
              <a:t>https://www.bettervisionguide.com/digital-eye-strain-infographic/</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https://eyecenter.com/2018/07/computer-vision-syndrome/</a:t>
            </a:r>
            <a:endParaRPr/>
          </a:p>
        </p:txBody>
      </p:sp>
      <p:pic>
        <p:nvPicPr>
          <p:cNvPr id="616" name="Google Shape;616;p62"/>
          <p:cNvPicPr preferRelativeResize="0"/>
          <p:nvPr/>
        </p:nvPicPr>
        <p:blipFill rotWithShape="1">
          <a:blip r:embed="rId5">
            <a:alphaModFix/>
          </a:blip>
          <a:srcRect b="9188" l="11948" r="15723" t="15002"/>
          <a:stretch/>
        </p:blipFill>
        <p:spPr>
          <a:xfrm>
            <a:off x="10252364" y="147120"/>
            <a:ext cx="1593272" cy="140458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63"/>
          <p:cNvSpPr txBox="1"/>
          <p:nvPr/>
        </p:nvSpPr>
        <p:spPr>
          <a:xfrm>
            <a:off x="319314" y="-6826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Other tips and tricks</a:t>
            </a:r>
            <a:endParaRPr>
              <a:solidFill>
                <a:srgbClr val="1C4587"/>
              </a:solidFill>
            </a:endParaRPr>
          </a:p>
          <a:p>
            <a:pPr indent="0" lvl="0" marL="0" marR="0" rtl="0" algn="ctr">
              <a:lnSpc>
                <a:spcPct val="90000"/>
              </a:lnSpc>
              <a:spcBef>
                <a:spcPts val="0"/>
              </a:spcBef>
              <a:spcAft>
                <a:spcPts val="0"/>
              </a:spcAft>
              <a:buClr>
                <a:schemeClr val="dk1"/>
              </a:buClr>
              <a:buSzPts val="4400"/>
              <a:buFont typeface="Calibri"/>
              <a:buNone/>
            </a:pPr>
            <a:r>
              <a:rPr lang="en-US" sz="4400">
                <a:solidFill>
                  <a:srgbClr val="1C4587"/>
                </a:solidFill>
                <a:latin typeface="Calibri"/>
                <a:ea typeface="Calibri"/>
                <a:cs typeface="Calibri"/>
                <a:sym typeface="Calibri"/>
              </a:rPr>
              <a:t>Reducing Eyestrain</a:t>
            </a:r>
            <a:endParaRPr sz="4400">
              <a:solidFill>
                <a:srgbClr val="1C4587"/>
              </a:solidFill>
              <a:latin typeface="Calibri"/>
              <a:ea typeface="Calibri"/>
              <a:cs typeface="Calibri"/>
              <a:sym typeface="Calibri"/>
            </a:endParaRPr>
          </a:p>
        </p:txBody>
      </p:sp>
      <p:pic>
        <p:nvPicPr>
          <p:cNvPr id="623" name="Google Shape;623;p63"/>
          <p:cNvPicPr preferRelativeResize="0"/>
          <p:nvPr/>
        </p:nvPicPr>
        <p:blipFill rotWithShape="1">
          <a:blip r:embed="rId3">
            <a:alphaModFix/>
          </a:blip>
          <a:srcRect b="0" l="0" r="0" t="0"/>
          <a:stretch/>
        </p:blipFill>
        <p:spPr>
          <a:xfrm>
            <a:off x="319314" y="1429327"/>
            <a:ext cx="3673929" cy="2378941"/>
          </a:xfrm>
          <a:prstGeom prst="rect">
            <a:avLst/>
          </a:prstGeom>
          <a:noFill/>
          <a:ln>
            <a:noFill/>
          </a:ln>
        </p:spPr>
      </p:pic>
      <p:pic>
        <p:nvPicPr>
          <p:cNvPr id="624" name="Google Shape;624;p63"/>
          <p:cNvPicPr preferRelativeResize="0"/>
          <p:nvPr/>
        </p:nvPicPr>
        <p:blipFill rotWithShape="1">
          <a:blip r:embed="rId4">
            <a:alphaModFix/>
          </a:blip>
          <a:srcRect b="0" l="0" r="27436" t="0"/>
          <a:stretch/>
        </p:blipFill>
        <p:spPr>
          <a:xfrm>
            <a:off x="8711380" y="1343776"/>
            <a:ext cx="3100527" cy="2550042"/>
          </a:xfrm>
          <a:prstGeom prst="rect">
            <a:avLst/>
          </a:prstGeom>
          <a:noFill/>
          <a:ln>
            <a:noFill/>
          </a:ln>
        </p:spPr>
      </p:pic>
      <p:pic>
        <p:nvPicPr>
          <p:cNvPr id="625" name="Google Shape;625;p63"/>
          <p:cNvPicPr preferRelativeResize="0"/>
          <p:nvPr/>
        </p:nvPicPr>
        <p:blipFill rotWithShape="1">
          <a:blip r:embed="rId5">
            <a:alphaModFix/>
          </a:blip>
          <a:srcRect b="0" l="0" r="0" t="0"/>
          <a:stretch/>
        </p:blipFill>
        <p:spPr>
          <a:xfrm>
            <a:off x="1086756" y="3893818"/>
            <a:ext cx="4699000" cy="2870200"/>
          </a:xfrm>
          <a:prstGeom prst="rect">
            <a:avLst/>
          </a:prstGeom>
          <a:noFill/>
          <a:ln>
            <a:noFill/>
          </a:ln>
        </p:spPr>
      </p:pic>
      <p:pic>
        <p:nvPicPr>
          <p:cNvPr id="626" name="Google Shape;626;p63"/>
          <p:cNvPicPr preferRelativeResize="0"/>
          <p:nvPr/>
        </p:nvPicPr>
        <p:blipFill rotWithShape="1">
          <a:blip r:embed="rId6">
            <a:alphaModFix/>
          </a:blip>
          <a:srcRect b="0" l="0" r="0" t="0"/>
          <a:stretch/>
        </p:blipFill>
        <p:spPr>
          <a:xfrm>
            <a:off x="4247243" y="1439490"/>
            <a:ext cx="4012292" cy="2424773"/>
          </a:xfrm>
          <a:prstGeom prst="rect">
            <a:avLst/>
          </a:prstGeom>
          <a:noFill/>
          <a:ln>
            <a:noFill/>
          </a:ln>
        </p:spPr>
      </p:pic>
      <p:pic>
        <p:nvPicPr>
          <p:cNvPr id="627" name="Google Shape;627;p63"/>
          <p:cNvPicPr preferRelativeResize="0"/>
          <p:nvPr/>
        </p:nvPicPr>
        <p:blipFill rotWithShape="1">
          <a:blip r:embed="rId7">
            <a:alphaModFix/>
          </a:blip>
          <a:srcRect b="0" l="0" r="0" t="0"/>
          <a:stretch/>
        </p:blipFill>
        <p:spPr>
          <a:xfrm>
            <a:off x="6253389" y="3980293"/>
            <a:ext cx="4470400" cy="27178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64"/>
          <p:cNvSpPr txBox="1"/>
          <p:nvPr/>
        </p:nvSpPr>
        <p:spPr>
          <a:xfrm>
            <a:off x="319314" y="-6826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Tips and Tricks: Reducing Eyestrain</a:t>
            </a:r>
            <a:endParaRPr b="1" sz="4400">
              <a:solidFill>
                <a:srgbClr val="1C4587"/>
              </a:solidFill>
              <a:latin typeface="Calibri"/>
              <a:ea typeface="Calibri"/>
              <a:cs typeface="Calibri"/>
              <a:sym typeface="Calibri"/>
            </a:endParaRPr>
          </a:p>
        </p:txBody>
      </p:sp>
      <p:pic>
        <p:nvPicPr>
          <p:cNvPr id="634" name="Google Shape;634;p64"/>
          <p:cNvPicPr preferRelativeResize="0"/>
          <p:nvPr/>
        </p:nvPicPr>
        <p:blipFill rotWithShape="1">
          <a:blip r:embed="rId3">
            <a:alphaModFix/>
          </a:blip>
          <a:srcRect b="82189" l="0" r="0" t="0"/>
          <a:stretch/>
        </p:blipFill>
        <p:spPr>
          <a:xfrm>
            <a:off x="1115985" y="1039587"/>
            <a:ext cx="8813399" cy="1660070"/>
          </a:xfrm>
          <a:prstGeom prst="rect">
            <a:avLst/>
          </a:prstGeom>
          <a:noFill/>
          <a:ln>
            <a:noFill/>
          </a:ln>
        </p:spPr>
      </p:pic>
      <p:pic>
        <p:nvPicPr>
          <p:cNvPr id="635" name="Google Shape;635;p64"/>
          <p:cNvPicPr preferRelativeResize="0"/>
          <p:nvPr/>
        </p:nvPicPr>
        <p:blipFill rotWithShape="1">
          <a:blip r:embed="rId3">
            <a:alphaModFix/>
          </a:blip>
          <a:srcRect b="0" l="0" r="0" t="74904"/>
          <a:stretch/>
        </p:blipFill>
        <p:spPr>
          <a:xfrm>
            <a:off x="3068157" y="4732302"/>
            <a:ext cx="6133899" cy="1628031"/>
          </a:xfrm>
          <a:prstGeom prst="rect">
            <a:avLst/>
          </a:prstGeom>
          <a:noFill/>
          <a:ln>
            <a:noFill/>
          </a:ln>
        </p:spPr>
      </p:pic>
      <p:pic>
        <p:nvPicPr>
          <p:cNvPr id="636" name="Google Shape;636;p64"/>
          <p:cNvPicPr preferRelativeResize="0"/>
          <p:nvPr/>
        </p:nvPicPr>
        <p:blipFill rotWithShape="1">
          <a:blip r:embed="rId3">
            <a:alphaModFix/>
          </a:blip>
          <a:srcRect b="56978" l="32037" r="0" t="18212"/>
          <a:stretch/>
        </p:blipFill>
        <p:spPr>
          <a:xfrm>
            <a:off x="6965243" y="2764711"/>
            <a:ext cx="4950984" cy="1911415"/>
          </a:xfrm>
          <a:prstGeom prst="rect">
            <a:avLst/>
          </a:prstGeom>
          <a:noFill/>
          <a:ln>
            <a:noFill/>
          </a:ln>
        </p:spPr>
      </p:pic>
      <p:pic>
        <p:nvPicPr>
          <p:cNvPr id="637" name="Google Shape;637;p64"/>
          <p:cNvPicPr preferRelativeResize="0"/>
          <p:nvPr/>
        </p:nvPicPr>
        <p:blipFill rotWithShape="1">
          <a:blip r:embed="rId3">
            <a:alphaModFix/>
          </a:blip>
          <a:srcRect b="25704" l="0" r="0" t="44692"/>
          <a:stretch/>
        </p:blipFill>
        <p:spPr>
          <a:xfrm>
            <a:off x="319314" y="2751630"/>
            <a:ext cx="6147058" cy="1924498"/>
          </a:xfrm>
          <a:prstGeom prst="rect">
            <a:avLst/>
          </a:prstGeom>
          <a:noFill/>
          <a:ln>
            <a:noFill/>
          </a:ln>
        </p:spPr>
      </p:pic>
      <p:sp>
        <p:nvSpPr>
          <p:cNvPr id="638" name="Google Shape;638;p64"/>
          <p:cNvSpPr/>
          <p:nvPr/>
        </p:nvSpPr>
        <p:spPr>
          <a:xfrm>
            <a:off x="2075543" y="6404657"/>
            <a:ext cx="83328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https://www.bettervisionguide.com/digital-eye-strain-infographic/</a:t>
            </a:r>
            <a:endParaRPr/>
          </a:p>
        </p:txBody>
      </p:sp>
      <p:pic>
        <p:nvPicPr>
          <p:cNvPr id="639" name="Google Shape;639;p64"/>
          <p:cNvPicPr preferRelativeResize="0"/>
          <p:nvPr/>
        </p:nvPicPr>
        <p:blipFill rotWithShape="1">
          <a:blip r:embed="rId4">
            <a:alphaModFix/>
          </a:blip>
          <a:srcRect b="9188" l="11948" r="15723" t="15002"/>
          <a:stretch/>
        </p:blipFill>
        <p:spPr>
          <a:xfrm>
            <a:off x="10322956" y="960562"/>
            <a:ext cx="1593272" cy="1404588"/>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65"/>
          <p:cNvSpPr txBox="1"/>
          <p:nvPr/>
        </p:nvSpPr>
        <p:spPr>
          <a:xfrm>
            <a:off x="319314" y="-6826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Email (tech) Apnea – </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don’t forget to breathe!</a:t>
            </a:r>
            <a:endParaRPr b="1" sz="4400">
              <a:solidFill>
                <a:srgbClr val="1C4587"/>
              </a:solidFill>
              <a:latin typeface="Calibri"/>
              <a:ea typeface="Calibri"/>
              <a:cs typeface="Calibri"/>
              <a:sym typeface="Calibri"/>
            </a:endParaRPr>
          </a:p>
        </p:txBody>
      </p:sp>
      <p:pic>
        <p:nvPicPr>
          <p:cNvPr id="646" name="Google Shape;646;p65"/>
          <p:cNvPicPr preferRelativeResize="0"/>
          <p:nvPr/>
        </p:nvPicPr>
        <p:blipFill rotWithShape="1">
          <a:blip r:embed="rId3">
            <a:alphaModFix/>
          </a:blip>
          <a:srcRect b="0" l="0" r="0" t="0"/>
          <a:stretch/>
        </p:blipFill>
        <p:spPr>
          <a:xfrm>
            <a:off x="450396" y="1570803"/>
            <a:ext cx="3057072" cy="4604362"/>
          </a:xfrm>
          <a:prstGeom prst="rect">
            <a:avLst/>
          </a:prstGeom>
          <a:noFill/>
          <a:ln>
            <a:noFill/>
          </a:ln>
        </p:spPr>
      </p:pic>
      <p:sp>
        <p:nvSpPr>
          <p:cNvPr id="647" name="Google Shape;647;p65"/>
          <p:cNvSpPr txBox="1"/>
          <p:nvPr/>
        </p:nvSpPr>
        <p:spPr>
          <a:xfrm>
            <a:off x="4034971" y="1316545"/>
            <a:ext cx="7837800" cy="54873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We often stop breathing normally while using tech. </a:t>
            </a:r>
            <a:r>
              <a:rPr lang="en-US" sz="2400">
                <a:solidFill>
                  <a:schemeClr val="dk1"/>
                </a:solidFill>
                <a:latin typeface="Calibri"/>
                <a:ea typeface="Calibri"/>
                <a:cs typeface="Calibri"/>
                <a:sym typeface="Calibri"/>
              </a:rPr>
              <a:t>This can put our body into a higher “stress” state.</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050" u="sng">
              <a:solidFill>
                <a:schemeClr val="dk1"/>
              </a:solidFill>
              <a:latin typeface="Calibri"/>
              <a:ea typeface="Calibri"/>
              <a:cs typeface="Calibri"/>
              <a:sym typeface="Calibri"/>
              <a:hlinkClick r:id="rId4">
                <a:extLst>
                  <a:ext uri="{A12FA001-AC4F-418D-AE19-62706E023703}">
                    <ahyp:hlinkClr val="tx"/>
                  </a:ext>
                </a:extLst>
              </a:hlinkClick>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What can we do?</a:t>
            </a:r>
            <a:endParaRPr sz="2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Be aware </a:t>
            </a:r>
            <a:r>
              <a:rPr i="1" lang="en-US" sz="2400">
                <a:solidFill>
                  <a:schemeClr val="dk1"/>
                </a:solidFill>
                <a:latin typeface="Calibri"/>
                <a:ea typeface="Calibri"/>
                <a:cs typeface="Calibri"/>
                <a:sym typeface="Calibri"/>
              </a:rPr>
              <a:t>[awareness is key to so many facets of digital health!]</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Take a break (even a walk around your workstation)</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Dance</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Sing</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Etc. …similar to many Mental Wellness tips</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[In this research, dancers, musicians, highly-trained athletes, and test pilots did not exhibit tech apnea. Why? They’d been taught breathing techniques to manage emotions and energy. Perhaps other practices can provide similar benefits as well?]</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648" name="Google Shape;648;p65"/>
          <p:cNvSpPr/>
          <p:nvPr/>
        </p:nvSpPr>
        <p:spPr>
          <a:xfrm>
            <a:off x="2515506" y="6488668"/>
            <a:ext cx="80265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5">
                  <a:extLst>
                    <a:ext uri="{A12FA001-AC4F-418D-AE19-62706E023703}">
                      <ahyp:hlinkClr val="tx"/>
                    </a:ext>
                  </a:extLst>
                </a:hlinkClick>
              </a:rPr>
              <a:t>https://lindastone.net/2014/11/24/are-you-breathing-do-you-have-email-apnea/</a:t>
            </a:r>
            <a:endParaRPr sz="18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66"/>
          <p:cNvPicPr preferRelativeResize="0"/>
          <p:nvPr/>
        </p:nvPicPr>
        <p:blipFill rotWithShape="1">
          <a:blip r:embed="rId3">
            <a:alphaModFix/>
          </a:blip>
          <a:srcRect b="0" l="0" r="0" t="0"/>
          <a:stretch/>
        </p:blipFill>
        <p:spPr>
          <a:xfrm>
            <a:off x="7460093" y="2807516"/>
            <a:ext cx="2425406" cy="2286811"/>
          </a:xfrm>
          <a:prstGeom prst="rect">
            <a:avLst/>
          </a:prstGeom>
          <a:noFill/>
          <a:ln>
            <a:noFill/>
          </a:ln>
        </p:spPr>
      </p:pic>
      <p:sp>
        <p:nvSpPr>
          <p:cNvPr id="655" name="Google Shape;655;p66"/>
          <p:cNvSpPr txBox="1"/>
          <p:nvPr/>
        </p:nvSpPr>
        <p:spPr>
          <a:xfrm>
            <a:off x="831850" y="-21340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Discussion: Ergonomics Issues</a:t>
            </a:r>
            <a:endParaRPr b="1" sz="4400">
              <a:solidFill>
                <a:srgbClr val="1C4587"/>
              </a:solidFill>
              <a:latin typeface="Calibri"/>
              <a:ea typeface="Calibri"/>
              <a:cs typeface="Calibri"/>
              <a:sym typeface="Calibri"/>
            </a:endParaRPr>
          </a:p>
        </p:txBody>
      </p:sp>
      <p:pic>
        <p:nvPicPr>
          <p:cNvPr id="656" name="Google Shape;656;p66"/>
          <p:cNvPicPr preferRelativeResize="0"/>
          <p:nvPr/>
        </p:nvPicPr>
        <p:blipFill rotWithShape="1">
          <a:blip r:embed="rId4">
            <a:alphaModFix/>
          </a:blip>
          <a:srcRect b="0" l="0" r="0" t="0"/>
          <a:stretch/>
        </p:blipFill>
        <p:spPr>
          <a:xfrm>
            <a:off x="2409216" y="1082911"/>
            <a:ext cx="3154833" cy="2122492"/>
          </a:xfrm>
          <a:prstGeom prst="rect">
            <a:avLst/>
          </a:prstGeom>
          <a:noFill/>
          <a:ln>
            <a:noFill/>
          </a:ln>
        </p:spPr>
      </p:pic>
      <p:pic>
        <p:nvPicPr>
          <p:cNvPr id="657" name="Google Shape;657;p66"/>
          <p:cNvPicPr preferRelativeResize="0"/>
          <p:nvPr/>
        </p:nvPicPr>
        <p:blipFill rotWithShape="1">
          <a:blip r:embed="rId5">
            <a:alphaModFix/>
          </a:blip>
          <a:srcRect b="0" l="0" r="0" t="0"/>
          <a:stretch/>
        </p:blipFill>
        <p:spPr>
          <a:xfrm>
            <a:off x="9138874" y="4799361"/>
            <a:ext cx="2955542" cy="2029610"/>
          </a:xfrm>
          <a:prstGeom prst="rect">
            <a:avLst/>
          </a:prstGeom>
          <a:noFill/>
          <a:ln>
            <a:noFill/>
          </a:ln>
        </p:spPr>
      </p:pic>
      <p:pic>
        <p:nvPicPr>
          <p:cNvPr id="658" name="Google Shape;658;p66"/>
          <p:cNvPicPr preferRelativeResize="0"/>
          <p:nvPr/>
        </p:nvPicPr>
        <p:blipFill rotWithShape="1">
          <a:blip r:embed="rId6">
            <a:alphaModFix/>
          </a:blip>
          <a:srcRect b="0" l="0" r="0" t="0"/>
          <a:stretch/>
        </p:blipFill>
        <p:spPr>
          <a:xfrm>
            <a:off x="2375025" y="3436802"/>
            <a:ext cx="2123162" cy="3188009"/>
          </a:xfrm>
          <a:prstGeom prst="rect">
            <a:avLst/>
          </a:prstGeom>
          <a:noFill/>
          <a:ln>
            <a:noFill/>
          </a:ln>
        </p:spPr>
      </p:pic>
      <p:pic>
        <p:nvPicPr>
          <p:cNvPr id="659" name="Google Shape;659;p66"/>
          <p:cNvPicPr preferRelativeResize="0"/>
          <p:nvPr/>
        </p:nvPicPr>
        <p:blipFill rotWithShape="1">
          <a:blip r:embed="rId7">
            <a:alphaModFix/>
          </a:blip>
          <a:srcRect b="0" l="0" r="0" t="0"/>
          <a:stretch/>
        </p:blipFill>
        <p:spPr>
          <a:xfrm>
            <a:off x="5698587" y="891061"/>
            <a:ext cx="2356090" cy="2380569"/>
          </a:xfrm>
          <a:prstGeom prst="rect">
            <a:avLst/>
          </a:prstGeom>
          <a:noFill/>
          <a:ln>
            <a:noFill/>
          </a:ln>
        </p:spPr>
      </p:pic>
      <p:pic>
        <p:nvPicPr>
          <p:cNvPr id="660" name="Google Shape;660;p66"/>
          <p:cNvPicPr preferRelativeResize="0"/>
          <p:nvPr/>
        </p:nvPicPr>
        <p:blipFill rotWithShape="1">
          <a:blip r:embed="rId8">
            <a:alphaModFix/>
          </a:blip>
          <a:srcRect b="0" l="0" r="0" t="0"/>
          <a:stretch/>
        </p:blipFill>
        <p:spPr>
          <a:xfrm>
            <a:off x="44049" y="1364941"/>
            <a:ext cx="2210786" cy="2336603"/>
          </a:xfrm>
          <a:prstGeom prst="rect">
            <a:avLst/>
          </a:prstGeom>
          <a:noFill/>
          <a:ln>
            <a:noFill/>
          </a:ln>
        </p:spPr>
      </p:pic>
      <p:pic>
        <p:nvPicPr>
          <p:cNvPr id="661" name="Google Shape;661;p66"/>
          <p:cNvPicPr preferRelativeResize="0"/>
          <p:nvPr/>
        </p:nvPicPr>
        <p:blipFill rotWithShape="1">
          <a:blip r:embed="rId9">
            <a:alphaModFix/>
          </a:blip>
          <a:srcRect b="0" l="0" r="0" t="0"/>
          <a:stretch/>
        </p:blipFill>
        <p:spPr>
          <a:xfrm>
            <a:off x="4028272" y="5277122"/>
            <a:ext cx="2109051" cy="1512775"/>
          </a:xfrm>
          <a:prstGeom prst="rect">
            <a:avLst/>
          </a:prstGeom>
          <a:noFill/>
          <a:ln>
            <a:noFill/>
          </a:ln>
        </p:spPr>
      </p:pic>
      <p:pic>
        <p:nvPicPr>
          <p:cNvPr id="662" name="Google Shape;662;p66"/>
          <p:cNvPicPr preferRelativeResize="0"/>
          <p:nvPr/>
        </p:nvPicPr>
        <p:blipFill rotWithShape="1">
          <a:blip r:embed="rId10">
            <a:alphaModFix/>
          </a:blip>
          <a:srcRect b="0" l="0" r="0" t="0"/>
          <a:stretch/>
        </p:blipFill>
        <p:spPr>
          <a:xfrm>
            <a:off x="6177791" y="5059733"/>
            <a:ext cx="2658524" cy="1765427"/>
          </a:xfrm>
          <a:prstGeom prst="rect">
            <a:avLst/>
          </a:prstGeom>
          <a:noFill/>
          <a:ln>
            <a:noFill/>
          </a:ln>
        </p:spPr>
      </p:pic>
      <p:pic>
        <p:nvPicPr>
          <p:cNvPr id="663" name="Google Shape;663;p66"/>
          <p:cNvPicPr preferRelativeResize="0"/>
          <p:nvPr/>
        </p:nvPicPr>
        <p:blipFill rotWithShape="1">
          <a:blip r:embed="rId11">
            <a:alphaModFix/>
          </a:blip>
          <a:srcRect b="0" l="0" r="0" t="0"/>
          <a:stretch/>
        </p:blipFill>
        <p:spPr>
          <a:xfrm>
            <a:off x="4607671" y="3313724"/>
            <a:ext cx="2779852" cy="1834461"/>
          </a:xfrm>
          <a:prstGeom prst="rect">
            <a:avLst/>
          </a:prstGeom>
          <a:noFill/>
          <a:ln>
            <a:noFill/>
          </a:ln>
        </p:spPr>
      </p:pic>
      <p:pic>
        <p:nvPicPr>
          <p:cNvPr id="664" name="Google Shape;664;p66"/>
          <p:cNvPicPr preferRelativeResize="0"/>
          <p:nvPr/>
        </p:nvPicPr>
        <p:blipFill rotWithShape="1">
          <a:blip r:embed="rId12">
            <a:alphaModFix/>
          </a:blip>
          <a:srcRect b="0" l="0" r="0" t="0"/>
          <a:stretch/>
        </p:blipFill>
        <p:spPr>
          <a:xfrm>
            <a:off x="54570" y="4041230"/>
            <a:ext cx="2190148" cy="2605313"/>
          </a:xfrm>
          <a:prstGeom prst="rect">
            <a:avLst/>
          </a:prstGeom>
          <a:noFill/>
          <a:ln>
            <a:noFill/>
          </a:ln>
        </p:spPr>
      </p:pic>
      <p:pic>
        <p:nvPicPr>
          <p:cNvPr id="665" name="Google Shape;665;p66"/>
          <p:cNvPicPr preferRelativeResize="0"/>
          <p:nvPr/>
        </p:nvPicPr>
        <p:blipFill rotWithShape="1">
          <a:blip r:embed="rId13">
            <a:alphaModFix/>
          </a:blip>
          <a:srcRect b="0" l="0" r="23768" t="0"/>
          <a:stretch/>
        </p:blipFill>
        <p:spPr>
          <a:xfrm>
            <a:off x="9717703" y="874404"/>
            <a:ext cx="2376714" cy="2082799"/>
          </a:xfrm>
          <a:prstGeom prst="rect">
            <a:avLst/>
          </a:prstGeom>
          <a:noFill/>
          <a:ln>
            <a:noFill/>
          </a:ln>
        </p:spPr>
      </p:pic>
      <p:pic>
        <p:nvPicPr>
          <p:cNvPr id="666" name="Google Shape;666;p66"/>
          <p:cNvPicPr preferRelativeResize="0"/>
          <p:nvPr/>
        </p:nvPicPr>
        <p:blipFill rotWithShape="1">
          <a:blip r:embed="rId14">
            <a:alphaModFix/>
          </a:blip>
          <a:srcRect b="0" l="0" r="0" t="0"/>
          <a:stretch/>
        </p:blipFill>
        <p:spPr>
          <a:xfrm>
            <a:off x="8189216" y="995826"/>
            <a:ext cx="1492335" cy="1988456"/>
          </a:xfrm>
          <a:prstGeom prst="rect">
            <a:avLst/>
          </a:prstGeom>
          <a:noFill/>
          <a:ln>
            <a:noFill/>
          </a:ln>
        </p:spPr>
      </p:pic>
      <p:pic>
        <p:nvPicPr>
          <p:cNvPr id="667" name="Google Shape;667;p66"/>
          <p:cNvPicPr preferRelativeResize="0"/>
          <p:nvPr/>
        </p:nvPicPr>
        <p:blipFill rotWithShape="1">
          <a:blip r:embed="rId15">
            <a:alphaModFix/>
          </a:blip>
          <a:srcRect b="0" l="0" r="0" t="0"/>
          <a:stretch/>
        </p:blipFill>
        <p:spPr>
          <a:xfrm>
            <a:off x="9987097" y="3240131"/>
            <a:ext cx="2107320" cy="138639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67"/>
          <p:cNvSpPr txBox="1"/>
          <p:nvPr/>
        </p:nvSpPr>
        <p:spPr>
          <a:xfrm>
            <a:off x="1597959" y="136468"/>
            <a:ext cx="89961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Tips and Tricks: Ergonomics</a:t>
            </a:r>
            <a:endParaRPr b="1" sz="4400">
              <a:solidFill>
                <a:srgbClr val="1C4587"/>
              </a:solidFill>
              <a:latin typeface="Calibri"/>
              <a:ea typeface="Calibri"/>
              <a:cs typeface="Calibri"/>
              <a:sym typeface="Calibri"/>
            </a:endParaRPr>
          </a:p>
        </p:txBody>
      </p:sp>
      <p:sp>
        <p:nvSpPr>
          <p:cNvPr id="674" name="Google Shape;674;p67"/>
          <p:cNvSpPr/>
          <p:nvPr/>
        </p:nvSpPr>
        <p:spPr>
          <a:xfrm>
            <a:off x="1059429" y="6058615"/>
            <a:ext cx="56130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Detailed workstation ideas: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https://ehs.unc.edu/workplace-safety/ergonomics/office/</a:t>
            </a:r>
            <a:endParaRPr/>
          </a:p>
        </p:txBody>
      </p:sp>
      <p:pic>
        <p:nvPicPr>
          <p:cNvPr id="675" name="Google Shape;675;p67"/>
          <p:cNvPicPr preferRelativeResize="0"/>
          <p:nvPr/>
        </p:nvPicPr>
        <p:blipFill rotWithShape="1">
          <a:blip r:embed="rId3">
            <a:alphaModFix/>
          </a:blip>
          <a:srcRect b="0" l="0" r="0" t="0"/>
          <a:stretch/>
        </p:blipFill>
        <p:spPr>
          <a:xfrm>
            <a:off x="490084" y="1039588"/>
            <a:ext cx="3060700" cy="3594100"/>
          </a:xfrm>
          <a:prstGeom prst="rect">
            <a:avLst/>
          </a:prstGeom>
          <a:noFill/>
          <a:ln>
            <a:noFill/>
          </a:ln>
        </p:spPr>
      </p:pic>
      <p:pic>
        <p:nvPicPr>
          <p:cNvPr id="676" name="Google Shape;676;p67"/>
          <p:cNvPicPr preferRelativeResize="0"/>
          <p:nvPr/>
        </p:nvPicPr>
        <p:blipFill rotWithShape="1">
          <a:blip r:embed="rId4">
            <a:alphaModFix/>
          </a:blip>
          <a:srcRect b="0" l="0" r="0" t="0"/>
          <a:stretch/>
        </p:blipFill>
        <p:spPr>
          <a:xfrm>
            <a:off x="3865903" y="1213759"/>
            <a:ext cx="3873500" cy="3454400"/>
          </a:xfrm>
          <a:prstGeom prst="rect">
            <a:avLst/>
          </a:prstGeom>
          <a:noFill/>
          <a:ln>
            <a:noFill/>
          </a:ln>
        </p:spPr>
      </p:pic>
      <p:sp>
        <p:nvSpPr>
          <p:cNvPr id="677" name="Google Shape;677;p67"/>
          <p:cNvSpPr txBox="1"/>
          <p:nvPr/>
        </p:nvSpPr>
        <p:spPr>
          <a:xfrm>
            <a:off x="8336416" y="1840134"/>
            <a:ext cx="3086400" cy="17547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Also pay attention to:</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-Mouse ergonomics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-Air temperature and flow</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-Display brightness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-Keyboard position and design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-Doing stretches</a:t>
            </a:r>
            <a:endParaRPr sz="1800">
              <a:solidFill>
                <a:schemeClr val="dk1"/>
              </a:solidFill>
              <a:latin typeface="Calibri"/>
              <a:ea typeface="Calibri"/>
              <a:cs typeface="Calibri"/>
              <a:sym typeface="Calibri"/>
            </a:endParaRPr>
          </a:p>
        </p:txBody>
      </p:sp>
      <p:sp>
        <p:nvSpPr>
          <p:cNvPr id="678" name="Google Shape;678;p67"/>
          <p:cNvSpPr txBox="1"/>
          <p:nvPr>
            <p:ph idx="1" type="body"/>
          </p:nvPr>
        </p:nvSpPr>
        <p:spPr>
          <a:xfrm>
            <a:off x="275772" y="4998638"/>
            <a:ext cx="4339200" cy="4551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None/>
            </a:pPr>
            <a:r>
              <a:rPr b="1" lang="en-US"/>
              <a:t>What works for you?</a:t>
            </a:r>
            <a:endParaRPr b="1"/>
          </a:p>
          <a:p>
            <a:pPr indent="0" lvl="0" marL="0" rtl="0" algn="l">
              <a:lnSpc>
                <a:spcPct val="90000"/>
              </a:lnSpc>
              <a:spcBef>
                <a:spcPts val="1000"/>
              </a:spcBef>
              <a:spcAft>
                <a:spcPts val="0"/>
              </a:spcAft>
              <a:buClr>
                <a:schemeClr val="dk1"/>
              </a:buClr>
              <a:buSzPts val="2400"/>
              <a:buNone/>
            </a:pPr>
            <a:r>
              <a:t/>
            </a:r>
            <a:endParaRPr sz="2400"/>
          </a:p>
        </p:txBody>
      </p:sp>
      <p:pic>
        <p:nvPicPr>
          <p:cNvPr id="679" name="Google Shape;679;p67"/>
          <p:cNvPicPr preferRelativeResize="0"/>
          <p:nvPr/>
        </p:nvPicPr>
        <p:blipFill rotWithShape="1">
          <a:blip r:embed="rId5">
            <a:alphaModFix/>
          </a:blip>
          <a:srcRect b="25704" l="0" r="0" t="44692"/>
          <a:stretch/>
        </p:blipFill>
        <p:spPr>
          <a:xfrm>
            <a:off x="4774789" y="4062103"/>
            <a:ext cx="7174926" cy="224629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68"/>
          <p:cNvSpPr txBox="1"/>
          <p:nvPr/>
        </p:nvSpPr>
        <p:spPr>
          <a:xfrm>
            <a:off x="1597959" y="136468"/>
            <a:ext cx="89961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Benefits of Writing by Hand?</a:t>
            </a:r>
            <a:endParaRPr b="1" sz="4400">
              <a:solidFill>
                <a:srgbClr val="1C4587"/>
              </a:solidFill>
              <a:latin typeface="Calibri"/>
              <a:ea typeface="Calibri"/>
              <a:cs typeface="Calibri"/>
              <a:sym typeface="Calibri"/>
            </a:endParaRPr>
          </a:p>
        </p:txBody>
      </p:sp>
      <p:sp>
        <p:nvSpPr>
          <p:cNvPr id="686" name="Google Shape;686;p68"/>
          <p:cNvSpPr txBox="1"/>
          <p:nvPr/>
        </p:nvSpPr>
        <p:spPr>
          <a:xfrm>
            <a:off x="821248" y="1152900"/>
            <a:ext cx="10549500" cy="47715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i="1" lang="en-US" sz="1600">
                <a:solidFill>
                  <a:schemeClr val="dk1"/>
                </a:solidFill>
                <a:latin typeface="Calibri"/>
                <a:ea typeface="Calibri"/>
                <a:cs typeface="Calibri"/>
                <a:sym typeface="Calibri"/>
              </a:rPr>
              <a:t>Since this topic came up in our discussion, I wanted to do a little research on any known benefits of writing by hand (using "old school" methods for note-taking or ). Most sample sizes are relatively small, but patterns show up in the research across nations and years. This is also relevant for conversations about whether children should be learning cursive. The question to consider is, Might there be other benefits outside of the handwriting itself from "learning to write?"</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Mueller, Pam A. and Oppenheimer, Daniel M. "The Pen Is Mightier Than the Keyboard: Advantages of Longhand Over Laptop Note Taking." </a:t>
            </a:r>
            <a:r>
              <a:rPr i="1" lang="en-US" sz="1800">
                <a:solidFill>
                  <a:schemeClr val="dk1"/>
                </a:solidFill>
                <a:latin typeface="Calibri"/>
                <a:ea typeface="Calibri"/>
                <a:cs typeface="Calibri"/>
                <a:sym typeface="Calibri"/>
              </a:rPr>
              <a:t>Psychological Science</a:t>
            </a:r>
            <a:r>
              <a:rPr lang="en-US" sz="1800">
                <a:solidFill>
                  <a:schemeClr val="dk1"/>
                </a:solidFill>
                <a:latin typeface="Calibri"/>
                <a:ea typeface="Calibri"/>
                <a:cs typeface="Calibri"/>
                <a:sym typeface="Calibri"/>
              </a:rPr>
              <a:t> (2014) Vol. 25(6), 1159–1168. </a:t>
            </a:r>
            <a:r>
              <a:rPr lang="en-US" sz="1800" u="sng">
                <a:solidFill>
                  <a:schemeClr val="hlink"/>
                </a:solidFill>
                <a:latin typeface="Calibri"/>
                <a:ea typeface="Calibri"/>
                <a:cs typeface="Calibri"/>
                <a:sym typeface="Calibri"/>
                <a:hlinkClick r:id="rId3"/>
              </a:rPr>
              <a:t>https://linguistics.ucla.edu/people/hayes/Teaching/papers/MuellerAndOppenheimer2014OnTakingNotesByHand.pdf</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a:t>
            </a:r>
            <a:r>
              <a:rPr lang="en-US" sz="1800">
                <a:solidFill>
                  <a:srgbClr val="212121"/>
                </a:solidFill>
                <a:highlight>
                  <a:srgbClr val="FFFFFF"/>
                </a:highlight>
                <a:latin typeface="Roboto"/>
                <a:ea typeface="Roboto"/>
                <a:cs typeface="Roboto"/>
                <a:sym typeface="Roboto"/>
              </a:rPr>
              <a:t>he mastery of handwriting is based on the involvement of a network of brain structures whose involvement and inter-connection are specific to writing alphabet characters. This network is built upon the joint learning of writing and reading and depends on the level of expertise of the writer." </a:t>
            </a:r>
            <a:endParaRPr sz="1800">
              <a:solidFill>
                <a:srgbClr val="212121"/>
              </a:solidFill>
              <a:highlight>
                <a:srgbClr val="FFFFFF"/>
              </a:highlight>
              <a:latin typeface="Roboto"/>
              <a:ea typeface="Roboto"/>
              <a:cs typeface="Roboto"/>
              <a:sym typeface="Roboto"/>
            </a:endParaRPr>
          </a:p>
          <a:p>
            <a:pPr indent="0" lvl="0" marL="0" marR="0" rtl="0" algn="l">
              <a:spcBef>
                <a:spcPts val="0"/>
              </a:spcBef>
              <a:spcAft>
                <a:spcPts val="0"/>
              </a:spcAft>
              <a:buNone/>
            </a:pPr>
            <a:r>
              <a:rPr lang="en-US" sz="1800" u="sng">
                <a:solidFill>
                  <a:schemeClr val="hlink"/>
                </a:solidFill>
                <a:highlight>
                  <a:srgbClr val="FFFFFF"/>
                </a:highlight>
                <a:latin typeface="Roboto"/>
                <a:ea typeface="Roboto"/>
                <a:cs typeface="Roboto"/>
                <a:sym typeface="Roboto"/>
                <a:hlinkClick r:id="rId4"/>
              </a:rPr>
              <a:t>https://pubmed.ncbi.nlm.nih.gov/28190914/</a:t>
            </a:r>
            <a:r>
              <a:rPr lang="en-US" sz="1800">
                <a:solidFill>
                  <a:srgbClr val="212121"/>
                </a:solidFill>
                <a:highlight>
                  <a:srgbClr val="FFFFFF"/>
                </a:highlight>
                <a:latin typeface="Roboto"/>
                <a:ea typeface="Roboto"/>
                <a:cs typeface="Roboto"/>
                <a:sym typeface="Roboto"/>
              </a:rPr>
              <a:t> - "Neuroanatomy of Handwriting and Related Reading and Writing Skills in Adults and Children with and without Learning Disabilities: French-American Connections." </a:t>
            </a:r>
            <a:r>
              <a:rPr i="1" lang="en-US" sz="1800">
                <a:solidFill>
                  <a:srgbClr val="212121"/>
                </a:solidFill>
                <a:highlight>
                  <a:srgbClr val="FFFFFF"/>
                </a:highlight>
                <a:latin typeface="Roboto"/>
                <a:ea typeface="Roboto"/>
                <a:cs typeface="Roboto"/>
                <a:sym typeface="Roboto"/>
              </a:rPr>
              <a:t>Pratiques</a:t>
            </a:r>
            <a:r>
              <a:rPr lang="en-US" sz="1800">
                <a:solidFill>
                  <a:srgbClr val="212121"/>
                </a:solidFill>
                <a:highlight>
                  <a:srgbClr val="FFFFFF"/>
                </a:highlight>
                <a:latin typeface="Roboto"/>
                <a:ea typeface="Roboto"/>
                <a:cs typeface="Roboto"/>
                <a:sym typeface="Roboto"/>
              </a:rPr>
              <a:t>. 2016 Dec;171-172:3175. doi: 10.4000/pratiques.3175. Epub 2017 Feb 7.</a:t>
            </a:r>
            <a:endParaRPr sz="1800">
              <a:solidFill>
                <a:srgbClr val="212121"/>
              </a:solidFill>
              <a:highlight>
                <a:srgbClr val="FFFFFF"/>
              </a:highlight>
              <a:latin typeface="Roboto"/>
              <a:ea typeface="Roboto"/>
              <a:cs typeface="Roboto"/>
              <a:sym typeface="Roboto"/>
            </a:endParaRPr>
          </a:p>
          <a:p>
            <a:pPr indent="0" lvl="0" marL="0" marR="0" rtl="0" algn="l">
              <a:spcBef>
                <a:spcPts val="0"/>
              </a:spcBef>
              <a:spcAft>
                <a:spcPts val="0"/>
              </a:spcAft>
              <a:buNone/>
            </a:pPr>
            <a:r>
              <a:t/>
            </a:r>
            <a:endParaRPr sz="1200">
              <a:solidFill>
                <a:srgbClr val="212121"/>
              </a:solidFill>
              <a:highlight>
                <a:srgbClr val="FFFFFF"/>
              </a:highlight>
              <a:latin typeface="Roboto"/>
              <a:ea typeface="Roboto"/>
              <a:cs typeface="Roboto"/>
              <a:sym typeface="Roboto"/>
            </a:endParaRPr>
          </a:p>
          <a:p>
            <a:pPr indent="0" lvl="0" marL="0" marR="0" rtl="0" algn="l">
              <a:spcBef>
                <a:spcPts val="0"/>
              </a:spcBef>
              <a:spcAft>
                <a:spcPts val="0"/>
              </a:spcAft>
              <a:buNone/>
            </a:pPr>
            <a:r>
              <a:t/>
            </a:r>
            <a:endParaRPr sz="1200">
              <a:solidFill>
                <a:srgbClr val="212121"/>
              </a:solidFill>
              <a:highlight>
                <a:srgbClr val="FFFFFF"/>
              </a:highlight>
              <a:latin typeface="Roboto"/>
              <a:ea typeface="Roboto"/>
              <a:cs typeface="Roboto"/>
              <a:sym typeface="Roboto"/>
            </a:endParaRPr>
          </a:p>
        </p:txBody>
      </p:sp>
      <p:pic>
        <p:nvPicPr>
          <p:cNvPr id="687" name="Google Shape;687;p68"/>
          <p:cNvPicPr preferRelativeResize="0"/>
          <p:nvPr/>
        </p:nvPicPr>
        <p:blipFill rotWithShape="1">
          <a:blip r:embed="rId5">
            <a:alphaModFix/>
          </a:blip>
          <a:srcRect b="0" l="0" r="0" t="0"/>
          <a:stretch/>
        </p:blipFill>
        <p:spPr>
          <a:xfrm>
            <a:off x="10036450" y="44828"/>
            <a:ext cx="1437824" cy="11080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5"/>
          <p:cNvSpPr txBox="1"/>
          <p:nvPr/>
        </p:nvSpPr>
        <p:spPr>
          <a:xfrm>
            <a:off x="1212000" y="238348"/>
            <a:ext cx="9768000" cy="1031100"/>
          </a:xfrm>
          <a:prstGeom prst="rect">
            <a:avLst/>
          </a:prstGeom>
          <a:solidFill>
            <a:schemeClr val="lt1"/>
          </a:solidFill>
          <a:ln>
            <a:noFill/>
          </a:ln>
        </p:spPr>
        <p:txBody>
          <a:bodyPr anchorCtr="0" anchor="ctr" bIns="45700" lIns="91425" spcFirstLastPara="1" rIns="91425" wrap="square" tIns="45700">
            <a:normAutofit fontScale="70000" lnSpcReduction="10000"/>
          </a:bodyPr>
          <a:lstStyle/>
          <a:p>
            <a:pPr indent="0" lvl="0" marL="0" marR="0" rtl="0" algn="ctr">
              <a:lnSpc>
                <a:spcPct val="90000"/>
              </a:lnSpc>
              <a:spcBef>
                <a:spcPts val="0"/>
              </a:spcBef>
              <a:spcAft>
                <a:spcPts val="0"/>
              </a:spcAft>
              <a:buClr>
                <a:srgbClr val="222A35"/>
              </a:buClr>
              <a:buSzPct val="108000"/>
              <a:buFont typeface="Calibri"/>
              <a:buNone/>
            </a:pPr>
            <a:r>
              <a:rPr b="1" lang="en-US" sz="5000">
                <a:solidFill>
                  <a:srgbClr val="0B5394"/>
                </a:solidFill>
                <a:latin typeface="Calibri"/>
                <a:ea typeface="Calibri"/>
                <a:cs typeface="Calibri"/>
                <a:sym typeface="Calibri"/>
              </a:rPr>
              <a:t>Check-in: </a:t>
            </a:r>
            <a:r>
              <a:rPr b="1" i="1" lang="en-US" sz="5000">
                <a:solidFill>
                  <a:srgbClr val="E3760B"/>
                </a:solidFill>
                <a:latin typeface="Calibri"/>
                <a:ea typeface="Calibri"/>
                <a:cs typeface="Calibri"/>
                <a:sym typeface="Calibri"/>
              </a:rPr>
              <a:t>Question</a:t>
            </a:r>
            <a:endParaRPr b="1" sz="500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rgbClr val="222A35"/>
              </a:buClr>
              <a:buSzPct val="108000"/>
              <a:buFont typeface="Calibri"/>
              <a:buNone/>
            </a:pPr>
            <a:r>
              <a:rPr b="1" lang="en-US" sz="5000">
                <a:solidFill>
                  <a:srgbClr val="0B5394"/>
                </a:solidFill>
                <a:latin typeface="Calibri"/>
                <a:ea typeface="Calibri"/>
                <a:cs typeface="Calibri"/>
                <a:sym typeface="Calibri"/>
              </a:rPr>
              <a:t>Where in your body do you tend to "feel stress?"</a:t>
            </a:r>
            <a:r>
              <a:rPr b="1" lang="en-US" sz="5000">
                <a:solidFill>
                  <a:srgbClr val="0B5394"/>
                </a:solidFill>
                <a:latin typeface="Calibri"/>
                <a:ea typeface="Calibri"/>
                <a:cs typeface="Calibri"/>
                <a:sym typeface="Calibri"/>
              </a:rPr>
              <a:t> </a:t>
            </a:r>
            <a:endParaRPr b="1" i="0" sz="5000" u="none" cap="none" strike="noStrike">
              <a:solidFill>
                <a:srgbClr val="0B5394"/>
              </a:solidFill>
              <a:latin typeface="Calibri"/>
              <a:ea typeface="Calibri"/>
              <a:cs typeface="Calibri"/>
              <a:sym typeface="Calibri"/>
            </a:endParaRPr>
          </a:p>
        </p:txBody>
      </p:sp>
      <p:pic>
        <p:nvPicPr>
          <p:cNvPr id="117" name="Google Shape;117;p15"/>
          <p:cNvPicPr preferRelativeResize="0"/>
          <p:nvPr/>
        </p:nvPicPr>
        <p:blipFill rotWithShape="1">
          <a:blip r:embed="rId3">
            <a:alphaModFix/>
          </a:blip>
          <a:srcRect b="0" l="0" r="0" t="1758"/>
          <a:stretch/>
        </p:blipFill>
        <p:spPr>
          <a:xfrm>
            <a:off x="152400" y="1365100"/>
            <a:ext cx="11831250" cy="5340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69"/>
          <p:cNvSpPr txBox="1"/>
          <p:nvPr/>
        </p:nvSpPr>
        <p:spPr>
          <a:xfrm>
            <a:off x="1597959" y="60268"/>
            <a:ext cx="89961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Benefits of Writing by Hand?</a:t>
            </a:r>
            <a:endParaRPr b="1" sz="4400">
              <a:solidFill>
                <a:srgbClr val="1C4587"/>
              </a:solidFill>
              <a:latin typeface="Calibri"/>
              <a:ea typeface="Calibri"/>
              <a:cs typeface="Calibri"/>
              <a:sym typeface="Calibri"/>
            </a:endParaRPr>
          </a:p>
        </p:txBody>
      </p:sp>
      <p:sp>
        <p:nvSpPr>
          <p:cNvPr id="694" name="Google Shape;694;p69"/>
          <p:cNvSpPr txBox="1"/>
          <p:nvPr/>
        </p:nvSpPr>
        <p:spPr>
          <a:xfrm>
            <a:off x="821248" y="1152900"/>
            <a:ext cx="10549500" cy="55104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i="1" lang="en-US" sz="1600">
                <a:solidFill>
                  <a:schemeClr val="dk1"/>
                </a:solidFill>
                <a:latin typeface="Calibri"/>
                <a:ea typeface="Calibri"/>
                <a:cs typeface="Calibri"/>
                <a:sym typeface="Calibri"/>
              </a:rPr>
              <a:t>Since this topic came up in our discussion, I wanted to do a little research on any known benefits of writing by hand (using "old school" methods for note-taking or ). Most sample sizes are relatively small, but patterns show up in the research across nations and years. This is also relevant for conversations about whether children should be learning cursive. The question to consider is, Might there be other benefits outside of the handwriting itself from "learning to write?"</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800">
                <a:solidFill>
                  <a:schemeClr val="dk1"/>
                </a:solidFill>
                <a:latin typeface="Calibri"/>
                <a:ea typeface="Calibri"/>
                <a:cs typeface="Calibri"/>
                <a:sym typeface="Calibri"/>
              </a:rPr>
              <a:t>Research done in Tokyo: </a:t>
            </a:r>
            <a:r>
              <a:rPr lang="en-US" sz="1800" u="sng">
                <a:solidFill>
                  <a:schemeClr val="hlink"/>
                </a:solidFill>
                <a:latin typeface="Calibri"/>
                <a:ea typeface="Calibri"/>
                <a:cs typeface="Calibri"/>
                <a:sym typeface="Calibri"/>
                <a:hlinkClick r:id="rId3"/>
              </a:rPr>
              <a:t>https://www.frontiersin.org/articles/10.3389/fnbeh.2021.634158/full</a:t>
            </a:r>
            <a:r>
              <a:rPr lang="en-US" sz="1800">
                <a:solidFill>
                  <a:schemeClr val="dk1"/>
                </a:solidFill>
                <a:latin typeface="Calibri"/>
                <a:ea typeface="Calibri"/>
                <a:cs typeface="Calibri"/>
                <a:sym typeface="Calibri"/>
              </a:rPr>
              <a:t> "Paper Notebooks vs. Mobile Devices: Brain Activation Differences During Memory Retrieval." </a:t>
            </a:r>
            <a:r>
              <a:rPr i="1" lang="en-US" sz="1800">
                <a:solidFill>
                  <a:schemeClr val="dk1"/>
                </a:solidFill>
                <a:latin typeface="Calibri"/>
                <a:ea typeface="Calibri"/>
                <a:cs typeface="Calibri"/>
                <a:sym typeface="Calibri"/>
              </a:rPr>
              <a:t>Frontiers in Behavioral Neuroscience. </a:t>
            </a:r>
            <a:r>
              <a:rPr lang="en-US" sz="1800">
                <a:solidFill>
                  <a:schemeClr val="dk1"/>
                </a:solidFill>
                <a:latin typeface="Calibri"/>
                <a:ea typeface="Calibri"/>
                <a:cs typeface="Calibri"/>
                <a:sym typeface="Calibri"/>
              </a:rPr>
              <a:t>(2021) Vol. 15</a:t>
            </a:r>
            <a:r>
              <a:rPr i="1" lang="en-US" sz="1800">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DOI=10.3389/fnbeh.2021.634158   </a:t>
            </a:r>
            <a:r>
              <a:rPr i="1"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800">
                <a:solidFill>
                  <a:schemeClr val="dk1"/>
                </a:solidFill>
                <a:latin typeface="Calibri"/>
                <a:ea typeface="Calibri"/>
                <a:cs typeface="Calibri"/>
                <a:sym typeface="Calibri"/>
              </a:rPr>
              <a:t>An article exploring the research:</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800" u="sng">
                <a:solidFill>
                  <a:schemeClr val="hlink"/>
                </a:solidFill>
                <a:latin typeface="Calibri"/>
                <a:ea typeface="Calibri"/>
                <a:cs typeface="Calibri"/>
                <a:sym typeface="Calibri"/>
                <a:hlinkClick r:id="rId4"/>
              </a:rPr>
              <a:t>https://www.u-tokyo.ac.jp/focus/en/press/z0508_00168.html</a:t>
            </a:r>
            <a:r>
              <a:rPr lang="en-US" sz="1800">
                <a:solidFill>
                  <a:schemeClr val="dk1"/>
                </a:solidFill>
                <a:latin typeface="Calibri"/>
                <a:ea typeface="Calibri"/>
                <a:cs typeface="Calibri"/>
                <a:sym typeface="Calibri"/>
              </a:rPr>
              <a:t> – this article summarizes the researcher's perspective, including noting even the difference of writing by hand on an e-ink device vs. writing by hand on paper. "[P]aper notebooks contain more complex spatial information than digital paper. Physical paper allows for tangible permanence, irregular strokes, and uneven shape, like folded corners. In contrast, digital paper is uniform, has no fixed position when scrolling, and disappears when you close the app." (Michelle here: I'm experimenting with e-ink so this was interesting for me to consider.)</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US" sz="1800">
                <a:solidFill>
                  <a:schemeClr val="dk1"/>
                </a:solidFill>
                <a:latin typeface="Calibri"/>
                <a:ea typeface="Calibri"/>
                <a:cs typeface="Calibri"/>
                <a:sym typeface="Calibri"/>
              </a:rPr>
              <a:t>Note: The research from Tokyo also looks at digital vs. paper calendaring. Here's another article summarizing the research. https://www.psychologytoday.com/us/blog/the-athletes-way/202103/4-reasons-writing-things-down-paper-still-reigns-supreme</a:t>
            </a:r>
            <a:endParaRPr sz="1200">
              <a:solidFill>
                <a:srgbClr val="212121"/>
              </a:solidFill>
              <a:highlight>
                <a:srgbClr val="FFFFFF"/>
              </a:highlight>
              <a:latin typeface="Roboto"/>
              <a:ea typeface="Roboto"/>
              <a:cs typeface="Roboto"/>
              <a:sym typeface="Roboto"/>
            </a:endParaRPr>
          </a:p>
        </p:txBody>
      </p:sp>
      <p:pic>
        <p:nvPicPr>
          <p:cNvPr id="695" name="Google Shape;695;p69"/>
          <p:cNvPicPr preferRelativeResize="0"/>
          <p:nvPr/>
        </p:nvPicPr>
        <p:blipFill rotWithShape="1">
          <a:blip r:embed="rId5">
            <a:alphaModFix/>
          </a:blip>
          <a:srcRect b="0" l="0" r="0" t="0"/>
          <a:stretch/>
        </p:blipFill>
        <p:spPr>
          <a:xfrm>
            <a:off x="10036450" y="44828"/>
            <a:ext cx="1437824" cy="110807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70"/>
          <p:cNvSpPr txBox="1"/>
          <p:nvPr/>
        </p:nvSpPr>
        <p:spPr>
          <a:xfrm>
            <a:off x="1597959" y="136468"/>
            <a:ext cx="89961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Benefits of Writing by Hand?</a:t>
            </a:r>
            <a:endParaRPr b="1" sz="4400">
              <a:solidFill>
                <a:srgbClr val="1C4587"/>
              </a:solidFill>
              <a:latin typeface="Calibri"/>
              <a:ea typeface="Calibri"/>
              <a:cs typeface="Calibri"/>
              <a:sym typeface="Calibri"/>
            </a:endParaRPr>
          </a:p>
        </p:txBody>
      </p:sp>
      <p:sp>
        <p:nvSpPr>
          <p:cNvPr id="702" name="Google Shape;702;p70"/>
          <p:cNvSpPr txBox="1"/>
          <p:nvPr/>
        </p:nvSpPr>
        <p:spPr>
          <a:xfrm>
            <a:off x="821248" y="1152900"/>
            <a:ext cx="10549500" cy="52335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i="1" lang="en-US" sz="1600">
                <a:solidFill>
                  <a:schemeClr val="dk1"/>
                </a:solidFill>
                <a:latin typeface="Calibri"/>
                <a:ea typeface="Calibri"/>
                <a:cs typeface="Calibri"/>
                <a:sym typeface="Calibri"/>
              </a:rPr>
              <a:t>Since this topic came up in our discussion, I wanted to do a little research on any known benefits of writing by hand (using "old school" methods for note-taking or ). Most sample sizes are relatively small, but patterns show up in the research across nations and years. This is also relevant for conversations about whether children should be learning cursive. The question to consider is, Might there be other benefits outside of the handwriting itself from "learning to write?"</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800">
                <a:solidFill>
                  <a:srgbClr val="212121"/>
                </a:solidFill>
                <a:highlight>
                  <a:srgbClr val="FFFFFF"/>
                </a:highlight>
                <a:latin typeface="Calibri"/>
                <a:ea typeface="Calibri"/>
                <a:cs typeface="Calibri"/>
                <a:sym typeface="Calibri"/>
              </a:rPr>
              <a:t>E.O. Askvik et al. The importance of cursive handwriting over typewriting for learning in the classroom: a high-density EEG study of 12-year-old children and young adults. </a:t>
            </a:r>
            <a:r>
              <a:rPr i="1" lang="en-US" sz="1800">
                <a:solidFill>
                  <a:srgbClr val="212121"/>
                </a:solidFill>
                <a:highlight>
                  <a:srgbClr val="FFFFFF"/>
                </a:highlight>
                <a:latin typeface="Calibri"/>
                <a:ea typeface="Calibri"/>
                <a:cs typeface="Calibri"/>
                <a:sym typeface="Calibri"/>
              </a:rPr>
              <a:t>Frontiers in Psychology.</a:t>
            </a:r>
            <a:r>
              <a:rPr lang="en-US" sz="1800">
                <a:solidFill>
                  <a:srgbClr val="212121"/>
                </a:solidFill>
                <a:highlight>
                  <a:srgbClr val="FFFFFF"/>
                </a:highlight>
                <a:latin typeface="Calibri"/>
                <a:ea typeface="Calibri"/>
                <a:cs typeface="Calibri"/>
                <a:sym typeface="Calibri"/>
              </a:rPr>
              <a:t> July 28, 2020. doi: 10.3389/fpsyg.2020.01810.</a:t>
            </a:r>
            <a:endParaRPr sz="1800">
              <a:solidFill>
                <a:srgbClr val="21212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rgbClr val="212121"/>
              </a:solidFill>
              <a:highlight>
                <a:srgbClr val="FFFFFF"/>
              </a:highlight>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solidFill>
                  <a:srgbClr val="212121"/>
                </a:solidFill>
                <a:highlight>
                  <a:srgbClr val="FFFFFF"/>
                </a:highlight>
                <a:latin typeface="Calibri"/>
                <a:ea typeface="Calibri"/>
                <a:cs typeface="Calibri"/>
                <a:sym typeface="Calibri"/>
              </a:rPr>
              <a:t>Someone's summary of this researcher's views: "writing gives you brain “hooks” to hang information on, similar to marking pages in books. Add to this the importance of fine motor skills: a keystroke is repetitive and uncreative, whereas you’re constantly challenging your motor skills when writing." </a:t>
            </a:r>
            <a:r>
              <a:rPr lang="en-US" sz="1200" u="sng">
                <a:solidFill>
                  <a:schemeClr val="hlink"/>
                </a:solidFill>
                <a:highlight>
                  <a:srgbClr val="FFFFFF"/>
                </a:highlight>
                <a:latin typeface="Calibri"/>
                <a:ea typeface="Calibri"/>
                <a:cs typeface="Calibri"/>
                <a:sym typeface="Calibri"/>
                <a:hlinkClick r:id="rId3"/>
              </a:rPr>
              <a:t>https://bigthink.com/the-present/handwriting-memory/</a:t>
            </a:r>
            <a:endParaRPr sz="1200">
              <a:solidFill>
                <a:srgbClr val="212121"/>
              </a:solidFill>
              <a:highlight>
                <a:srgbClr val="FFFFFF"/>
              </a:highlight>
              <a:latin typeface="Calibri"/>
              <a:ea typeface="Calibri"/>
              <a:cs typeface="Calibri"/>
              <a:sym typeface="Calibri"/>
            </a:endParaRPr>
          </a:p>
          <a:p>
            <a:pPr indent="-304800" lvl="0" marL="457200" rtl="0" algn="l">
              <a:spcBef>
                <a:spcPts val="0"/>
              </a:spcBef>
              <a:spcAft>
                <a:spcPts val="0"/>
              </a:spcAft>
              <a:buClr>
                <a:srgbClr val="212121"/>
              </a:buClr>
              <a:buSzPts val="1200"/>
              <a:buFont typeface="Calibri"/>
              <a:buChar char="●"/>
            </a:pPr>
            <a:r>
              <a:rPr lang="en-US" sz="1200">
                <a:solidFill>
                  <a:srgbClr val="212121"/>
                </a:solidFill>
                <a:highlight>
                  <a:srgbClr val="FFFFFF"/>
                </a:highlight>
                <a:latin typeface="Calibri"/>
                <a:ea typeface="Calibri"/>
                <a:cs typeface="Calibri"/>
                <a:sym typeface="Calibri"/>
              </a:rPr>
              <a:t>"The slow nature of handwriting might seem counterintuitive in the digital age, but van der Meer argues that it’s beneficial. You can only think as fast as you can write, whereas typing allows for a quicker transmission of ideas. While on the surface that might seem like a productivity boon, the time necessary for critical reflection is shortened. Not only do you not remember as much information, you likely aren’t thinking through situations as deeply."</a:t>
            </a:r>
            <a:endParaRPr sz="1200">
              <a:solidFill>
                <a:srgbClr val="212121"/>
              </a:solidFill>
              <a:highlight>
                <a:srgbClr val="FFFFFF"/>
              </a:highlight>
              <a:latin typeface="Calibri"/>
              <a:ea typeface="Calibri"/>
              <a:cs typeface="Calibri"/>
              <a:sym typeface="Calibri"/>
            </a:endParaRPr>
          </a:p>
          <a:p>
            <a:pPr indent="-304800" lvl="0" marL="457200" rtl="0" algn="l">
              <a:spcBef>
                <a:spcPts val="0"/>
              </a:spcBef>
              <a:spcAft>
                <a:spcPts val="0"/>
              </a:spcAft>
              <a:buClr>
                <a:srgbClr val="212121"/>
              </a:buClr>
              <a:buSzPts val="1200"/>
              <a:buFont typeface="Calibri"/>
              <a:buChar char="●"/>
            </a:pPr>
            <a:r>
              <a:rPr lang="en-US" sz="1200">
                <a:solidFill>
                  <a:srgbClr val="212121"/>
                </a:solidFill>
                <a:highlight>
                  <a:srgbClr val="FFFFFF"/>
                </a:highlight>
                <a:latin typeface="Calibri"/>
                <a:ea typeface="Calibri"/>
                <a:cs typeface="Calibri"/>
                <a:sym typeface="Calibri"/>
              </a:rPr>
              <a:t>Another article about this study: https://www.sciencedaily.com/releases/2020/10/201001113540.htm</a:t>
            </a:r>
            <a:endParaRPr sz="1200">
              <a:solidFill>
                <a:srgbClr val="212121"/>
              </a:solidFill>
              <a:highlight>
                <a:srgbClr val="FFFFFF"/>
              </a:highlight>
              <a:latin typeface="Calibri"/>
              <a:ea typeface="Calibri"/>
              <a:cs typeface="Calibri"/>
              <a:sym typeface="Calibri"/>
            </a:endParaRPr>
          </a:p>
          <a:p>
            <a:pPr indent="0" lvl="0" marL="0" marR="0" rtl="0" algn="l">
              <a:spcBef>
                <a:spcPts val="0"/>
              </a:spcBef>
              <a:spcAft>
                <a:spcPts val="0"/>
              </a:spcAft>
              <a:buNone/>
            </a:pPr>
            <a:r>
              <a:t/>
            </a:r>
            <a:endParaRPr sz="1200">
              <a:solidFill>
                <a:srgbClr val="212121"/>
              </a:solidFill>
              <a:highlight>
                <a:srgbClr val="FFFFFF"/>
              </a:highlight>
              <a:latin typeface="Calibri"/>
              <a:ea typeface="Calibri"/>
              <a:cs typeface="Calibri"/>
              <a:sym typeface="Calibri"/>
            </a:endParaRPr>
          </a:p>
          <a:p>
            <a:pPr indent="0" lvl="0" marL="0" marR="0" rtl="0" algn="l">
              <a:spcBef>
                <a:spcPts val="0"/>
              </a:spcBef>
              <a:spcAft>
                <a:spcPts val="0"/>
              </a:spcAft>
              <a:buNone/>
            </a:pPr>
            <a:r>
              <a:rPr lang="en-US" sz="1800" u="sng">
                <a:solidFill>
                  <a:schemeClr val="hlink"/>
                </a:solidFill>
                <a:highlight>
                  <a:srgbClr val="FFFFFF"/>
                </a:highlight>
                <a:latin typeface="Calibri"/>
                <a:ea typeface="Calibri"/>
                <a:cs typeface="Calibri"/>
                <a:sym typeface="Calibri"/>
                <a:hlinkClick r:id="rId4"/>
              </a:rPr>
              <a:t>https://journals.sagepub.com/doi/10.1177/0963721417709821</a:t>
            </a:r>
            <a:r>
              <a:rPr lang="en-US" sz="1800">
                <a:solidFill>
                  <a:srgbClr val="212121"/>
                </a:solidFill>
                <a:highlight>
                  <a:srgbClr val="FFFFFF"/>
                </a:highlight>
                <a:latin typeface="Calibri"/>
                <a:ea typeface="Calibri"/>
                <a:cs typeface="Calibri"/>
                <a:sym typeface="Calibri"/>
              </a:rPr>
              <a:t>: James KH. The Importance of Handwriting Experience on the Development of the Literate Brain. Current Directions in Psychological Science. 2017;26(6):502-508. doi:10.1177/0963721417709821 [one summary I read basically said that children who write by hand have parts of their brains activate in ways that are similar to adults' brains, but when they type, there is less brain activation]</a:t>
            </a:r>
            <a:r>
              <a:rPr lang="en-US" sz="900">
                <a:solidFill>
                  <a:srgbClr val="212121"/>
                </a:solidFill>
                <a:highlight>
                  <a:srgbClr val="FFFFFF"/>
                </a:highlight>
                <a:latin typeface="Calibri"/>
                <a:ea typeface="Calibri"/>
                <a:cs typeface="Calibri"/>
                <a:sym typeface="Calibri"/>
              </a:rPr>
              <a:t> [Researcher's other works: https://citations.cogs.indiana.edu/profile.php?faculty=khjames]</a:t>
            </a:r>
            <a:endParaRPr sz="900">
              <a:solidFill>
                <a:srgbClr val="212121"/>
              </a:solidFill>
              <a:highlight>
                <a:srgbClr val="FFFFFF"/>
              </a:highlight>
              <a:latin typeface="Calibri"/>
              <a:ea typeface="Calibri"/>
              <a:cs typeface="Calibri"/>
              <a:sym typeface="Calibri"/>
            </a:endParaRPr>
          </a:p>
        </p:txBody>
      </p:sp>
      <p:pic>
        <p:nvPicPr>
          <p:cNvPr id="703" name="Google Shape;703;p70"/>
          <p:cNvPicPr preferRelativeResize="0"/>
          <p:nvPr/>
        </p:nvPicPr>
        <p:blipFill rotWithShape="1">
          <a:blip r:embed="rId5">
            <a:alphaModFix/>
          </a:blip>
          <a:srcRect b="0" l="0" r="0" t="0"/>
          <a:stretch/>
        </p:blipFill>
        <p:spPr>
          <a:xfrm>
            <a:off x="10036450" y="44828"/>
            <a:ext cx="1437824" cy="110807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71"/>
          <p:cNvSpPr txBox="1"/>
          <p:nvPr/>
        </p:nvSpPr>
        <p:spPr>
          <a:xfrm>
            <a:off x="1597959" y="136468"/>
            <a:ext cx="89961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Benefits of Writing by Hand?</a:t>
            </a:r>
            <a:endParaRPr b="1" sz="4400">
              <a:solidFill>
                <a:srgbClr val="1C4587"/>
              </a:solidFill>
              <a:latin typeface="Calibri"/>
              <a:ea typeface="Calibri"/>
              <a:cs typeface="Calibri"/>
              <a:sym typeface="Calibri"/>
            </a:endParaRPr>
          </a:p>
        </p:txBody>
      </p:sp>
      <p:sp>
        <p:nvSpPr>
          <p:cNvPr id="710" name="Google Shape;710;p71"/>
          <p:cNvSpPr txBox="1"/>
          <p:nvPr/>
        </p:nvSpPr>
        <p:spPr>
          <a:xfrm>
            <a:off x="821248" y="1152900"/>
            <a:ext cx="10549500" cy="52335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Calibri"/>
                <a:ea typeface="Calibri"/>
                <a:cs typeface="Calibri"/>
                <a:sym typeface="Calibri"/>
              </a:rPr>
              <a:t>Since this topic came up in our discussion, I wanted to do a little research on any known benefits of writing by hand (using "old school" methods for note-taking or ). Most sample sizes are relatively small, but patterns show up in the research across nations and years. This is also relevant for conversations about whether children should be learning cursive. The question to consider is, Might there be other benefits outside of the handwriting itself from "learning to write?"</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US" sz="1800">
                <a:solidFill>
                  <a:srgbClr val="212121"/>
                </a:solidFill>
                <a:highlight>
                  <a:srgbClr val="FFFFFF"/>
                </a:highlight>
                <a:latin typeface="Roboto"/>
                <a:ea typeface="Roboto"/>
                <a:cs typeface="Roboto"/>
                <a:sym typeface="Roboto"/>
              </a:rPr>
              <a:t>A few articles:</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rPr lang="en-US" sz="1800">
                <a:solidFill>
                  <a:srgbClr val="212121"/>
                </a:solidFill>
                <a:highlight>
                  <a:srgbClr val="FFFFFF"/>
                </a:highlight>
                <a:latin typeface="Roboto"/>
                <a:ea typeface="Roboto"/>
                <a:cs typeface="Roboto"/>
                <a:sym typeface="Roboto"/>
              </a:rPr>
              <a:t>An article reviewing research done by professors at University of North Carolina, Greensboro and Johns Hopkins: </a:t>
            </a:r>
            <a:r>
              <a:rPr lang="en-US" sz="1800" u="sng">
                <a:solidFill>
                  <a:schemeClr val="hlink"/>
                </a:solidFill>
                <a:highlight>
                  <a:srgbClr val="FFFFFF"/>
                </a:highlight>
                <a:latin typeface="Roboto"/>
                <a:ea typeface="Roboto"/>
                <a:cs typeface="Roboto"/>
                <a:sym typeface="Roboto"/>
                <a:hlinkClick r:id="rId3"/>
              </a:rPr>
              <a:t>https://www.iflscience.com/brain/writing-by-hand-most-effectively-increases-reading-skills/</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Font typeface="Arial"/>
              <a:buNone/>
            </a:pPr>
            <a:r>
              <a:rPr lang="en-US" sz="1800">
                <a:solidFill>
                  <a:srgbClr val="212121"/>
                </a:solidFill>
                <a:highlight>
                  <a:srgbClr val="FFFFFF"/>
                </a:highlight>
                <a:latin typeface="Roboto"/>
                <a:ea typeface="Roboto"/>
                <a:cs typeface="Roboto"/>
                <a:sym typeface="Roboto"/>
              </a:rPr>
              <a:t>Video: https://www.youtube.com/watch?v=RWT9ETRm6RY</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Font typeface="Arial"/>
              <a:buNone/>
            </a:pPr>
            <a:r>
              <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Font typeface="Arial"/>
              <a:buNone/>
            </a:pPr>
            <a:r>
              <a:rPr lang="en-US" sz="1800" u="sng">
                <a:solidFill>
                  <a:schemeClr val="hlink"/>
                </a:solidFill>
                <a:highlight>
                  <a:srgbClr val="FFFFFF"/>
                </a:highlight>
                <a:latin typeface="Roboto"/>
                <a:ea typeface="Roboto"/>
                <a:cs typeface="Roboto"/>
                <a:sym typeface="Roboto"/>
                <a:hlinkClick r:id="rId4"/>
              </a:rPr>
              <a:t>https://www.npr.org/2016/04/17/474525392/attention-students-put-your-laptops-away</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Font typeface="Arial"/>
              <a:buNone/>
            </a:pPr>
            <a:r>
              <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rPr lang="en-US" sz="1800" u="sng">
                <a:solidFill>
                  <a:schemeClr val="hlink"/>
                </a:solidFill>
                <a:highlight>
                  <a:srgbClr val="FFFFFF"/>
                </a:highlight>
                <a:latin typeface="Roboto"/>
                <a:ea typeface="Roboto"/>
                <a:cs typeface="Roboto"/>
                <a:sym typeface="Roboto"/>
                <a:hlinkClick r:id="rId5"/>
              </a:rPr>
              <a:t>https://www.topeducationdegrees.org/proven-reasons-to-write-by-hand/</a:t>
            </a:r>
            <a:r>
              <a:rPr lang="en-US" sz="1800">
                <a:solidFill>
                  <a:srgbClr val="212121"/>
                </a:solidFill>
                <a:highlight>
                  <a:srgbClr val="FFFFFF"/>
                </a:highlight>
                <a:latin typeface="Roboto"/>
                <a:ea typeface="Roboto"/>
                <a:cs typeface="Roboto"/>
                <a:sym typeface="Roboto"/>
              </a:rPr>
              <a:t> (I think this is written by the site owner, Tracey M. Armstrong, Ph.D., but can't be sure the way the website is organized.)</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Font typeface="Arial"/>
              <a:buNone/>
            </a:pPr>
            <a:r>
              <a:rPr lang="en-US" sz="1800">
                <a:solidFill>
                  <a:srgbClr val="212121"/>
                </a:solidFill>
                <a:highlight>
                  <a:srgbClr val="FFFFFF"/>
                </a:highlight>
                <a:latin typeface="Roboto"/>
                <a:ea typeface="Roboto"/>
                <a:cs typeface="Roboto"/>
                <a:sym typeface="Roboto"/>
              </a:rPr>
              <a:t>https://www.oxfordlearning.com/writing-by-hand-is-good-for-the-brain/</a:t>
            </a:r>
            <a:endParaRPr sz="1800">
              <a:solidFill>
                <a:srgbClr val="212121"/>
              </a:solidFill>
              <a:highlight>
                <a:srgbClr val="FFFFFF"/>
              </a:highlight>
              <a:latin typeface="Roboto"/>
              <a:ea typeface="Roboto"/>
              <a:cs typeface="Roboto"/>
              <a:sym typeface="Roboto"/>
            </a:endParaRPr>
          </a:p>
        </p:txBody>
      </p:sp>
      <p:pic>
        <p:nvPicPr>
          <p:cNvPr id="711" name="Google Shape;711;p71"/>
          <p:cNvPicPr preferRelativeResize="0"/>
          <p:nvPr/>
        </p:nvPicPr>
        <p:blipFill rotWithShape="1">
          <a:blip r:embed="rId6">
            <a:alphaModFix/>
          </a:blip>
          <a:srcRect b="0" l="0" r="0" t="0"/>
          <a:stretch/>
        </p:blipFill>
        <p:spPr>
          <a:xfrm>
            <a:off x="10036450" y="44828"/>
            <a:ext cx="1437824" cy="11080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6"/>
          <p:cNvSpPr txBox="1"/>
          <p:nvPr/>
        </p:nvSpPr>
        <p:spPr>
          <a:xfrm>
            <a:off x="1212007" y="238361"/>
            <a:ext cx="9768000" cy="8787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5000">
                <a:solidFill>
                  <a:srgbClr val="0B5394"/>
                </a:solidFill>
                <a:latin typeface="Calibri"/>
                <a:ea typeface="Calibri"/>
                <a:cs typeface="Calibri"/>
                <a:sym typeface="Calibri"/>
              </a:rPr>
              <a:t>Settle </a:t>
            </a:r>
            <a:r>
              <a:rPr b="1" lang="en-US" sz="5000">
                <a:solidFill>
                  <a:srgbClr val="0B5394"/>
                </a:solidFill>
                <a:latin typeface="Calibri"/>
                <a:ea typeface="Calibri"/>
                <a:cs typeface="Calibri"/>
                <a:sym typeface="Calibri"/>
              </a:rPr>
              <a:t>in: </a:t>
            </a:r>
            <a:r>
              <a:rPr b="1" i="1" lang="en-US" sz="5000">
                <a:solidFill>
                  <a:srgbClr val="E3760B"/>
                </a:solidFill>
                <a:latin typeface="Calibri"/>
                <a:ea typeface="Calibri"/>
                <a:cs typeface="Calibri"/>
                <a:sym typeface="Calibri"/>
              </a:rPr>
              <a:t>Breathe</a:t>
            </a:r>
            <a:r>
              <a:rPr b="1" lang="en-US" sz="5000">
                <a:solidFill>
                  <a:srgbClr val="0B5394"/>
                </a:solidFill>
                <a:latin typeface="Calibri"/>
                <a:ea typeface="Calibri"/>
                <a:cs typeface="Calibri"/>
                <a:sym typeface="Calibri"/>
              </a:rPr>
              <a:t> </a:t>
            </a:r>
            <a:endParaRPr b="1" i="0" sz="5000" u="none" cap="none" strike="noStrike">
              <a:solidFill>
                <a:srgbClr val="0B5394"/>
              </a:solidFill>
              <a:latin typeface="Calibri"/>
              <a:ea typeface="Calibri"/>
              <a:cs typeface="Calibri"/>
              <a:sym typeface="Calibri"/>
            </a:endParaRPr>
          </a:p>
        </p:txBody>
      </p:sp>
      <p:sp>
        <p:nvSpPr>
          <p:cNvPr id="124" name="Google Shape;124;p16"/>
          <p:cNvSpPr txBox="1"/>
          <p:nvPr/>
        </p:nvSpPr>
        <p:spPr>
          <a:xfrm>
            <a:off x="417125" y="1581500"/>
            <a:ext cx="5937300" cy="31473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rgbClr val="222A35"/>
              </a:buClr>
              <a:buSzPts val="4185"/>
              <a:buFont typeface="Calibri"/>
              <a:buNone/>
            </a:pPr>
            <a:r>
              <a:t/>
            </a:r>
            <a:endParaRPr b="1" sz="3812">
              <a:solidFill>
                <a:srgbClr val="0B5394"/>
              </a:solidFill>
              <a:latin typeface="Calibri"/>
              <a:ea typeface="Calibri"/>
              <a:cs typeface="Calibri"/>
              <a:sym typeface="Calibri"/>
            </a:endParaRPr>
          </a:p>
          <a:p>
            <a:pPr indent="0" lvl="0" marL="0" rtl="0" algn="ctr">
              <a:lnSpc>
                <a:spcPct val="70000"/>
              </a:lnSpc>
              <a:spcBef>
                <a:spcPts val="0"/>
              </a:spcBef>
              <a:spcAft>
                <a:spcPts val="0"/>
              </a:spcAft>
              <a:buClr>
                <a:srgbClr val="222A35"/>
              </a:buClr>
              <a:buSzPts val="4185"/>
              <a:buFont typeface="Calibri"/>
              <a:buNone/>
            </a:pPr>
            <a:r>
              <a:t/>
            </a:r>
            <a:endParaRPr b="1" i="1" sz="3312">
              <a:solidFill>
                <a:srgbClr val="0B5394"/>
              </a:solidFill>
              <a:latin typeface="Calibri"/>
              <a:ea typeface="Calibri"/>
              <a:cs typeface="Calibri"/>
              <a:sym typeface="Calibri"/>
            </a:endParaRPr>
          </a:p>
        </p:txBody>
      </p:sp>
      <p:pic>
        <p:nvPicPr>
          <p:cNvPr id="125" name="Google Shape;125;p16"/>
          <p:cNvPicPr preferRelativeResize="0"/>
          <p:nvPr/>
        </p:nvPicPr>
        <p:blipFill rotWithShape="1">
          <a:blip r:embed="rId3">
            <a:alphaModFix/>
          </a:blip>
          <a:srcRect b="0" l="0" r="0" t="0"/>
          <a:stretch/>
        </p:blipFill>
        <p:spPr>
          <a:xfrm>
            <a:off x="751434" y="3537498"/>
            <a:ext cx="2399580" cy="2879496"/>
          </a:xfrm>
          <a:prstGeom prst="rect">
            <a:avLst/>
          </a:prstGeom>
          <a:noFill/>
          <a:ln>
            <a:noFill/>
          </a:ln>
        </p:spPr>
      </p:pic>
      <p:sp>
        <p:nvSpPr>
          <p:cNvPr id="126" name="Google Shape;126;p16"/>
          <p:cNvSpPr/>
          <p:nvPr/>
        </p:nvSpPr>
        <p:spPr>
          <a:xfrm>
            <a:off x="374073" y="2175164"/>
            <a:ext cx="11845636" cy="2258291"/>
          </a:xfrm>
          <a:custGeom>
            <a:rect b="b" l="l" r="r" t="t"/>
            <a:pathLst>
              <a:path extrusionOk="0" h="2258291" w="11845636">
                <a:moveTo>
                  <a:pt x="0" y="1828800"/>
                </a:moveTo>
                <a:cubicBezTo>
                  <a:pt x="653773" y="1072873"/>
                  <a:pt x="234578" y="1509748"/>
                  <a:pt x="554182" y="1219200"/>
                </a:cubicBezTo>
                <a:cubicBezTo>
                  <a:pt x="627526" y="1152524"/>
                  <a:pt x="562440" y="1199839"/>
                  <a:pt x="637309" y="1149927"/>
                </a:cubicBezTo>
                <a:cubicBezTo>
                  <a:pt x="646545" y="1136072"/>
                  <a:pt x="652487" y="1119328"/>
                  <a:pt x="665018" y="1108363"/>
                </a:cubicBezTo>
                <a:cubicBezTo>
                  <a:pt x="690080" y="1086433"/>
                  <a:pt x="748145" y="1052945"/>
                  <a:pt x="748145" y="1052945"/>
                </a:cubicBezTo>
                <a:cubicBezTo>
                  <a:pt x="757381" y="1039090"/>
                  <a:pt x="765194" y="1024173"/>
                  <a:pt x="775854" y="1011381"/>
                </a:cubicBezTo>
                <a:cubicBezTo>
                  <a:pt x="816547" y="962550"/>
                  <a:pt x="842621" y="953016"/>
                  <a:pt x="900545" y="914400"/>
                </a:cubicBezTo>
                <a:lnTo>
                  <a:pt x="942109" y="886691"/>
                </a:lnTo>
                <a:cubicBezTo>
                  <a:pt x="1021517" y="767578"/>
                  <a:pt x="915783" y="907750"/>
                  <a:pt x="1011382" y="831272"/>
                </a:cubicBezTo>
                <a:cubicBezTo>
                  <a:pt x="1024384" y="820870"/>
                  <a:pt x="1027317" y="801483"/>
                  <a:pt x="1039091" y="789709"/>
                </a:cubicBezTo>
                <a:cubicBezTo>
                  <a:pt x="1050865" y="777935"/>
                  <a:pt x="1067862" y="772660"/>
                  <a:pt x="1080654" y="762000"/>
                </a:cubicBezTo>
                <a:cubicBezTo>
                  <a:pt x="1126617" y="723697"/>
                  <a:pt x="1112183" y="718527"/>
                  <a:pt x="1163782" y="692727"/>
                </a:cubicBezTo>
                <a:cubicBezTo>
                  <a:pt x="1176844" y="686196"/>
                  <a:pt x="1192579" y="685964"/>
                  <a:pt x="1205345" y="678872"/>
                </a:cubicBezTo>
                <a:cubicBezTo>
                  <a:pt x="1340300" y="603896"/>
                  <a:pt x="1235589" y="636674"/>
                  <a:pt x="1343891" y="609600"/>
                </a:cubicBezTo>
                <a:cubicBezTo>
                  <a:pt x="1409003" y="544486"/>
                  <a:pt x="1369150" y="578906"/>
                  <a:pt x="1468582" y="512618"/>
                </a:cubicBezTo>
                <a:cubicBezTo>
                  <a:pt x="1482436" y="503382"/>
                  <a:pt x="1494349" y="490174"/>
                  <a:pt x="1510145" y="484909"/>
                </a:cubicBezTo>
                <a:cubicBezTo>
                  <a:pt x="1699337" y="421845"/>
                  <a:pt x="1506002" y="490644"/>
                  <a:pt x="1648691" y="429491"/>
                </a:cubicBezTo>
                <a:cubicBezTo>
                  <a:pt x="1662114" y="423738"/>
                  <a:pt x="1677192" y="422167"/>
                  <a:pt x="1690254" y="415636"/>
                </a:cubicBezTo>
                <a:cubicBezTo>
                  <a:pt x="1705147" y="408189"/>
                  <a:pt x="1716925" y="395374"/>
                  <a:pt x="1731818" y="387927"/>
                </a:cubicBezTo>
                <a:cubicBezTo>
                  <a:pt x="1744880" y="381396"/>
                  <a:pt x="1760616" y="381164"/>
                  <a:pt x="1773382" y="374072"/>
                </a:cubicBezTo>
                <a:cubicBezTo>
                  <a:pt x="1802493" y="357899"/>
                  <a:pt x="1824916" y="329185"/>
                  <a:pt x="1856509" y="318654"/>
                </a:cubicBezTo>
                <a:cubicBezTo>
                  <a:pt x="1884218" y="309418"/>
                  <a:pt x="1913512" y="304007"/>
                  <a:pt x="1939636" y="290945"/>
                </a:cubicBezTo>
                <a:cubicBezTo>
                  <a:pt x="1976581" y="272472"/>
                  <a:pt x="2011286" y="248589"/>
                  <a:pt x="2050472" y="235527"/>
                </a:cubicBezTo>
                <a:cubicBezTo>
                  <a:pt x="2078181" y="226291"/>
                  <a:pt x="2105264" y="214902"/>
                  <a:pt x="2133600" y="207818"/>
                </a:cubicBezTo>
                <a:cubicBezTo>
                  <a:pt x="2152073" y="203200"/>
                  <a:pt x="2171189" y="200649"/>
                  <a:pt x="2189018" y="193963"/>
                </a:cubicBezTo>
                <a:cubicBezTo>
                  <a:pt x="2240522" y="174649"/>
                  <a:pt x="2236846" y="162231"/>
                  <a:pt x="2286000" y="152400"/>
                </a:cubicBezTo>
                <a:cubicBezTo>
                  <a:pt x="2318021" y="145996"/>
                  <a:pt x="2350655" y="143163"/>
                  <a:pt x="2382982" y="138545"/>
                </a:cubicBezTo>
                <a:cubicBezTo>
                  <a:pt x="2463872" y="111582"/>
                  <a:pt x="2385755" y="135220"/>
                  <a:pt x="2507672" y="110836"/>
                </a:cubicBezTo>
                <a:cubicBezTo>
                  <a:pt x="2526344" y="107102"/>
                  <a:pt x="2544357" y="100387"/>
                  <a:pt x="2563091" y="96981"/>
                </a:cubicBezTo>
                <a:cubicBezTo>
                  <a:pt x="2595219" y="91139"/>
                  <a:pt x="2627861" y="88495"/>
                  <a:pt x="2660072" y="83127"/>
                </a:cubicBezTo>
                <a:cubicBezTo>
                  <a:pt x="2683300" y="79256"/>
                  <a:pt x="2706500" y="74983"/>
                  <a:pt x="2729345" y="69272"/>
                </a:cubicBezTo>
                <a:cubicBezTo>
                  <a:pt x="2743513" y="65730"/>
                  <a:pt x="2756385" y="56947"/>
                  <a:pt x="2770909" y="55418"/>
                </a:cubicBezTo>
                <a:cubicBezTo>
                  <a:pt x="2844537" y="47668"/>
                  <a:pt x="2918657" y="45595"/>
                  <a:pt x="2992582" y="41563"/>
                </a:cubicBezTo>
                <a:cubicBezTo>
                  <a:pt x="3636930" y="6416"/>
                  <a:pt x="3338291" y="31546"/>
                  <a:pt x="3685309" y="0"/>
                </a:cubicBezTo>
                <a:lnTo>
                  <a:pt x="4710545" y="13854"/>
                </a:lnTo>
                <a:cubicBezTo>
                  <a:pt x="4743191" y="14660"/>
                  <a:pt x="4774984" y="24997"/>
                  <a:pt x="4807527" y="27709"/>
                </a:cubicBezTo>
                <a:cubicBezTo>
                  <a:pt x="4885900" y="34240"/>
                  <a:pt x="4964545" y="36945"/>
                  <a:pt x="5043054" y="41563"/>
                </a:cubicBezTo>
                <a:cubicBezTo>
                  <a:pt x="5075381" y="46181"/>
                  <a:pt x="5107877" y="49743"/>
                  <a:pt x="5140036" y="55418"/>
                </a:cubicBezTo>
                <a:cubicBezTo>
                  <a:pt x="5186416" y="63603"/>
                  <a:pt x="5231773" y="77926"/>
                  <a:pt x="5278582" y="83127"/>
                </a:cubicBezTo>
                <a:cubicBezTo>
                  <a:pt x="5320145" y="87745"/>
                  <a:pt x="5361873" y="91067"/>
                  <a:pt x="5403272" y="96981"/>
                </a:cubicBezTo>
                <a:cubicBezTo>
                  <a:pt x="5452788" y="104055"/>
                  <a:pt x="5573101" y="123945"/>
                  <a:pt x="5638800" y="138545"/>
                </a:cubicBezTo>
                <a:cubicBezTo>
                  <a:pt x="5701610" y="152503"/>
                  <a:pt x="5708280" y="157088"/>
                  <a:pt x="5777345" y="180109"/>
                </a:cubicBezTo>
                <a:cubicBezTo>
                  <a:pt x="5791200" y="184727"/>
                  <a:pt x="5805847" y="187432"/>
                  <a:pt x="5818909" y="193963"/>
                </a:cubicBezTo>
                <a:cubicBezTo>
                  <a:pt x="5837382" y="203199"/>
                  <a:pt x="5854734" y="215141"/>
                  <a:pt x="5874327" y="221672"/>
                </a:cubicBezTo>
                <a:cubicBezTo>
                  <a:pt x="5896667" y="229119"/>
                  <a:pt x="5920509" y="230909"/>
                  <a:pt x="5943600" y="235527"/>
                </a:cubicBezTo>
                <a:cubicBezTo>
                  <a:pt x="5957454" y="244763"/>
                  <a:pt x="5969858" y="256677"/>
                  <a:pt x="5985163" y="263236"/>
                </a:cubicBezTo>
                <a:cubicBezTo>
                  <a:pt x="6002665" y="270737"/>
                  <a:pt x="6021580" y="275865"/>
                  <a:pt x="6040582" y="277091"/>
                </a:cubicBezTo>
                <a:cubicBezTo>
                  <a:pt x="6165099" y="285124"/>
                  <a:pt x="6289963" y="286327"/>
                  <a:pt x="6414654" y="290945"/>
                </a:cubicBezTo>
                <a:cubicBezTo>
                  <a:pt x="6446981" y="295563"/>
                  <a:pt x="6479477" y="299125"/>
                  <a:pt x="6511636" y="304800"/>
                </a:cubicBezTo>
                <a:cubicBezTo>
                  <a:pt x="6558016" y="312985"/>
                  <a:pt x="6604000" y="323273"/>
                  <a:pt x="6650182" y="332509"/>
                </a:cubicBezTo>
                <a:cubicBezTo>
                  <a:pt x="6673273" y="337127"/>
                  <a:pt x="6696226" y="342492"/>
                  <a:pt x="6719454" y="346363"/>
                </a:cubicBezTo>
                <a:cubicBezTo>
                  <a:pt x="6747163" y="350981"/>
                  <a:pt x="6775159" y="354124"/>
                  <a:pt x="6802582" y="360218"/>
                </a:cubicBezTo>
                <a:cubicBezTo>
                  <a:pt x="6901393" y="382176"/>
                  <a:pt x="6778887" y="367815"/>
                  <a:pt x="6899563" y="387927"/>
                </a:cubicBezTo>
                <a:cubicBezTo>
                  <a:pt x="6936290" y="394048"/>
                  <a:pt x="6973600" y="396119"/>
                  <a:pt x="7010400" y="401781"/>
                </a:cubicBezTo>
                <a:cubicBezTo>
                  <a:pt x="7033674" y="405362"/>
                  <a:pt x="7056398" y="412055"/>
                  <a:pt x="7079672" y="415636"/>
                </a:cubicBezTo>
                <a:cubicBezTo>
                  <a:pt x="7116472" y="421298"/>
                  <a:pt x="7153563" y="424873"/>
                  <a:pt x="7190509" y="429491"/>
                </a:cubicBezTo>
                <a:cubicBezTo>
                  <a:pt x="7307060" y="468341"/>
                  <a:pt x="7195433" y="434151"/>
                  <a:pt x="7453745" y="471054"/>
                </a:cubicBezTo>
                <a:lnTo>
                  <a:pt x="7550727" y="484909"/>
                </a:lnTo>
                <a:cubicBezTo>
                  <a:pt x="7631616" y="511871"/>
                  <a:pt x="7553504" y="488235"/>
                  <a:pt x="7675418" y="512618"/>
                </a:cubicBezTo>
                <a:cubicBezTo>
                  <a:pt x="7694089" y="516352"/>
                  <a:pt x="7712218" y="522482"/>
                  <a:pt x="7730836" y="526472"/>
                </a:cubicBezTo>
                <a:cubicBezTo>
                  <a:pt x="7776887" y="536340"/>
                  <a:pt x="7824702" y="539287"/>
                  <a:pt x="7869382" y="554181"/>
                </a:cubicBezTo>
                <a:cubicBezTo>
                  <a:pt x="7969010" y="587392"/>
                  <a:pt x="7844622" y="547108"/>
                  <a:pt x="7966363" y="581891"/>
                </a:cubicBezTo>
                <a:cubicBezTo>
                  <a:pt x="7980405" y="585903"/>
                  <a:pt x="7993671" y="592577"/>
                  <a:pt x="8007927" y="595745"/>
                </a:cubicBezTo>
                <a:cubicBezTo>
                  <a:pt x="8154226" y="628256"/>
                  <a:pt x="8039051" y="592267"/>
                  <a:pt x="8132618" y="623454"/>
                </a:cubicBezTo>
                <a:cubicBezTo>
                  <a:pt x="8146473" y="632690"/>
                  <a:pt x="8158966" y="644400"/>
                  <a:pt x="8174182" y="651163"/>
                </a:cubicBezTo>
                <a:cubicBezTo>
                  <a:pt x="8200872" y="663025"/>
                  <a:pt x="8229600" y="669636"/>
                  <a:pt x="8257309" y="678872"/>
                </a:cubicBezTo>
                <a:lnTo>
                  <a:pt x="8298872" y="692727"/>
                </a:lnTo>
                <a:lnTo>
                  <a:pt x="8340436" y="706581"/>
                </a:lnTo>
                <a:cubicBezTo>
                  <a:pt x="8354291" y="711199"/>
                  <a:pt x="8367595" y="718035"/>
                  <a:pt x="8382000" y="720436"/>
                </a:cubicBezTo>
                <a:cubicBezTo>
                  <a:pt x="8409709" y="725054"/>
                  <a:pt x="8437705" y="728197"/>
                  <a:pt x="8465127" y="734291"/>
                </a:cubicBezTo>
                <a:cubicBezTo>
                  <a:pt x="8479383" y="737459"/>
                  <a:pt x="8492649" y="744133"/>
                  <a:pt x="8506691" y="748145"/>
                </a:cubicBezTo>
                <a:cubicBezTo>
                  <a:pt x="8525000" y="753376"/>
                  <a:pt x="8543800" y="756769"/>
                  <a:pt x="8562109" y="762000"/>
                </a:cubicBezTo>
                <a:cubicBezTo>
                  <a:pt x="8576151" y="766012"/>
                  <a:pt x="8589168" y="774148"/>
                  <a:pt x="8603672" y="775854"/>
                </a:cubicBezTo>
                <a:cubicBezTo>
                  <a:pt x="8668047" y="783428"/>
                  <a:pt x="8732981" y="785091"/>
                  <a:pt x="8797636" y="789709"/>
                </a:cubicBezTo>
                <a:cubicBezTo>
                  <a:pt x="8811491" y="794327"/>
                  <a:pt x="8825526" y="798435"/>
                  <a:pt x="8839200" y="803563"/>
                </a:cubicBezTo>
                <a:cubicBezTo>
                  <a:pt x="8862486" y="812295"/>
                  <a:pt x="8884702" y="823958"/>
                  <a:pt x="8908472" y="831272"/>
                </a:cubicBezTo>
                <a:cubicBezTo>
                  <a:pt x="8944871" y="842472"/>
                  <a:pt x="8982363" y="849745"/>
                  <a:pt x="9019309" y="858981"/>
                </a:cubicBezTo>
                <a:lnTo>
                  <a:pt x="9074727" y="872836"/>
                </a:lnTo>
                <a:cubicBezTo>
                  <a:pt x="9093200" y="877454"/>
                  <a:pt x="9112081" y="880670"/>
                  <a:pt x="9130145" y="886691"/>
                </a:cubicBezTo>
                <a:cubicBezTo>
                  <a:pt x="9144000" y="891309"/>
                  <a:pt x="9157541" y="897003"/>
                  <a:pt x="9171709" y="900545"/>
                </a:cubicBezTo>
                <a:cubicBezTo>
                  <a:pt x="9194554" y="906256"/>
                  <a:pt x="9218263" y="908204"/>
                  <a:pt x="9240982" y="914400"/>
                </a:cubicBezTo>
                <a:cubicBezTo>
                  <a:pt x="9269161" y="922085"/>
                  <a:pt x="9295773" y="935025"/>
                  <a:pt x="9324109" y="942109"/>
                </a:cubicBezTo>
                <a:cubicBezTo>
                  <a:pt x="9342582" y="946727"/>
                  <a:pt x="9361289" y="950492"/>
                  <a:pt x="9379527" y="955963"/>
                </a:cubicBezTo>
                <a:cubicBezTo>
                  <a:pt x="9379565" y="955974"/>
                  <a:pt x="9483417" y="990594"/>
                  <a:pt x="9504218" y="997527"/>
                </a:cubicBezTo>
                <a:cubicBezTo>
                  <a:pt x="9504223" y="997529"/>
                  <a:pt x="9587340" y="1025232"/>
                  <a:pt x="9587345" y="1025236"/>
                </a:cubicBezTo>
                <a:cubicBezTo>
                  <a:pt x="9601200" y="1034472"/>
                  <a:pt x="9613693" y="1046182"/>
                  <a:pt x="9628909" y="1052945"/>
                </a:cubicBezTo>
                <a:cubicBezTo>
                  <a:pt x="9655599" y="1064807"/>
                  <a:pt x="9684327" y="1071418"/>
                  <a:pt x="9712036" y="1080654"/>
                </a:cubicBezTo>
                <a:lnTo>
                  <a:pt x="9753600" y="1094509"/>
                </a:lnTo>
                <a:cubicBezTo>
                  <a:pt x="9753604" y="1094510"/>
                  <a:pt x="9836724" y="1122216"/>
                  <a:pt x="9836727" y="1122218"/>
                </a:cubicBezTo>
                <a:cubicBezTo>
                  <a:pt x="9864436" y="1140691"/>
                  <a:pt x="9888261" y="1167105"/>
                  <a:pt x="9919854" y="1177636"/>
                </a:cubicBezTo>
                <a:cubicBezTo>
                  <a:pt x="9933709" y="1182254"/>
                  <a:pt x="9948356" y="1184960"/>
                  <a:pt x="9961418" y="1191491"/>
                </a:cubicBezTo>
                <a:cubicBezTo>
                  <a:pt x="10068843" y="1245203"/>
                  <a:pt x="9940080" y="1198233"/>
                  <a:pt x="10044545" y="1233054"/>
                </a:cubicBezTo>
                <a:cubicBezTo>
                  <a:pt x="10070645" y="1259154"/>
                  <a:pt x="10092954" y="1286897"/>
                  <a:pt x="10127672" y="1302327"/>
                </a:cubicBezTo>
                <a:cubicBezTo>
                  <a:pt x="10199738" y="1334356"/>
                  <a:pt x="10228889" y="1332620"/>
                  <a:pt x="10307782" y="1343891"/>
                </a:cubicBezTo>
                <a:cubicBezTo>
                  <a:pt x="10412244" y="1378711"/>
                  <a:pt x="10283488" y="1331743"/>
                  <a:pt x="10390909" y="1385454"/>
                </a:cubicBezTo>
                <a:cubicBezTo>
                  <a:pt x="10403971" y="1391985"/>
                  <a:pt x="10419410" y="1392778"/>
                  <a:pt x="10432472" y="1399309"/>
                </a:cubicBezTo>
                <a:cubicBezTo>
                  <a:pt x="10447365" y="1406756"/>
                  <a:pt x="10458820" y="1420255"/>
                  <a:pt x="10474036" y="1427018"/>
                </a:cubicBezTo>
                <a:cubicBezTo>
                  <a:pt x="10500726" y="1438880"/>
                  <a:pt x="10529454" y="1445491"/>
                  <a:pt x="10557163" y="1454727"/>
                </a:cubicBezTo>
                <a:lnTo>
                  <a:pt x="10640291" y="1482436"/>
                </a:lnTo>
                <a:cubicBezTo>
                  <a:pt x="10654145" y="1487054"/>
                  <a:pt x="10669703" y="1488190"/>
                  <a:pt x="10681854" y="1496291"/>
                </a:cubicBezTo>
                <a:cubicBezTo>
                  <a:pt x="10735569" y="1532101"/>
                  <a:pt x="10707621" y="1518735"/>
                  <a:pt x="10764982" y="1537854"/>
                </a:cubicBezTo>
                <a:cubicBezTo>
                  <a:pt x="10778836" y="1547090"/>
                  <a:pt x="10791652" y="1558116"/>
                  <a:pt x="10806545" y="1565563"/>
                </a:cubicBezTo>
                <a:cubicBezTo>
                  <a:pt x="10874836" y="1599709"/>
                  <a:pt x="10823495" y="1554186"/>
                  <a:pt x="10889672" y="1607127"/>
                </a:cubicBezTo>
                <a:cubicBezTo>
                  <a:pt x="10932624" y="1641488"/>
                  <a:pt x="10902093" y="1634119"/>
                  <a:pt x="10958945" y="1662545"/>
                </a:cubicBezTo>
                <a:cubicBezTo>
                  <a:pt x="11027236" y="1696691"/>
                  <a:pt x="10975895" y="1651168"/>
                  <a:pt x="11042072" y="1704109"/>
                </a:cubicBezTo>
                <a:cubicBezTo>
                  <a:pt x="11052272" y="1712269"/>
                  <a:pt x="11059747" y="1723456"/>
                  <a:pt x="11069782" y="1731818"/>
                </a:cubicBezTo>
                <a:cubicBezTo>
                  <a:pt x="11087521" y="1746600"/>
                  <a:pt x="11106283" y="1760139"/>
                  <a:pt x="11125200" y="1773381"/>
                </a:cubicBezTo>
                <a:cubicBezTo>
                  <a:pt x="11152482" y="1792479"/>
                  <a:pt x="11176019" y="1820723"/>
                  <a:pt x="11208327" y="1828800"/>
                </a:cubicBezTo>
                <a:cubicBezTo>
                  <a:pt x="11292079" y="1849737"/>
                  <a:pt x="11245684" y="1836633"/>
                  <a:pt x="11346872" y="1870363"/>
                </a:cubicBezTo>
                <a:cubicBezTo>
                  <a:pt x="11360727" y="1874981"/>
                  <a:pt x="11376285" y="1876117"/>
                  <a:pt x="11388436" y="1884218"/>
                </a:cubicBezTo>
                <a:lnTo>
                  <a:pt x="11596254" y="2022763"/>
                </a:lnTo>
                <a:lnTo>
                  <a:pt x="11637818" y="2050472"/>
                </a:lnTo>
                <a:cubicBezTo>
                  <a:pt x="11651673" y="2059708"/>
                  <a:pt x="11667608" y="2066407"/>
                  <a:pt x="11679382" y="2078181"/>
                </a:cubicBezTo>
                <a:cubicBezTo>
                  <a:pt x="11718865" y="2117665"/>
                  <a:pt x="11696222" y="2098645"/>
                  <a:pt x="11748654" y="2133600"/>
                </a:cubicBezTo>
                <a:cubicBezTo>
                  <a:pt x="11817453" y="2236798"/>
                  <a:pt x="11729027" y="2110046"/>
                  <a:pt x="11817927" y="2216727"/>
                </a:cubicBezTo>
                <a:cubicBezTo>
                  <a:pt x="11828587" y="2229519"/>
                  <a:pt x="11845636" y="2258291"/>
                  <a:pt x="11845636" y="2258291"/>
                </a:cubicBezTo>
              </a:path>
            </a:pathLst>
          </a:custGeom>
          <a:no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27" name="Google Shape;127;p16"/>
          <p:cNvPicPr preferRelativeResize="0"/>
          <p:nvPr/>
        </p:nvPicPr>
        <p:blipFill rotWithShape="1">
          <a:blip r:embed="rId4">
            <a:alphaModFix/>
          </a:blip>
          <a:srcRect b="0" l="0" r="0" t="0"/>
          <a:stretch/>
        </p:blipFill>
        <p:spPr>
          <a:xfrm>
            <a:off x="5613016" y="3370297"/>
            <a:ext cx="3133612" cy="1915887"/>
          </a:xfrm>
          <a:prstGeom prst="rect">
            <a:avLst/>
          </a:prstGeom>
          <a:noFill/>
          <a:ln>
            <a:noFill/>
          </a:ln>
        </p:spPr>
      </p:pic>
      <p:pic>
        <p:nvPicPr>
          <p:cNvPr id="128" name="Google Shape;128;p16"/>
          <p:cNvPicPr preferRelativeResize="0"/>
          <p:nvPr/>
        </p:nvPicPr>
        <p:blipFill rotWithShape="1">
          <a:blip r:embed="rId5">
            <a:alphaModFix/>
          </a:blip>
          <a:srcRect b="0" l="0" r="0" t="0"/>
          <a:stretch/>
        </p:blipFill>
        <p:spPr>
          <a:xfrm>
            <a:off x="8864026" y="3822731"/>
            <a:ext cx="2412419" cy="2556164"/>
          </a:xfrm>
          <a:prstGeom prst="rect">
            <a:avLst/>
          </a:prstGeom>
          <a:noFill/>
          <a:ln>
            <a:noFill/>
          </a:ln>
        </p:spPr>
      </p:pic>
      <p:pic>
        <p:nvPicPr>
          <p:cNvPr id="129" name="Google Shape;129;p16"/>
          <p:cNvPicPr preferRelativeResize="0"/>
          <p:nvPr/>
        </p:nvPicPr>
        <p:blipFill rotWithShape="1">
          <a:blip r:embed="rId6">
            <a:alphaModFix/>
          </a:blip>
          <a:srcRect b="0" l="0" r="0" t="0"/>
          <a:stretch/>
        </p:blipFill>
        <p:spPr>
          <a:xfrm rot="5400000">
            <a:off x="2824384" y="2991165"/>
            <a:ext cx="3052839" cy="22896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7"/>
          <p:cNvSpPr txBox="1"/>
          <p:nvPr/>
        </p:nvSpPr>
        <p:spPr>
          <a:xfrm>
            <a:off x="1212007" y="238361"/>
            <a:ext cx="9768000" cy="8787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5000">
                <a:solidFill>
                  <a:srgbClr val="0B5394"/>
                </a:solidFill>
                <a:latin typeface="Calibri"/>
                <a:ea typeface="Calibri"/>
                <a:cs typeface="Calibri"/>
                <a:sym typeface="Calibri"/>
              </a:rPr>
              <a:t>Settle into Your Senses</a:t>
            </a:r>
            <a:r>
              <a:rPr b="1" lang="en-US" sz="5000">
                <a:solidFill>
                  <a:srgbClr val="0B5394"/>
                </a:solidFill>
                <a:latin typeface="Calibri"/>
                <a:ea typeface="Calibri"/>
                <a:cs typeface="Calibri"/>
                <a:sym typeface="Calibri"/>
              </a:rPr>
              <a:t> </a:t>
            </a:r>
            <a:endParaRPr b="1" sz="5000" u="none" cap="none" strike="noStrike">
              <a:solidFill>
                <a:srgbClr val="0B5394"/>
              </a:solidFill>
              <a:latin typeface="Calibri"/>
              <a:ea typeface="Calibri"/>
              <a:cs typeface="Calibri"/>
              <a:sym typeface="Calibri"/>
            </a:endParaRPr>
          </a:p>
        </p:txBody>
      </p:sp>
      <p:sp>
        <p:nvSpPr>
          <p:cNvPr id="136" name="Google Shape;136;p17"/>
          <p:cNvSpPr txBox="1"/>
          <p:nvPr/>
        </p:nvSpPr>
        <p:spPr>
          <a:xfrm>
            <a:off x="417125" y="1581500"/>
            <a:ext cx="5937300" cy="31473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rgbClr val="222A35"/>
              </a:buClr>
              <a:buSzPts val="4185"/>
              <a:buFont typeface="Calibri"/>
              <a:buNone/>
            </a:pPr>
            <a:r>
              <a:t/>
            </a:r>
            <a:endParaRPr b="1" sz="3812">
              <a:solidFill>
                <a:srgbClr val="0B5394"/>
              </a:solidFill>
              <a:latin typeface="Calibri"/>
              <a:ea typeface="Calibri"/>
              <a:cs typeface="Calibri"/>
              <a:sym typeface="Calibri"/>
            </a:endParaRPr>
          </a:p>
          <a:p>
            <a:pPr indent="0" lvl="0" marL="0" rtl="0" algn="ctr">
              <a:lnSpc>
                <a:spcPct val="70000"/>
              </a:lnSpc>
              <a:spcBef>
                <a:spcPts val="0"/>
              </a:spcBef>
              <a:spcAft>
                <a:spcPts val="0"/>
              </a:spcAft>
              <a:buClr>
                <a:srgbClr val="222A35"/>
              </a:buClr>
              <a:buSzPts val="4185"/>
              <a:buFont typeface="Calibri"/>
              <a:buNone/>
            </a:pPr>
            <a:r>
              <a:t/>
            </a:r>
            <a:endParaRPr b="1" i="1" sz="3312">
              <a:solidFill>
                <a:srgbClr val="0B5394"/>
              </a:solidFill>
              <a:latin typeface="Calibri"/>
              <a:ea typeface="Calibri"/>
              <a:cs typeface="Calibri"/>
              <a:sym typeface="Calibri"/>
            </a:endParaRPr>
          </a:p>
        </p:txBody>
      </p:sp>
      <p:pic>
        <p:nvPicPr>
          <p:cNvPr id="137" name="Google Shape;137;p17"/>
          <p:cNvPicPr preferRelativeResize="0"/>
          <p:nvPr/>
        </p:nvPicPr>
        <p:blipFill>
          <a:blip r:embed="rId3">
            <a:alphaModFix/>
          </a:blip>
          <a:stretch>
            <a:fillRect/>
          </a:stretch>
        </p:blipFill>
        <p:spPr>
          <a:xfrm>
            <a:off x="2063100" y="1743571"/>
            <a:ext cx="5276850" cy="3867150"/>
          </a:xfrm>
          <a:prstGeom prst="rect">
            <a:avLst/>
          </a:prstGeom>
          <a:noFill/>
          <a:ln>
            <a:noFill/>
          </a:ln>
        </p:spPr>
      </p:pic>
      <p:sp>
        <p:nvSpPr>
          <p:cNvPr id="138" name="Google Shape;138;p17"/>
          <p:cNvSpPr txBox="1"/>
          <p:nvPr/>
        </p:nvSpPr>
        <p:spPr>
          <a:xfrm>
            <a:off x="7838100" y="1816025"/>
            <a:ext cx="2290800" cy="3617100"/>
          </a:xfrm>
          <a:prstGeom prst="rect">
            <a:avLst/>
          </a:prstGeom>
          <a:noFill/>
          <a:ln>
            <a:noFill/>
          </a:ln>
        </p:spPr>
        <p:txBody>
          <a:bodyPr anchorCtr="0" anchor="t" bIns="91425" lIns="91425" spcFirstLastPara="1" rIns="91425" wrap="square" tIns="91425">
            <a:spAutoFit/>
          </a:bodyPr>
          <a:lstStyle/>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5 - See </a:t>
            </a:r>
            <a:endParaRPr sz="2900">
              <a:solidFill>
                <a:srgbClr val="E3760B"/>
              </a:solidFill>
              <a:latin typeface="Calibri"/>
              <a:ea typeface="Calibri"/>
              <a:cs typeface="Calibri"/>
              <a:sym typeface="Calibri"/>
            </a:endParaRPr>
          </a:p>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4 - Feel</a:t>
            </a:r>
            <a:endParaRPr sz="2900">
              <a:solidFill>
                <a:srgbClr val="E3760B"/>
              </a:solidFill>
              <a:latin typeface="Calibri"/>
              <a:ea typeface="Calibri"/>
              <a:cs typeface="Calibri"/>
              <a:sym typeface="Calibri"/>
            </a:endParaRPr>
          </a:p>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3 - Hear</a:t>
            </a:r>
            <a:endParaRPr sz="2900">
              <a:solidFill>
                <a:srgbClr val="E3760B"/>
              </a:solidFill>
              <a:latin typeface="Calibri"/>
              <a:ea typeface="Calibri"/>
              <a:cs typeface="Calibri"/>
              <a:sym typeface="Calibri"/>
            </a:endParaRPr>
          </a:p>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2 - Smell</a:t>
            </a:r>
            <a:endParaRPr sz="2900">
              <a:solidFill>
                <a:srgbClr val="E3760B"/>
              </a:solidFill>
              <a:latin typeface="Calibri"/>
              <a:ea typeface="Calibri"/>
              <a:cs typeface="Calibri"/>
              <a:sym typeface="Calibri"/>
            </a:endParaRPr>
          </a:p>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1 - Taste</a:t>
            </a:r>
            <a:endParaRPr sz="2900">
              <a:solidFill>
                <a:srgbClr val="E3760B"/>
              </a:solidFill>
              <a:latin typeface="Calibri"/>
              <a:ea typeface="Calibri"/>
              <a:cs typeface="Calibri"/>
              <a:sym typeface="Calibri"/>
            </a:endParaRPr>
          </a:p>
          <a:p>
            <a:pPr indent="0" lvl="0" marL="0" rtl="0" algn="ctr">
              <a:spcBef>
                <a:spcPts val="0"/>
              </a:spcBef>
              <a:spcAft>
                <a:spcPts val="0"/>
              </a:spcAft>
              <a:buNone/>
            </a:pPr>
            <a:r>
              <a:rPr lang="en-US" sz="2600">
                <a:latin typeface="Calibri"/>
                <a:ea typeface="Calibri"/>
                <a:cs typeface="Calibri"/>
                <a:sym typeface="Calibri"/>
              </a:rPr>
              <a:t>(or one good thing about yourself)</a:t>
            </a:r>
            <a:endParaRPr sz="26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8"/>
          <p:cNvSpPr txBox="1"/>
          <p:nvPr/>
        </p:nvSpPr>
        <p:spPr>
          <a:xfrm>
            <a:off x="545757" y="-76427"/>
            <a:ext cx="109278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rPr b="1" lang="en-US" sz="5000">
                <a:solidFill>
                  <a:srgbClr val="0B5394"/>
                </a:solidFill>
                <a:latin typeface="Calibri"/>
                <a:ea typeface="Calibri"/>
                <a:cs typeface="Calibri"/>
                <a:sym typeface="Calibri"/>
              </a:rPr>
              <a:t>Check-in Activity</a:t>
            </a:r>
            <a:endParaRPr sz="1400" u="none" cap="none" strike="noStrike">
              <a:solidFill>
                <a:schemeClr val="dk1"/>
              </a:solidFill>
            </a:endParaRPr>
          </a:p>
        </p:txBody>
      </p:sp>
      <p:pic>
        <p:nvPicPr>
          <p:cNvPr id="144" name="Google Shape;144;p18"/>
          <p:cNvPicPr preferRelativeResize="0"/>
          <p:nvPr/>
        </p:nvPicPr>
        <p:blipFill>
          <a:blip r:embed="rId3">
            <a:alphaModFix/>
          </a:blip>
          <a:stretch>
            <a:fillRect/>
          </a:stretch>
        </p:blipFill>
        <p:spPr>
          <a:xfrm>
            <a:off x="11360825" y="6271875"/>
            <a:ext cx="831375" cy="586853"/>
          </a:xfrm>
          <a:prstGeom prst="rect">
            <a:avLst/>
          </a:prstGeom>
          <a:noFill/>
          <a:ln>
            <a:noFill/>
          </a:ln>
        </p:spPr>
      </p:pic>
      <p:sp>
        <p:nvSpPr>
          <p:cNvPr id="145" name="Google Shape;145;p18"/>
          <p:cNvSpPr txBox="1"/>
          <p:nvPr/>
        </p:nvSpPr>
        <p:spPr>
          <a:xfrm>
            <a:off x="850550" y="1248600"/>
            <a:ext cx="10510200" cy="5187300"/>
          </a:xfrm>
          <a:prstGeom prst="rect">
            <a:avLst/>
          </a:prstGeom>
          <a:noFill/>
          <a:ln>
            <a:noFill/>
          </a:ln>
        </p:spPr>
        <p:txBody>
          <a:bodyPr anchorCtr="0" anchor="t" bIns="91425" lIns="91425" spcFirstLastPara="1" rIns="91425" wrap="square" tIns="91425">
            <a:spAutoFit/>
          </a:bodyPr>
          <a:lstStyle/>
          <a:p>
            <a:pPr indent="-393700" lvl="0" marL="457200" marR="0" rtl="0" algn="l">
              <a:lnSpc>
                <a:spcPct val="115000"/>
              </a:lnSpc>
              <a:spcBef>
                <a:spcPts val="0"/>
              </a:spcBef>
              <a:spcAft>
                <a:spcPts val="0"/>
              </a:spcAft>
              <a:buClr>
                <a:srgbClr val="222222"/>
              </a:buClr>
              <a:buSzPts val="2600"/>
              <a:buChar char="●"/>
            </a:pPr>
            <a:r>
              <a:rPr lang="en-US" sz="2600">
                <a:solidFill>
                  <a:srgbClr val="222222"/>
                </a:solidFill>
              </a:rPr>
              <a:t>I'll give you one minute</a:t>
            </a:r>
            <a:r>
              <a:rPr lang="en-US" sz="1800">
                <a:solidFill>
                  <a:srgbClr val="222222"/>
                </a:solidFill>
              </a:rPr>
              <a:t> </a:t>
            </a:r>
            <a:endParaRPr sz="1800">
              <a:solidFill>
                <a:srgbClr val="222222"/>
              </a:solidFill>
            </a:endParaRPr>
          </a:p>
          <a:p>
            <a:pPr indent="-393700" lvl="1" marL="914400" marR="0" rtl="0" algn="l">
              <a:lnSpc>
                <a:spcPct val="115000"/>
              </a:lnSpc>
              <a:spcBef>
                <a:spcPts val="0"/>
              </a:spcBef>
              <a:spcAft>
                <a:spcPts val="0"/>
              </a:spcAft>
              <a:buClr>
                <a:srgbClr val="222222"/>
              </a:buClr>
              <a:buSzPts val="2600"/>
              <a:buChar char="○"/>
            </a:pPr>
            <a:r>
              <a:rPr lang="en-US" sz="1800">
                <a:solidFill>
                  <a:srgbClr val="222222"/>
                </a:solidFill>
              </a:rPr>
              <a:t>please put your mic on mute, an</a:t>
            </a:r>
            <a:r>
              <a:rPr lang="en-US" sz="1700">
                <a:solidFill>
                  <a:srgbClr val="222222"/>
                </a:solidFill>
              </a:rPr>
              <a:t>d you can turn off video for this activity</a:t>
            </a:r>
            <a:endParaRPr b="0" i="0" sz="1700" u="none" cap="none" strike="noStrike">
              <a:solidFill>
                <a:srgbClr val="222222"/>
              </a:solidFill>
              <a:latin typeface="Arial"/>
              <a:ea typeface="Arial"/>
              <a:cs typeface="Arial"/>
              <a:sym typeface="Arial"/>
            </a:endParaRPr>
          </a:p>
          <a:p>
            <a:pPr indent="-393700" lvl="0" marL="457200" marR="0" rtl="0" algn="l">
              <a:lnSpc>
                <a:spcPct val="115000"/>
              </a:lnSpc>
              <a:spcBef>
                <a:spcPts val="0"/>
              </a:spcBef>
              <a:spcAft>
                <a:spcPts val="0"/>
              </a:spcAft>
              <a:buClr>
                <a:srgbClr val="222222"/>
              </a:buClr>
              <a:buSzPts val="2600"/>
              <a:buFont typeface="Arial"/>
              <a:buChar char="●"/>
            </a:pPr>
            <a:r>
              <a:rPr lang="en-US" sz="2600">
                <a:solidFill>
                  <a:srgbClr val="222222"/>
                </a:solidFill>
              </a:rPr>
              <a:t>(Point and) Name </a:t>
            </a:r>
            <a:endParaRPr sz="2600">
              <a:solidFill>
                <a:srgbClr val="222222"/>
              </a:solidFill>
            </a:endParaRPr>
          </a:p>
          <a:p>
            <a:pPr indent="-393700" lvl="1" marL="914400" marR="0" rtl="0" algn="l">
              <a:lnSpc>
                <a:spcPct val="115000"/>
              </a:lnSpc>
              <a:spcBef>
                <a:spcPts val="0"/>
              </a:spcBef>
              <a:spcAft>
                <a:spcPts val="0"/>
              </a:spcAft>
              <a:buClr>
                <a:srgbClr val="222222"/>
              </a:buClr>
              <a:buSzPts val="2600"/>
              <a:buFont typeface="Arial"/>
              <a:buChar char="○"/>
            </a:pPr>
            <a:r>
              <a:rPr b="1" lang="en-US" sz="2600">
                <a:solidFill>
                  <a:srgbClr val="E3760B"/>
                </a:solidFill>
              </a:rPr>
              <a:t>5</a:t>
            </a:r>
            <a:r>
              <a:rPr lang="en-US" sz="2600">
                <a:solidFill>
                  <a:srgbClr val="E3760B"/>
                </a:solidFill>
              </a:rPr>
              <a:t> things you </a:t>
            </a:r>
            <a:r>
              <a:rPr b="1" lang="en-US" sz="2600">
                <a:solidFill>
                  <a:srgbClr val="E3760B"/>
                </a:solidFill>
              </a:rPr>
              <a:t>see (a variation – 5 things of one color)</a:t>
            </a:r>
            <a:endParaRPr sz="2600">
              <a:solidFill>
                <a:srgbClr val="E3760B"/>
              </a:solidFill>
            </a:endParaRPr>
          </a:p>
          <a:p>
            <a:pPr indent="-393700" lvl="1" marL="914400" marR="0" rtl="0" algn="l">
              <a:lnSpc>
                <a:spcPct val="115000"/>
              </a:lnSpc>
              <a:spcBef>
                <a:spcPts val="0"/>
              </a:spcBef>
              <a:spcAft>
                <a:spcPts val="0"/>
              </a:spcAft>
              <a:buClr>
                <a:srgbClr val="222222"/>
              </a:buClr>
              <a:buSzPts val="2600"/>
              <a:buFont typeface="Arial"/>
              <a:buChar char="○"/>
            </a:pPr>
            <a:r>
              <a:rPr b="1" lang="en-US" sz="2600">
                <a:solidFill>
                  <a:srgbClr val="E3760B"/>
                </a:solidFill>
              </a:rPr>
              <a:t>4 </a:t>
            </a:r>
            <a:r>
              <a:rPr lang="en-US" sz="2600">
                <a:solidFill>
                  <a:srgbClr val="E3760B"/>
                </a:solidFill>
              </a:rPr>
              <a:t>things you </a:t>
            </a:r>
            <a:r>
              <a:rPr b="1" lang="en-US" sz="2600">
                <a:solidFill>
                  <a:srgbClr val="E3760B"/>
                </a:solidFill>
              </a:rPr>
              <a:t>feel (touch)</a:t>
            </a:r>
            <a:endParaRPr sz="2600">
              <a:solidFill>
                <a:srgbClr val="E3760B"/>
              </a:solidFill>
            </a:endParaRPr>
          </a:p>
          <a:p>
            <a:pPr indent="-393700" lvl="1" marL="914400" marR="0" rtl="0" algn="l">
              <a:lnSpc>
                <a:spcPct val="115000"/>
              </a:lnSpc>
              <a:spcBef>
                <a:spcPts val="0"/>
              </a:spcBef>
              <a:spcAft>
                <a:spcPts val="0"/>
              </a:spcAft>
              <a:buClr>
                <a:srgbClr val="222222"/>
              </a:buClr>
              <a:buSzPts val="2600"/>
              <a:buFont typeface="Arial"/>
              <a:buChar char="○"/>
            </a:pPr>
            <a:r>
              <a:rPr b="1" lang="en-US" sz="2600">
                <a:solidFill>
                  <a:srgbClr val="E3760B"/>
                </a:solidFill>
              </a:rPr>
              <a:t>3</a:t>
            </a:r>
            <a:r>
              <a:rPr lang="en-US" sz="2600">
                <a:solidFill>
                  <a:srgbClr val="E3760B"/>
                </a:solidFill>
              </a:rPr>
              <a:t> things you </a:t>
            </a:r>
            <a:r>
              <a:rPr b="1" lang="en-US" sz="2600">
                <a:solidFill>
                  <a:srgbClr val="E3760B"/>
                </a:solidFill>
              </a:rPr>
              <a:t>hear</a:t>
            </a:r>
            <a:endParaRPr b="1" sz="2600">
              <a:solidFill>
                <a:srgbClr val="E3760B"/>
              </a:solidFill>
            </a:endParaRPr>
          </a:p>
          <a:p>
            <a:pPr indent="-393700" lvl="1" marL="914400" marR="0" rtl="0" algn="l">
              <a:lnSpc>
                <a:spcPct val="115000"/>
              </a:lnSpc>
              <a:spcBef>
                <a:spcPts val="0"/>
              </a:spcBef>
              <a:spcAft>
                <a:spcPts val="0"/>
              </a:spcAft>
              <a:buClr>
                <a:srgbClr val="222222"/>
              </a:buClr>
              <a:buSzPts val="2600"/>
              <a:buFont typeface="Arial"/>
              <a:buChar char="○"/>
            </a:pPr>
            <a:r>
              <a:rPr b="1" lang="en-US" sz="2600">
                <a:solidFill>
                  <a:srgbClr val="E3760B"/>
                </a:solidFill>
              </a:rPr>
              <a:t>2 t</a:t>
            </a:r>
            <a:r>
              <a:rPr lang="en-US" sz="2600">
                <a:solidFill>
                  <a:srgbClr val="E3760B"/>
                </a:solidFill>
              </a:rPr>
              <a:t>hings you</a:t>
            </a:r>
            <a:r>
              <a:rPr b="1" lang="en-US" sz="2600">
                <a:solidFill>
                  <a:srgbClr val="E3760B"/>
                </a:solidFill>
              </a:rPr>
              <a:t> smell</a:t>
            </a:r>
            <a:endParaRPr b="1" sz="2600">
              <a:solidFill>
                <a:srgbClr val="E3760B"/>
              </a:solidFill>
            </a:endParaRPr>
          </a:p>
          <a:p>
            <a:pPr indent="-393700" lvl="1" marL="914400" marR="0" rtl="0" algn="l">
              <a:lnSpc>
                <a:spcPct val="115000"/>
              </a:lnSpc>
              <a:spcBef>
                <a:spcPts val="0"/>
              </a:spcBef>
              <a:spcAft>
                <a:spcPts val="0"/>
              </a:spcAft>
              <a:buClr>
                <a:srgbClr val="222222"/>
              </a:buClr>
              <a:buSzPts val="2600"/>
              <a:buFont typeface="Arial"/>
              <a:buChar char="○"/>
            </a:pPr>
            <a:r>
              <a:rPr b="1" lang="en-US" sz="2600">
                <a:solidFill>
                  <a:srgbClr val="E3760B"/>
                </a:solidFill>
              </a:rPr>
              <a:t>1 </a:t>
            </a:r>
            <a:r>
              <a:rPr lang="en-US" sz="2600">
                <a:solidFill>
                  <a:srgbClr val="E3760B"/>
                </a:solidFill>
              </a:rPr>
              <a:t>thing you</a:t>
            </a:r>
            <a:r>
              <a:rPr b="1" lang="en-US" sz="2600">
                <a:solidFill>
                  <a:srgbClr val="E3760B"/>
                </a:solidFill>
              </a:rPr>
              <a:t> taste</a:t>
            </a:r>
            <a:r>
              <a:rPr lang="en-US" sz="2600">
                <a:solidFill>
                  <a:srgbClr val="E3760B"/>
                </a:solidFill>
              </a:rPr>
              <a:t> </a:t>
            </a:r>
            <a:endParaRPr sz="2600">
              <a:solidFill>
                <a:srgbClr val="E3760B"/>
              </a:solidFill>
            </a:endParaRPr>
          </a:p>
          <a:p>
            <a:pPr indent="-355600" lvl="2" marL="1371600" marR="0" rtl="0" algn="l">
              <a:lnSpc>
                <a:spcPct val="115000"/>
              </a:lnSpc>
              <a:spcBef>
                <a:spcPts val="0"/>
              </a:spcBef>
              <a:spcAft>
                <a:spcPts val="0"/>
              </a:spcAft>
              <a:buClr>
                <a:srgbClr val="222222"/>
              </a:buClr>
              <a:buSzPts val="2000"/>
              <a:buFont typeface="Arial"/>
              <a:buChar char="➢"/>
            </a:pPr>
            <a:r>
              <a:rPr lang="en-US" sz="2600">
                <a:solidFill>
                  <a:srgbClr val="E3760B"/>
                </a:solidFill>
              </a:rPr>
              <a:t>(or things you like to smell &amp; taste if those senses are hard to tap into at the moment)</a:t>
            </a:r>
            <a:r>
              <a:rPr lang="en-US" sz="2600">
                <a:solidFill>
                  <a:srgbClr val="222222"/>
                </a:solidFill>
              </a:rPr>
              <a:t> </a:t>
            </a:r>
            <a:endParaRPr b="0" i="0" sz="2600" u="none" cap="none" strike="noStrike">
              <a:solidFill>
                <a:srgbClr val="222222"/>
              </a:solidFill>
              <a:latin typeface="Arial"/>
              <a:ea typeface="Arial"/>
              <a:cs typeface="Arial"/>
              <a:sym typeface="Arial"/>
            </a:endParaRPr>
          </a:p>
          <a:p>
            <a:pPr indent="0" lvl="0" marL="457200" marR="0" rtl="0" algn="l">
              <a:lnSpc>
                <a:spcPct val="115000"/>
              </a:lnSpc>
              <a:spcBef>
                <a:spcPts val="0"/>
              </a:spcBef>
              <a:spcAft>
                <a:spcPts val="0"/>
              </a:spcAft>
              <a:buNone/>
            </a:pPr>
            <a:r>
              <a:t/>
            </a:r>
            <a:endParaRPr b="0" sz="2600" u="none" cap="none" strike="noStrike">
              <a:solidFill>
                <a:srgbClr val="22222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