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Lst>
  <p:sldSz cy="6858000" cx="12192000"/>
  <p:notesSz cx="6858000" cy="9144000"/>
  <p:embeddedFontLst>
    <p:embeddedFont>
      <p:font typeface="Roboto"/>
      <p:regular r:id="rId124"/>
      <p:bold r:id="rId125"/>
      <p:italic r:id="rId126"/>
      <p:boldItalic r:id="rId127"/>
    </p:embeddedFont>
    <p:embeddedFont>
      <p:font typeface="Merriweather"/>
      <p:regular r:id="rId128"/>
      <p:bold r:id="rId129"/>
      <p:italic r:id="rId130"/>
      <p:boldItalic r:id="rId1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ABD072-BAAF-4F33-9D7F-BC80920872FF}">
  <a:tblStyle styleId="{DDABD072-BAAF-4F33-9D7F-BC80920872F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Merriweather-bold.fntdata"/><Relationship Id="rId128" Type="http://schemas.openxmlformats.org/officeDocument/2006/relationships/font" Target="fonts/Merriweather-regular.fntdata"/><Relationship Id="rId127" Type="http://schemas.openxmlformats.org/officeDocument/2006/relationships/font" Target="fonts/Roboto-boldItalic.fntdata"/><Relationship Id="rId126" Type="http://schemas.openxmlformats.org/officeDocument/2006/relationships/font" Target="fonts/Roboto-italic.fntdata"/><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Roboto-bold.fntdata"/><Relationship Id="rId29" Type="http://schemas.openxmlformats.org/officeDocument/2006/relationships/slide" Target="slides/slide23.xml"/><Relationship Id="rId124" Type="http://schemas.openxmlformats.org/officeDocument/2006/relationships/font" Target="fonts/Roboto-regular.fntdata"/><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1" Type="http://schemas.openxmlformats.org/officeDocument/2006/relationships/font" Target="fonts/Merriweather-boldItalic.fntdata"/><Relationship Id="rId130" Type="http://schemas.openxmlformats.org/officeDocument/2006/relationships/font" Target="fonts/Merriweather-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adobe.com/en/publish/2019/09/08/if-you-think-email-is-dead--think-again.html"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 Id="rId3" Type="http://schemas.openxmlformats.org/officeDocument/2006/relationships/hyperlink" Target="https://www.nirandfar.com/todo-vs-schedule-builder/" TargetMode="External"/><Relationship Id="rId4" Type="http://schemas.openxmlformats.org/officeDocument/2006/relationships/hyperlink" Target="https://www.nirandfar.com/your-calendar/"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 Id="rId3" Type="http://schemas.openxmlformats.org/officeDocument/2006/relationships/hyperlink" Target="https://www.nirandfar.com/todo-vs-schedule-builder/" TargetMode="External"/><Relationship Id="rId4" Type="http://schemas.openxmlformats.org/officeDocument/2006/relationships/hyperlink" Target="https://www.nirandfar.com/your-calendar/"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your-calendar/" TargetMode="External"/><Relationship Id="rId3" Type="http://schemas.openxmlformats.org/officeDocument/2006/relationships/hyperlink" Target="https://www.nirandfar.com/opposite-of-distraction/"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dreimannzelt-adventures/7-secrets-to-master-timeboxing-66a744ea9175#:~:text=Timeboxing%20is%20a%20very%20simple,to%20work%20on%20each%20topic"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opposite-of-distraction/"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your-calendar/" TargetMode="External"/><Relationship Id="rId3" Type="http://schemas.openxmlformats.org/officeDocument/2006/relationships/hyperlink" Target="https://www.nirandfar.com/opposite-of-distractio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RQj-nRw4TNQ"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your-calendar/" TargetMode="External"/><Relationship Id="rId3" Type="http://schemas.openxmlformats.org/officeDocument/2006/relationships/hyperlink" Target="https://www.nirandfar.com/opposite-of-distraction/"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ptometrytimes.com/view/deconstructing-20-20-20-rule-digital-eye-strain" TargetMode="External"/><Relationship Id="rId3" Type="http://schemas.openxmlformats.org/officeDocument/2006/relationships/hyperlink" Target="https://www.healthline.com/health/eye-health/20-20-20-rule"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1zDrV4bwSZGxML2MzGi_YqvLiZI23PmRrNBEy7BD3nA/edit?usp=sharing"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ely.com/diagram/example/RATEuwfsavn/time-boxing-template" TargetMode="External"/><Relationship Id="rId3" Type="http://schemas.openxmlformats.org/officeDocument/2006/relationships/hyperlink" Target="https://www.nirandfar.com/indistractable-tools/"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digitalwellnesscollective/feng-shui-for-the-mind-exposing-dopamine-and-variable-rewards-systems-influences-on-our-screen-c7afd237dc7a" TargetMode="External"/><Relationship Id="rId3" Type="http://schemas.openxmlformats.org/officeDocument/2006/relationships/hyperlink" Target="http://null" TargetMode="External"/><Relationship Id="rId4" Type="http://schemas.openxmlformats.org/officeDocument/2006/relationships/hyperlink" Target="https://medium.com/digitalwellnesscollective/feng-shui-for-the-mind-part-2-of-3-dopamine-variable-rewards-systems-de67509b3995"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esclear.com/identity-based-habits"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esclear.com/identity-based-habit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4b3e06ce2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114b3e06ce2_0_3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but we have also included notes for many of the slides that you might want to review as well. Whatever works best for you! </a:t>
            </a:r>
            <a:endParaRPr sz="1100"/>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35" name="Google Shape;135;g114b3e06ce2_0_3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14b3e06ce2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If external news can have an impact on the rest of our day, what about internal chatter? </a:t>
            </a:r>
            <a:endParaRPr/>
          </a:p>
        </p:txBody>
      </p:sp>
      <p:sp>
        <p:nvSpPr>
          <p:cNvPr id="210" name="Google Shape;210;g114b3e06ce2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1174d96dce4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3" name="Google Shape;1043;g1174d96dce4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1174d96dce4_0_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0" name="Google Shape;1050;g1174d96dce4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1174d96dce4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6" name="Google Shape;1056;g1174d96dce4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7" name="Google Shape;1057;g1174d96dce4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1174d96dce4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g1174d96dce4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5" name="Google Shape;1065;g1174d96dce4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1174d96dce4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1174d96dce4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3" name="Google Shape;1073;g1174d96dce4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1174d96dce4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g1174d96dce4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1" name="Google Shape;1081;g1174d96dce4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1174d96dce4_0_4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9" name="Google Shape;1089;g1174d96dce4_0_4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0" name="Google Shape;1090;g1174d96dce4_0_4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1174d96dce4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g1174d96dce4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https://www.brainyquote.com/quotes/peter_drucker_105338</a:t>
            </a:r>
            <a:endParaRPr/>
          </a:p>
        </p:txBody>
      </p:sp>
      <p:sp>
        <p:nvSpPr>
          <p:cNvPr id="1099" name="Google Shape;1099;g1174d96dce4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1174d96dce4_0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g1174d96dce4_0_5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7" name="Google Shape;1107;g1174d96dce4_0_5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1174d96dce4_0_5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g1174d96dce4_0_5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6" name="Google Shape;1116;g1174d96dce4_0_5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14b3e06ce2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114b3e06ce2_0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we start the day with all the things we haven't yet gotten done, or all the things that loom over our heads, it's likely that our day won't start off with a sense of centeredness or wellness. </a:t>
            </a:r>
            <a:endParaRPr/>
          </a:p>
        </p:txBody>
      </p:sp>
      <p:sp>
        <p:nvSpPr>
          <p:cNvPr id="220" name="Google Shape;220;g114b3e06ce2_0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1174d96dce4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5" name="Google Shape;1125;g1174d96dce4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6" name="Google Shape;1126;g1174d96dce4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1174d96dce4_0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6" name="Google Shape;1136;g1174d96dce4_0_5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7" name="Google Shape;1137;g1174d96dce4_0_5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4" name="Google Shape;114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NirAndFar.com – the opposite of distraction is TRACTION – “</a:t>
            </a:r>
            <a:r>
              <a:rPr lang="en-US" sz="1200"/>
              <a:t>turn your values into time: plan by input, not output.” This is a practice. Our brains easily slip into to-do mode, into performance/checklist mode, into measuring based on busyness and activity level vs. on the flow of our lives and how and if it matches with our core intentions. Our brains and bodies can learn more centered, peaceful, intentional ways of living as we set those intentions and practice. “Intention for our attention” – adapted thought from Nina Herscher, CEO of DWI</a:t>
            </a:r>
            <a:endParaRPr sz="1200"/>
          </a:p>
          <a:p>
            <a:pPr indent="0" lvl="0" marL="0" rtl="0" algn="l">
              <a:lnSpc>
                <a:spcPct val="100000"/>
              </a:lnSpc>
              <a:spcBef>
                <a:spcPts val="0"/>
              </a:spcBef>
              <a:spcAft>
                <a:spcPts val="0"/>
              </a:spcAft>
              <a:buSzPts val="1400"/>
              <a:buNone/>
            </a:pPr>
            <a:r>
              <a:t/>
            </a:r>
            <a:endParaRPr/>
          </a:p>
        </p:txBody>
      </p:sp>
      <p:sp>
        <p:nvSpPr>
          <p:cNvPr id="1145" name="Google Shape;114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3" name="Google Shape;1153;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quote can be found in James Clear’s book, or in this snippet from his book from his website, which also includes the image and quote: https://jamesclear.com/identity-based-habits</a:t>
            </a:r>
            <a:endParaRPr/>
          </a:p>
        </p:txBody>
      </p:sp>
      <p:sp>
        <p:nvSpPr>
          <p:cNvPr id="1154" name="Google Shape;1154;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7" name="Google Shape;116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8" name="Google Shape;116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1174d96dce4_0_9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0" name="Google Shape;1180;g1174d96dce4_0_9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https://www.oprah.com/oprahs-lifeclass/does-your-face-light-up-video </a:t>
            </a:r>
            <a:endParaRPr/>
          </a:p>
          <a:p>
            <a:pPr indent="0" lvl="0" marL="0" rtl="0" algn="l">
              <a:lnSpc>
                <a:spcPct val="100000"/>
              </a:lnSpc>
              <a:spcBef>
                <a:spcPts val="0"/>
              </a:spcBef>
              <a:spcAft>
                <a:spcPts val="0"/>
              </a:spcAft>
              <a:buSzPts val="1400"/>
              <a:buNone/>
            </a:pPr>
            <a:r>
              <a:rPr lang="en-US"/>
              <a:t>See also bonus tips later in the slideshow for ideas from various experts about what they do to start their day</a:t>
            </a:r>
            <a:endParaRPr/>
          </a:p>
        </p:txBody>
      </p:sp>
      <p:sp>
        <p:nvSpPr>
          <p:cNvPr id="1181" name="Google Shape;1181;g1174d96dce4_0_9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1174d96dce4_0_8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1" name="Google Shape;1191;g1174d96dce4_0_8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2" name="Google Shape;1192;g1174d96dce4_0_8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1174d96dce4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8" name="Google Shape;1198;g1174d96dce4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9" name="Google Shape;1199;g1174d96dce4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1628074f75_0_7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11628074f75_0_7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phrase was shared by Dr. Heidi Hanna in our Digital Wellness Certification Course, and perhaps she was channeling Michelle Geilan, whose research she had also shared.</a:t>
            </a:r>
            <a:r>
              <a:rPr lang="en-US"/>
              <a:t> </a:t>
            </a:r>
            <a:endParaRPr/>
          </a:p>
        </p:txBody>
      </p:sp>
      <p:sp>
        <p:nvSpPr>
          <p:cNvPr id="228" name="Google Shape;228;g11628074f75_0_7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1628074f75_0_7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11628074f75_0_7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discussed last week, you will see throughout the series that concepts in each module interrelate to other modules. Similarly, although this is a series on Digital Wellness, many concepts we explore relate to Wellness in general. As we progress through the series, consider discussing with someone the overlaps and patterns that you are seeing across modules, or insights that are coming that help you connect concepts at a deeper level. </a:t>
            </a:r>
            <a:endParaRPr/>
          </a:p>
        </p:txBody>
      </p:sp>
      <p:sp>
        <p:nvSpPr>
          <p:cNvPr id="236" name="Google Shape;236;g11628074f75_0_7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1628074f75_0_7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11628074f75_0_7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11628074f75_0_7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14b3e06ce2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114b3e06ce2_0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g114b3e06ce2_0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14b3e06ce2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114b3e06ce2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g114b3e06ce2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14b3e06ce2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114b3e06ce2_0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Mindset matters, as we learned from Kelly McGonigal. How we think about stress (or in this case, time) can impact how our bodies, minds, emotions (chemicals/hormones) engage. So how we start our day, no matter how packed the day may seem…even for just a few minutes…can make a difference. To start with to-dos may be sacrificing our center in subtle ways. Just give it a try, even for just a couple of minutes, to start somewhere else that can help you feel more calm and connected to who you want to be as a person, how you want to show up for all of those to-dos tapping at your door. </a:t>
            </a:r>
            <a:endParaRPr/>
          </a:p>
          <a:p>
            <a:pPr indent="0" lvl="0" marL="0" rtl="0" algn="l">
              <a:spcBef>
                <a:spcPts val="0"/>
              </a:spcBef>
              <a:spcAft>
                <a:spcPts val="0"/>
              </a:spcAft>
              <a:buNone/>
            </a:pPr>
            <a:r>
              <a:t/>
            </a:r>
            <a:endParaRPr/>
          </a:p>
        </p:txBody>
      </p:sp>
      <p:sp>
        <p:nvSpPr>
          <p:cNvPr id="272" name="Google Shape;272;g114b3e06ce2_0_2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14b3e06ce2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114b3e06ce2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DWI self-assessment provides a useful springboard for self-reflection. We'll also touch on a few tips that relate to some of what they talk about. As always, feel free to add your own questions. Also, there is much more material in the Bonus section of this slide deck if you want to do a deeper dive on some of the tips, or see other material we couldn't cover. </a:t>
            </a:r>
            <a:endParaRPr/>
          </a:p>
          <a:p>
            <a:pPr indent="0" lvl="0" marL="0" rtl="0" algn="l">
              <a:spcBef>
                <a:spcPts val="0"/>
              </a:spcBef>
              <a:spcAft>
                <a:spcPts val="0"/>
              </a:spcAft>
              <a:buNone/>
            </a:pPr>
            <a:r>
              <a:t/>
            </a:r>
            <a:endParaRPr/>
          </a:p>
        </p:txBody>
      </p:sp>
      <p:sp>
        <p:nvSpPr>
          <p:cNvPr id="286" name="Google Shape;286;g114b3e06ce2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16fe2e2a32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116fe2e2a32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We covered most of these topics in the Mental Wellness module, but it can be helpful to remember concrete examples of how easily distracted we humans are.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And here's another brain drain-study around mere presence: https://www.journals.uchicago.edu/doi/10.1086/691462</a:t>
            </a:r>
            <a:endParaRPr/>
          </a:p>
          <a:p>
            <a:pPr indent="0" lvl="0" marL="0" rtl="0" algn="l">
              <a:spcBef>
                <a:spcPts val="0"/>
              </a:spcBef>
              <a:spcAft>
                <a:spcPts val="0"/>
              </a:spcAft>
              <a:buNone/>
            </a:pPr>
            <a:r>
              <a:t/>
            </a:r>
            <a:endParaRPr/>
          </a:p>
        </p:txBody>
      </p:sp>
      <p:sp>
        <p:nvSpPr>
          <p:cNvPr id="293" name="Google Shape;293;g116fe2e2a32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1628074f75_0_5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g11628074f75_0_5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14b3e06ce2_0_9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114b3e06ce2_0_9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always, feel free to add questions that may come to mind for you around this topic.</a:t>
            </a:r>
            <a:endParaRPr/>
          </a:p>
        </p:txBody>
      </p:sp>
      <p:sp>
        <p:nvSpPr>
          <p:cNvPr id="306" name="Google Shape;306;g114b3e06ce2_0_9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14b3e06ce2_0_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114b3e06ce2_0_7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https://repositories.lib.utexas.edu/bitstream/handle/2152/64130/braindrain.pdf?sequence=2: “Working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a:p>
            <a:pPr indent="0" lvl="0" marL="0" rtl="0" algn="l">
              <a:lnSpc>
                <a:spcPct val="100000"/>
              </a:lnSpc>
              <a:spcBef>
                <a:spcPts val="0"/>
              </a:spcBef>
              <a:spcAft>
                <a:spcPts val="0"/>
              </a:spcAft>
              <a:buSzPts val="1400"/>
              <a:buNone/>
            </a:pPr>
            <a:r>
              <a:t/>
            </a:r>
            <a:endParaRPr/>
          </a:p>
        </p:txBody>
      </p:sp>
      <p:sp>
        <p:nvSpPr>
          <p:cNvPr id="313" name="Google Shape;313;g114b3e06ce2_0_7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14b3e06ce2_0_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114b3e06ce2_0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https://repositories.lib.utexas.edu/bitstream/handle/2152/64130/braindrain.pdf?sequence=2: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p:txBody>
      </p:sp>
      <p:sp>
        <p:nvSpPr>
          <p:cNvPr id="321" name="Google Shape;321;g114b3e06ce2_0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14b3e06ce2_0_7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114b3e06ce2_0_7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https://repositories.lib.utexas.edu/bitstream/handle/2152/64130/braindrain.pdf?sequence=2: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p:txBody>
      </p:sp>
      <p:sp>
        <p:nvSpPr>
          <p:cNvPr id="330" name="Google Shape;330;g114b3e06ce2_0_7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14b3e06ce2_0_8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114b3e06ce2_0_8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have several slides in the Bonus section about ways to reduce notifications</a:t>
            </a:r>
            <a:endParaRPr/>
          </a:p>
        </p:txBody>
      </p:sp>
      <p:sp>
        <p:nvSpPr>
          <p:cNvPr id="338" name="Google Shape;338;g114b3e06ce2_0_8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14b3e06ce2_0_9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114b3e06ce2_0_9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600"/>
              <a:buFont typeface="Arial"/>
              <a:buNone/>
            </a:pPr>
            <a:r>
              <a:rPr lang="en-US"/>
              <a:t>You can find more resources on email in the Bonus section and in the resources document, but here are a couple more links:</a:t>
            </a:r>
            <a:endParaRPr/>
          </a:p>
          <a:p>
            <a:pPr indent="0" lvl="0" marL="0" rtl="0" algn="l">
              <a:spcBef>
                <a:spcPts val="0"/>
              </a:spcBef>
              <a:spcAft>
                <a:spcPts val="0"/>
              </a:spcAft>
              <a:buClr>
                <a:srgbClr val="000000"/>
              </a:buClr>
              <a:buSzPts val="1600"/>
              <a:buFont typeface="Arial"/>
              <a:buNone/>
            </a:pPr>
            <a:r>
              <a:rPr lang="en-US" sz="1600" u="sng">
                <a:hlinkClick r:id="rId2"/>
              </a:rPr>
              <a:t>https://blog.adobe.com/en/publish/2019/09/08/if-you-think-email-is-dead--think-again.html</a:t>
            </a:r>
            <a:endParaRPr sz="1600"/>
          </a:p>
          <a:p>
            <a:pPr indent="0" lvl="0" marL="0" rtl="0" algn="l">
              <a:spcBef>
                <a:spcPts val="0"/>
              </a:spcBef>
              <a:spcAft>
                <a:spcPts val="0"/>
              </a:spcAft>
              <a:buClr>
                <a:srgbClr val="000000"/>
              </a:buClr>
              <a:buSzPts val="1600"/>
              <a:buFont typeface="Arial"/>
              <a:buNone/>
            </a:pPr>
            <a:r>
              <a:rPr lang="en-US" sz="1600"/>
              <a:t>See also https://www.slideshare.net/adobe/2019-adobe-email-usage-study</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347" name="Google Shape;347;g114b3e06ce2_0_9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14b3e06ce2_0_9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114b3e06ce2_0_9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lang="en-US"/>
              <a:t>Tech companies design tools to be frictionLESS – so that we can move seamlessly between tools…for as long as possible. This frictionless design can have its upsides, but the cost is that we often end up using our devices more than we intended. Little things like adding more steps between you and your weak-spot tools can help keep you more mindful. </a:t>
            </a:r>
            <a:endParaRPr/>
          </a:p>
          <a:p>
            <a:pPr indent="0" lvl="0" marL="0" rtl="0" algn="l">
              <a:spcBef>
                <a:spcPts val="0"/>
              </a:spcBef>
              <a:spcAft>
                <a:spcPts val="0"/>
              </a:spcAft>
              <a:buSzPts val="1600"/>
              <a:buNone/>
            </a:pPr>
            <a:r>
              <a:t/>
            </a:r>
            <a:endParaRPr/>
          </a:p>
          <a:p>
            <a:pPr indent="0" lvl="0" marL="0" rtl="0" algn="ctr">
              <a:spcBef>
                <a:spcPts val="0"/>
              </a:spcBef>
              <a:spcAft>
                <a:spcPts val="0"/>
              </a:spcAft>
              <a:buSzPts val="1600"/>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355" name="Google Shape;355;g114b3e06ce2_0_9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1628074f75_0_7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11628074f75_0_7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discussed last week, you will see throughout the series that concepts in each module interrelate to other modules. Similarly, although this is a series on Digital Wellness, many concepts we explore relate to Wellness in general. As we progress through the series, consider discussing with someone the overlaps and patterns that you are seeing across modules, or insights that are coming that help you connect concepts at a deeper level. </a:t>
            </a:r>
            <a:endParaRPr/>
          </a:p>
        </p:txBody>
      </p:sp>
      <p:sp>
        <p:nvSpPr>
          <p:cNvPr id="364" name="Google Shape;364;g11628074f75_0_7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14b3e06ce2_0_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114b3e06ce2_0_6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 quote from Nir Eyal. I would highly recommend reading some of his materials, e.g., </a:t>
            </a:r>
            <a:r>
              <a:rPr lang="en-US" u="sng">
                <a:solidFill>
                  <a:schemeClr val="hlink"/>
                </a:solidFill>
                <a:hlinkClick r:id="rId2"/>
              </a:rPr>
              <a:t>https://www.nirandfar.com/opposite-of-distraction</a:t>
            </a:r>
            <a:r>
              <a:rPr lang="en-US"/>
              <a:t>, </a:t>
            </a:r>
            <a:r>
              <a:rPr lang="en-US" u="sng">
                <a:solidFill>
                  <a:schemeClr val="hlink"/>
                </a:solidFill>
                <a:hlinkClick r:id="rId3"/>
              </a:rPr>
              <a:t>https://www.nirandfar.com/todo-vs-schedule-builder/</a:t>
            </a:r>
            <a:r>
              <a:rPr lang="en-US"/>
              <a:t> </a:t>
            </a:r>
            <a:r>
              <a:rPr lang="en-US" u="sng">
                <a:solidFill>
                  <a:schemeClr val="hlink"/>
                </a:solidFill>
                <a:hlinkClick r:id="rId4"/>
              </a:rPr>
              <a:t>https://www.nirandfar.com/your-calendar/</a:t>
            </a:r>
            <a:r>
              <a:rPr lang="en-US"/>
              <a:t>, </a:t>
            </a:r>
            <a:endParaRPr/>
          </a:p>
        </p:txBody>
      </p:sp>
      <p:sp>
        <p:nvSpPr>
          <p:cNvPr id="373" name="Google Shape;373;g114b3e06ce2_0_6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14b3e06ce2_0_10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114b3e06ce2_0_10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we touched on the intersection point of technology and the start of our day. So we'll start at the beginning of a day to talk about honoring time. :)</a:t>
            </a:r>
            <a:endParaRPr/>
          </a:p>
        </p:txBody>
      </p:sp>
      <p:sp>
        <p:nvSpPr>
          <p:cNvPr id="380" name="Google Shape;380;g114b3e06ce2_0_10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1628074f75_0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11628074f75_0_6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discussed last week, you will see throughout the series that concepts in each module interrelate to other modules. Similarly, although this is a series on Digital Wellness, many concepts we explore relate to Wellness in general. As we progress through the series, consider discussing with someone the overlaps and patterns that you are seeing across modules, or insights that are coming that help you connect concepts at a deeper level. </a:t>
            </a:r>
            <a:endParaRPr/>
          </a:p>
        </p:txBody>
      </p:sp>
      <p:sp>
        <p:nvSpPr>
          <p:cNvPr id="150" name="Google Shape;150;g11628074f75_0_6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14b3e06ce2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114b3e06ce2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are so many things "out there" that are bombarding us (or wanting to bombard us)...all the more so because of constant (and instant) access to so many potential inputs. This is the water we swim in. </a:t>
            </a:r>
            <a:endParaRPr/>
          </a:p>
        </p:txBody>
      </p:sp>
      <p:sp>
        <p:nvSpPr>
          <p:cNvPr id="387" name="Google Shape;387;g114b3e06ce2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14b3e06ce2_0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114b3e06ce2_0_4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 quote from Nir Eyal. I would highly recommend reading some of his materials, e.g., </a:t>
            </a:r>
            <a:r>
              <a:rPr lang="en-US" u="sng">
                <a:solidFill>
                  <a:schemeClr val="hlink"/>
                </a:solidFill>
                <a:hlinkClick r:id="rId2"/>
              </a:rPr>
              <a:t>https://www.nirandfar.com/opposite-of-distraction</a:t>
            </a:r>
            <a:r>
              <a:rPr lang="en-US"/>
              <a:t>, </a:t>
            </a:r>
            <a:r>
              <a:rPr lang="en-US" u="sng">
                <a:solidFill>
                  <a:schemeClr val="hlink"/>
                </a:solidFill>
                <a:hlinkClick r:id="rId3"/>
              </a:rPr>
              <a:t>https://www.nirandfar.com/todo-vs-schedule-builder/</a:t>
            </a:r>
            <a:r>
              <a:rPr lang="en-US"/>
              <a:t> </a:t>
            </a:r>
            <a:r>
              <a:rPr lang="en-US" u="sng">
                <a:solidFill>
                  <a:schemeClr val="hlink"/>
                </a:solidFill>
                <a:hlinkClick r:id="rId4"/>
              </a:rPr>
              <a:t>https://www.nirandfar.com/your-calendar/</a:t>
            </a:r>
            <a:r>
              <a:rPr lang="en-US"/>
              <a:t>, </a:t>
            </a:r>
            <a:endParaRPr/>
          </a:p>
        </p:txBody>
      </p:sp>
      <p:sp>
        <p:nvSpPr>
          <p:cNvPr id="408" name="Google Shape;408;g114b3e06ce2_0_4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171c58c52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1171c58c52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g1171c58c52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171c58c529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1171c58c529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1171c58c529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1628074f75_0_8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11628074f75_0_8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know it's annoying to play "Guess what the teacher is thinking" but this mental exercise is, I think, worth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concept comes from Nir Eyal, author of </a:t>
            </a:r>
            <a:r>
              <a:rPr i="1" lang="en-US"/>
              <a:t>Indistractable</a:t>
            </a:r>
            <a:r>
              <a:rPr lang="en-US"/>
              <a:t>.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core values and key priorities.</a:t>
            </a:r>
            <a:endParaRPr/>
          </a:p>
        </p:txBody>
      </p:sp>
      <p:sp>
        <p:nvSpPr>
          <p:cNvPr id="435" name="Google Shape;435;g11628074f75_0_8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14b3e06ce2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114b3e06ce2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Emphasis is added in these quotes. </a:t>
            </a:r>
            <a:r>
              <a:rPr lang="en-US"/>
              <a:t>This concept comes from Nir Eyal, author of </a:t>
            </a:r>
            <a:r>
              <a:rPr i="1" lang="en-US"/>
              <a:t>Indistractable</a:t>
            </a:r>
            <a:r>
              <a:rPr lang="en-US"/>
              <a:t>.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core values and key priorities. He has many other blog posts that explore more around building traction. </a:t>
            </a:r>
            <a:endParaRPr/>
          </a:p>
        </p:txBody>
      </p:sp>
      <p:sp>
        <p:nvSpPr>
          <p:cNvPr id="443" name="Google Shape;443;g114b3e06ce2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14b3e06ce2_0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114b3e06ce2_0_6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This concept comes from Nir Eyal, author of </a:t>
            </a:r>
            <a:r>
              <a:rPr i="1" lang="en-US"/>
              <a:t>Indistractable</a:t>
            </a:r>
            <a:r>
              <a:rPr lang="en-US"/>
              <a:t>.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core values and key priorities. He has many other blog posts that explore more around building traction. </a:t>
            </a:r>
            <a:endParaRPr/>
          </a:p>
        </p:txBody>
      </p:sp>
      <p:sp>
        <p:nvSpPr>
          <p:cNvPr id="454" name="Google Shape;454;g114b3e06ce2_0_6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14b3e06ce2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114b3e06ce2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a:t>
            </a:r>
            <a:endParaRPr/>
          </a:p>
        </p:txBody>
      </p:sp>
      <p:sp>
        <p:nvSpPr>
          <p:cNvPr id="464" name="Google Shape;464;g114b3e06ce2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14b3e06ce2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114b3e06ce2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114b3e06ce2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14b3e06ce2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114b3e06ce2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Different people encourage different domain definitions. In this activity, we wanted to encourage you to explore how you would like to define them. The following slides share a few possible prompts for this activity. </a:t>
            </a:r>
            <a:endParaRPr/>
          </a:p>
        </p:txBody>
      </p:sp>
      <p:sp>
        <p:nvSpPr>
          <p:cNvPr id="482" name="Google Shape;482;g114b3e06ce2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1628074f75_0_7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11628074f75_0_7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this point, we have explored what it can mean to take a values-centered approach (character, attributes – who I want to be/how I want to show up in the world) to Digital Wellness, and how to build awareness and foster agency through skills like media literacy (pausing and asking questions about content), mental wellness (pausing and asking questions about our internal weather), and physical wellness (pausing and asking questions about our sensory experiences and how and where tech might be impacting basic aspects of physical health (like sleep, eating, ergonomics, physical workspace, etc.) Last week, we also talked about how the Digital Centeredness model (remember, it's just a framework for discussing principles), could be considered in terms of different environments. All of these concepts can also be applied to our relationship with time. </a:t>
            </a:r>
            <a:endParaRPr/>
          </a:p>
        </p:txBody>
      </p:sp>
      <p:sp>
        <p:nvSpPr>
          <p:cNvPr id="161" name="Google Shape;161;g11628074f75_0_7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2e99e9fe8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12e99e9fe8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Different people encourage different domain definitions. In this activity, we wanted to encourage you to explore how you would like to define them. The following slides share a few possible prompts for this activity. </a:t>
            </a:r>
            <a:endParaRPr/>
          </a:p>
        </p:txBody>
      </p:sp>
      <p:sp>
        <p:nvSpPr>
          <p:cNvPr id="497" name="Google Shape;497;g12e99e9fe8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14b3e06ce2_0_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114b3e06ce2_0_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114b3e06ce2_0_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14b3e06ce2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114b3e06ce2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a:t>
            </a:r>
            <a:r>
              <a:rPr lang="en-US" u="sng">
                <a:solidFill>
                  <a:schemeClr val="hlink"/>
                </a:solidFill>
                <a:hlinkClick r:id="rId2"/>
              </a:rPr>
              <a:t>https://www.nirandfar.com/your-calendar/</a:t>
            </a:r>
            <a:r>
              <a:rPr lang="en-US"/>
              <a:t>  </a:t>
            </a:r>
            <a:r>
              <a:rPr lang="en-US" u="sng">
                <a:solidFill>
                  <a:schemeClr val="hlink"/>
                </a:solidFill>
                <a:hlinkClick r:id="rId3"/>
              </a:rPr>
              <a:t>https://www.nirandfar.com/opposite-of-distraction/</a:t>
            </a:r>
            <a:r>
              <a:rPr lang="en-US"/>
              <a:t> 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a:t>
            </a:r>
            <a:endParaRPr/>
          </a:p>
        </p:txBody>
      </p:sp>
      <p:sp>
        <p:nvSpPr>
          <p:cNvPr id="525" name="Google Shape;525;g114b3e06ce2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14b3e06ce2_0_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114b3e06ce2_0_6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114b3e06ce2_0_6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14b3e06ce2_0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114b3e06ce2_0_5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114b3e06ce2_0_5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14b3e06ce2_0_8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114b3e06ce2_0_8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Emphasis added in quotes above. </a:t>
            </a:r>
            <a:endParaRPr/>
          </a:p>
          <a:p>
            <a:pPr indent="0" lvl="0" marL="0" rtl="0" algn="l">
              <a:spcBef>
                <a:spcPts val="0"/>
              </a:spcBef>
              <a:spcAft>
                <a:spcPts val="0"/>
              </a:spcAft>
              <a:buClr>
                <a:schemeClr val="dk1"/>
              </a:buClr>
              <a:buSzPts val="1400"/>
              <a:buFont typeface="Arial"/>
              <a:buNone/>
            </a:pPr>
            <a:r>
              <a:rPr lang="en-US"/>
              <a:t>To-do lists can create a sense of pressure and failure every day, because there are always things left undone. To-dos can be scheduled and time-boxed, but the recommendation is not to drive your life by a checklist. It’s also just too easy to let other people’s checklists and requests (e.g., through email) creep into your own without deliberate intention with time and attention.  https://www.nirandfar.com/timeboxing/ -- but this is not an idea original to Nir. Here’s another example of an article about time boxing. e.g., </a:t>
            </a:r>
            <a:r>
              <a:rPr lang="en-US" u="sng">
                <a:solidFill>
                  <a:schemeClr val="hlink"/>
                </a:solidFill>
                <a:hlinkClick r:id="rId2"/>
              </a:rPr>
              <a:t>https://medium.com/dreimannzelt-adventures/7-secrets-to-master-timeboxing-66a744ea9175#:~:text=Timeboxing%20is%20a%20very%20simple,to%20work%20on%20each%20topic</a:t>
            </a:r>
            <a:r>
              <a:rPr lang="en-US"/>
              <a:t>.</a:t>
            </a:r>
            <a:endParaRPr/>
          </a:p>
          <a:p>
            <a:pPr indent="0" lvl="0" marL="0" rtl="0" algn="l">
              <a:spcBef>
                <a:spcPts val="0"/>
              </a:spcBef>
              <a:spcAft>
                <a:spcPts val="0"/>
              </a:spcAft>
              <a:buNone/>
            </a:pPr>
            <a:r>
              <a:t/>
            </a:r>
            <a:endParaRPr/>
          </a:p>
        </p:txBody>
      </p:sp>
      <p:sp>
        <p:nvSpPr>
          <p:cNvPr id="559" name="Google Shape;559;g114b3e06ce2_0_8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14b3e06ce2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114b3e06ce2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https://www.ramseysolutions.com/budgeting/how-to-take-control-of-your-money</a:t>
            </a:r>
            <a:endParaRPr/>
          </a:p>
        </p:txBody>
      </p:sp>
      <p:sp>
        <p:nvSpPr>
          <p:cNvPr id="571" name="Google Shape;571;g114b3e06ce2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14b3e06ce2_0_9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114b3e06ce2_0_9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shared a variety of "synonyms" to the principles behind time boxing in these slides so that if it is a new concept you can see parallel </a:t>
            </a:r>
            <a:r>
              <a:rPr lang="en-US"/>
              <a:t>patterns</a:t>
            </a:r>
            <a:r>
              <a:rPr lang="en-US"/>
              <a:t> in other settings.</a:t>
            </a:r>
            <a:endParaRPr/>
          </a:p>
        </p:txBody>
      </p:sp>
      <p:sp>
        <p:nvSpPr>
          <p:cNvPr id="579" name="Google Shape;579;g114b3e06ce2_0_9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14b3e06ce2_0_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114b3e06ce2_0_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Quote is from </a:t>
            </a:r>
            <a:r>
              <a:rPr lang="en-US" u="sng">
                <a:solidFill>
                  <a:schemeClr val="hlink"/>
                </a:solidFill>
                <a:hlinkClick r:id="rId2"/>
              </a:rPr>
              <a:t>https://www.nirandfar.com/opposite-of-distraction/</a:t>
            </a:r>
            <a:r>
              <a:rPr lang="en-US"/>
              <a:t> We can be </a:t>
            </a:r>
            <a:r>
              <a:rPr i="1" lang="en-US"/>
              <a:t>focused</a:t>
            </a:r>
            <a:r>
              <a:rPr lang="en-US"/>
              <a:t> on things that aren't in alignment with our values and goals, but we can also choose to build in time for using social media or other tools. They aren't inherently bad in and of themselves. Wellness is about deliberateness, integrity, and alignment. </a:t>
            </a:r>
            <a:endParaRPr/>
          </a:p>
        </p:txBody>
      </p:sp>
      <p:sp>
        <p:nvSpPr>
          <p:cNvPr id="588" name="Google Shape;588;g114b3e06ce2_0_5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174d96dce4_0_9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1174d96dce4_0_9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a:t>
            </a:r>
            <a:r>
              <a:rPr lang="en-US" u="sng">
                <a:solidFill>
                  <a:schemeClr val="hlink"/>
                </a:solidFill>
                <a:hlinkClick r:id="rId2"/>
              </a:rPr>
              <a:t>https://www.nirandfar.com/your-calendar/</a:t>
            </a:r>
            <a:r>
              <a:rPr lang="en-US"/>
              <a:t>  </a:t>
            </a:r>
            <a:r>
              <a:rPr lang="en-US" u="sng">
                <a:solidFill>
                  <a:schemeClr val="hlink"/>
                </a:solidFill>
                <a:hlinkClick r:id="rId3"/>
              </a:rPr>
              <a:t>https://www.nirandfar.com/opposite-of-distraction/</a:t>
            </a:r>
            <a:r>
              <a:rPr lang="en-US"/>
              <a:t> 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a:t>
            </a:r>
            <a:endParaRPr/>
          </a:p>
        </p:txBody>
      </p:sp>
      <p:sp>
        <p:nvSpPr>
          <p:cNvPr id="596" name="Google Shape;596;g1174d96dce4_0_9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1628074f75_0_6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11628074f75_0_6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rgbClr val="222222"/>
                </a:solidFill>
                <a:highlight>
                  <a:schemeClr val="lt1"/>
                </a:highlight>
                <a:latin typeface="Arial"/>
                <a:ea typeface="Arial"/>
                <a:cs typeface="Arial"/>
                <a:sym typeface="Arial"/>
              </a:rPr>
              <a:t>Even as things are interconnected (layered and complex in many ways), the best way to engage change is just a little at a time. This is the 1% rule from </a:t>
            </a:r>
            <a:r>
              <a:rPr i="1" lang="en-US" sz="1100">
                <a:solidFill>
                  <a:srgbClr val="222222"/>
                </a:solidFill>
                <a:highlight>
                  <a:schemeClr val="lt1"/>
                </a:highlight>
                <a:latin typeface="Arial"/>
                <a:ea typeface="Arial"/>
                <a:cs typeface="Arial"/>
                <a:sym typeface="Arial"/>
              </a:rPr>
              <a:t>Atomic Habits</a:t>
            </a:r>
            <a:r>
              <a:rPr lang="en-US" sz="1100">
                <a:solidFill>
                  <a:srgbClr val="222222"/>
                </a:solidFill>
                <a:highlight>
                  <a:schemeClr val="lt1"/>
                </a:highlight>
                <a:latin typeface="Arial"/>
                <a:ea typeface="Arial"/>
                <a:cs typeface="Arial"/>
                <a:sym typeface="Arial"/>
              </a:rPr>
              <a:t>. Or the whole premise of the book </a:t>
            </a:r>
            <a:r>
              <a:rPr i="1" lang="en-US" sz="1100">
                <a:solidFill>
                  <a:srgbClr val="222222"/>
                </a:solidFill>
                <a:highlight>
                  <a:schemeClr val="lt1"/>
                </a:highlight>
                <a:latin typeface="Arial"/>
                <a:ea typeface="Arial"/>
                <a:cs typeface="Arial"/>
                <a:sym typeface="Arial"/>
              </a:rPr>
              <a:t>Tiny Habits.</a:t>
            </a:r>
            <a:r>
              <a:rPr lang="en-US" sz="1100">
                <a:solidFill>
                  <a:srgbClr val="222222"/>
                </a:solidFill>
                <a:highlight>
                  <a:schemeClr val="lt1"/>
                </a:highlight>
                <a:latin typeface="Arial"/>
                <a:ea typeface="Arial"/>
                <a:cs typeface="Arial"/>
                <a:sym typeface="Arial"/>
              </a:rPr>
              <a:t> </a:t>
            </a:r>
            <a:endParaRPr sz="1100">
              <a:solidFill>
                <a:srgbClr val="222222"/>
              </a:solidFill>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222222"/>
              </a:solidFill>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222222"/>
                </a:solidFill>
                <a:highlight>
                  <a:schemeClr val="lt1"/>
                </a:highlight>
                <a:latin typeface="Arial"/>
                <a:ea typeface="Arial"/>
                <a:cs typeface="Arial"/>
                <a:sym typeface="Arial"/>
              </a:rPr>
              <a:t>In the recent resilience conference in Davis County, Dr. </a:t>
            </a:r>
            <a:r>
              <a:rPr lang="en-US" sz="1100">
                <a:solidFill>
                  <a:srgbClr val="222222"/>
                </a:solidFill>
                <a:highlight>
                  <a:schemeClr val="lt1"/>
                </a:highlight>
                <a:latin typeface="Arial"/>
                <a:ea typeface="Arial"/>
                <a:cs typeface="Arial"/>
                <a:sym typeface="Arial"/>
              </a:rPr>
              <a:t>Jacob Hess talked about the virtuous cycle, about how much hope there is for improving wellness. He focused on anxiety and depression, but the same can be true for Digital Wellness improvements. </a:t>
            </a:r>
            <a:r>
              <a:rPr lang="en-US" sz="1100" u="sng">
                <a:solidFill>
                  <a:srgbClr val="1155CC"/>
                </a:solidFill>
                <a:highlight>
                  <a:schemeClr val="lt1"/>
                </a:highlight>
                <a:latin typeface="Arial"/>
                <a:ea typeface="Arial"/>
                <a:cs typeface="Arial"/>
                <a:sym typeface="Arial"/>
                <a:hlinkClick r:id="rId2">
                  <a:extLst>
                    <a:ext uri="{A12FA001-AC4F-418D-AE19-62706E023703}">
                      <ahyp:hlinkClr val="tx"/>
                    </a:ext>
                  </a:extLst>
                </a:hlinkClick>
              </a:rPr>
              <a:t>https://www.youtube.com/watch?v=RQj-nRw4TNQ</a:t>
            </a:r>
            <a:r>
              <a:rPr lang="en-US" sz="1100">
                <a:solidFill>
                  <a:srgbClr val="222222"/>
                </a:solidFill>
                <a:highlight>
                  <a:schemeClr val="lt1"/>
                </a:highlight>
                <a:latin typeface="Arial"/>
                <a:ea typeface="Arial"/>
                <a:cs typeface="Arial"/>
                <a:sym typeface="Arial"/>
              </a:rPr>
              <a:t> </a:t>
            </a:r>
            <a:endParaRPr sz="1100">
              <a:solidFill>
                <a:srgbClr val="222222"/>
              </a:solidFill>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222222"/>
                </a:solidFill>
                <a:highlight>
                  <a:schemeClr val="lt1"/>
                </a:highlight>
                <a:latin typeface="Arial"/>
                <a:ea typeface="Arial"/>
                <a:cs typeface="Arial"/>
                <a:sym typeface="Arial"/>
              </a:rPr>
              <a:t>The virtuous cycle of learning is also real. We provide a lot of different resources so you can touch more ideas and keep the virtuous cycle going (and you may have your own list, and we hope you will help us grow our list). As you compound your literacy of principles related to what we are touching on in this series, true principles (or principles that are right for you where you are right now) can bubble up to the top. Some people call this synchronicity. I love looking for patterns, or even better, love it when they find me. Let the patterns find you. </a:t>
            </a:r>
            <a:endParaRPr/>
          </a:p>
        </p:txBody>
      </p:sp>
      <p:sp>
        <p:nvSpPr>
          <p:cNvPr id="174" name="Google Shape;174;g11628074f75_0_6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174d96dce4_0_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1174d96dce4_0_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comes from Nir Eyal, author of </a:t>
            </a:r>
            <a:r>
              <a:rPr i="1" lang="en-US"/>
              <a:t>Indistractable</a:t>
            </a:r>
            <a:r>
              <a:rPr lang="en-US"/>
              <a:t>. </a:t>
            </a:r>
            <a:r>
              <a:rPr lang="en-US" u="sng">
                <a:solidFill>
                  <a:schemeClr val="hlink"/>
                </a:solidFill>
                <a:hlinkClick r:id="rId2"/>
              </a:rPr>
              <a:t>https://www.nirandfar.com/your-calendar/</a:t>
            </a:r>
            <a:r>
              <a:rPr lang="en-US"/>
              <a:t>  </a:t>
            </a:r>
            <a:r>
              <a:rPr lang="en-US" u="sng">
                <a:solidFill>
                  <a:schemeClr val="hlink"/>
                </a:solidFill>
                <a:hlinkClick r:id="rId3"/>
              </a:rPr>
              <a:t>https://www.nirandfar.com/opposite-of-distraction/</a:t>
            </a:r>
            <a:r>
              <a:rPr lang="en-US"/>
              <a:t> We can be </a:t>
            </a:r>
            <a:r>
              <a:rPr i="1" lang="en-US"/>
              <a:t>focused</a:t>
            </a:r>
            <a:r>
              <a:rPr lang="en-US"/>
              <a:t> on things that aren't in alignment with our values and goals. Traction is when </a:t>
            </a:r>
            <a:r>
              <a:rPr i="1" lang="en-US"/>
              <a:t>where</a:t>
            </a:r>
            <a:r>
              <a:rPr lang="en-US"/>
              <a:t> and </a:t>
            </a:r>
            <a:r>
              <a:rPr i="1" lang="en-US"/>
              <a:t>how</a:t>
            </a:r>
            <a:r>
              <a:rPr lang="en-US"/>
              <a:t> we spend our time matches with our </a:t>
            </a:r>
            <a:endParaRPr/>
          </a:p>
        </p:txBody>
      </p:sp>
      <p:sp>
        <p:nvSpPr>
          <p:cNvPr id="605" name="Google Shape;605;g1174d96dce4_0_9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16fe2e2a32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116fe2e2a32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https://www.youtube.com/watch?v=dnt2lTdcn8g, https://francescocirillo.com/pages/pomodoro-technique</a:t>
            </a:r>
            <a:endParaRPr/>
          </a:p>
          <a:p>
            <a:pPr indent="0" lvl="0" marL="0" rtl="0" algn="l">
              <a:spcBef>
                <a:spcPts val="0"/>
              </a:spcBef>
              <a:spcAft>
                <a:spcPts val="0"/>
              </a:spcAft>
              <a:buNone/>
            </a:pPr>
            <a:r>
              <a:t/>
            </a:r>
            <a:endParaRPr/>
          </a:p>
        </p:txBody>
      </p:sp>
      <p:sp>
        <p:nvSpPr>
          <p:cNvPr id="614" name="Google Shape;614;g116fe2e2a32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116fe2e2a32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116fe2e2a32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https://www.youtube.com/watch?v=dnt2lTdcn8g, https://francescocirillo.com/pages/pomodoro-technique</a:t>
            </a:r>
            <a:endParaRPr/>
          </a:p>
          <a:p>
            <a:pPr indent="0" lvl="0" marL="0" rtl="0" algn="l">
              <a:spcBef>
                <a:spcPts val="0"/>
              </a:spcBef>
              <a:spcAft>
                <a:spcPts val="0"/>
              </a:spcAft>
              <a:buNone/>
            </a:pPr>
            <a:r>
              <a:t/>
            </a:r>
            <a:endParaRPr/>
          </a:p>
        </p:txBody>
      </p:sp>
      <p:sp>
        <p:nvSpPr>
          <p:cNvPr id="623" name="Google Shape;623;g116fe2e2a32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16fe2e2a32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116fe2e2a32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https://www.youtube.com/watch?v=dnt2lTdcn8g, https://francescocirillo.com/pages/pomodoro-technique</a:t>
            </a:r>
            <a:endParaRPr/>
          </a:p>
          <a:p>
            <a:pPr indent="0" lvl="0" marL="0" rtl="0" algn="l">
              <a:spcBef>
                <a:spcPts val="0"/>
              </a:spcBef>
              <a:spcAft>
                <a:spcPts val="0"/>
              </a:spcAft>
              <a:buNone/>
            </a:pPr>
            <a:r>
              <a:t/>
            </a:r>
            <a:endParaRPr/>
          </a:p>
        </p:txBody>
      </p:sp>
      <p:sp>
        <p:nvSpPr>
          <p:cNvPr id="635" name="Google Shape;635;g116fe2e2a32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16fe2e2a32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g116fe2e2a32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There is a lot of information about this practice online, but here are a few links as examples (see also resource links in the Physical Wellness resource document in our shared folder: https://docs.google.com/document/d/1M6jJ3MJfQ4DT85jJDdUvqsUV2GqsyNRl_90yONAoobU/edit?usp=sharing</a:t>
            </a:r>
            <a:endParaRPr/>
          </a:p>
          <a:p>
            <a:pPr indent="0" lvl="0" marL="0" rtl="0" algn="l">
              <a:spcBef>
                <a:spcPts val="0"/>
              </a:spcBef>
              <a:spcAft>
                <a:spcPts val="0"/>
              </a:spcAft>
              <a:buClr>
                <a:schemeClr val="dk1"/>
              </a:buClr>
              <a:buSzPts val="1400"/>
              <a:buFont typeface="Arial"/>
              <a:buNone/>
            </a:pPr>
            <a:r>
              <a:rPr lang="en-US" u="sng">
                <a:solidFill>
                  <a:schemeClr val="hlink"/>
                </a:solidFill>
                <a:hlinkClick r:id="rId2"/>
              </a:rPr>
              <a:t>https://www.optometrytimes.com/view/deconstructing-20-20-20-rule-digital-eye-strain</a:t>
            </a:r>
            <a:endParaRPr/>
          </a:p>
          <a:p>
            <a:pPr indent="0" lvl="0" marL="0" rtl="0" algn="l">
              <a:spcBef>
                <a:spcPts val="0"/>
              </a:spcBef>
              <a:spcAft>
                <a:spcPts val="0"/>
              </a:spcAft>
              <a:buClr>
                <a:schemeClr val="dk1"/>
              </a:buClr>
              <a:buSzPts val="1400"/>
              <a:buFont typeface="Arial"/>
              <a:buNone/>
            </a:pPr>
            <a:r>
              <a:rPr lang="en-US" u="sng">
                <a:solidFill>
                  <a:schemeClr val="hlink"/>
                </a:solidFill>
                <a:hlinkClick r:id="rId3"/>
              </a:rPr>
              <a:t>https://www.healthline.com/health/eye-health/20-20-20-rule</a:t>
            </a:r>
            <a:endParaRPr/>
          </a:p>
          <a:p>
            <a:pPr indent="0" lvl="0" marL="0" rtl="0" algn="l">
              <a:spcBef>
                <a:spcPts val="0"/>
              </a:spcBef>
              <a:spcAft>
                <a:spcPts val="0"/>
              </a:spcAft>
              <a:buClr>
                <a:schemeClr val="dk1"/>
              </a:buClr>
              <a:buSzPts val="1400"/>
              <a:buFont typeface="Arial"/>
              <a:buNone/>
            </a:pPr>
            <a:r>
              <a:rPr lang="en-US"/>
              <a:t>https://www.theeyesight.com/2016/10/24/the-20-20-20-rule-how-to-lessen-the-effects-of-digital-eye-strain/</a:t>
            </a:r>
            <a:endParaRPr/>
          </a:p>
        </p:txBody>
      </p:sp>
      <p:sp>
        <p:nvSpPr>
          <p:cNvPr id="644" name="Google Shape;644;g116fe2e2a32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16fe2e2a32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g116fe2e2a32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t/>
            </a:r>
            <a:endParaRPr/>
          </a:p>
          <a:p>
            <a:pPr indent="0" lvl="0" marL="0" rtl="0" algn="l">
              <a:spcBef>
                <a:spcPts val="0"/>
              </a:spcBef>
              <a:spcAft>
                <a:spcPts val="0"/>
              </a:spcAft>
              <a:buNone/>
            </a:pPr>
            <a:r>
              <a:t/>
            </a:r>
            <a:endParaRPr/>
          </a:p>
        </p:txBody>
      </p:sp>
      <p:sp>
        <p:nvSpPr>
          <p:cNvPr id="653" name="Google Shape;653;g116fe2e2a32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16fe2e2a32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116fe2e2a32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t/>
            </a:r>
            <a:endParaRPr/>
          </a:p>
          <a:p>
            <a:pPr indent="0" lvl="0" marL="0" rtl="0" algn="l">
              <a:spcBef>
                <a:spcPts val="0"/>
              </a:spcBef>
              <a:spcAft>
                <a:spcPts val="0"/>
              </a:spcAft>
              <a:buNone/>
            </a:pPr>
            <a:r>
              <a:t/>
            </a:r>
            <a:endParaRPr/>
          </a:p>
        </p:txBody>
      </p:sp>
      <p:sp>
        <p:nvSpPr>
          <p:cNvPr id="663" name="Google Shape;663;g116fe2e2a32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16fe2e2a32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116fe2e2a32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This charter was shared in the DWI course, credit Digital Wellness Institute and Amy Blankston</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https://www.forbes.com/sites/darrenmenabney/2021/03/14/to-have-better-remote-meetings-create-a-team-communication-charter/?sh=51e802a68182</a:t>
            </a:r>
            <a:endParaRPr/>
          </a:p>
          <a:p>
            <a:pPr indent="0" lvl="0" marL="0" rtl="0" algn="l">
              <a:spcBef>
                <a:spcPts val="0"/>
              </a:spcBef>
              <a:spcAft>
                <a:spcPts val="0"/>
              </a:spcAft>
              <a:buNone/>
            </a:pPr>
            <a:r>
              <a:t/>
            </a:r>
            <a:endParaRPr/>
          </a:p>
        </p:txBody>
      </p:sp>
      <p:sp>
        <p:nvSpPr>
          <p:cNvPr id="672" name="Google Shape;672;g116fe2e2a32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16fe2e2a32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g116fe2e2a32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lang="en-US"/>
              <a:t>This is a Google worksheet you can copy and use with your team for work or other project teams </a:t>
            </a:r>
            <a:r>
              <a:rPr lang="en-US" u="sng">
                <a:solidFill>
                  <a:schemeClr val="hlink"/>
                </a:solidFill>
                <a:latin typeface="Arial"/>
                <a:ea typeface="Arial"/>
                <a:cs typeface="Arial"/>
                <a:sym typeface="Arial"/>
                <a:hlinkClick r:id="rId2"/>
              </a:rPr>
              <a:t>https://docs.google.com/spreadsheets/d/11zDrV4bwSZGxML2MzGi_YqvLiZI23PmRrNBEy7BD3nA/edit?usp=sharing</a:t>
            </a:r>
            <a:endParaRPr>
              <a:latin typeface="Arial"/>
              <a:ea typeface="Arial"/>
              <a:cs typeface="Arial"/>
              <a:sym typeface="Arial"/>
            </a:endParaRPr>
          </a:p>
          <a:p>
            <a:pPr indent="0" lvl="0" marL="0" rtl="0" algn="l">
              <a:spcBef>
                <a:spcPts val="0"/>
              </a:spcBef>
              <a:spcAft>
                <a:spcPts val="0"/>
              </a:spcAft>
              <a:buClr>
                <a:schemeClr val="dk1"/>
              </a:buClr>
              <a:buSzPts val="1200"/>
              <a:buFont typeface="Calibri"/>
              <a:buNone/>
            </a:pPr>
            <a:r>
              <a:rPr lang="en-US">
                <a:latin typeface="Arial"/>
                <a:ea typeface="Arial"/>
                <a:cs typeface="Arial"/>
                <a:sym typeface="Arial"/>
              </a:rPr>
              <a:t>There is a lot out there on communications charters, but here is one example of a link with more information: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https://www.forbes.com/sites/darrenmenabney/2021/03/14/to-have-better-remote-meetings-create-a-team-communication-charter/?sh=51e802a68182</a:t>
            </a:r>
            <a:endParaRPr/>
          </a:p>
          <a:p>
            <a:pPr indent="0" lvl="0" marL="0" rtl="0" algn="l">
              <a:spcBef>
                <a:spcPts val="0"/>
              </a:spcBef>
              <a:spcAft>
                <a:spcPts val="0"/>
              </a:spcAft>
              <a:buNone/>
            </a:pPr>
            <a:r>
              <a:t/>
            </a:r>
            <a:endParaRPr/>
          </a:p>
        </p:txBody>
      </p:sp>
      <p:sp>
        <p:nvSpPr>
          <p:cNvPr id="679" name="Google Shape;679;g116fe2e2a32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116fe2e2a32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g116fe2e2a32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g116fe2e2a32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1628074f75_0_8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11628074f75_0_8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we touched on the intersection point of technology and the start of our day. So we'll start at the beginning of a day to talk about honoring time. :)</a:t>
            </a:r>
            <a:endParaRPr/>
          </a:p>
        </p:txBody>
      </p:sp>
      <p:sp>
        <p:nvSpPr>
          <p:cNvPr id="181" name="Google Shape;181;g11628074f75_0_8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116fe2e2a32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g116fe2e2a32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g116fe2e2a32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11628074f75_0_8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g11628074f75_0_8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g11628074f75_0_8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174d96dce4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9" name="Google Shape;709;g1174d96dce4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11a4bb6fd3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11a4bb6fd3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Nir Eyal Google Drive time box scheduler: https://docs.google.com/spreadsheets/d/1P6cK8z6SuVwE-p4xqhYUVzfstQpeE5aXCwCUUOsODiY/template/preview</a:t>
            </a:r>
            <a:endParaRPr/>
          </a:p>
          <a:p>
            <a:pPr indent="0" lvl="0" marL="0" rtl="0" algn="l">
              <a:spcBef>
                <a:spcPts val="0"/>
              </a:spcBef>
              <a:spcAft>
                <a:spcPts val="0"/>
              </a:spcAft>
              <a:buClr>
                <a:schemeClr val="dk1"/>
              </a:buClr>
              <a:buFont typeface="Arial"/>
              <a:buNone/>
            </a:pPr>
            <a:r>
              <a:rPr lang="en-US"/>
              <a:t>Creately time box maker: </a:t>
            </a:r>
            <a:r>
              <a:rPr lang="en-US" u="sng">
                <a:solidFill>
                  <a:schemeClr val="hlink"/>
                </a:solidFill>
                <a:hlinkClick r:id="rId2"/>
              </a:rPr>
              <a:t>https://creately.com/diagram/example/RATEuwfsavn/time-boxing-template</a:t>
            </a:r>
            <a:endParaRPr/>
          </a:p>
          <a:p>
            <a:pPr indent="0" lvl="0" marL="0" rtl="0" algn="l">
              <a:spcBef>
                <a:spcPts val="0"/>
              </a:spcBef>
              <a:spcAft>
                <a:spcPts val="0"/>
              </a:spcAft>
              <a:buNone/>
            </a:pPr>
            <a:r>
              <a:rPr lang="en-US" u="sng">
                <a:solidFill>
                  <a:schemeClr val="hlink"/>
                </a:solidFill>
                <a:hlinkClick r:id="rId3"/>
              </a:rPr>
              <a:t>https://www.nirandfar.com/indistractable-tools/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https://www.nirandfar.com/schedule-maker/</a:t>
            </a:r>
            <a:endParaRPr/>
          </a:p>
        </p:txBody>
      </p:sp>
      <p:sp>
        <p:nvSpPr>
          <p:cNvPr id="717" name="Google Shape;717;g11a4bb6fd3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174d96dce4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1174d96dce4_0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2" name="Google Shape;732;g1174d96dce4_0_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118bd6cc44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118bd6cc44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added the slides about notifications and privacy settings from last week's slide deck for your convenience.</a:t>
            </a:r>
            <a:endParaRPr/>
          </a:p>
        </p:txBody>
      </p:sp>
      <p:sp>
        <p:nvSpPr>
          <p:cNvPr id="739" name="Google Shape;739;g118bd6cc44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18bd6cc44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g118bd6cc442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added the slides about notifications and privacy settings from last week's slide deck for your convenience.</a:t>
            </a:r>
            <a:endParaRPr/>
          </a:p>
        </p:txBody>
      </p:sp>
      <p:sp>
        <p:nvSpPr>
          <p:cNvPr id="746" name="Google Shape;746;g118bd6cc442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174d96dce4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1174d96dce4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https://news.harvard.edu/gazette/story/2017/08/when-it-comes-to-internet-privacy-be-very-afraid-analyst-suggests/. https://www.washingtonpost.com/video/c/embed/1f882f50-65bb-11e8-81ca-bb14593acaa6</a:t>
            </a:r>
            <a:endParaRPr/>
          </a:p>
        </p:txBody>
      </p:sp>
      <p:sp>
        <p:nvSpPr>
          <p:cNvPr id="753" name="Google Shape;753;g1174d96dce4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1174d96dce4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g1174d96dce4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a:t>
            </a:r>
            <a:endParaRPr/>
          </a:p>
        </p:txBody>
      </p:sp>
      <p:sp>
        <p:nvSpPr>
          <p:cNvPr id="763" name="Google Shape;763;g1174d96dce4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1174d96dce4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g1174d96dce4_0_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a:t>
            </a:r>
            <a:endParaRPr/>
          </a:p>
        </p:txBody>
      </p:sp>
      <p:sp>
        <p:nvSpPr>
          <p:cNvPr id="771" name="Google Shape;771;g1174d96dce4_0_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14b3e06ce2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114b3e06ce2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we touched on the intersection point of technology and the start of our day. So we'll start at the beginning of a day to talk about honoring time. :)</a:t>
            </a:r>
            <a:endParaRPr/>
          </a:p>
        </p:txBody>
      </p:sp>
      <p:sp>
        <p:nvSpPr>
          <p:cNvPr id="188" name="Google Shape;188;g114b3e06ce2_0_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NirAndFar.com – the opposite of distraction is TRACTION – “</a:t>
            </a:r>
            <a:r>
              <a:rPr lang="en-US" sz="1200"/>
              <a:t>turn your values into time: plan by input, not output”</a:t>
            </a:r>
            <a:endParaRPr/>
          </a:p>
          <a:p>
            <a:pPr indent="0" lvl="0" marL="0" rtl="0" algn="l">
              <a:lnSpc>
                <a:spcPct val="100000"/>
              </a:lnSpc>
              <a:spcBef>
                <a:spcPts val="0"/>
              </a:spcBef>
              <a:spcAft>
                <a:spcPts val="0"/>
              </a:spcAft>
              <a:buSzPts val="1400"/>
              <a:buNone/>
            </a:pPr>
            <a:r>
              <a:t/>
            </a:r>
            <a:endParaRPr/>
          </a:p>
        </p:txBody>
      </p:sp>
      <p:sp>
        <p:nvSpPr>
          <p:cNvPr id="779" name="Google Shape;77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1174d96dce4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g1174d96dce4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physics, friction is caused by contact between objects. In the wellness world, friction is created by distance, curiosity and awareness, barriers, added steps between you and the thing that is dis-traction-ing you. </a:t>
            </a:r>
            <a:endParaRPr/>
          </a:p>
        </p:txBody>
      </p:sp>
      <p:sp>
        <p:nvSpPr>
          <p:cNvPr id="788" name="Google Shape;788;g1174d96dce4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174d96dce4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g1174d96dce4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lang="en-US"/>
              <a:t>Tech companies design tools to be frictionLESS – so that we can move seamlessly between tools…for as long as possible. This frictionless design can have its upsides, but the cost is that we often end up using our devices more than we intended. Little things like adding more steps between you and your weak-spot tools can help keep you more mindful. </a:t>
            </a:r>
            <a:endParaRPr/>
          </a:p>
          <a:p>
            <a:pPr indent="0" lvl="0" marL="0" rtl="0" algn="l">
              <a:spcBef>
                <a:spcPts val="0"/>
              </a:spcBef>
              <a:spcAft>
                <a:spcPts val="0"/>
              </a:spcAft>
              <a:buSzPts val="1600"/>
              <a:buNone/>
            </a:pPr>
            <a:r>
              <a:t/>
            </a:r>
            <a:endParaRPr/>
          </a:p>
          <a:p>
            <a:pPr indent="0" lvl="0" marL="0" rtl="0" algn="ctr">
              <a:spcBef>
                <a:spcPts val="0"/>
              </a:spcBef>
              <a:spcAft>
                <a:spcPts val="0"/>
              </a:spcAft>
              <a:buSzPts val="1600"/>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797" name="Google Shape;797;g1174d96dce4_0_3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174d96dce4_0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g1174d96dce4_0_3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lang="en-US"/>
              <a:t>Tech companies design tools to be frictionLESS – so that we can move seamlessly between tools…for as long as possible. This frictionless design can have its upsides, but the cost is that we often end up using our devices more than we intended. Little things like adding more steps between you and your weak-spot tools can help keep you more mindful. Changing cues in your environment can also make a difference. Being deliberate about what you WANT to do and be (vs. trying to reduce distraction from willpower alone) is also recommended by Dr. Wood.</a:t>
            </a:r>
            <a:endParaRPr/>
          </a:p>
          <a:p>
            <a:pPr indent="0" lvl="0" marL="0" rtl="0" algn="l">
              <a:spcBef>
                <a:spcPts val="0"/>
              </a:spcBef>
              <a:spcAft>
                <a:spcPts val="0"/>
              </a:spcAft>
              <a:buSzPts val="1600"/>
              <a:buNone/>
            </a:pPr>
            <a:r>
              <a:t/>
            </a:r>
            <a:endParaRPr/>
          </a:p>
          <a:p>
            <a:pPr indent="0" lvl="0" marL="0" rtl="0" algn="ctr">
              <a:spcBef>
                <a:spcPts val="0"/>
              </a:spcBef>
              <a:spcAft>
                <a:spcPts val="0"/>
              </a:spcAft>
              <a:buSzPts val="1600"/>
              <a:buNone/>
            </a:pPr>
            <a:r>
              <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806" name="Google Shape;806;g1174d96dce4_0_3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1174d96dce4_0_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g1174d96dce4_0_3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Remember that internal triggers often drive mindless, unproductive, or even destructive use of tech. And many distractions come from inside of us (e.g., internal to-do lists that lead us to wander into bunny trails online or even while engaging at work or home.) Awareness is the first step to honoring time. Learn more about frictionless technology and its downsides: https://www.digitaltrends.com/features/the-frictionless-internet/</a:t>
            </a:r>
            <a:endParaRPr/>
          </a:p>
        </p:txBody>
      </p:sp>
      <p:sp>
        <p:nvSpPr>
          <p:cNvPr id="814" name="Google Shape;814;g1174d96dce4_0_3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1174d96dce4_0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g1174d96dce4_0_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When we create distance between ourselves and our priorities and things that can distract, we create more friction between us and the distraction. Distance = friction in the case of wellness. See ideas for wellness-focused physical environments here: </a:t>
            </a:r>
            <a:r>
              <a:rPr b="0" i="0" lang="en-US" sz="1200" u="sng">
                <a:solidFill>
                  <a:schemeClr val="dk1"/>
                </a:solidFill>
                <a:latin typeface="Calibri"/>
                <a:ea typeface="Calibri"/>
                <a:cs typeface="Calibri"/>
                <a:sym typeface="Calibri"/>
                <a:hlinkClick r:id="rId2">
                  <a:extLst>
                    <a:ext uri="{A12FA001-AC4F-418D-AE19-62706E023703}">
                      <ahyp:hlinkClr val="tx"/>
                    </a:ext>
                  </a:extLst>
                </a:hlinkClick>
              </a:rPr>
              <a:t>https://medium.com/digitalwellnesscollective/feng-shui-for-the-mind-exposing-dopamine-and-variable-rewards-systems-influences-on-our-screen-c7afd237dc7a</a:t>
            </a: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br>
              <a:rPr b="0" i="0" lang="en-US" sz="1200">
                <a:solidFill>
                  <a:schemeClr val="dk1"/>
                </a:solidFill>
                <a:latin typeface="Calibri"/>
                <a:ea typeface="Calibri"/>
                <a:cs typeface="Calibri"/>
                <a:sym typeface="Calibri"/>
              </a:rPr>
            </a:b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sng">
                <a:solidFill>
                  <a:schemeClr val="dk1"/>
                </a:solidFill>
                <a:latin typeface="Calibri"/>
                <a:ea typeface="Calibri"/>
                <a:cs typeface="Calibri"/>
                <a:sym typeface="Calibri"/>
                <a:hlinkClick r:id="rId3">
                  <a:extLst>
                    <a:ext uri="{A12FA001-AC4F-418D-AE19-62706E023703}">
                      <ahyp:hlinkClr val="tx"/>
                    </a:ext>
                  </a:extLst>
                </a:hlinkClick>
              </a:rPr>
              <a:t>https://www.dropbox.com/s/pqgmephg9u8ut3d/Designing%20Spaces%20for%20Digital%20Flourishing%E2%84%A2%20-%20Experiencing%20our%20Environment.pdf?dl=0</a:t>
            </a: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br>
              <a:rPr b="0" i="0" lang="en-US" sz="1200">
                <a:solidFill>
                  <a:schemeClr val="dk1"/>
                </a:solidFill>
                <a:latin typeface="Calibri"/>
                <a:ea typeface="Calibri"/>
                <a:cs typeface="Calibri"/>
                <a:sym typeface="Calibri"/>
              </a:rPr>
            </a:b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sng">
                <a:solidFill>
                  <a:schemeClr val="dk1"/>
                </a:solidFill>
                <a:latin typeface="Calibri"/>
                <a:ea typeface="Calibri"/>
                <a:cs typeface="Calibri"/>
                <a:sym typeface="Calibri"/>
                <a:hlinkClick r:id="rId4">
                  <a:extLst>
                    <a:ext uri="{A12FA001-AC4F-418D-AE19-62706E023703}">
                      <ahyp:hlinkClr val="tx"/>
                    </a:ext>
                  </a:extLst>
                </a:hlinkClick>
              </a:rPr>
              <a:t>https://medium.com/digitalwellnesscollective/feng-shui-for-the-mind-part-2-of-3-dopamine-variable-rewards-systems-de67509b3995</a:t>
            </a:r>
            <a:endParaRPr b="0"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826" name="Google Shape;826;g1174d96dce4_0_3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1174d96dce4_0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1174d96dce4_0_3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more thoughts from Jay Shetty</a:t>
            </a:r>
            <a:endParaRPr/>
          </a:p>
        </p:txBody>
      </p:sp>
      <p:sp>
        <p:nvSpPr>
          <p:cNvPr id="839" name="Google Shape;839;g1174d96dce4_0_3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1174d96dce4_0_5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1174d96dce4_0_5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Some more thoughts from Jay Shetty</a:t>
            </a:r>
            <a:endParaRPr/>
          </a:p>
          <a:p>
            <a:pPr indent="0" lvl="0" marL="0" rtl="0" algn="l">
              <a:spcBef>
                <a:spcPts val="0"/>
              </a:spcBef>
              <a:spcAft>
                <a:spcPts val="0"/>
              </a:spcAft>
              <a:buNone/>
            </a:pPr>
            <a:r>
              <a:t/>
            </a:r>
            <a:endParaRPr/>
          </a:p>
        </p:txBody>
      </p:sp>
      <p:sp>
        <p:nvSpPr>
          <p:cNvPr id="845" name="Google Shape;845;g1174d96dce4_0_5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174d96dce4_0_9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g1174d96dce4_0_9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more thoughts from Jay Shetty</a:t>
            </a:r>
            <a:endParaRPr/>
          </a:p>
          <a:p>
            <a:pPr indent="0" lvl="0" marL="0" rtl="0" algn="l">
              <a:spcBef>
                <a:spcPts val="0"/>
              </a:spcBef>
              <a:spcAft>
                <a:spcPts val="0"/>
              </a:spcAft>
              <a:buNone/>
            </a:pPr>
            <a:r>
              <a:t/>
            </a:r>
            <a:endParaRPr/>
          </a:p>
        </p:txBody>
      </p:sp>
      <p:sp>
        <p:nvSpPr>
          <p:cNvPr id="852" name="Google Shape;852;g1174d96dce4_0_9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1174d96dce4_0_9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g1174d96dce4_0_9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more thoughts from Jay Shetty</a:t>
            </a:r>
            <a:endParaRPr/>
          </a:p>
          <a:p>
            <a:pPr indent="0" lvl="0" marL="0" rtl="0" algn="l">
              <a:spcBef>
                <a:spcPts val="0"/>
              </a:spcBef>
              <a:spcAft>
                <a:spcPts val="0"/>
              </a:spcAft>
              <a:buNone/>
            </a:pPr>
            <a:r>
              <a:t/>
            </a:r>
            <a:endParaRPr/>
          </a:p>
        </p:txBody>
      </p:sp>
      <p:sp>
        <p:nvSpPr>
          <p:cNvPr id="858" name="Google Shape;858;g1174d96dce4_0_9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14b3e06ce2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114b3e06ce2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80,000+ people have been surveyed by Dr. Heidi Hanna, "The Stress Detective." A significant pattern showed up around the question about what what causes people the most stress in the morning. The mindset with which we start our day can impact the state our minds and bodies are in (the mix of chemicals, to use Dr. McGonigal's research).  </a:t>
            </a:r>
            <a:endParaRPr/>
          </a:p>
        </p:txBody>
      </p:sp>
      <p:sp>
        <p:nvSpPr>
          <p:cNvPr id="196" name="Google Shape;196;g114b3e06ce2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1174d96dce4_0_10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1174d96dce4_0_10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more thoughts from Jay Shetty</a:t>
            </a:r>
            <a:endParaRPr/>
          </a:p>
          <a:p>
            <a:pPr indent="0" lvl="0" marL="0" rtl="0" algn="l">
              <a:spcBef>
                <a:spcPts val="0"/>
              </a:spcBef>
              <a:spcAft>
                <a:spcPts val="0"/>
              </a:spcAft>
              <a:buNone/>
            </a:pPr>
            <a:r>
              <a:t/>
            </a:r>
            <a:endParaRPr/>
          </a:p>
        </p:txBody>
      </p:sp>
      <p:sp>
        <p:nvSpPr>
          <p:cNvPr id="864" name="Google Shape;864;g1174d96dce4_0_10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1174d96dce4_0_10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g1174d96dce4_0_10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more thoughts from Jay Shetty</a:t>
            </a:r>
            <a:endParaRPr/>
          </a:p>
          <a:p>
            <a:pPr indent="0" lvl="0" marL="0" rtl="0" algn="l">
              <a:spcBef>
                <a:spcPts val="0"/>
              </a:spcBef>
              <a:spcAft>
                <a:spcPts val="0"/>
              </a:spcAft>
              <a:buNone/>
            </a:pPr>
            <a:r>
              <a:t/>
            </a:r>
            <a:endParaRPr/>
          </a:p>
        </p:txBody>
      </p:sp>
      <p:sp>
        <p:nvSpPr>
          <p:cNvPr id="870" name="Google Shape;870;g1174d96dce4_0_10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Time on tech leaves us susceptible to losing a sense of our center and who we want to be, as defined by our own inner work, not by all the myriad voices and forces ‘out there.’ Solitude = when you are alone with your own thoughts and mind…an idea from </a:t>
            </a:r>
            <a:r>
              <a:rPr i="1" lang="en-US"/>
              <a:t>Lead Yourself First</a:t>
            </a:r>
            <a:r>
              <a:rPr lang="en-US"/>
              <a:t>. This quote above is from </a:t>
            </a:r>
            <a:r>
              <a:rPr i="1" lang="en-US"/>
              <a:t>The Social Dilemma</a:t>
            </a:r>
            <a:r>
              <a:rPr lang="en-US"/>
              <a:t> -- one expert's perspective on what the product is of Big Tech. Jaron argues that it's not just our attention that is the product, but outcomes of behaviors and perceptions that have been influenced (if not manipulated) by technology. </a:t>
            </a:r>
            <a:endParaRPr/>
          </a:p>
        </p:txBody>
      </p:sp>
      <p:sp>
        <p:nvSpPr>
          <p:cNvPr id="876" name="Google Shape;87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4" name="Google Shape;88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1174d96dce4_0_8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g1174d96dce4_0_8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art, the negative space is the space around and between the object of attention.</a:t>
            </a:r>
            <a:endParaRPr/>
          </a:p>
        </p:txBody>
      </p:sp>
      <p:sp>
        <p:nvSpPr>
          <p:cNvPr id="891" name="Google Shape;891;g1174d96dce4_0_8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1174d96dce4_0_6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g1174d96dce4_0_6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More can be found in James Clear’s book, or in this snippet from his book from his website, which also includes the image and quote: https://jamesclear.com/identity-based-habits</a:t>
            </a:r>
            <a:endParaRPr/>
          </a:p>
        </p:txBody>
      </p:sp>
      <p:sp>
        <p:nvSpPr>
          <p:cNvPr id="903" name="Google Shape;903;g1174d96dce4_0_6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1174d96dce4_0_6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g1174d96dce4_0_6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More can be found in James Clear’s book, or in this snippet from his book from his website, which also includes the image and quote: https://jamesclear.com/identity-based-habits</a:t>
            </a:r>
            <a:endParaRPr/>
          </a:p>
        </p:txBody>
      </p:sp>
      <p:sp>
        <p:nvSpPr>
          <p:cNvPr id="910" name="Google Shape;910;g1174d96dce4_0_6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1174d96dce4_0_7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g1174d96dce4_0_7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More can be found in James Clear’s book, or in this snippet from his book from his website, which also includes the image and quote: https://jamesclear.com/identity-based-habits</a:t>
            </a:r>
            <a:endParaRPr/>
          </a:p>
        </p:txBody>
      </p:sp>
      <p:sp>
        <p:nvSpPr>
          <p:cNvPr id="918" name="Google Shape;918;g1174d96dce4_0_7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f31ff4d997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gf31ff4d997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More can be found in James Clear’s book, or in this snippet from his book from his website, which also includes the image and quote: </a:t>
            </a:r>
            <a:r>
              <a:rPr lang="en-US" u="sng">
                <a:solidFill>
                  <a:schemeClr val="hlink"/>
                </a:solidFill>
                <a:hlinkClick r:id="rId2"/>
              </a:rPr>
              <a:t>https://jamesclear.com/identity-based-habits</a:t>
            </a:r>
            <a:r>
              <a:rPr lang="en-US"/>
              <a:t>. </a:t>
            </a:r>
            <a:endParaRPr/>
          </a:p>
        </p:txBody>
      </p:sp>
      <p:sp>
        <p:nvSpPr>
          <p:cNvPr id="930" name="Google Shape;930;gf31ff4d997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1174d96dce4_0_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g1174d96dce4_0_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More can be found in James Clear’s book, or in this snippet from his book from his website, which also includes the image and quote: </a:t>
            </a:r>
            <a:r>
              <a:rPr lang="en-US" u="sng">
                <a:solidFill>
                  <a:schemeClr val="hlink"/>
                </a:solidFill>
                <a:hlinkClick r:id="rId2"/>
              </a:rPr>
              <a:t>https://jamesclear.com/identity-based-habits</a:t>
            </a:r>
            <a:r>
              <a:rPr lang="en-US"/>
              <a:t>. </a:t>
            </a:r>
            <a:endParaRPr/>
          </a:p>
        </p:txBody>
      </p:sp>
      <p:sp>
        <p:nvSpPr>
          <p:cNvPr id="944" name="Google Shape;944;g1174d96dce4_0_5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628074f75_0_7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11628074f75_0_7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Mindset matters, as we learned from Kelly McGonigal. How we think about stress (or in this case, time) can impact how our bodies, minds, emotions (chemicals/hormones) engage. So how we start our day, no matter how packed the day may seem…even for just a few minutes…can make a difference. </a:t>
            </a:r>
            <a:endParaRPr/>
          </a:p>
        </p:txBody>
      </p:sp>
      <p:sp>
        <p:nvSpPr>
          <p:cNvPr id="204" name="Google Shape;204;g11628074f75_0_7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f31ff4d997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gf31ff4d997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0" name="Google Shape;960;gf31ff4d997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174d96dce4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3" name="Google Shape;973;g1174d96dce4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1174d96dce4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0" name="Google Shape;980;g1174d96dce4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1174d96dce4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g1174d96dce4_0_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More research on email included in the bonus section at the end of these slides</a:t>
            </a:r>
            <a:endParaRPr/>
          </a:p>
        </p:txBody>
      </p:sp>
      <p:sp>
        <p:nvSpPr>
          <p:cNvPr id="989" name="Google Shape;989;g1174d96dce4_0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1174d96dce4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7" name="Google Shape;997;g1174d96dce4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1174d96dce4_0_5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5" name="Google Shape;1005;g1174d96dce4_0_5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1174d96dce4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Google Shape;1012;g1174d96dce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(https://www.mindtools.com/pages/article/developing-communications-charter.htm)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https://www.forbes.com/sites/darrenmenabney/2021/03/14/to-have-better-remote-meetings-create-a-team-communication-charter/?sh=51e802a68182</a:t>
            </a:r>
            <a:endParaRPr/>
          </a:p>
        </p:txBody>
      </p:sp>
      <p:sp>
        <p:nvSpPr>
          <p:cNvPr id="1013" name="Google Shape;1013;g1174d96dce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1174d96dce4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1" name="Google Shape;1021;g1174d96dce4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1174d96dce4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8" name="Google Shape;1028;g1174d96dce4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1174d96dce4_0_4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7" name="Google Shape;1037;g1174d96dce4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p12"/>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7" name="Google Shape;87;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1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p13"/>
          <p:cNvSpPr txBox="1"/>
          <p:nvPr>
            <p:ph idx="1" type="body"/>
          </p:nvPr>
        </p:nvSpPr>
        <p:spPr>
          <a:xfrm>
            <a:off x="838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3" name="Google Shape;93;p13"/>
          <p:cNvSpPr txBox="1"/>
          <p:nvPr>
            <p:ph idx="2" type="body"/>
          </p:nvPr>
        </p:nvSpPr>
        <p:spPr>
          <a:xfrm>
            <a:off x="6172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 name="Google Shape;94;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1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1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0" name="Google Shape;100;p1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1" name="Google Shape;101;p1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2" name="Google Shape;102;p1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 name="Google Shape;103;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1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1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09" name="Google Shape;109;p1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0" name="Google Shape;110;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2" name="Google Shape;112;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p1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5" name="Google Shape;115;p16"/>
          <p:cNvSpPr/>
          <p:nvPr>
            <p:ph idx="2" type="pic"/>
          </p:nvPr>
        </p:nvSpPr>
        <p:spPr>
          <a:xfrm>
            <a:off x="5183188" y="987425"/>
            <a:ext cx="6172200" cy="4873500"/>
          </a:xfrm>
          <a:prstGeom prst="rect">
            <a:avLst/>
          </a:prstGeom>
          <a:noFill/>
          <a:ln>
            <a:noFill/>
          </a:ln>
        </p:spPr>
      </p:sp>
      <p:sp>
        <p:nvSpPr>
          <p:cNvPr id="116" name="Google Shape;116;p1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7" name="Google Shape;117;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0" name="Shape 120"/>
        <p:cNvGrpSpPr/>
        <p:nvPr/>
      </p:nvGrpSpPr>
      <p:grpSpPr>
        <a:xfrm>
          <a:off x="0" y="0"/>
          <a:ext cx="0" cy="0"/>
          <a:chOff x="0" y="0"/>
          <a:chExt cx="0" cy="0"/>
        </a:xfrm>
      </p:grpSpPr>
      <p:sp>
        <p:nvSpPr>
          <p:cNvPr id="121" name="Google Shape;121;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p1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4" name="Google Shape;124;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18"/>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18"/>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 type="body"/>
          </p:nvPr>
        </p:nvSpPr>
        <p:spPr>
          <a:xfrm>
            <a:off x="838200" y="1825625"/>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p:nvPr>
            <p:ph idx="2" type="pic"/>
          </p:nvPr>
        </p:nvSpPr>
        <p:spPr>
          <a:xfrm>
            <a:off x="5183188" y="987425"/>
            <a:ext cx="6172200" cy="4873625"/>
          </a:xfrm>
          <a:prstGeom prst="rect">
            <a:avLst/>
          </a:prstGeom>
          <a:noFill/>
          <a:ln>
            <a:noFill/>
          </a:ln>
        </p:spPr>
      </p:sp>
      <p:sp>
        <p:nvSpPr>
          <p:cNvPr id="54" name="Google Shape;54;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1"/>
          <p:cNvSpPr txBox="1"/>
          <p:nvPr>
            <p:ph type="ctrTitle"/>
          </p:nvPr>
        </p:nvSpPr>
        <p:spPr>
          <a:xfrm>
            <a:off x="1524000" y="1122363"/>
            <a:ext cx="9144000" cy="2387700"/>
          </a:xfrm>
          <a:prstGeom prst="rect">
            <a:avLst/>
          </a:prstGeom>
          <a:solidFill>
            <a:schemeClr val="lt1"/>
          </a:solid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1"/>
          <p:cNvSpPr txBox="1"/>
          <p:nvPr>
            <p:ph idx="1" type="subTitle"/>
          </p:nvPr>
        </p:nvSpPr>
        <p:spPr>
          <a:xfrm>
            <a:off x="1524000" y="3602038"/>
            <a:ext cx="9144000" cy="1655700"/>
          </a:xfrm>
          <a:prstGeom prst="rect">
            <a:avLst/>
          </a:prstGeom>
          <a:solidFill>
            <a:schemeClr val="lt1"/>
          </a:solid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1" name="Google Shape;81;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1.png"/><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theme" Target="../theme/theme3.xml"/><Relationship Id="rId10" Type="http://schemas.openxmlformats.org/officeDocument/2006/relationships/slideLayout" Target="../slideLayouts/slideLayout16.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mt="3000"/>
          </a:blip>
          <a:srcRect b="3566" l="0" r="0" t="4806"/>
          <a:stretch/>
        </p:blipFill>
        <p:spPr>
          <a:xfrm>
            <a:off x="164892" y="0"/>
            <a:ext cx="1187221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pic>
        <p:nvPicPr>
          <p:cNvPr id="71" name="Google Shape;71;p10"/>
          <p:cNvPicPr preferRelativeResize="0"/>
          <p:nvPr/>
        </p:nvPicPr>
        <p:blipFill>
          <a:blip r:embed="rId1">
            <a:alphaModFix amt="63000"/>
          </a:blip>
          <a:stretch>
            <a:fillRect/>
          </a:stretch>
        </p:blipFill>
        <p:spPr>
          <a:xfrm>
            <a:off x="0" y="0"/>
            <a:ext cx="12192000" cy="6858000"/>
          </a:xfrm>
          <a:prstGeom prst="rect">
            <a:avLst/>
          </a:prstGeom>
          <a:noFill/>
          <a:ln>
            <a:noFill/>
          </a:ln>
        </p:spPr>
      </p:pic>
      <p:sp>
        <p:nvSpPr>
          <p:cNvPr id="72" name="Google Shape;72;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6" name="Google Shape;76;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7" name="Google Shape;77;p10"/>
          <p:cNvPicPr preferRelativeResize="0"/>
          <p:nvPr/>
        </p:nvPicPr>
        <p:blipFill rotWithShape="1">
          <a:blip r:embed="rId2">
            <a:alphaModFix/>
          </a:blip>
          <a:srcRect b="0" l="0" r="0" t="0"/>
          <a:stretch/>
        </p:blipFill>
        <p:spPr>
          <a:xfrm>
            <a:off x="11376300" y="6197200"/>
            <a:ext cx="813200" cy="81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4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hyperlink" Target="https://www.bbc.co.uk/ideas/videos/five-ways-to-distraction-proof-your-mind/p07v2qvt"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8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2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1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2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1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33.png"/><Relationship Id="rId4" Type="http://schemas.openxmlformats.org/officeDocument/2006/relationships/image" Target="../media/image1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hyperlink" Target="https://www.slowmovement.com/" TargetMode="External"/><Relationship Id="rId4" Type="http://schemas.openxmlformats.org/officeDocument/2006/relationships/image" Target="../media/image13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2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65.png"/><Relationship Id="rId4" Type="http://schemas.openxmlformats.org/officeDocument/2006/relationships/image" Target="../media/image13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88.png"/><Relationship Id="rId4" Type="http://schemas.openxmlformats.org/officeDocument/2006/relationships/image" Target="../media/image6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88.png"/><Relationship Id="rId4" Type="http://schemas.openxmlformats.org/officeDocument/2006/relationships/image" Target="../media/image6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65.png"/><Relationship Id="rId4" Type="http://schemas.openxmlformats.org/officeDocument/2006/relationships/image" Target="../media/image125.png"/><Relationship Id="rId5" Type="http://schemas.openxmlformats.org/officeDocument/2006/relationships/image" Target="../media/image132.png"/><Relationship Id="rId6" Type="http://schemas.openxmlformats.org/officeDocument/2006/relationships/image" Target="../media/image13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6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29.png"/><Relationship Id="rId4" Type="http://schemas.openxmlformats.org/officeDocument/2006/relationships/image" Target="../media/image48.png"/><Relationship Id="rId5" Type="http://schemas.openxmlformats.org/officeDocument/2006/relationships/image" Target="../media/image135.png"/><Relationship Id="rId6" Type="http://schemas.openxmlformats.org/officeDocument/2006/relationships/image" Target="../media/image128.png"/><Relationship Id="rId7"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hyperlink" Target="https://heidihanna.com/2019/04/15/create-your-optimal-performance-pulse/" TargetMode="External"/><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hyperlink" Target="https://www.cnbc.com/2016/12/30/checking-email-as-soon-as-you-wake-up-could-be-ruining-your-day.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hyperlink" Target="https://www.goodreads.com/work/quotes/52153967" TargetMode="External"/><Relationship Id="rId4" Type="http://schemas.openxmlformats.org/officeDocument/2006/relationships/image" Target="../media/image41.pn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hyperlink" Target="https://www.goodreads.com/work/quotes/73685905" TargetMode="External"/><Relationship Id="rId4" Type="http://schemas.openxmlformats.org/officeDocument/2006/relationships/image" Target="../media/image14.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45.png"/><Relationship Id="rId6" Type="http://schemas.openxmlformats.org/officeDocument/2006/relationships/image" Target="../media/image22.png"/><Relationship Id="rId7" Type="http://schemas.openxmlformats.org/officeDocument/2006/relationships/image" Target="../media/image29.png"/><Relationship Id="rId8"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1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31.png"/><Relationship Id="rId7" Type="http://schemas.openxmlformats.org/officeDocument/2006/relationships/image" Target="../media/image37.png"/><Relationship Id="rId8"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55.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55.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5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54.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4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8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image" Target="../media/image53.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53.png"/><Relationship Id="rId4" Type="http://schemas.openxmlformats.org/officeDocument/2006/relationships/image" Target="../media/image51.png"/><Relationship Id="rId5" Type="http://schemas.openxmlformats.org/officeDocument/2006/relationships/image" Target="../media/image49.png"/><Relationship Id="rId6"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67.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68.png"/><Relationship Id="rId4" Type="http://schemas.openxmlformats.org/officeDocument/2006/relationships/image" Target="../media/image99.png"/><Relationship Id="rId5" Type="http://schemas.openxmlformats.org/officeDocument/2006/relationships/image" Target="../media/image7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 Id="rId3" Type="http://schemas.openxmlformats.org/officeDocument/2006/relationships/image" Target="../media/image1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 Id="rId3"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hyperlink" Target="https://survey.alchemer.com/s3/5504604/b153c792d361" TargetMode="Externa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0.png"/><Relationship Id="rId4" Type="http://schemas.openxmlformats.org/officeDocument/2006/relationships/image" Target="../media/image89.png"/><Relationship Id="rId10" Type="http://schemas.openxmlformats.org/officeDocument/2006/relationships/image" Target="../media/image65.png"/><Relationship Id="rId9" Type="http://schemas.openxmlformats.org/officeDocument/2006/relationships/image" Target="../media/image77.png"/><Relationship Id="rId5" Type="http://schemas.openxmlformats.org/officeDocument/2006/relationships/image" Target="../media/image86.png"/><Relationship Id="rId6" Type="http://schemas.openxmlformats.org/officeDocument/2006/relationships/image" Target="../media/image108.png"/><Relationship Id="rId7" Type="http://schemas.openxmlformats.org/officeDocument/2006/relationships/image" Target="../media/image87.png"/><Relationship Id="rId8" Type="http://schemas.openxmlformats.org/officeDocument/2006/relationships/image" Target="../media/image9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s://support.google.com/pixelphone/answer/6111294?hl=en" TargetMode="External"/><Relationship Id="rId4" Type="http://schemas.openxmlformats.org/officeDocument/2006/relationships/hyperlink" Target="https://www.facebook.com/help/390022341057202/" TargetMode="External"/><Relationship Id="rId5" Type="http://schemas.openxmlformats.org/officeDocument/2006/relationships/hyperlink" Target="https://faq.whatsapp.com/android/chats/how-to-manage-your-notifications" TargetMode="External"/><Relationship Id="rId6" Type="http://schemas.openxmlformats.org/officeDocument/2006/relationships/hyperlink" Target="https://www.linkedin.com/help/linkedin/answer/76636/managing-your-linkedin-notification-updates?lang=en" TargetMode="External"/><Relationship Id="rId7" Type="http://schemas.openxmlformats.org/officeDocument/2006/relationships/hyperlink" Target="https://support.microsoft.com/en-us/windows/change-notification-and-action-settings-in-windows-10-8942c744-6198-fe56-4639-34320cf9444e" TargetMode="External"/><Relationship Id="rId8" Type="http://schemas.openxmlformats.org/officeDocument/2006/relationships/hyperlink" Target="https://slack.com/help/articles/201355156-Configure-your-Slack-notification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hyperlink" Target="https://support.apple.com/en-us/HT204791" TargetMode="External"/><Relationship Id="rId4" Type="http://schemas.openxmlformats.org/officeDocument/2006/relationships/hyperlink" Target="https://help.fitbit.com/articles/en_US/Help_article/2323.htm" TargetMode="External"/><Relationship Id="rId10" Type="http://schemas.openxmlformats.org/officeDocument/2006/relationships/hyperlink" Target="https://support.skype.com/en/faq/FA34811/how-do-i-manage-notifications-in-skype-on-desktop" TargetMode="External"/><Relationship Id="rId9" Type="http://schemas.openxmlformats.org/officeDocument/2006/relationships/hyperlink" Target="https://support.google.com/googlenews/answer/9005590?hl=en&amp;co=GENIE.Platform%3DAndroid#:~:text=Change%20your%20notifications&amp;text=Tap%20News%20settings%20.,notifications%2C%20turn%20off%20Get%20notifications" TargetMode="External"/><Relationship Id="rId5" Type="http://schemas.openxmlformats.org/officeDocument/2006/relationships/hyperlink" Target="https://www.businessinsider.com/how-to-turn-off-all-notifications-across-devices" TargetMode="External"/><Relationship Id="rId6" Type="http://schemas.openxmlformats.org/officeDocument/2006/relationships/hyperlink" Target="https://support.voxer.com/hc/en-us/articles/204332223-Disable-Enable-Notifications-per-Chat" TargetMode="External"/><Relationship Id="rId7" Type="http://schemas.openxmlformats.org/officeDocument/2006/relationships/hyperlink" Target="https://support.marcopolo.me/article/69-notification-settings" TargetMode="External"/><Relationship Id="rId8" Type="http://schemas.openxmlformats.org/officeDocument/2006/relationships/hyperlink" Target="https://help.viber.com/en/article/personalize-your-viber-settings-iphon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hyperlink" Target="https://www.swipetips.com/how-to-turn-off-groupme-notifications-on-iphone-or-android/" TargetMode="External"/><Relationship Id="rId4" Type="http://schemas.openxmlformats.org/officeDocument/2006/relationships/hyperlink" Target="https://slack.com/help/articles/201355156-Configure-your-Slack-notifications" TargetMode="External"/><Relationship Id="rId11" Type="http://schemas.openxmlformats.org/officeDocument/2006/relationships/hyperlink" Target="https://www.howtogeek.com/675283/how-to-turn-off-or-customize-xbox-one-notifications/" TargetMode="External"/><Relationship Id="rId10" Type="http://schemas.openxmlformats.org/officeDocument/2006/relationships/hyperlink" Target="https://en-americas-support.nintendo.com/app/answers/detail/a_id/22345/~/how-to-change-notification-settings" TargetMode="External"/><Relationship Id="rId12" Type="http://schemas.openxmlformats.org/officeDocument/2006/relationships/hyperlink" Target="https://en-americas-support.nintendo.com/app/answers/detail/a_id/22345/~/how-to-change-notification-settings" TargetMode="External"/><Relationship Id="rId9" Type="http://schemas.openxmlformats.org/officeDocument/2006/relationships/hyperlink" Target="https://www.wired.com/story/turn-off-notifications-smartphone/" TargetMode="External"/><Relationship Id="rId5" Type="http://schemas.openxmlformats.org/officeDocument/2006/relationships/hyperlink" Target="https://help.instagram.com/105448789880240" TargetMode="External"/><Relationship Id="rId6" Type="http://schemas.openxmlformats.org/officeDocument/2006/relationships/hyperlink" Target="https://support.snapchat.com/article/android-notifications" TargetMode="External"/><Relationship Id="rId7" Type="http://schemas.openxmlformats.org/officeDocument/2006/relationships/hyperlink" Target="https://clubhouseapp.zendesk.com/hc/en-us/articles/360062778193-When-do-I-get-notified-about-people-" TargetMode="External"/><Relationship Id="rId8" Type="http://schemas.openxmlformats.org/officeDocument/2006/relationships/hyperlink" Target="https://clubhouseapp.zendesk.com/hc/en-us/articles/1500002511422-Can-I-adjust-my-notification-setting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5.png"/><Relationship Id="rId4" Type="http://schemas.openxmlformats.org/officeDocument/2006/relationships/image" Target="../media/image74.png"/><Relationship Id="rId5" Type="http://schemas.openxmlformats.org/officeDocument/2006/relationships/hyperlink" Target="https://www.ted.com/talks/finn_lutzow_holm_myrstad_how_tech_companies_deceive_you_into_giving_up_your_data_and_privacy"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5.png"/><Relationship Id="rId4" Type="http://schemas.openxmlformats.org/officeDocument/2006/relationships/hyperlink" Target="https://www.theverge.com/2020/2/11/21126427/google-chrome-privacy-tools-private-network-browser-settings" TargetMode="External"/><Relationship Id="rId11" Type="http://schemas.openxmlformats.org/officeDocument/2006/relationships/hyperlink" Target="https://the-digital-reader.com/2020/02/12/six-default-amazon-security-settings-you-can-change-for-more-privacy/" TargetMode="External"/><Relationship Id="rId10" Type="http://schemas.openxmlformats.org/officeDocument/2006/relationships/hyperlink" Target="https://www.theverge.com/2019/4/19/18484802/youtube-privacy-protect-how-to-video-preferences-web-ad-personalization" TargetMode="External"/><Relationship Id="rId12" Type="http://schemas.openxmlformats.org/officeDocument/2006/relationships/hyperlink" Target="https://www.washingtonpost.com/news/the-switch/wp/2018/06/01/hands-off-my-data-15-default-privacy-settings-you-should-change-right-now/" TargetMode="External"/><Relationship Id="rId9" Type="http://schemas.openxmlformats.org/officeDocument/2006/relationships/hyperlink" Target="https://www.wired.com/story/google-tracks-you-privacy/" TargetMode="External"/><Relationship Id="rId5" Type="http://schemas.openxmlformats.org/officeDocument/2006/relationships/hyperlink" Target="https://www.theverge.com/2020/2/27/21154221/instagram-privacy-how-to-stories-posts-settings-tags-ads-blocking" TargetMode="External"/><Relationship Id="rId6" Type="http://schemas.openxmlformats.org/officeDocument/2006/relationships/hyperlink" Target="https://www.consumerreports.org/privacy/facebook-privacy-settings-a1775535782/" TargetMode="External"/><Relationship Id="rId7" Type="http://schemas.openxmlformats.org/officeDocument/2006/relationships/hyperlink" Target="https://www.lifewire.com/snapchat-privacy-tips-4117444" TargetMode="External"/><Relationship Id="rId8" Type="http://schemas.openxmlformats.org/officeDocument/2006/relationships/hyperlink" Target="https://www.fastcompany.com/90388813/the-ultimate-guide-to-whatsapps-powerful-privacy-option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5.png"/><Relationship Id="rId4" Type="http://schemas.openxmlformats.org/officeDocument/2006/relationships/hyperlink" Target="https://smartasset.com/personal-finance/10-tips-for-secure-online-transactions" TargetMode="External"/><Relationship Id="rId9" Type="http://schemas.openxmlformats.org/officeDocument/2006/relationships/hyperlink" Target="https://www.safervpn.com/blog/7-best-privacy-apps-for-your-phone/" TargetMode="External"/><Relationship Id="rId5" Type="http://schemas.openxmlformats.org/officeDocument/2006/relationships/hyperlink" Target="https://techwellness.com/blogs/expertise/how-to-turn-off-or-disable-microphone-and-camera-to-stop-apps-apple-microsoft-spying" TargetMode="External"/><Relationship Id="rId6" Type="http://schemas.openxmlformats.org/officeDocument/2006/relationships/hyperlink" Target="https://www.makeuseof.com/tag/stop-google-android-listening/" TargetMode="External"/><Relationship Id="rId7" Type="http://schemas.openxmlformats.org/officeDocument/2006/relationships/hyperlink" Target="https://www.amnesty.org/en/latest/press-release/2016/10/snapchat-skype-among-apps-not-protecting-users-privacy/" TargetMode="External"/><Relationship Id="rId8" Type="http://schemas.openxmlformats.org/officeDocument/2006/relationships/hyperlink" Target="https://www.imore.com/how-to-revoke-facebook-app-permission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4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6.png"/><Relationship Id="rId4" Type="http://schemas.openxmlformats.org/officeDocument/2006/relationships/image" Target="../media/image69.png"/><Relationship Id="rId5"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5.pn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 Id="rId3"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 Id="rId3" Type="http://schemas.openxmlformats.org/officeDocument/2006/relationships/hyperlink" Target="https://maketime.blog/article/wendy-wood-interview/" TargetMode="External"/><Relationship Id="rId4" Type="http://schemas.openxmlformats.org/officeDocument/2006/relationships/hyperlink" Target="https://www.newyorker.com/magazine/2019/10/28/can-brain-science-help-us-break-bad-habits" TargetMode="External"/><Relationship Id="rId5" Type="http://schemas.openxmlformats.org/officeDocument/2006/relationships/image" Target="../media/image5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5.png"/><Relationship Id="rId4" Type="http://schemas.openxmlformats.org/officeDocument/2006/relationships/image" Target="../media/image81.png"/><Relationship Id="rId5" Type="http://schemas.openxmlformats.org/officeDocument/2006/relationships/image" Target="../media/image75.png"/><Relationship Id="rId6" Type="http://schemas.openxmlformats.org/officeDocument/2006/relationships/image" Target="../media/image85.png"/><Relationship Id="rId7" Type="http://schemas.openxmlformats.org/officeDocument/2006/relationships/image" Target="../media/image82.png"/><Relationship Id="rId8" Type="http://schemas.openxmlformats.org/officeDocument/2006/relationships/image" Target="../media/image8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13.png"/><Relationship Id="rId4" Type="http://schemas.openxmlformats.org/officeDocument/2006/relationships/image" Target="../media/image65.png"/><Relationship Id="rId5" Type="http://schemas.openxmlformats.org/officeDocument/2006/relationships/image" Target="../media/image93.jpg"/><Relationship Id="rId6" Type="http://schemas.openxmlformats.org/officeDocument/2006/relationships/image" Target="../media/image97.jpg"/><Relationship Id="rId7" Type="http://schemas.openxmlformats.org/officeDocument/2006/relationships/image" Target="../media/image100.jpg"/><Relationship Id="rId8" Type="http://schemas.openxmlformats.org/officeDocument/2006/relationships/image" Target="../media/image9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 Id="rId3" Type="http://schemas.openxmlformats.org/officeDocument/2006/relationships/hyperlink" Target="https://www.goodreads.com/work/quotes/73685905"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7.xml"/><Relationship Id="rId3" Type="http://schemas.openxmlformats.org/officeDocument/2006/relationships/hyperlink" Target="https://www.goodreads.com/work/quotes/73685905" TargetMode="External"/><Relationship Id="rId4" Type="http://schemas.openxmlformats.org/officeDocument/2006/relationships/hyperlink" Target="https://www.goodreads.com/work/quotes/62221762"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8.xml"/><Relationship Id="rId3" Type="http://schemas.openxmlformats.org/officeDocument/2006/relationships/hyperlink" Target="https://www.goodreads.com/work/quotes/62221762"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9.xml"/><Relationship Id="rId3" Type="http://schemas.openxmlformats.org/officeDocument/2006/relationships/hyperlink" Target="https://www.goodreads.com/work/quotes/62221762"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1.xml"/><Relationship Id="rId3" Type="http://schemas.openxmlformats.org/officeDocument/2006/relationships/hyperlink" Target="https://www.bankmycell.com/blog/smartphone-addiction/" TargetMode="External"/><Relationship Id="rId4" Type="http://schemas.openxmlformats.org/officeDocument/2006/relationships/hyperlink" Target="https://www.youtube.com/watch?v=sVaw2ggTydc"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5.png"/><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8.png"/><Relationship Id="rId4" Type="http://schemas.openxmlformats.org/officeDocument/2006/relationships/image" Target="../media/image92.png"/><Relationship Id="rId5" Type="http://schemas.openxmlformats.org/officeDocument/2006/relationships/image" Target="../media/image10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8.png"/><Relationship Id="rId4" Type="http://schemas.openxmlformats.org/officeDocument/2006/relationships/image" Target="../media/image6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8.png"/><Relationship Id="rId4" Type="http://schemas.openxmlformats.org/officeDocument/2006/relationships/image" Target="../media/image6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07.png"/><Relationship Id="rId4" Type="http://schemas.openxmlformats.org/officeDocument/2006/relationships/image" Target="../media/image101.png"/><Relationship Id="rId5" Type="http://schemas.openxmlformats.org/officeDocument/2006/relationships/image" Target="../media/image1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1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0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hyperlink" Target="https://blog.adobe.com/en/publish/2019/09/08/if-you-think-email-is-dead--think-again.html" TargetMode="External"/><Relationship Id="rId4" Type="http://schemas.openxmlformats.org/officeDocument/2006/relationships/image" Target="../media/image3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0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hyperlink" Target="https://blog.adobe.com/en/publish/2019/09/08/if-you-think-email-is-dead--think-again.html"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hyperlink" Target="https://www.forbes.com/sites/annabelacton/2017/07/13/innovators-challenge-how-to-stop-wasting-time-on-emails/?sh=536d6bec9788" TargetMode="External"/><Relationship Id="rId4" Type="http://schemas.openxmlformats.org/officeDocument/2006/relationships/hyperlink" Target="https://blog.adobe.com/en/publish/2019/09/08/if-you-think-email-is-dead--think-again.html"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hyperlink" Target="https://jamesclear.com/productivity" TargetMode="External"/><Relationship Id="rId4" Type="http://schemas.openxmlformats.org/officeDocument/2006/relationships/image" Target="../media/image10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1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34.png"/><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9"/>
          <p:cNvPicPr preferRelativeResize="0"/>
          <p:nvPr/>
        </p:nvPicPr>
        <p:blipFill rotWithShape="1">
          <a:blip r:embed="rId3">
            <a:alphaModFix/>
          </a:blip>
          <a:srcRect b="0" l="862" r="0" t="0"/>
          <a:stretch/>
        </p:blipFill>
        <p:spPr>
          <a:xfrm>
            <a:off x="2074100" y="152400"/>
            <a:ext cx="8043800" cy="6553201"/>
          </a:xfrm>
          <a:prstGeom prst="rect">
            <a:avLst/>
          </a:prstGeom>
          <a:noFill/>
          <a:ln>
            <a:noFill/>
          </a:ln>
        </p:spPr>
      </p:pic>
      <p:sp>
        <p:nvSpPr>
          <p:cNvPr id="138" name="Google Shape;138;p19"/>
          <p:cNvSpPr txBox="1"/>
          <p:nvPr/>
        </p:nvSpPr>
        <p:spPr>
          <a:xfrm>
            <a:off x="395800" y="6519300"/>
            <a:ext cx="10939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1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8"/>
          <p:cNvSpPr txBox="1"/>
          <p:nvPr/>
        </p:nvSpPr>
        <p:spPr>
          <a:xfrm>
            <a:off x="362858" y="158296"/>
            <a:ext cx="11393700" cy="10719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70000"/>
              </a:lnSpc>
              <a:spcBef>
                <a:spcPts val="0"/>
              </a:spcBef>
              <a:spcAft>
                <a:spcPts val="0"/>
              </a:spcAft>
              <a:buClr>
                <a:schemeClr val="dk1"/>
              </a:buClr>
              <a:buSzPts val="4400"/>
              <a:buFont typeface="Calibri"/>
              <a:buNone/>
            </a:pPr>
            <a:r>
              <a:rPr i="0" lang="en-US" sz="4200" u="none" cap="none" strike="noStrike">
                <a:solidFill>
                  <a:srgbClr val="0B5394"/>
                </a:solidFill>
                <a:latin typeface="Calibri"/>
                <a:ea typeface="Calibri"/>
                <a:cs typeface="Calibri"/>
                <a:sym typeface="Calibri"/>
              </a:rPr>
              <a:t>Impact of negative news in the morning</a:t>
            </a:r>
            <a:endParaRPr i="0" sz="4200" u="none" cap="none" strike="noStrike">
              <a:solidFill>
                <a:srgbClr val="0B5394"/>
              </a:solidFill>
              <a:latin typeface="Calibri"/>
              <a:ea typeface="Calibri"/>
              <a:cs typeface="Calibri"/>
              <a:sym typeface="Calibri"/>
            </a:endParaRPr>
          </a:p>
        </p:txBody>
      </p:sp>
      <p:sp>
        <p:nvSpPr>
          <p:cNvPr id="213" name="Google Shape;213;p28"/>
          <p:cNvSpPr/>
          <p:nvPr/>
        </p:nvSpPr>
        <p:spPr>
          <a:xfrm>
            <a:off x="5977217" y="3244334"/>
            <a:ext cx="290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pic>
        <p:nvPicPr>
          <p:cNvPr id="214" name="Google Shape;214;p28"/>
          <p:cNvPicPr preferRelativeResize="0"/>
          <p:nvPr/>
        </p:nvPicPr>
        <p:blipFill rotWithShape="1">
          <a:blip r:embed="rId3">
            <a:alphaModFix/>
          </a:blip>
          <a:srcRect b="0" l="0" r="0" t="0"/>
          <a:stretch/>
        </p:blipFill>
        <p:spPr>
          <a:xfrm>
            <a:off x="10459622" y="2215409"/>
            <a:ext cx="1296935" cy="2878029"/>
          </a:xfrm>
          <a:prstGeom prst="rect">
            <a:avLst/>
          </a:prstGeom>
          <a:noFill/>
          <a:ln>
            <a:noFill/>
          </a:ln>
        </p:spPr>
      </p:pic>
      <p:sp>
        <p:nvSpPr>
          <p:cNvPr id="215" name="Google Shape;215;p28"/>
          <p:cNvSpPr/>
          <p:nvPr/>
        </p:nvSpPr>
        <p:spPr>
          <a:xfrm>
            <a:off x="3074650" y="2006250"/>
            <a:ext cx="6666300" cy="2554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22222"/>
                </a:solidFill>
                <a:latin typeface="Arial"/>
                <a:ea typeface="Arial"/>
                <a:cs typeface="Arial"/>
                <a:sym typeface="Arial"/>
              </a:rPr>
              <a:t>Three minutes of </a:t>
            </a:r>
            <a:r>
              <a:rPr b="0" i="0" lang="en-US" sz="4000" u="none" cap="none" strike="noStrike">
                <a:solidFill>
                  <a:srgbClr val="222222"/>
                </a:solidFill>
                <a:latin typeface="Arial"/>
                <a:ea typeface="Arial"/>
                <a:cs typeface="Arial"/>
                <a:sym typeface="Arial"/>
              </a:rPr>
              <a:t>negative</a:t>
            </a:r>
            <a:r>
              <a:rPr b="0" i="0" lang="en-US" sz="2800" u="none" cap="none" strike="noStrike">
                <a:solidFill>
                  <a:srgbClr val="222222"/>
                </a:solidFill>
                <a:latin typeface="Arial"/>
                <a:ea typeface="Arial"/>
                <a:cs typeface="Arial"/>
                <a:sym typeface="Arial"/>
              </a:rPr>
              <a:t> news </a:t>
            </a:r>
            <a:endParaRPr b="0" i="0" sz="2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22222"/>
                </a:solidFill>
                <a:latin typeface="Arial"/>
                <a:ea typeface="Arial"/>
                <a:cs typeface="Arial"/>
                <a:sym typeface="Arial"/>
              </a:rPr>
              <a:t>can </a:t>
            </a:r>
            <a:r>
              <a:rPr b="0" i="0" lang="en-US" sz="4000" u="none" cap="none" strike="noStrike">
                <a:solidFill>
                  <a:srgbClr val="222222"/>
                </a:solidFill>
                <a:latin typeface="Arial"/>
                <a:ea typeface="Arial"/>
                <a:cs typeface="Arial"/>
                <a:sym typeface="Arial"/>
              </a:rPr>
              <a:t>decrease</a:t>
            </a:r>
            <a:r>
              <a:rPr b="0" i="0" lang="en-US" sz="2800" u="none" cap="none" strike="noStrike">
                <a:solidFill>
                  <a:srgbClr val="222222"/>
                </a:solidFill>
                <a:latin typeface="Arial"/>
                <a:ea typeface="Arial"/>
                <a:cs typeface="Arial"/>
                <a:sym typeface="Arial"/>
              </a:rPr>
              <a:t> </a:t>
            </a:r>
            <a:r>
              <a:rPr b="0" i="0" lang="en-US" sz="4000" u="none" cap="none" strike="noStrike">
                <a:solidFill>
                  <a:srgbClr val="222222"/>
                </a:solidFill>
                <a:latin typeface="Arial"/>
                <a:ea typeface="Arial"/>
                <a:cs typeface="Arial"/>
                <a:sym typeface="Arial"/>
              </a:rPr>
              <a:t>positivity</a:t>
            </a:r>
            <a:r>
              <a:rPr b="0" i="0" lang="en-US" sz="3600" u="none" cap="none" strike="noStrike">
                <a:solidFill>
                  <a:srgbClr val="222222"/>
                </a:solidFill>
                <a:latin typeface="Arial"/>
                <a:ea typeface="Arial"/>
                <a:cs typeface="Arial"/>
                <a:sym typeface="Arial"/>
              </a:rPr>
              <a:t> </a:t>
            </a:r>
            <a:r>
              <a:rPr b="0" i="0" lang="en-US" sz="2800" u="none" cap="none" strike="noStrike">
                <a:solidFill>
                  <a:srgbClr val="222222"/>
                </a:solidFill>
                <a:latin typeface="Arial"/>
                <a:ea typeface="Arial"/>
                <a:cs typeface="Arial"/>
                <a:sym typeface="Arial"/>
              </a:rPr>
              <a:t>by 27%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-Research by Shawn Achor and Michelle Gielan</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chemeClr val="dk1"/>
                </a:solidFill>
                <a:latin typeface="Calibri"/>
                <a:ea typeface="Calibri"/>
                <a:cs typeface="Calibri"/>
                <a:sym typeface="Calibri"/>
              </a:rPr>
              <a:t>https://hbr.org/2015/09/consuming-negative-news-can-make-you-less-effective-at-work</a:t>
            </a:r>
            <a:endParaRPr b="0" i="0" sz="1200" u="none" cap="none" strike="noStrike">
              <a:solidFill>
                <a:srgbClr val="000000"/>
              </a:solidFill>
              <a:latin typeface="Arial"/>
              <a:ea typeface="Arial"/>
              <a:cs typeface="Arial"/>
              <a:sym typeface="Arial"/>
            </a:endParaRPr>
          </a:p>
        </p:txBody>
      </p:sp>
      <p:pic>
        <p:nvPicPr>
          <p:cNvPr id="216" name="Google Shape;216;p28"/>
          <p:cNvPicPr preferRelativeResize="0"/>
          <p:nvPr/>
        </p:nvPicPr>
        <p:blipFill rotWithShape="1">
          <a:blip r:embed="rId4">
            <a:alphaModFix/>
          </a:blip>
          <a:srcRect b="0" l="0" r="0" t="0"/>
          <a:stretch/>
        </p:blipFill>
        <p:spPr>
          <a:xfrm>
            <a:off x="143175" y="1230201"/>
            <a:ext cx="2763224" cy="208505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18"/>
          <p:cNvSpPr txBox="1"/>
          <p:nvPr/>
        </p:nvSpPr>
        <p:spPr>
          <a:xfrm>
            <a:off x="211050" y="179964"/>
            <a:ext cx="115389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DWI </a:t>
            </a:r>
            <a:r>
              <a:rPr b="1" i="0" lang="en-US" sz="4400" u="none" cap="none" strike="noStrike">
                <a:solidFill>
                  <a:schemeClr val="dk1"/>
                </a:solidFill>
                <a:latin typeface="Calibri"/>
                <a:ea typeface="Calibri"/>
                <a:cs typeface="Calibri"/>
                <a:sym typeface="Calibri"/>
              </a:rPr>
              <a:t>Productivity </a:t>
            </a:r>
            <a:r>
              <a:rPr b="1" lang="en-US" sz="4400">
                <a:solidFill>
                  <a:schemeClr val="dk1"/>
                </a:solidFill>
                <a:latin typeface="Calibri"/>
                <a:ea typeface="Calibri"/>
                <a:cs typeface="Calibri"/>
                <a:sym typeface="Calibri"/>
              </a:rPr>
              <a:t>Self-assessment</a:t>
            </a:r>
            <a:r>
              <a:rPr b="1" i="0" lang="en-US" sz="4400" u="none" cap="none" strike="noStrike">
                <a:solidFill>
                  <a:schemeClr val="dk1"/>
                </a:solidFill>
                <a:latin typeface="Calibri"/>
                <a:ea typeface="Calibri"/>
                <a:cs typeface="Calibri"/>
                <a:sym typeface="Calibri"/>
              </a:rPr>
              <a:t> Question 4: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Multitasking (and/or Task-Switching)</a:t>
            </a:r>
            <a:endParaRPr b="1" i="1" sz="4400" u="none" cap="none" strike="noStrike">
              <a:solidFill>
                <a:schemeClr val="dk1"/>
              </a:solidFill>
              <a:latin typeface="Calibri"/>
              <a:ea typeface="Calibri"/>
              <a:cs typeface="Calibri"/>
              <a:sym typeface="Calibri"/>
            </a:endParaRPr>
          </a:p>
        </p:txBody>
      </p:sp>
      <p:pic>
        <p:nvPicPr>
          <p:cNvPr id="1046" name="Google Shape;1046;p118"/>
          <p:cNvPicPr preferRelativeResize="0"/>
          <p:nvPr/>
        </p:nvPicPr>
        <p:blipFill rotWithShape="1">
          <a:blip r:embed="rId3">
            <a:alphaModFix/>
          </a:blip>
          <a:srcRect b="0" l="0" r="0" t="0"/>
          <a:stretch/>
        </p:blipFill>
        <p:spPr>
          <a:xfrm>
            <a:off x="2614766" y="1817811"/>
            <a:ext cx="6731427" cy="4495035"/>
          </a:xfrm>
          <a:prstGeom prst="rect">
            <a:avLst/>
          </a:prstGeom>
          <a:noFill/>
          <a:ln>
            <a:noFill/>
          </a:ln>
        </p:spPr>
      </p:pic>
      <p:sp>
        <p:nvSpPr>
          <p:cNvPr id="1047" name="Google Shape;1047;p118"/>
          <p:cNvSpPr/>
          <p:nvPr/>
        </p:nvSpPr>
        <p:spPr>
          <a:xfrm>
            <a:off x="2588717" y="6519446"/>
            <a:ext cx="69390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Survey courtesy of DWI: https://survey.alchemer.com/s3/5504604/b153c792d361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19"/>
          <p:cNvSpPr txBox="1"/>
          <p:nvPr/>
        </p:nvSpPr>
        <p:spPr>
          <a:xfrm>
            <a:off x="211050" y="179964"/>
            <a:ext cx="115389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DWI </a:t>
            </a:r>
            <a:r>
              <a:rPr b="1" i="0" lang="en-US" sz="4400" u="none" cap="none" strike="noStrike">
                <a:solidFill>
                  <a:schemeClr val="dk1"/>
                </a:solidFill>
                <a:latin typeface="Calibri"/>
                <a:ea typeface="Calibri"/>
                <a:cs typeface="Calibri"/>
                <a:sym typeface="Calibri"/>
              </a:rPr>
              <a:t>Productivity </a:t>
            </a:r>
            <a:r>
              <a:rPr b="1" lang="en-US" sz="4400">
                <a:solidFill>
                  <a:schemeClr val="dk1"/>
                </a:solidFill>
                <a:latin typeface="Calibri"/>
                <a:ea typeface="Calibri"/>
                <a:cs typeface="Calibri"/>
                <a:sym typeface="Calibri"/>
              </a:rPr>
              <a:t>Self-assessment</a:t>
            </a:r>
            <a:r>
              <a:rPr b="1" i="0" lang="en-US" sz="4400" u="none" cap="none" strike="noStrike">
                <a:solidFill>
                  <a:schemeClr val="dk1"/>
                </a:solidFill>
                <a:latin typeface="Calibri"/>
                <a:ea typeface="Calibri"/>
                <a:cs typeface="Calibri"/>
                <a:sym typeface="Calibri"/>
              </a:rPr>
              <a:t> Question 4: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Multitasking (and/or Task-Switching)</a:t>
            </a:r>
            <a:endParaRPr b="1" i="1" sz="4400" u="none" cap="none" strike="noStrike">
              <a:solidFill>
                <a:schemeClr val="dk1"/>
              </a:solidFill>
              <a:latin typeface="Calibri"/>
              <a:ea typeface="Calibri"/>
              <a:cs typeface="Calibri"/>
              <a:sym typeface="Calibri"/>
            </a:endParaRPr>
          </a:p>
        </p:txBody>
      </p:sp>
      <p:sp>
        <p:nvSpPr>
          <p:cNvPr id="1053" name="Google Shape;1053;p119"/>
          <p:cNvSpPr txBox="1"/>
          <p:nvPr/>
        </p:nvSpPr>
        <p:spPr>
          <a:xfrm>
            <a:off x="1645881" y="1959429"/>
            <a:ext cx="9602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Another simple example: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How many tabs do you have open on your browser right now?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OR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How many apps are currently open on your phone?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120"/>
          <p:cNvSpPr txBox="1"/>
          <p:nvPr/>
        </p:nvSpPr>
        <p:spPr>
          <a:xfrm>
            <a:off x="246743" y="118384"/>
            <a:ext cx="116841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different lenses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rgbClr val="000000"/>
              </a:solidFill>
              <a:latin typeface="Arial"/>
              <a:ea typeface="Arial"/>
              <a:cs typeface="Arial"/>
              <a:sym typeface="Arial"/>
            </a:endParaRPr>
          </a:p>
        </p:txBody>
      </p:sp>
      <p:sp>
        <p:nvSpPr>
          <p:cNvPr id="1060" name="Google Shape;1060;p120"/>
          <p:cNvSpPr txBox="1"/>
          <p:nvPr/>
        </p:nvSpPr>
        <p:spPr>
          <a:xfrm>
            <a:off x="814613" y="1610001"/>
            <a:ext cx="10825800" cy="43098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Nir Eyal: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Measure not to-dos but by time spent: </a:t>
            </a:r>
            <a:r>
              <a:rPr b="0" i="1" lang="en-US" sz="2800" u="none" cap="none" strike="noStrike">
                <a:solidFill>
                  <a:schemeClr val="dk1"/>
                </a:solidFill>
                <a:latin typeface="Calibri"/>
                <a:ea typeface="Calibri"/>
                <a:cs typeface="Calibri"/>
                <a:sym typeface="Calibri"/>
              </a:rPr>
              <a:t>Did I do what I said I would do for as long as I said I would, without distraction</a:t>
            </a:r>
            <a:r>
              <a:rPr b="0" i="0" lang="en-US" sz="2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Turn your values into time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Char char="•"/>
            </a:pPr>
            <a:r>
              <a:rPr lang="en-US" sz="2800">
                <a:solidFill>
                  <a:schemeClr val="dk1"/>
                </a:solidFill>
                <a:latin typeface="Calibri"/>
                <a:ea typeface="Calibri"/>
                <a:cs typeface="Calibri"/>
                <a:sym typeface="Calibri"/>
              </a:rPr>
              <a:t>Plan inputs, not outputs </a:t>
            </a:r>
            <a:r>
              <a:rPr lang="en-US" sz="2200">
                <a:solidFill>
                  <a:schemeClr val="dk1"/>
                </a:solidFill>
                <a:uFill>
                  <a:noFill/>
                </a:uFill>
                <a:latin typeface="Calibri"/>
                <a:ea typeface="Calibri"/>
                <a:cs typeface="Calibri"/>
                <a:sym typeface="Calibri"/>
                <a:hlinkClick r:id="rId3">
                  <a:extLst>
                    <a:ext uri="{A12FA001-AC4F-418D-AE19-62706E023703}">
                      <ahyp:hlinkClr val="tx"/>
                    </a:ext>
                  </a:extLst>
                </a:hlinkClick>
              </a:rPr>
              <a:t>https://www.bbc.co.uk/ideas/videos/five-ways-to-distraction-proof-your-mind/p07v2qvt</a:t>
            </a:r>
            <a:endParaRPr sz="22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800"/>
              <a:buChar char="•"/>
            </a:pPr>
            <a:r>
              <a:rPr lang="en-US" sz="2800">
                <a:solidFill>
                  <a:schemeClr val="dk1"/>
                </a:solidFill>
                <a:latin typeface="Calibri"/>
                <a:ea typeface="Calibri"/>
                <a:cs typeface="Calibri"/>
                <a:sym typeface="Calibri"/>
              </a:rPr>
              <a:t>Watch for internal triggers if you get off traction</a:t>
            </a:r>
            <a:endParaRPr sz="28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Watch for external triggers if you get off traction</a:t>
            </a:r>
            <a:endParaRPr sz="28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Observe if the off-track moments are more from planning tweaks that are needed</a:t>
            </a:r>
            <a:endParaRPr sz="2800">
              <a:solidFill>
                <a:schemeClr val="dk1"/>
              </a:solidFill>
              <a:latin typeface="Calibri"/>
              <a:ea typeface="Calibri"/>
              <a:cs typeface="Calibri"/>
              <a:sym typeface="Calibri"/>
            </a:endParaRPr>
          </a:p>
        </p:txBody>
      </p:sp>
      <p:sp>
        <p:nvSpPr>
          <p:cNvPr id="1061" name="Google Shape;1061;p120"/>
          <p:cNvSpPr txBox="1"/>
          <p:nvPr/>
        </p:nvSpPr>
        <p:spPr>
          <a:xfrm>
            <a:off x="377370" y="6468296"/>
            <a:ext cx="30045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dk1"/>
                </a:solidFill>
                <a:latin typeface="Calibri"/>
                <a:ea typeface="Calibri"/>
                <a:cs typeface="Calibri"/>
                <a:sym typeface="Calibri"/>
              </a:rPr>
              <a:t>More at</a:t>
            </a:r>
            <a:r>
              <a:rPr b="0" i="0" lang="en-US" sz="1600" u="none" cap="none" strike="noStrike">
                <a:solidFill>
                  <a:schemeClr val="dk1"/>
                </a:solidFill>
                <a:latin typeface="Calibri"/>
                <a:ea typeface="Calibri"/>
                <a:cs typeface="Calibri"/>
                <a:sym typeface="Calibri"/>
              </a:rPr>
              <a:t> NirandFar.com</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21"/>
          <p:cNvSpPr txBox="1"/>
          <p:nvPr/>
        </p:nvSpPr>
        <p:spPr>
          <a:xfrm>
            <a:off x="830942" y="1349829"/>
            <a:ext cx="109401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Nir Eyal:</a:t>
            </a:r>
            <a:endParaRPr b="1"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Indistractable </a:t>
            </a:r>
            <a:r>
              <a:rPr b="0" i="0" lang="en-US" sz="2800" u="none" cap="none" strike="noStrike">
                <a:solidFill>
                  <a:schemeClr val="dk1"/>
                </a:solidFill>
                <a:latin typeface="Calibri"/>
                <a:ea typeface="Calibri"/>
                <a:cs typeface="Calibri"/>
                <a:sym typeface="Calibri"/>
              </a:rPr>
              <a:t>model (the order matters – don’t start with pacts)</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1. Master internal triggers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2. MAKE time for traction (schedule your priorities)</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3. Hack back external triggers (e.g., turn off notifications,</a:t>
            </a:r>
            <a:r>
              <a:rPr lang="en-US" sz="2800">
                <a:solidFill>
                  <a:schemeClr val="dk1"/>
                </a:solidFill>
                <a:latin typeface="Calibri"/>
                <a:ea typeface="Calibri"/>
                <a:cs typeface="Calibri"/>
                <a:sym typeface="Calibri"/>
              </a:rPr>
              <a:t> social distance from your phone, look at other environmental cues and setups)</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4. Prevent distractions with pacts</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1068" name="Google Shape;1068;p121"/>
          <p:cNvSpPr txBox="1"/>
          <p:nvPr/>
        </p:nvSpPr>
        <p:spPr>
          <a:xfrm>
            <a:off x="1509487" y="6545061"/>
            <a:ext cx="96084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chemeClr val="dk1"/>
                </a:solidFill>
                <a:latin typeface="Calibri"/>
                <a:ea typeface="Calibri"/>
                <a:cs typeface="Calibri"/>
                <a:sym typeface="Calibri"/>
              </a:rPr>
              <a:t>Image is a Google search screenshot. Do your own search on time boxing and see what you find!</a:t>
            </a:r>
            <a:endParaRPr b="0" i="1" sz="1400" u="none" cap="none" strike="noStrike">
              <a:solidFill>
                <a:schemeClr val="dk1"/>
              </a:solidFill>
              <a:latin typeface="Calibri"/>
              <a:ea typeface="Calibri"/>
              <a:cs typeface="Calibri"/>
              <a:sym typeface="Calibri"/>
            </a:endParaRPr>
          </a:p>
        </p:txBody>
      </p:sp>
      <p:sp>
        <p:nvSpPr>
          <p:cNvPr id="1069" name="Google Shape;1069;p121"/>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22"/>
          <p:cNvSpPr txBox="1"/>
          <p:nvPr/>
        </p:nvSpPr>
        <p:spPr>
          <a:xfrm>
            <a:off x="-7" y="102134"/>
            <a:ext cx="116841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Nir Eyal: Distraction Tracker</a:t>
            </a:r>
            <a:endParaRPr b="1" sz="44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000">
                <a:solidFill>
                  <a:schemeClr val="dk1"/>
                </a:solidFill>
                <a:latin typeface="Calibri"/>
                <a:ea typeface="Calibri"/>
                <a:cs typeface="Calibri"/>
                <a:sym typeface="Calibri"/>
              </a:rPr>
              <a:t>https://www.nirandfar.com/your-calendar/</a:t>
            </a:r>
            <a:endParaRPr b="1" sz="40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t/>
            </a:r>
            <a:endParaRPr b="0" i="0" sz="1400" u="none" cap="none" strike="noStrike">
              <a:solidFill>
                <a:srgbClr val="000000"/>
              </a:solidFill>
              <a:latin typeface="Arial"/>
              <a:ea typeface="Arial"/>
              <a:cs typeface="Arial"/>
              <a:sym typeface="Arial"/>
            </a:endParaRPr>
          </a:p>
        </p:txBody>
      </p:sp>
      <p:sp>
        <p:nvSpPr>
          <p:cNvPr id="1076" name="Google Shape;1076;p122"/>
          <p:cNvSpPr txBox="1"/>
          <p:nvPr/>
        </p:nvSpPr>
        <p:spPr>
          <a:xfrm>
            <a:off x="158100" y="5812100"/>
            <a:ext cx="116841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lang="en-US" sz="2200">
                <a:solidFill>
                  <a:schemeClr val="dk1"/>
                </a:solidFill>
                <a:latin typeface="Calibri"/>
                <a:ea typeface="Calibri"/>
                <a:cs typeface="Calibri"/>
                <a:sym typeface="Calibri"/>
              </a:rPr>
              <a:t>Distraction tracker can be downloaded here: </a:t>
            </a:r>
            <a:r>
              <a:rPr b="0" i="0" lang="en-US" sz="2200" u="none" cap="none" strike="noStrike">
                <a:solidFill>
                  <a:schemeClr val="dk1"/>
                </a:solidFill>
                <a:latin typeface="Calibri"/>
                <a:ea typeface="Calibri"/>
                <a:cs typeface="Calibri"/>
                <a:sym typeface="Calibri"/>
              </a:rPr>
              <a:t> https://www.nirandfar.com/indistractable-distraction-tracker-pdf</a:t>
            </a:r>
            <a:endParaRPr b="0" i="0" sz="2200" u="none" cap="none" strike="noStrike">
              <a:solidFill>
                <a:schemeClr val="dk1"/>
              </a:solidFill>
              <a:latin typeface="Calibri"/>
              <a:ea typeface="Calibri"/>
              <a:cs typeface="Calibri"/>
              <a:sym typeface="Calibri"/>
            </a:endParaRPr>
          </a:p>
        </p:txBody>
      </p:sp>
      <p:pic>
        <p:nvPicPr>
          <p:cNvPr id="1077" name="Google Shape;1077;p122"/>
          <p:cNvPicPr preferRelativeResize="0"/>
          <p:nvPr/>
        </p:nvPicPr>
        <p:blipFill>
          <a:blip r:embed="rId3">
            <a:alphaModFix/>
          </a:blip>
          <a:stretch>
            <a:fillRect/>
          </a:stretch>
        </p:blipFill>
        <p:spPr>
          <a:xfrm>
            <a:off x="1566250" y="1404684"/>
            <a:ext cx="8867797" cy="4407412"/>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23"/>
          <p:cNvSpPr txBox="1"/>
          <p:nvPr/>
        </p:nvSpPr>
        <p:spPr>
          <a:xfrm>
            <a:off x="830942" y="1349829"/>
            <a:ext cx="109401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Nir Eyal: “"Schedule your days or someone else will." </a:t>
            </a:r>
            <a:endParaRPr b="0" i="0" sz="28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800"/>
              <a:buFont typeface="Arial"/>
              <a:buChar char="•"/>
            </a:pPr>
            <a:r>
              <a:rPr b="1" i="0" lang="en-US" sz="2800" u="none" cap="none" strike="noStrike">
                <a:solidFill>
                  <a:schemeClr val="dk1"/>
                </a:solidFill>
                <a:latin typeface="Calibri"/>
                <a:ea typeface="Calibri"/>
                <a:cs typeface="Calibri"/>
                <a:sym typeface="Calibri"/>
              </a:rPr>
              <a:t>Time boxing </a:t>
            </a:r>
            <a:r>
              <a:rPr b="0" i="0" lang="en-US" sz="2800" u="none" cap="none" strike="noStrike">
                <a:solidFill>
                  <a:schemeClr val="dk1"/>
                </a:solidFill>
                <a:latin typeface="Calibri"/>
                <a:ea typeface="Calibri"/>
                <a:cs typeface="Calibri"/>
                <a:sym typeface="Calibri"/>
              </a:rPr>
              <a:t>(free tool: https://www.nirandfar.com/schedule-maker/)</a:t>
            </a:r>
            <a:endParaRPr b="0" i="0" sz="2800" u="none" cap="none" strike="noStrike">
              <a:solidFill>
                <a:schemeClr val="dk1"/>
              </a:solidFill>
              <a:latin typeface="Calibri"/>
              <a:ea typeface="Calibri"/>
              <a:cs typeface="Calibri"/>
              <a:sym typeface="Calibri"/>
            </a:endParaRPr>
          </a:p>
        </p:txBody>
      </p:sp>
      <p:pic>
        <p:nvPicPr>
          <p:cNvPr id="1084" name="Google Shape;1084;p123"/>
          <p:cNvPicPr preferRelativeResize="0"/>
          <p:nvPr/>
        </p:nvPicPr>
        <p:blipFill rotWithShape="1">
          <a:blip r:embed="rId3">
            <a:alphaModFix/>
          </a:blip>
          <a:srcRect b="0" l="0" r="0" t="0"/>
          <a:stretch/>
        </p:blipFill>
        <p:spPr>
          <a:xfrm>
            <a:off x="2149929" y="2370076"/>
            <a:ext cx="7922984" cy="4174986"/>
          </a:xfrm>
          <a:prstGeom prst="rect">
            <a:avLst/>
          </a:prstGeom>
          <a:noFill/>
          <a:ln>
            <a:noFill/>
          </a:ln>
        </p:spPr>
      </p:pic>
      <p:sp>
        <p:nvSpPr>
          <p:cNvPr id="1085" name="Google Shape;1085;p123"/>
          <p:cNvSpPr txBox="1"/>
          <p:nvPr/>
        </p:nvSpPr>
        <p:spPr>
          <a:xfrm>
            <a:off x="1509487" y="6545061"/>
            <a:ext cx="96084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chemeClr val="dk1"/>
                </a:solidFill>
                <a:latin typeface="Calibri"/>
                <a:ea typeface="Calibri"/>
                <a:cs typeface="Calibri"/>
                <a:sym typeface="Calibri"/>
              </a:rPr>
              <a:t>Image is a Google search screenshot. Do your own search on time boxing and see what you find!</a:t>
            </a:r>
            <a:endParaRPr b="0" i="1" sz="1400" u="none" cap="none" strike="noStrike">
              <a:solidFill>
                <a:schemeClr val="dk1"/>
              </a:solidFill>
              <a:latin typeface="Calibri"/>
              <a:ea typeface="Calibri"/>
              <a:cs typeface="Calibri"/>
              <a:sym typeface="Calibri"/>
            </a:endParaRPr>
          </a:p>
        </p:txBody>
      </p:sp>
      <p:sp>
        <p:nvSpPr>
          <p:cNvPr id="1086" name="Google Shape;1086;p123"/>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124"/>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chemeClr val="dk1"/>
              </a:solidFill>
              <a:latin typeface="Arial"/>
              <a:ea typeface="Arial"/>
              <a:cs typeface="Arial"/>
              <a:sym typeface="Arial"/>
            </a:endParaRPr>
          </a:p>
        </p:txBody>
      </p:sp>
      <p:pic>
        <p:nvPicPr>
          <p:cNvPr id="1093" name="Google Shape;1093;p124"/>
          <p:cNvPicPr preferRelativeResize="0"/>
          <p:nvPr/>
        </p:nvPicPr>
        <p:blipFill rotWithShape="1">
          <a:blip r:embed="rId3">
            <a:alphaModFix/>
          </a:blip>
          <a:srcRect b="0" l="0" r="0" t="0"/>
          <a:stretch/>
        </p:blipFill>
        <p:spPr>
          <a:xfrm>
            <a:off x="1154881" y="1480457"/>
            <a:ext cx="3961595" cy="4947555"/>
          </a:xfrm>
          <a:prstGeom prst="rect">
            <a:avLst/>
          </a:prstGeom>
          <a:noFill/>
          <a:ln>
            <a:noFill/>
          </a:ln>
        </p:spPr>
      </p:pic>
      <p:sp>
        <p:nvSpPr>
          <p:cNvPr id="1094" name="Google Shape;1094;p124"/>
          <p:cNvSpPr txBox="1"/>
          <p:nvPr/>
        </p:nvSpPr>
        <p:spPr>
          <a:xfrm>
            <a:off x="5834742" y="1322744"/>
            <a:ext cx="5834700" cy="5541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Productivity: </a:t>
            </a:r>
            <a:r>
              <a:rPr b="0" i="0" lang="en-US" sz="2800" u="none" cap="none" strike="noStrike">
                <a:solidFill>
                  <a:schemeClr val="dk1"/>
                </a:solidFill>
                <a:latin typeface="Calibri"/>
                <a:ea typeface="Calibri"/>
                <a:cs typeface="Calibri"/>
                <a:sym typeface="Calibri"/>
              </a:rPr>
              <a:t>“Getting things done without sacrificing everything we care about along the way.” -Charles Du</a:t>
            </a:r>
            <a:r>
              <a:rPr lang="en-US" sz="2800">
                <a:solidFill>
                  <a:schemeClr val="dk1"/>
                </a:solidFill>
                <a:latin typeface="Calibri"/>
                <a:ea typeface="Calibri"/>
                <a:cs typeface="Calibri"/>
                <a:sym typeface="Calibri"/>
              </a:rPr>
              <a:t>higg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i="1" lang="en-US" sz="2300">
                <a:solidFill>
                  <a:schemeClr val="dk1"/>
                </a:solidFill>
                <a:latin typeface="Calibri"/>
                <a:ea typeface="Calibri"/>
                <a:cs typeface="Calibri"/>
                <a:sym typeface="Calibri"/>
              </a:rPr>
              <a:t>https://brenebrown.com/podcast/brene-with-charles-duhigg-on-habits-and-productivity/</a:t>
            </a:r>
            <a:endParaRPr b="0" i="1" sz="23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In this interview with Brené Brown, Duhigg also talks about constantly revisiting what productivity means at any given moment, even reassessing your calendar during the week to be sure what you are doing is in alignment with what you really want to be doing.  </a:t>
            </a:r>
            <a:endParaRPr b="0" i="0" sz="2800" u="none" cap="none" strike="noStrike">
              <a:solidFill>
                <a:schemeClr val="dk1"/>
              </a:solidFill>
              <a:latin typeface="Calibri"/>
              <a:ea typeface="Calibri"/>
              <a:cs typeface="Calibri"/>
              <a:sym typeface="Calibri"/>
            </a:endParaRPr>
          </a:p>
        </p:txBody>
      </p:sp>
      <p:sp>
        <p:nvSpPr>
          <p:cNvPr id="1095" name="Google Shape;1095;p124"/>
          <p:cNvSpPr txBox="1"/>
          <p:nvPr/>
        </p:nvSpPr>
        <p:spPr>
          <a:xfrm>
            <a:off x="551538" y="6471553"/>
            <a:ext cx="5065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https://www.facebook.com/brenebrown/posts/371566174333723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pic>
        <p:nvPicPr>
          <p:cNvPr id="1101" name="Google Shape;1101;p125"/>
          <p:cNvPicPr preferRelativeResize="0"/>
          <p:nvPr/>
        </p:nvPicPr>
        <p:blipFill rotWithShape="1">
          <a:blip r:embed="rId3">
            <a:alphaModFix/>
          </a:blip>
          <a:srcRect b="29078" l="0" r="0" t="0"/>
          <a:stretch/>
        </p:blipFill>
        <p:spPr>
          <a:xfrm>
            <a:off x="2697843" y="1535523"/>
            <a:ext cx="6796314" cy="3646078"/>
          </a:xfrm>
          <a:prstGeom prst="rect">
            <a:avLst/>
          </a:prstGeom>
          <a:noFill/>
          <a:ln>
            <a:noFill/>
          </a:ln>
        </p:spPr>
      </p:pic>
      <p:sp>
        <p:nvSpPr>
          <p:cNvPr id="1102" name="Google Shape;1102;p125"/>
          <p:cNvSpPr txBox="1"/>
          <p:nvPr/>
        </p:nvSpPr>
        <p:spPr>
          <a:xfrm>
            <a:off x="1204686" y="5428343"/>
            <a:ext cx="98697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Beware of tools that promise to help you do things that run counter to what you </a:t>
            </a:r>
            <a:r>
              <a:rPr b="0" i="1" lang="en-US" sz="3200" u="none" cap="none" strike="noStrike">
                <a:solidFill>
                  <a:schemeClr val="dk1"/>
                </a:solidFill>
                <a:latin typeface="Calibri"/>
                <a:ea typeface="Calibri"/>
                <a:cs typeface="Calibri"/>
                <a:sym typeface="Calibri"/>
              </a:rPr>
              <a:t>really</a:t>
            </a:r>
            <a:r>
              <a:rPr b="0" i="0" lang="en-US" sz="3200" u="none" cap="none" strike="noStrike">
                <a:solidFill>
                  <a:schemeClr val="dk1"/>
                </a:solidFill>
                <a:latin typeface="Calibri"/>
                <a:ea typeface="Calibri"/>
                <a:cs typeface="Calibri"/>
                <a:sym typeface="Calibri"/>
              </a:rPr>
              <a:t> want/need to be doing!</a:t>
            </a:r>
            <a:endParaRPr b="0" i="0" sz="3200" u="none" cap="none" strike="noStrike">
              <a:solidFill>
                <a:schemeClr val="dk1"/>
              </a:solidFill>
              <a:latin typeface="Calibri"/>
              <a:ea typeface="Calibri"/>
              <a:cs typeface="Calibri"/>
              <a:sym typeface="Calibri"/>
            </a:endParaRPr>
          </a:p>
        </p:txBody>
      </p:sp>
      <p:sp>
        <p:nvSpPr>
          <p:cNvPr id="1103" name="Google Shape;1103;p125"/>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26"/>
          <p:cNvSpPr/>
          <p:nvPr/>
        </p:nvSpPr>
        <p:spPr>
          <a:xfrm>
            <a:off x="5573485" y="1524000"/>
            <a:ext cx="5950800" cy="50784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“Where focus goes, energy flows. And if you don't take the time to focus on [and be mindful/intentional/deliberate about] what matters, then you're living a life of someone else's design.”</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~Tony Robbins</a:t>
            </a:r>
            <a:endParaRPr b="0" i="0" sz="1400" u="none" cap="none" strike="noStrike">
              <a:solidFill>
                <a:srgbClr val="000000"/>
              </a:solidFill>
              <a:latin typeface="Arial"/>
              <a:ea typeface="Arial"/>
              <a:cs typeface="Arial"/>
              <a:sym typeface="Arial"/>
            </a:endParaRPr>
          </a:p>
        </p:txBody>
      </p:sp>
      <p:pic>
        <p:nvPicPr>
          <p:cNvPr id="1110" name="Google Shape;1110;p126"/>
          <p:cNvPicPr preferRelativeResize="0"/>
          <p:nvPr/>
        </p:nvPicPr>
        <p:blipFill rotWithShape="1">
          <a:blip r:embed="rId3">
            <a:alphaModFix/>
          </a:blip>
          <a:srcRect b="0" l="0" r="0" t="0"/>
          <a:stretch/>
        </p:blipFill>
        <p:spPr>
          <a:xfrm>
            <a:off x="667657" y="1582059"/>
            <a:ext cx="4318000" cy="3873500"/>
          </a:xfrm>
          <a:prstGeom prst="rect">
            <a:avLst/>
          </a:prstGeom>
          <a:noFill/>
          <a:ln>
            <a:noFill/>
          </a:ln>
        </p:spPr>
      </p:pic>
      <p:sp>
        <p:nvSpPr>
          <p:cNvPr id="1111" name="Google Shape;1111;p126"/>
          <p:cNvSpPr txBox="1"/>
          <p:nvPr/>
        </p:nvSpPr>
        <p:spPr>
          <a:xfrm>
            <a:off x="406400" y="5733143"/>
            <a:ext cx="47172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This idea of “where your focus goes, your energy flows” shows up often in wellness/meditation/motivation spaces.</a:t>
            </a:r>
            <a:endParaRPr b="0" i="1" sz="1800" u="none" cap="none" strike="noStrike">
              <a:solidFill>
                <a:schemeClr val="dk1"/>
              </a:solidFill>
              <a:latin typeface="Calibri"/>
              <a:ea typeface="Calibri"/>
              <a:cs typeface="Calibri"/>
              <a:sym typeface="Calibri"/>
            </a:endParaRPr>
          </a:p>
        </p:txBody>
      </p:sp>
      <p:sp>
        <p:nvSpPr>
          <p:cNvPr id="1112" name="Google Shape;1112;p126"/>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27"/>
          <p:cNvSpPr/>
          <p:nvPr/>
        </p:nvSpPr>
        <p:spPr>
          <a:xfrm>
            <a:off x="6843066" y="3311497"/>
            <a:ext cx="4322100" cy="3047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202124"/>
                </a:solidFill>
                <a:latin typeface="Roboto"/>
                <a:ea typeface="Roboto"/>
                <a:cs typeface="Roboto"/>
                <a:sym typeface="Roboto"/>
              </a:rPr>
              <a:t>Flow: </a:t>
            </a:r>
            <a:r>
              <a:rPr b="0" i="0" lang="en-US" sz="2400" u="none" cap="none" strike="noStrike">
                <a:solidFill>
                  <a:srgbClr val="202124"/>
                </a:solidFill>
                <a:latin typeface="Roboto"/>
                <a:ea typeface="Roboto"/>
                <a:cs typeface="Roboto"/>
                <a:sym typeface="Roboto"/>
              </a:rPr>
              <a:t>“a state in which people are so involved in an activity that nothing else seems to matter; the experience is so enjoyable that people will continue to do it even at great cost, for the sheer sake of doing it.” (Mikal Cskikszentmihalyi, 1990)</a:t>
            </a:r>
            <a:endParaRPr b="0" i="0" sz="2400" u="none" cap="none" strike="noStrike">
              <a:solidFill>
                <a:schemeClr val="dk1"/>
              </a:solidFill>
              <a:latin typeface="Calibri"/>
              <a:ea typeface="Calibri"/>
              <a:cs typeface="Calibri"/>
              <a:sym typeface="Calibri"/>
            </a:endParaRPr>
          </a:p>
        </p:txBody>
      </p:sp>
      <p:pic>
        <p:nvPicPr>
          <p:cNvPr id="1119" name="Google Shape;1119;p127"/>
          <p:cNvPicPr preferRelativeResize="0"/>
          <p:nvPr/>
        </p:nvPicPr>
        <p:blipFill rotWithShape="1">
          <a:blip r:embed="rId3">
            <a:alphaModFix/>
          </a:blip>
          <a:srcRect b="0" l="0" r="0" t="0"/>
          <a:stretch/>
        </p:blipFill>
        <p:spPr>
          <a:xfrm>
            <a:off x="972458" y="1625602"/>
            <a:ext cx="4250870" cy="4320071"/>
          </a:xfrm>
          <a:prstGeom prst="rect">
            <a:avLst/>
          </a:prstGeom>
          <a:noFill/>
          <a:ln>
            <a:noFill/>
          </a:ln>
        </p:spPr>
      </p:pic>
      <p:sp>
        <p:nvSpPr>
          <p:cNvPr id="1120" name="Google Shape;1120;p127"/>
          <p:cNvSpPr txBox="1"/>
          <p:nvPr/>
        </p:nvSpPr>
        <p:spPr>
          <a:xfrm>
            <a:off x="508000" y="6110514"/>
            <a:ext cx="5588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Illustrating concepts in Cal Newport’s book, Deep Work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https://www.youtube.com/watch?v=_RMtnDaxmPw</a:t>
            </a:r>
            <a:endParaRPr b="0" i="1" sz="1800" u="none" cap="none" strike="noStrike">
              <a:solidFill>
                <a:schemeClr val="dk1"/>
              </a:solidFill>
              <a:latin typeface="Calibri"/>
              <a:ea typeface="Calibri"/>
              <a:cs typeface="Calibri"/>
              <a:sym typeface="Calibri"/>
            </a:endParaRPr>
          </a:p>
        </p:txBody>
      </p:sp>
      <p:pic>
        <p:nvPicPr>
          <p:cNvPr id="1121" name="Google Shape;1121;p127"/>
          <p:cNvPicPr preferRelativeResize="0"/>
          <p:nvPr/>
        </p:nvPicPr>
        <p:blipFill rotWithShape="1">
          <a:blip r:embed="rId4">
            <a:alphaModFix/>
          </a:blip>
          <a:srcRect b="0" l="0" r="0" t="0"/>
          <a:stretch/>
        </p:blipFill>
        <p:spPr>
          <a:xfrm>
            <a:off x="7366142" y="1557566"/>
            <a:ext cx="3350840" cy="1627414"/>
          </a:xfrm>
          <a:prstGeom prst="rect">
            <a:avLst/>
          </a:prstGeom>
          <a:noFill/>
          <a:ln>
            <a:noFill/>
          </a:ln>
        </p:spPr>
      </p:pic>
      <p:sp>
        <p:nvSpPr>
          <p:cNvPr id="1122" name="Google Shape;1122;p127"/>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9"/>
          <p:cNvPicPr preferRelativeResize="0"/>
          <p:nvPr/>
        </p:nvPicPr>
        <p:blipFill>
          <a:blip r:embed="rId3">
            <a:alphaModFix amt="22000"/>
          </a:blip>
          <a:stretch>
            <a:fillRect/>
          </a:stretch>
        </p:blipFill>
        <p:spPr>
          <a:xfrm>
            <a:off x="810263" y="858900"/>
            <a:ext cx="10571481" cy="5999101"/>
          </a:xfrm>
          <a:prstGeom prst="rect">
            <a:avLst/>
          </a:prstGeom>
          <a:noFill/>
          <a:ln>
            <a:noFill/>
          </a:ln>
        </p:spPr>
      </p:pic>
      <p:pic>
        <p:nvPicPr>
          <p:cNvPr id="223" name="Google Shape;223;p29"/>
          <p:cNvPicPr preferRelativeResize="0"/>
          <p:nvPr/>
        </p:nvPicPr>
        <p:blipFill>
          <a:blip r:embed="rId4">
            <a:alphaModFix/>
          </a:blip>
          <a:stretch>
            <a:fillRect/>
          </a:stretch>
        </p:blipFill>
        <p:spPr>
          <a:xfrm>
            <a:off x="3374275" y="1877825"/>
            <a:ext cx="5082651" cy="3493500"/>
          </a:xfrm>
          <a:prstGeom prst="rect">
            <a:avLst/>
          </a:prstGeom>
          <a:noFill/>
          <a:ln cap="flat" cmpd="sng" w="9525">
            <a:solidFill>
              <a:schemeClr val="dk2"/>
            </a:solidFill>
            <a:prstDash val="solid"/>
            <a:round/>
            <a:headEnd len="sm" w="sm" type="none"/>
            <a:tailEnd len="sm" w="sm" type="none"/>
          </a:ln>
        </p:spPr>
      </p:pic>
      <p:sp>
        <p:nvSpPr>
          <p:cNvPr id="224" name="Google Shape;224;p29"/>
          <p:cNvSpPr txBox="1"/>
          <p:nvPr/>
        </p:nvSpPr>
        <p:spPr>
          <a:xfrm>
            <a:off x="362858" y="158296"/>
            <a:ext cx="11393700" cy="10719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70000"/>
              </a:lnSpc>
              <a:spcBef>
                <a:spcPts val="0"/>
              </a:spcBef>
              <a:spcAft>
                <a:spcPts val="0"/>
              </a:spcAft>
              <a:buClr>
                <a:schemeClr val="dk1"/>
              </a:buClr>
              <a:buSzPts val="4400"/>
              <a:buFont typeface="Calibri"/>
              <a:buNone/>
            </a:pPr>
            <a:r>
              <a:rPr b="1" lang="en-US" sz="4200">
                <a:solidFill>
                  <a:srgbClr val="0B5394"/>
                </a:solidFill>
                <a:latin typeface="Calibri"/>
                <a:ea typeface="Calibri"/>
                <a:cs typeface="Calibri"/>
                <a:sym typeface="Calibri"/>
              </a:rPr>
              <a:t>Could our to-do lists be a form of negative news?</a:t>
            </a:r>
            <a:endParaRPr b="1" i="0" sz="4200" u="none" cap="none" strike="noStrike">
              <a:solidFill>
                <a:srgbClr val="0B5394"/>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28"/>
          <p:cNvSpPr txBox="1"/>
          <p:nvPr/>
        </p:nvSpPr>
        <p:spPr>
          <a:xfrm>
            <a:off x="261257" y="147082"/>
            <a:ext cx="11684100" cy="1132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Productivity through various lenses</a:t>
            </a:r>
            <a:endParaRPr b="0" i="0" sz="1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400" u="none" cap="none" strike="noStrike">
                <a:solidFill>
                  <a:schemeClr val="dk1"/>
                </a:solidFill>
                <a:latin typeface="Calibri"/>
                <a:ea typeface="Calibri"/>
                <a:cs typeface="Calibri"/>
                <a:sym typeface="Calibri"/>
              </a:rPr>
              <a:t>What resonates with you?</a:t>
            </a:r>
            <a:endParaRPr b="0" i="0" sz="1400" u="none" cap="none" strike="noStrike">
              <a:solidFill>
                <a:schemeClr val="dk1"/>
              </a:solidFill>
              <a:latin typeface="Arial"/>
              <a:ea typeface="Arial"/>
              <a:cs typeface="Arial"/>
              <a:sym typeface="Arial"/>
            </a:endParaRPr>
          </a:p>
        </p:txBody>
      </p:sp>
      <p:sp>
        <p:nvSpPr>
          <p:cNvPr id="1129" name="Google Shape;1129;p128"/>
          <p:cNvSpPr txBox="1"/>
          <p:nvPr/>
        </p:nvSpPr>
        <p:spPr>
          <a:xfrm>
            <a:off x="2525486" y="1436207"/>
            <a:ext cx="7395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The Slow Movement(s)</a:t>
            </a:r>
            <a:endParaRPr b="1" i="0" sz="2800" u="none" cap="none" strike="noStrike">
              <a:solidFill>
                <a:schemeClr val="dk1"/>
              </a:solidFill>
              <a:latin typeface="Calibri"/>
              <a:ea typeface="Calibri"/>
              <a:cs typeface="Calibri"/>
              <a:sym typeface="Calibri"/>
            </a:endParaRPr>
          </a:p>
        </p:txBody>
      </p:sp>
      <p:sp>
        <p:nvSpPr>
          <p:cNvPr id="1130" name="Google Shape;1130;p128"/>
          <p:cNvSpPr txBox="1"/>
          <p:nvPr/>
        </p:nvSpPr>
        <p:spPr>
          <a:xfrm>
            <a:off x="7133770" y="2585811"/>
            <a:ext cx="48114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https://www.slowmovement.com/</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See also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https://www.slowfood.com/</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Carlo Petrini’s work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Carl Honoré TED talk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Cal Newport TED talk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Calibri"/>
                <a:ea typeface="Calibri"/>
                <a:cs typeface="Calibri"/>
                <a:sym typeface="Calibri"/>
              </a:rPr>
              <a:t>Harvard student letter: “Slow Down”</a:t>
            </a:r>
            <a:endParaRPr b="1" i="0" sz="2400" u="none" cap="none" strike="noStrike">
              <a:solidFill>
                <a:schemeClr val="dk1"/>
              </a:solidFill>
              <a:latin typeface="Calibri"/>
              <a:ea typeface="Calibri"/>
              <a:cs typeface="Calibri"/>
              <a:sym typeface="Calibri"/>
            </a:endParaRPr>
          </a:p>
        </p:txBody>
      </p:sp>
      <p:grpSp>
        <p:nvGrpSpPr>
          <p:cNvPr id="1131" name="Google Shape;1131;p128"/>
          <p:cNvGrpSpPr/>
          <p:nvPr/>
        </p:nvGrpSpPr>
        <p:grpSpPr>
          <a:xfrm>
            <a:off x="493485" y="2585811"/>
            <a:ext cx="6640284" cy="3735160"/>
            <a:chOff x="493485" y="2585811"/>
            <a:chExt cx="6640284" cy="3735160"/>
          </a:xfrm>
        </p:grpSpPr>
        <p:pic>
          <p:nvPicPr>
            <p:cNvPr id="1132" name="Google Shape;1132;p128"/>
            <p:cNvPicPr preferRelativeResize="0"/>
            <p:nvPr/>
          </p:nvPicPr>
          <p:blipFill rotWithShape="1">
            <a:blip r:embed="rId4">
              <a:alphaModFix/>
            </a:blip>
            <a:srcRect b="0" l="0" r="0" t="0"/>
            <a:stretch/>
          </p:blipFill>
          <p:spPr>
            <a:xfrm>
              <a:off x="493485" y="2585811"/>
              <a:ext cx="6640284" cy="3735160"/>
            </a:xfrm>
            <a:prstGeom prst="rect">
              <a:avLst/>
            </a:prstGeom>
            <a:noFill/>
            <a:ln>
              <a:noFill/>
            </a:ln>
          </p:spPr>
        </p:pic>
        <p:sp>
          <p:nvSpPr>
            <p:cNvPr id="1133" name="Google Shape;1133;p128"/>
            <p:cNvSpPr txBox="1"/>
            <p:nvPr/>
          </p:nvSpPr>
          <p:spPr>
            <a:xfrm>
              <a:off x="4775199" y="3933371"/>
              <a:ext cx="156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Carl Honoré</a:t>
              </a:r>
              <a:endParaRPr b="1" i="0" sz="1600" u="none" cap="none" strike="noStrike">
                <a:solidFill>
                  <a:schemeClr val="dk1"/>
                </a:solidFill>
                <a:latin typeface="Calibri"/>
                <a:ea typeface="Calibri"/>
                <a:cs typeface="Calibri"/>
                <a:sym typeface="Calibri"/>
              </a:endParaRPr>
            </a:p>
          </p:txBody>
        </p:sp>
      </p:gr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29"/>
          <p:cNvSpPr txBox="1"/>
          <p:nvPr/>
        </p:nvSpPr>
        <p:spPr>
          <a:xfrm>
            <a:off x="232229" y="-110216"/>
            <a:ext cx="117420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More Productivity Tips, Tricks, Hacks</a:t>
            </a:r>
            <a:endParaRPr b="0" i="0" sz="1400" u="none" cap="none" strike="noStrike">
              <a:solidFill>
                <a:schemeClr val="dk1"/>
              </a:solidFill>
              <a:latin typeface="Arial"/>
              <a:ea typeface="Arial"/>
              <a:cs typeface="Arial"/>
              <a:sym typeface="Arial"/>
            </a:endParaRPr>
          </a:p>
        </p:txBody>
      </p:sp>
      <p:pic>
        <p:nvPicPr>
          <p:cNvPr descr="https://lh4.googleusercontent.com/05IBQQZl0eMtL5AVzIQykR19Fkm1_ScVsRyD9Ztd4If8p6ZVFaZqT4pDnvjVlargUZFlSb71mbut8DHcrqx3fHEU46sT9F1lCc7dKx5rdbIkOr8SJra_MxbBfHkocedWHcliylYa" id="1140" name="Google Shape;1140;p129"/>
          <p:cNvPicPr preferRelativeResize="0"/>
          <p:nvPr/>
        </p:nvPicPr>
        <p:blipFill rotWithShape="1">
          <a:blip r:embed="rId3">
            <a:alphaModFix/>
          </a:blip>
          <a:srcRect b="0" l="0" r="0" t="0"/>
          <a:stretch/>
        </p:blipFill>
        <p:spPr>
          <a:xfrm>
            <a:off x="2656115" y="1432868"/>
            <a:ext cx="6879768" cy="5192902"/>
          </a:xfrm>
          <a:prstGeom prst="rect">
            <a:avLst/>
          </a:prstGeom>
          <a:noFill/>
          <a:ln>
            <a:noFill/>
          </a:ln>
        </p:spPr>
      </p:pic>
      <p:sp>
        <p:nvSpPr>
          <p:cNvPr id="1141" name="Google Shape;1141;p129"/>
          <p:cNvSpPr txBox="1"/>
          <p:nvPr/>
        </p:nvSpPr>
        <p:spPr>
          <a:xfrm>
            <a:off x="217714" y="5702441"/>
            <a:ext cx="21045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Image courtesy of Digital Wellness Institute (DWI)</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pic>
        <p:nvPicPr>
          <p:cNvPr id="1147" name="Google Shape;1147;p130"/>
          <p:cNvPicPr preferRelativeResize="0"/>
          <p:nvPr/>
        </p:nvPicPr>
        <p:blipFill rotWithShape="1">
          <a:blip r:embed="rId3">
            <a:alphaModFix/>
          </a:blip>
          <a:srcRect b="9184" l="11950" r="15722" t="15002"/>
          <a:stretch/>
        </p:blipFill>
        <p:spPr>
          <a:xfrm>
            <a:off x="10909912" y="5818910"/>
            <a:ext cx="1178675" cy="1039090"/>
          </a:xfrm>
          <a:prstGeom prst="rect">
            <a:avLst/>
          </a:prstGeom>
          <a:noFill/>
          <a:ln>
            <a:noFill/>
          </a:ln>
        </p:spPr>
      </p:pic>
      <p:sp>
        <p:nvSpPr>
          <p:cNvPr id="1148" name="Google Shape;1148;p130"/>
          <p:cNvSpPr txBox="1"/>
          <p:nvPr>
            <p:ph type="title"/>
          </p:nvPr>
        </p:nvSpPr>
        <p:spPr>
          <a:xfrm>
            <a:off x="216806" y="169126"/>
            <a:ext cx="11758387" cy="1069975"/>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More tips</a:t>
            </a:r>
            <a:r>
              <a:rPr lang="en-US">
                <a:latin typeface="Calibri"/>
                <a:ea typeface="Calibri"/>
                <a:cs typeface="Calibri"/>
                <a:sym typeface="Calibri"/>
              </a:rPr>
              <a:t> to “turn values into time” (Nir Eyal) </a:t>
            </a:r>
            <a:endParaRPr>
              <a:latin typeface="Calibri"/>
              <a:ea typeface="Calibri"/>
              <a:cs typeface="Calibri"/>
              <a:sym typeface="Calibri"/>
            </a:endParaRPr>
          </a:p>
        </p:txBody>
      </p:sp>
      <p:sp>
        <p:nvSpPr>
          <p:cNvPr id="1149" name="Google Shape;1149;p130"/>
          <p:cNvSpPr txBox="1"/>
          <p:nvPr/>
        </p:nvSpPr>
        <p:spPr>
          <a:xfrm>
            <a:off x="5778500" y="2147781"/>
            <a:ext cx="6196800" cy="28629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Nurture your values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600"/>
              <a:buFont typeface="Arial"/>
              <a:buChar char="•"/>
            </a:pPr>
            <a:r>
              <a:rPr b="1" i="0" lang="en-US" sz="3600" u="none" cap="none" strike="noStrike">
                <a:solidFill>
                  <a:schemeClr val="dk1"/>
                </a:solidFill>
                <a:latin typeface="Calibri"/>
                <a:ea typeface="Calibri"/>
                <a:cs typeface="Calibri"/>
                <a:sym typeface="Calibri"/>
              </a:rPr>
              <a:t>Start small (1% changes)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600"/>
              <a:buFont typeface="Arial"/>
              <a:buChar char="•"/>
            </a:pPr>
            <a:r>
              <a:rPr b="1" i="0" lang="en-US" sz="3600" u="none" cap="none" strike="noStrike">
                <a:solidFill>
                  <a:schemeClr val="dk1"/>
                </a:solidFill>
                <a:latin typeface="Calibri"/>
                <a:ea typeface="Calibri"/>
                <a:cs typeface="Calibri"/>
                <a:sym typeface="Calibri"/>
              </a:rPr>
              <a:t>Honor crossroads moments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600"/>
              <a:buFont typeface="Arial"/>
              <a:buChar char="•"/>
            </a:pPr>
            <a:r>
              <a:rPr b="1" i="0" lang="en-US" sz="3600" u="none" cap="none" strike="noStrike">
                <a:solidFill>
                  <a:schemeClr val="dk1"/>
                </a:solidFill>
                <a:latin typeface="Calibri"/>
                <a:ea typeface="Calibri"/>
                <a:cs typeface="Calibri"/>
                <a:sym typeface="Calibri"/>
              </a:rPr>
              <a:t>Practice single-tasking</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600"/>
              <a:buFont typeface="Arial"/>
              <a:buChar char="•"/>
            </a:pPr>
            <a:r>
              <a:rPr b="1" i="0" lang="en-US" sz="3600" u="none" cap="none" strike="noStrike">
                <a:solidFill>
                  <a:schemeClr val="dk1"/>
                </a:solidFill>
                <a:latin typeface="Calibri"/>
                <a:ea typeface="Calibri"/>
                <a:cs typeface="Calibri"/>
                <a:sym typeface="Calibri"/>
              </a:rPr>
              <a:t>Try time boxing</a:t>
            </a:r>
            <a:endParaRPr b="1" i="0" sz="3600" u="none" cap="none" strike="noStrike">
              <a:solidFill>
                <a:schemeClr val="dk1"/>
              </a:solidFill>
              <a:latin typeface="Calibri"/>
              <a:ea typeface="Calibri"/>
              <a:cs typeface="Calibri"/>
              <a:sym typeface="Calibri"/>
            </a:endParaRPr>
          </a:p>
        </p:txBody>
      </p:sp>
      <p:pic>
        <p:nvPicPr>
          <p:cNvPr id="1150" name="Google Shape;1150;p130"/>
          <p:cNvPicPr preferRelativeResize="0"/>
          <p:nvPr/>
        </p:nvPicPr>
        <p:blipFill rotWithShape="1">
          <a:blip r:embed="rId4">
            <a:alphaModFix/>
          </a:blip>
          <a:srcRect b="0" l="0" r="0" t="0"/>
          <a:stretch/>
        </p:blipFill>
        <p:spPr>
          <a:xfrm>
            <a:off x="673100" y="2601905"/>
            <a:ext cx="4711700" cy="18542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pic>
        <p:nvPicPr>
          <p:cNvPr id="1156" name="Google Shape;1156;p131"/>
          <p:cNvPicPr preferRelativeResize="0"/>
          <p:nvPr/>
        </p:nvPicPr>
        <p:blipFill rotWithShape="1">
          <a:blip r:embed="rId3">
            <a:alphaModFix/>
          </a:blip>
          <a:srcRect b="0" l="0" r="48689" t="0"/>
          <a:stretch/>
        </p:blipFill>
        <p:spPr>
          <a:xfrm>
            <a:off x="1574382" y="1810238"/>
            <a:ext cx="1739900" cy="4260362"/>
          </a:xfrm>
          <a:prstGeom prst="rect">
            <a:avLst/>
          </a:prstGeom>
          <a:noFill/>
          <a:ln cap="flat" cmpd="sng" w="9525">
            <a:solidFill>
              <a:schemeClr val="dk1"/>
            </a:solidFill>
            <a:prstDash val="solid"/>
            <a:round/>
            <a:headEnd len="sm" w="sm" type="none"/>
            <a:tailEnd len="sm" w="sm" type="none"/>
          </a:ln>
        </p:spPr>
      </p:pic>
      <p:sp>
        <p:nvSpPr>
          <p:cNvPr id="1157" name="Google Shape;1157;p131"/>
          <p:cNvSpPr/>
          <p:nvPr/>
        </p:nvSpPr>
        <p:spPr>
          <a:xfrm rot="-4571237">
            <a:off x="2875577" y="3862881"/>
            <a:ext cx="354347" cy="409937"/>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158" name="Google Shape;1158;p131"/>
          <p:cNvPicPr preferRelativeResize="0"/>
          <p:nvPr/>
        </p:nvPicPr>
        <p:blipFill rotWithShape="1">
          <a:blip r:embed="rId4">
            <a:alphaModFix/>
          </a:blip>
          <a:srcRect b="9181" l="11948" r="15723" t="15003"/>
          <a:stretch/>
        </p:blipFill>
        <p:spPr>
          <a:xfrm>
            <a:off x="10771118" y="109141"/>
            <a:ext cx="1178674" cy="1039090"/>
          </a:xfrm>
          <a:prstGeom prst="rect">
            <a:avLst/>
          </a:prstGeom>
          <a:noFill/>
          <a:ln>
            <a:noFill/>
          </a:ln>
        </p:spPr>
      </p:pic>
      <p:sp>
        <p:nvSpPr>
          <p:cNvPr id="1159" name="Google Shape;1159;p131"/>
          <p:cNvSpPr/>
          <p:nvPr/>
        </p:nvSpPr>
        <p:spPr>
          <a:xfrm rot="6974977">
            <a:off x="2131287" y="4780016"/>
            <a:ext cx="1023553" cy="1031872"/>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0" name="Google Shape;1160;p131"/>
          <p:cNvSpPr/>
          <p:nvPr/>
        </p:nvSpPr>
        <p:spPr>
          <a:xfrm rot="-4471790">
            <a:off x="1665764" y="2449198"/>
            <a:ext cx="1023481" cy="1031928"/>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1" name="Google Shape;1161;p131"/>
          <p:cNvSpPr/>
          <p:nvPr/>
        </p:nvSpPr>
        <p:spPr>
          <a:xfrm rot="-8053071">
            <a:off x="1588492" y="4061049"/>
            <a:ext cx="745926" cy="763319"/>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2" name="Google Shape;1162;p131"/>
          <p:cNvSpPr txBox="1"/>
          <p:nvPr/>
        </p:nvSpPr>
        <p:spPr>
          <a:xfrm>
            <a:off x="3644900" y="294156"/>
            <a:ext cx="4267200" cy="85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#1: Start Small</a:t>
            </a:r>
            <a:endParaRPr b="0" i="0" sz="1400" u="none" cap="none" strike="noStrike">
              <a:solidFill>
                <a:srgbClr val="000000"/>
              </a:solidFill>
              <a:latin typeface="Arial"/>
              <a:ea typeface="Arial"/>
              <a:cs typeface="Arial"/>
              <a:sym typeface="Arial"/>
            </a:endParaRPr>
          </a:p>
        </p:txBody>
      </p:sp>
      <p:sp>
        <p:nvSpPr>
          <p:cNvPr id="1163" name="Google Shape;1163;p131"/>
          <p:cNvSpPr txBox="1"/>
          <p:nvPr/>
        </p:nvSpPr>
        <p:spPr>
          <a:xfrm>
            <a:off x="4406900" y="1505326"/>
            <a:ext cx="5931000" cy="31554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“1. Decide the type of person you want to 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2. Prove it to yourself with small wins…. </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“The results can come later.”</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James Clear, </a:t>
            </a:r>
            <a:r>
              <a:rPr b="0" i="1" lang="en-US" sz="2400" u="none" cap="none" strike="noStrike">
                <a:solidFill>
                  <a:schemeClr val="dk1"/>
                </a:solidFill>
                <a:latin typeface="Calibri"/>
                <a:ea typeface="Calibri"/>
                <a:cs typeface="Calibri"/>
                <a:sym typeface="Calibri"/>
              </a:rPr>
              <a:t>Atomic Habits</a:t>
            </a:r>
            <a:endParaRPr b="0" i="1" sz="2400" u="none" cap="none" strike="noStrike">
              <a:solidFill>
                <a:schemeClr val="dk1"/>
              </a:solidFill>
              <a:latin typeface="Calibri"/>
              <a:ea typeface="Calibri"/>
              <a:cs typeface="Calibri"/>
              <a:sym typeface="Calibri"/>
            </a:endParaRPr>
          </a:p>
        </p:txBody>
      </p:sp>
      <p:sp>
        <p:nvSpPr>
          <p:cNvPr id="1164" name="Google Shape;1164;p131"/>
          <p:cNvSpPr txBox="1"/>
          <p:nvPr/>
        </p:nvSpPr>
        <p:spPr>
          <a:xfrm>
            <a:off x="3711803" y="5198157"/>
            <a:ext cx="7059300" cy="13851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Also sometimes called the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”Act As if” principle.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Also applies to collaborative work!</a:t>
            </a:r>
            <a:endParaRPr b="0" i="1" sz="3600" u="none" cap="none" strike="noStrike">
              <a:solidFill>
                <a:schemeClr val="dk1"/>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pic>
        <p:nvPicPr>
          <p:cNvPr id="1170" name="Google Shape;1170;p132"/>
          <p:cNvPicPr preferRelativeResize="0"/>
          <p:nvPr/>
        </p:nvPicPr>
        <p:blipFill rotWithShape="1">
          <a:blip r:embed="rId3">
            <a:alphaModFix/>
          </a:blip>
          <a:srcRect b="0" l="0" r="48689" t="0"/>
          <a:stretch/>
        </p:blipFill>
        <p:spPr>
          <a:xfrm>
            <a:off x="1574382" y="1810238"/>
            <a:ext cx="1739900" cy="4260362"/>
          </a:xfrm>
          <a:prstGeom prst="rect">
            <a:avLst/>
          </a:prstGeom>
          <a:noFill/>
          <a:ln cap="flat" cmpd="sng" w="9525">
            <a:solidFill>
              <a:schemeClr val="dk1"/>
            </a:solidFill>
            <a:prstDash val="solid"/>
            <a:round/>
            <a:headEnd len="sm" w="sm" type="none"/>
            <a:tailEnd len="sm" w="sm" type="none"/>
          </a:ln>
        </p:spPr>
      </p:pic>
      <p:sp>
        <p:nvSpPr>
          <p:cNvPr id="1171" name="Google Shape;1171;p132"/>
          <p:cNvSpPr/>
          <p:nvPr/>
        </p:nvSpPr>
        <p:spPr>
          <a:xfrm rot="-4572060">
            <a:off x="2875621" y="3862892"/>
            <a:ext cx="354223" cy="410009"/>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172" name="Google Shape;1172;p132"/>
          <p:cNvPicPr preferRelativeResize="0"/>
          <p:nvPr/>
        </p:nvPicPr>
        <p:blipFill rotWithShape="1">
          <a:blip r:embed="rId4">
            <a:alphaModFix/>
          </a:blip>
          <a:srcRect b="9184" l="11950" r="15722" t="15002"/>
          <a:stretch/>
        </p:blipFill>
        <p:spPr>
          <a:xfrm>
            <a:off x="10771118" y="109141"/>
            <a:ext cx="1178675" cy="1039090"/>
          </a:xfrm>
          <a:prstGeom prst="rect">
            <a:avLst/>
          </a:prstGeom>
          <a:noFill/>
          <a:ln>
            <a:noFill/>
          </a:ln>
        </p:spPr>
      </p:pic>
      <p:sp>
        <p:nvSpPr>
          <p:cNvPr id="1173" name="Google Shape;1173;p132"/>
          <p:cNvSpPr/>
          <p:nvPr/>
        </p:nvSpPr>
        <p:spPr>
          <a:xfrm rot="6974848">
            <a:off x="2131390" y="4779884"/>
            <a:ext cx="1023405" cy="1031944"/>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4" name="Google Shape;1174;p132"/>
          <p:cNvSpPr/>
          <p:nvPr/>
        </p:nvSpPr>
        <p:spPr>
          <a:xfrm rot="-4471257">
            <a:off x="1665875" y="2449254"/>
            <a:ext cx="1023405" cy="1031944"/>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5" name="Google Shape;1175;p132"/>
          <p:cNvSpPr/>
          <p:nvPr/>
        </p:nvSpPr>
        <p:spPr>
          <a:xfrm rot="-8053483">
            <a:off x="1588617" y="4061147"/>
            <a:ext cx="745813" cy="763349"/>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6" name="Google Shape;1176;p132"/>
          <p:cNvSpPr txBox="1"/>
          <p:nvPr/>
        </p:nvSpPr>
        <p:spPr>
          <a:xfrm>
            <a:off x="3644900" y="294156"/>
            <a:ext cx="4267200" cy="8540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#1: Start Small </a:t>
            </a:r>
            <a:endParaRPr b="1" i="0" sz="4000" u="none" cap="none" strike="noStrike">
              <a:solidFill>
                <a:schemeClr val="dk1"/>
              </a:solidFill>
              <a:latin typeface="Calibri"/>
              <a:ea typeface="Calibri"/>
              <a:cs typeface="Calibri"/>
              <a:sym typeface="Calibri"/>
            </a:endParaRPr>
          </a:p>
        </p:txBody>
      </p:sp>
      <p:sp>
        <p:nvSpPr>
          <p:cNvPr id="1177" name="Google Shape;1177;p132"/>
          <p:cNvSpPr txBox="1"/>
          <p:nvPr/>
        </p:nvSpPr>
        <p:spPr>
          <a:xfrm>
            <a:off x="4457700" y="2134229"/>
            <a:ext cx="5931000" cy="28938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t/>
            </a:r>
            <a:endParaRPr b="1" i="0" sz="2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Do any “small wins” come to mind that you could try this week to align with the person you are trying to be?</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pic>
        <p:nvPicPr>
          <p:cNvPr id="1183" name="Google Shape;1183;p133"/>
          <p:cNvPicPr preferRelativeResize="0"/>
          <p:nvPr/>
        </p:nvPicPr>
        <p:blipFill rotWithShape="1">
          <a:blip r:embed="rId3">
            <a:alphaModFix/>
          </a:blip>
          <a:srcRect b="9188" l="11948" r="15723" t="15002"/>
          <a:stretch/>
        </p:blipFill>
        <p:spPr>
          <a:xfrm>
            <a:off x="10771118" y="109141"/>
            <a:ext cx="1178674" cy="1039090"/>
          </a:xfrm>
          <a:prstGeom prst="rect">
            <a:avLst/>
          </a:prstGeom>
          <a:noFill/>
          <a:ln>
            <a:noFill/>
          </a:ln>
        </p:spPr>
      </p:pic>
      <p:sp>
        <p:nvSpPr>
          <p:cNvPr id="1184" name="Google Shape;1184;p133"/>
          <p:cNvSpPr txBox="1"/>
          <p:nvPr/>
        </p:nvSpPr>
        <p:spPr>
          <a:xfrm>
            <a:off x="1524000" y="294147"/>
            <a:ext cx="8293200" cy="1223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#2: Honor “Crossroads” moments with yourself and your people</a:t>
            </a:r>
            <a:endParaRPr b="1" i="0" sz="1400" u="none" cap="none" strike="noStrike">
              <a:solidFill>
                <a:srgbClr val="000000"/>
              </a:solidFill>
              <a:latin typeface="Arial"/>
              <a:ea typeface="Arial"/>
              <a:cs typeface="Arial"/>
              <a:sym typeface="Arial"/>
            </a:endParaRPr>
          </a:p>
        </p:txBody>
      </p:sp>
      <p:pic>
        <p:nvPicPr>
          <p:cNvPr id="1185" name="Google Shape;1185;p133"/>
          <p:cNvPicPr preferRelativeResize="0"/>
          <p:nvPr/>
        </p:nvPicPr>
        <p:blipFill rotWithShape="1">
          <a:blip r:embed="rId4">
            <a:alphaModFix/>
          </a:blip>
          <a:srcRect b="0" l="0" r="0" t="0"/>
          <a:stretch/>
        </p:blipFill>
        <p:spPr>
          <a:xfrm>
            <a:off x="8761084" y="1878782"/>
            <a:ext cx="2834015" cy="3758319"/>
          </a:xfrm>
          <a:prstGeom prst="rect">
            <a:avLst/>
          </a:prstGeom>
          <a:noFill/>
          <a:ln>
            <a:noFill/>
          </a:ln>
        </p:spPr>
      </p:pic>
      <p:pic>
        <p:nvPicPr>
          <p:cNvPr id="1186" name="Google Shape;1186;p133"/>
          <p:cNvPicPr preferRelativeResize="0"/>
          <p:nvPr/>
        </p:nvPicPr>
        <p:blipFill rotWithShape="1">
          <a:blip r:embed="rId5">
            <a:alphaModFix/>
          </a:blip>
          <a:srcRect b="0" l="0" r="0" t="0"/>
          <a:stretch/>
        </p:blipFill>
        <p:spPr>
          <a:xfrm>
            <a:off x="571500" y="1913687"/>
            <a:ext cx="3086101" cy="3674311"/>
          </a:xfrm>
          <a:prstGeom prst="rect">
            <a:avLst/>
          </a:prstGeom>
          <a:noFill/>
          <a:ln>
            <a:noFill/>
          </a:ln>
        </p:spPr>
      </p:pic>
      <p:pic>
        <p:nvPicPr>
          <p:cNvPr id="1187" name="Google Shape;1187;p133"/>
          <p:cNvPicPr preferRelativeResize="0"/>
          <p:nvPr/>
        </p:nvPicPr>
        <p:blipFill rotWithShape="1">
          <a:blip r:embed="rId6">
            <a:alphaModFix/>
          </a:blip>
          <a:srcRect b="0" l="0" r="0" t="0"/>
          <a:stretch/>
        </p:blipFill>
        <p:spPr>
          <a:xfrm>
            <a:off x="4635500" y="2238694"/>
            <a:ext cx="3060700" cy="3044506"/>
          </a:xfrm>
          <a:prstGeom prst="rect">
            <a:avLst/>
          </a:prstGeom>
          <a:noFill/>
          <a:ln>
            <a:noFill/>
          </a:ln>
        </p:spPr>
      </p:pic>
      <p:sp>
        <p:nvSpPr>
          <p:cNvPr id="1188" name="Google Shape;1188;p133"/>
          <p:cNvSpPr txBox="1"/>
          <p:nvPr/>
        </p:nvSpPr>
        <p:spPr>
          <a:xfrm>
            <a:off x="2185475" y="6104275"/>
            <a:ext cx="7058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400"/>
              <a:buFont typeface="Arial"/>
              <a:buNone/>
            </a:pPr>
            <a:r>
              <a:rPr lang="en-US" sz="1600">
                <a:solidFill>
                  <a:schemeClr val="dk1"/>
                </a:solidFill>
                <a:latin typeface="Calibri"/>
                <a:ea typeface="Calibri"/>
                <a:cs typeface="Calibri"/>
                <a:sym typeface="Calibri"/>
              </a:rPr>
              <a:t>https://www.oprah.com/oprahs-lifeclass/does-your-face-light-up-video</a:t>
            </a:r>
            <a:endParaRPr sz="1800">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pic>
        <p:nvPicPr>
          <p:cNvPr id="1194" name="Google Shape;1194;p134"/>
          <p:cNvPicPr preferRelativeResize="0"/>
          <p:nvPr/>
        </p:nvPicPr>
        <p:blipFill rotWithShape="1">
          <a:blip r:embed="rId3">
            <a:alphaModFix/>
          </a:blip>
          <a:srcRect b="9188" l="11948" r="15723" t="15002"/>
          <a:stretch/>
        </p:blipFill>
        <p:spPr>
          <a:xfrm>
            <a:off x="10771118" y="109141"/>
            <a:ext cx="1178674" cy="1039090"/>
          </a:xfrm>
          <a:prstGeom prst="rect">
            <a:avLst/>
          </a:prstGeom>
          <a:noFill/>
          <a:ln>
            <a:noFill/>
          </a:ln>
        </p:spPr>
      </p:pic>
      <p:sp>
        <p:nvSpPr>
          <p:cNvPr id="1195" name="Google Shape;1195;p134"/>
          <p:cNvSpPr txBox="1"/>
          <p:nvPr/>
        </p:nvSpPr>
        <p:spPr>
          <a:xfrm>
            <a:off x="1072575" y="2536825"/>
            <a:ext cx="9523200" cy="175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Tips 3 and 4 </a:t>
            </a:r>
            <a:endParaRPr b="1" sz="40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(Single-tasking and Time Boxing) </a:t>
            </a:r>
            <a:endParaRPr b="1" sz="40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were addressed in the main discussion</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135"/>
          <p:cNvSpPr txBox="1"/>
          <p:nvPr/>
        </p:nvSpPr>
        <p:spPr>
          <a:xfrm>
            <a:off x="838200" y="118384"/>
            <a:ext cx="105156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A continuum to consider</a:t>
            </a:r>
            <a:endParaRPr b="0" i="0" sz="1400" u="none" cap="none" strike="noStrike">
              <a:solidFill>
                <a:srgbClr val="000000"/>
              </a:solidFill>
              <a:latin typeface="Arial"/>
              <a:ea typeface="Arial"/>
              <a:cs typeface="Arial"/>
              <a:sym typeface="Arial"/>
            </a:endParaRPr>
          </a:p>
        </p:txBody>
      </p:sp>
      <p:sp>
        <p:nvSpPr>
          <p:cNvPr id="1202" name="Google Shape;1202;p135"/>
          <p:cNvSpPr/>
          <p:nvPr/>
        </p:nvSpPr>
        <p:spPr>
          <a:xfrm>
            <a:off x="9673009" y="1605516"/>
            <a:ext cx="2257800" cy="18159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rgbClr val="292929"/>
                </a:solidFill>
                <a:latin typeface="Arial"/>
                <a:ea typeface="Arial"/>
                <a:cs typeface="Arial"/>
                <a:sym typeface="Arial"/>
              </a:rPr>
              <a:t>“Lost souls are not that different from those in the zone. The zone is enjoyable. But when that joy becomes an obsession one becomes disconnected from life.”</a:t>
            </a:r>
            <a:endParaRPr b="0" i="0" sz="1600" u="none" cap="none" strike="noStrike">
              <a:solidFill>
                <a:schemeClr val="dk1"/>
              </a:solidFill>
              <a:latin typeface="Calibri"/>
              <a:ea typeface="Calibri"/>
              <a:cs typeface="Calibri"/>
              <a:sym typeface="Calibri"/>
            </a:endParaRPr>
          </a:p>
        </p:txBody>
      </p:sp>
      <p:sp>
        <p:nvSpPr>
          <p:cNvPr id="1203" name="Google Shape;1203;p135"/>
          <p:cNvSpPr/>
          <p:nvPr/>
        </p:nvSpPr>
        <p:spPr>
          <a:xfrm>
            <a:off x="537029" y="3541484"/>
            <a:ext cx="11045400" cy="754800"/>
          </a:xfrm>
          <a:prstGeom prst="lef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204" name="Google Shape;1204;p135"/>
          <p:cNvPicPr preferRelativeResize="0"/>
          <p:nvPr/>
        </p:nvPicPr>
        <p:blipFill rotWithShape="1">
          <a:blip r:embed="rId3">
            <a:alphaModFix/>
          </a:blip>
          <a:srcRect b="0" l="0" r="0" t="0"/>
          <a:stretch/>
        </p:blipFill>
        <p:spPr>
          <a:xfrm>
            <a:off x="3028643" y="4045465"/>
            <a:ext cx="2290842" cy="1570335"/>
          </a:xfrm>
          <a:prstGeom prst="rect">
            <a:avLst/>
          </a:prstGeom>
          <a:noFill/>
          <a:ln>
            <a:noFill/>
          </a:ln>
        </p:spPr>
      </p:pic>
      <p:sp>
        <p:nvSpPr>
          <p:cNvPr id="1205" name="Google Shape;1205;p135"/>
          <p:cNvSpPr/>
          <p:nvPr/>
        </p:nvSpPr>
        <p:spPr>
          <a:xfrm>
            <a:off x="3285971" y="5615800"/>
            <a:ext cx="1776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Shallow Work</a:t>
            </a:r>
            <a:endParaRPr b="1" i="0" sz="1800" u="none" cap="none" strike="noStrike">
              <a:solidFill>
                <a:schemeClr val="dk1"/>
              </a:solidFill>
              <a:latin typeface="Calibri"/>
              <a:ea typeface="Calibri"/>
              <a:cs typeface="Calibri"/>
              <a:sym typeface="Calibri"/>
            </a:endParaRPr>
          </a:p>
        </p:txBody>
      </p:sp>
      <p:pic>
        <p:nvPicPr>
          <p:cNvPr id="1206" name="Google Shape;1206;p135"/>
          <p:cNvPicPr preferRelativeResize="0"/>
          <p:nvPr/>
        </p:nvPicPr>
        <p:blipFill rotWithShape="1">
          <a:blip r:embed="rId4">
            <a:alphaModFix/>
          </a:blip>
          <a:srcRect b="0" l="0" r="0" t="0"/>
          <a:stretch/>
        </p:blipFill>
        <p:spPr>
          <a:xfrm>
            <a:off x="261113" y="1579261"/>
            <a:ext cx="2108343" cy="1407885"/>
          </a:xfrm>
          <a:prstGeom prst="rect">
            <a:avLst/>
          </a:prstGeom>
          <a:noFill/>
          <a:ln>
            <a:noFill/>
          </a:ln>
        </p:spPr>
      </p:pic>
      <p:sp>
        <p:nvSpPr>
          <p:cNvPr id="1207" name="Google Shape;1207;p135"/>
          <p:cNvSpPr/>
          <p:nvPr/>
        </p:nvSpPr>
        <p:spPr>
          <a:xfrm>
            <a:off x="261113" y="2987147"/>
            <a:ext cx="19473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Distraction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/Fragmentation</a:t>
            </a:r>
            <a:endParaRPr b="1" i="0" sz="1800" u="none" cap="none" strike="noStrike">
              <a:solidFill>
                <a:schemeClr val="dk1"/>
              </a:solidFill>
              <a:latin typeface="Calibri"/>
              <a:ea typeface="Calibri"/>
              <a:cs typeface="Calibri"/>
              <a:sym typeface="Calibri"/>
            </a:endParaRPr>
          </a:p>
        </p:txBody>
      </p:sp>
      <p:pic>
        <p:nvPicPr>
          <p:cNvPr id="1208" name="Google Shape;1208;p135"/>
          <p:cNvPicPr preferRelativeResize="0"/>
          <p:nvPr/>
        </p:nvPicPr>
        <p:blipFill rotWithShape="1">
          <a:blip r:embed="rId5">
            <a:alphaModFix/>
          </a:blip>
          <a:srcRect b="0" l="0" r="0" t="0"/>
          <a:stretch/>
        </p:blipFill>
        <p:spPr>
          <a:xfrm>
            <a:off x="6563675" y="1781626"/>
            <a:ext cx="1947139" cy="2137229"/>
          </a:xfrm>
          <a:prstGeom prst="rect">
            <a:avLst/>
          </a:prstGeom>
          <a:noFill/>
          <a:ln>
            <a:noFill/>
          </a:ln>
        </p:spPr>
      </p:pic>
      <p:sp>
        <p:nvSpPr>
          <p:cNvPr id="1209" name="Google Shape;1209;p135"/>
          <p:cNvSpPr/>
          <p:nvPr/>
        </p:nvSpPr>
        <p:spPr>
          <a:xfrm>
            <a:off x="6563675" y="4044184"/>
            <a:ext cx="1776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Deep Work</a:t>
            </a:r>
            <a:endParaRPr b="1" i="0" sz="1800" u="none" cap="none" strike="noStrike">
              <a:solidFill>
                <a:schemeClr val="dk1"/>
              </a:solidFill>
              <a:latin typeface="Calibri"/>
              <a:ea typeface="Calibri"/>
              <a:cs typeface="Calibri"/>
              <a:sym typeface="Calibri"/>
            </a:endParaRPr>
          </a:p>
        </p:txBody>
      </p:sp>
      <p:pic>
        <p:nvPicPr>
          <p:cNvPr id="1210" name="Google Shape;1210;p135"/>
          <p:cNvPicPr preferRelativeResize="0"/>
          <p:nvPr/>
        </p:nvPicPr>
        <p:blipFill rotWithShape="1">
          <a:blip r:embed="rId6">
            <a:alphaModFix/>
          </a:blip>
          <a:srcRect b="0" l="0" r="0" t="0"/>
          <a:stretch/>
        </p:blipFill>
        <p:spPr>
          <a:xfrm>
            <a:off x="10216243" y="4324746"/>
            <a:ext cx="1366157" cy="1842590"/>
          </a:xfrm>
          <a:prstGeom prst="rect">
            <a:avLst/>
          </a:prstGeom>
          <a:noFill/>
          <a:ln>
            <a:noFill/>
          </a:ln>
        </p:spPr>
      </p:pic>
      <p:sp>
        <p:nvSpPr>
          <p:cNvPr id="1211" name="Google Shape;1211;p135"/>
          <p:cNvSpPr/>
          <p:nvPr/>
        </p:nvSpPr>
        <p:spPr>
          <a:xfrm>
            <a:off x="10011228" y="6195856"/>
            <a:ext cx="1776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92929"/>
                </a:solidFill>
                <a:latin typeface="Arial"/>
                <a:ea typeface="Arial"/>
                <a:cs typeface="Arial"/>
                <a:sym typeface="Arial"/>
              </a:rPr>
              <a:t>Getting lost</a:t>
            </a:r>
            <a:endParaRPr b="1" i="0" sz="1800" u="none" cap="none" strike="noStrike">
              <a:solidFill>
                <a:schemeClr val="dk1"/>
              </a:solidFill>
              <a:latin typeface="Calibri"/>
              <a:ea typeface="Calibri"/>
              <a:cs typeface="Calibri"/>
              <a:sym typeface="Calibri"/>
            </a:endParaRPr>
          </a:p>
        </p:txBody>
      </p:sp>
      <p:pic>
        <p:nvPicPr>
          <p:cNvPr id="1212" name="Google Shape;1212;p135"/>
          <p:cNvPicPr preferRelativeResize="0"/>
          <p:nvPr/>
        </p:nvPicPr>
        <p:blipFill rotWithShape="1">
          <a:blip r:embed="rId7">
            <a:alphaModFix/>
          </a:blip>
          <a:srcRect b="9181" l="11948" r="15723" t="15003"/>
          <a:stretch/>
        </p:blipFill>
        <p:spPr>
          <a:xfrm>
            <a:off x="10630512" y="172993"/>
            <a:ext cx="1178674" cy="10390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0"/>
          <p:cNvPicPr preferRelativeResize="0"/>
          <p:nvPr/>
        </p:nvPicPr>
        <p:blipFill>
          <a:blip r:embed="rId3">
            <a:alphaModFix/>
          </a:blip>
          <a:stretch>
            <a:fillRect/>
          </a:stretch>
        </p:blipFill>
        <p:spPr>
          <a:xfrm>
            <a:off x="0" y="390300"/>
            <a:ext cx="8338774" cy="5519851"/>
          </a:xfrm>
          <a:prstGeom prst="rect">
            <a:avLst/>
          </a:prstGeom>
          <a:noFill/>
          <a:ln>
            <a:noFill/>
          </a:ln>
        </p:spPr>
      </p:pic>
      <p:pic>
        <p:nvPicPr>
          <p:cNvPr id="231" name="Google Shape;231;p30"/>
          <p:cNvPicPr preferRelativeResize="0"/>
          <p:nvPr/>
        </p:nvPicPr>
        <p:blipFill>
          <a:blip r:embed="rId4">
            <a:alphaModFix/>
          </a:blip>
          <a:stretch>
            <a:fillRect/>
          </a:stretch>
        </p:blipFill>
        <p:spPr>
          <a:xfrm>
            <a:off x="8133725" y="1579750"/>
            <a:ext cx="4013676" cy="5166751"/>
          </a:xfrm>
          <a:prstGeom prst="rect">
            <a:avLst/>
          </a:prstGeom>
          <a:noFill/>
          <a:ln>
            <a:noFill/>
          </a:ln>
        </p:spPr>
      </p:pic>
      <p:sp>
        <p:nvSpPr>
          <p:cNvPr id="232" name="Google Shape;232;p30"/>
          <p:cNvSpPr txBox="1"/>
          <p:nvPr/>
        </p:nvSpPr>
        <p:spPr>
          <a:xfrm>
            <a:off x="771300" y="2027950"/>
            <a:ext cx="10649400" cy="754200"/>
          </a:xfrm>
          <a:prstGeom prst="rect">
            <a:avLst/>
          </a:prstGeom>
          <a:solidFill>
            <a:schemeClr val="lt1"/>
          </a:solidFill>
          <a:ln cap="flat" cmpd="sng" w="9525">
            <a:solidFill>
              <a:srgbClr val="073763"/>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1C4587"/>
                </a:solidFill>
                <a:latin typeface="Calibri"/>
                <a:ea typeface="Calibri"/>
                <a:cs typeface="Calibri"/>
                <a:sym typeface="Calibri"/>
              </a:rPr>
              <a:t>"Prime the positive first."</a:t>
            </a:r>
            <a:r>
              <a:rPr lang="en-US" sz="2400">
                <a:solidFill>
                  <a:srgbClr val="1C4587"/>
                </a:solidFill>
                <a:latin typeface="Calibri"/>
                <a:ea typeface="Calibri"/>
                <a:cs typeface="Calibri"/>
                <a:sym typeface="Calibri"/>
              </a:rPr>
              <a:t> </a:t>
            </a:r>
            <a:endParaRPr sz="2600">
              <a:solidFill>
                <a:srgbClr val="1C4587"/>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1"/>
          <p:cNvSpPr txBox="1"/>
          <p:nvPr/>
        </p:nvSpPr>
        <p:spPr>
          <a:xfrm>
            <a:off x="769250" y="1322746"/>
            <a:ext cx="7939200" cy="15699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1C4587"/>
                </a:solidFill>
                <a:latin typeface="Calibri"/>
                <a:ea typeface="Calibri"/>
                <a:cs typeface="Calibri"/>
                <a:sym typeface="Calibri"/>
              </a:rPr>
              <a:t>Dr. Heidi Hanna: “Are you investing </a:t>
            </a:r>
            <a:r>
              <a:rPr lang="en-US" sz="2600">
                <a:solidFill>
                  <a:srgbClr val="1C4587"/>
                </a:solidFill>
                <a:latin typeface="Calibri"/>
                <a:ea typeface="Calibri"/>
                <a:cs typeface="Calibri"/>
                <a:sym typeface="Calibri"/>
              </a:rPr>
              <a:t>[some time each day]</a:t>
            </a:r>
            <a:r>
              <a:rPr b="0" i="0" lang="en-US" sz="2600" u="none" cap="none" strike="noStrike">
                <a:solidFill>
                  <a:srgbClr val="1C4587"/>
                </a:solidFill>
                <a:latin typeface="Calibri"/>
                <a:ea typeface="Calibri"/>
                <a:cs typeface="Calibri"/>
                <a:sym typeface="Calibri"/>
              </a:rPr>
              <a:t> to think about </a:t>
            </a:r>
            <a:r>
              <a:rPr b="1" lang="en-US" sz="2600" u="none" cap="none" strike="noStrike">
                <a:solidFill>
                  <a:srgbClr val="E3760B"/>
                </a:solidFill>
                <a:latin typeface="Calibri"/>
                <a:ea typeface="Calibri"/>
                <a:cs typeface="Calibri"/>
                <a:sym typeface="Calibri"/>
              </a:rPr>
              <a:t>who you want to be</a:t>
            </a:r>
            <a:r>
              <a:rPr b="0" i="0" lang="en-US" sz="2600" u="none" cap="none" strike="noStrike">
                <a:solidFill>
                  <a:srgbClr val="E3760B"/>
                </a:solidFill>
                <a:latin typeface="Calibri"/>
                <a:ea typeface="Calibri"/>
                <a:cs typeface="Calibri"/>
                <a:sym typeface="Calibri"/>
              </a:rPr>
              <a:t> </a:t>
            </a:r>
            <a:r>
              <a:rPr b="1" i="0" lang="en-US" sz="2600" u="none" cap="none" strike="noStrike">
                <a:solidFill>
                  <a:srgbClr val="E3760B"/>
                </a:solidFill>
                <a:latin typeface="Calibri"/>
                <a:ea typeface="Calibri"/>
                <a:cs typeface="Calibri"/>
                <a:sym typeface="Calibri"/>
              </a:rPr>
              <a:t>before you think about </a:t>
            </a:r>
            <a:r>
              <a:rPr b="1" lang="en-US" sz="2600" u="none" cap="none" strike="noStrike">
                <a:solidFill>
                  <a:srgbClr val="E3760B"/>
                </a:solidFill>
                <a:latin typeface="Calibri"/>
                <a:ea typeface="Calibri"/>
                <a:cs typeface="Calibri"/>
                <a:sym typeface="Calibri"/>
              </a:rPr>
              <a:t>what you need to do</a:t>
            </a:r>
            <a:r>
              <a:rPr b="0" i="0" lang="en-US" sz="2600" u="none" cap="none" strike="noStrike">
                <a:solidFill>
                  <a:srgbClr val="1C4587"/>
                </a:solidFill>
                <a:latin typeface="Calibri"/>
                <a:ea typeface="Calibri"/>
                <a:cs typeface="Calibri"/>
                <a:sym typeface="Calibri"/>
              </a:rPr>
              <a:t>?”</a:t>
            </a:r>
            <a:r>
              <a:rPr b="0" i="0" lang="en-US" sz="1600" u="none" cap="none" strike="noStrike">
                <a:solidFill>
                  <a:srgbClr val="999999"/>
                </a:solidFill>
                <a:latin typeface="Calibri"/>
                <a:ea typeface="Calibri"/>
                <a:cs typeface="Calibri"/>
                <a:sym typeface="Calibri"/>
              </a:rPr>
              <a:t> </a:t>
            </a:r>
            <a:r>
              <a:rPr b="0" i="0" lang="en-US" sz="1800" u="sng" cap="none" strike="noStrike">
                <a:solidFill>
                  <a:srgbClr val="999999"/>
                </a:solidFill>
                <a:latin typeface="Calibri"/>
                <a:ea typeface="Calibri"/>
                <a:cs typeface="Calibri"/>
                <a:sym typeface="Calibri"/>
                <a:hlinkClick r:id="rId3">
                  <a:extLst>
                    <a:ext uri="{A12FA001-AC4F-418D-AE19-62706E023703}">
                      <ahyp:hlinkClr val="tx"/>
                    </a:ext>
                  </a:extLst>
                </a:hlinkClick>
              </a:rPr>
              <a:t>https://heidihanna.com/2019/04/15/create-your-optimal-performance-pulse/</a:t>
            </a:r>
            <a:endParaRPr b="0" i="0" sz="2600" u="none" cap="none" strike="noStrike">
              <a:solidFill>
                <a:schemeClr val="dk1"/>
              </a:solidFill>
              <a:latin typeface="Calibri"/>
              <a:ea typeface="Calibri"/>
              <a:cs typeface="Calibri"/>
              <a:sym typeface="Calibri"/>
            </a:endParaRPr>
          </a:p>
        </p:txBody>
      </p:sp>
      <p:pic>
        <p:nvPicPr>
          <p:cNvPr id="239" name="Google Shape;239;p31"/>
          <p:cNvPicPr preferRelativeResize="0"/>
          <p:nvPr/>
        </p:nvPicPr>
        <p:blipFill rotWithShape="1">
          <a:blip r:embed="rId4">
            <a:alphaModFix/>
          </a:blip>
          <a:srcRect b="0" l="0" r="0" t="0"/>
          <a:stretch/>
        </p:blipFill>
        <p:spPr>
          <a:xfrm>
            <a:off x="8853714" y="3859115"/>
            <a:ext cx="3091543" cy="2427108"/>
          </a:xfrm>
          <a:prstGeom prst="rect">
            <a:avLst/>
          </a:prstGeom>
          <a:noFill/>
          <a:ln>
            <a:noFill/>
          </a:ln>
        </p:spPr>
      </p:pic>
      <p:pic>
        <p:nvPicPr>
          <p:cNvPr id="240" name="Google Shape;240;p31"/>
          <p:cNvPicPr preferRelativeResize="0"/>
          <p:nvPr/>
        </p:nvPicPr>
        <p:blipFill rotWithShape="1">
          <a:blip r:embed="rId5">
            <a:alphaModFix/>
          </a:blip>
          <a:srcRect b="0" l="0" r="0" t="0"/>
          <a:stretch/>
        </p:blipFill>
        <p:spPr>
          <a:xfrm>
            <a:off x="8766628" y="1117354"/>
            <a:ext cx="3178630" cy="2121860"/>
          </a:xfrm>
          <a:prstGeom prst="rect">
            <a:avLst/>
          </a:prstGeom>
          <a:noFill/>
          <a:ln>
            <a:noFill/>
          </a:ln>
        </p:spPr>
      </p:pic>
      <p:sp>
        <p:nvSpPr>
          <p:cNvPr id="241" name="Google Shape;241;p31"/>
          <p:cNvSpPr txBox="1"/>
          <p:nvPr/>
        </p:nvSpPr>
        <p:spPr>
          <a:xfrm>
            <a:off x="771300" y="110300"/>
            <a:ext cx="10649400" cy="754200"/>
          </a:xfrm>
          <a:prstGeom prst="rect">
            <a:avLst/>
          </a:prstGeom>
          <a:solidFill>
            <a:schemeClr val="lt1"/>
          </a:solidFill>
          <a:ln cap="flat" cmpd="sng" w="9525">
            <a:solidFill>
              <a:srgbClr val="073763"/>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1C4587"/>
                </a:solidFill>
                <a:latin typeface="Calibri"/>
                <a:ea typeface="Calibri"/>
                <a:cs typeface="Calibri"/>
                <a:sym typeface="Calibri"/>
              </a:rPr>
              <a:t>We might say, "Start with your Center"</a:t>
            </a:r>
            <a:endParaRPr sz="2600">
              <a:latin typeface="Calibri"/>
              <a:ea typeface="Calibri"/>
              <a:cs typeface="Calibri"/>
              <a:sym typeface="Calibri"/>
            </a:endParaRPr>
          </a:p>
        </p:txBody>
      </p:sp>
      <p:sp>
        <p:nvSpPr>
          <p:cNvPr id="242" name="Google Shape;242;p31"/>
          <p:cNvSpPr txBox="1"/>
          <p:nvPr/>
        </p:nvSpPr>
        <p:spPr>
          <a:xfrm>
            <a:off x="769250" y="3122348"/>
            <a:ext cx="7939200" cy="30477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1C4587"/>
                </a:solidFill>
                <a:latin typeface="Calibri"/>
                <a:ea typeface="Calibri"/>
                <a:cs typeface="Calibri"/>
                <a:sym typeface="Calibri"/>
              </a:rPr>
              <a:t>Michelle G</a:t>
            </a:r>
            <a:r>
              <a:rPr lang="en-US" sz="2600">
                <a:solidFill>
                  <a:srgbClr val="1C4587"/>
                </a:solidFill>
                <a:latin typeface="Calibri"/>
                <a:ea typeface="Calibri"/>
                <a:cs typeface="Calibri"/>
                <a:sym typeface="Calibri"/>
              </a:rPr>
              <a:t>ie</a:t>
            </a:r>
            <a:r>
              <a:rPr b="0" i="0" lang="en-US" sz="2600" u="none" cap="none" strike="noStrike">
                <a:solidFill>
                  <a:srgbClr val="1C4587"/>
                </a:solidFill>
                <a:latin typeface="Calibri"/>
                <a:ea typeface="Calibri"/>
                <a:cs typeface="Calibri"/>
                <a:sym typeface="Calibri"/>
              </a:rPr>
              <a:t>lan: Start your day by </a:t>
            </a:r>
            <a:r>
              <a:rPr b="1" i="0" lang="en-US" sz="2600" u="none" cap="none" strike="noStrike">
                <a:solidFill>
                  <a:srgbClr val="E3760B"/>
                </a:solidFill>
                <a:latin typeface="Calibri"/>
                <a:ea typeface="Calibri"/>
                <a:cs typeface="Calibri"/>
                <a:sym typeface="Calibri"/>
              </a:rPr>
              <a:t>priming the positive</a:t>
            </a:r>
            <a:r>
              <a:rPr b="0" i="0" lang="en-US" sz="2600" u="none" cap="none" strike="noStrike">
                <a:solidFill>
                  <a:srgbClr val="1C4587"/>
                </a:solidFill>
                <a:latin typeface="Calibri"/>
                <a:ea typeface="Calibri"/>
                <a:cs typeface="Calibri"/>
                <a:sym typeface="Calibri"/>
              </a:rPr>
              <a:t>. Instead of checking email or news first thing, take </a:t>
            </a:r>
            <a:r>
              <a:rPr lang="en-US" sz="2600">
                <a:solidFill>
                  <a:srgbClr val="1C4587"/>
                </a:solidFill>
                <a:latin typeface="Calibri"/>
                <a:ea typeface="Calibri"/>
                <a:cs typeface="Calibri"/>
                <a:sym typeface="Calibri"/>
              </a:rPr>
              <a:t>2</a:t>
            </a:r>
            <a:r>
              <a:rPr b="0" i="0" lang="en-US" sz="2600" u="none" cap="none" strike="noStrike">
                <a:solidFill>
                  <a:srgbClr val="1C4587"/>
                </a:solidFill>
                <a:latin typeface="Calibri"/>
                <a:ea typeface="Calibri"/>
                <a:cs typeface="Calibri"/>
                <a:sym typeface="Calibri"/>
              </a:rPr>
              <a:t> minutes to send a positive </a:t>
            </a:r>
            <a:r>
              <a:rPr lang="en-US" sz="2600">
                <a:solidFill>
                  <a:srgbClr val="1C4587"/>
                </a:solidFill>
                <a:latin typeface="Calibri"/>
                <a:ea typeface="Calibri"/>
                <a:cs typeface="Calibri"/>
                <a:sym typeface="Calibri"/>
              </a:rPr>
              <a:t>[message]</a:t>
            </a:r>
            <a:r>
              <a:rPr b="0" i="0" lang="en-US" sz="2600" u="none" cap="none" strike="noStrike">
                <a:solidFill>
                  <a:srgbClr val="1C4587"/>
                </a:solidFill>
                <a:latin typeface="Calibri"/>
                <a:ea typeface="Calibri"/>
                <a:cs typeface="Calibri"/>
                <a:sym typeface="Calibri"/>
              </a:rPr>
              <a:t> to someone you care about. “It will change how you process your day and how you process your email at 2 o’clock in the afternoon,” she says</a:t>
            </a:r>
            <a:r>
              <a:rPr b="0" i="0" lang="en-US" sz="2600" u="none" cap="none" strike="noStrike">
                <a:solidFill>
                  <a:schemeClr val="dk1"/>
                </a:solidFill>
                <a:latin typeface="Calibri"/>
                <a:ea typeface="Calibri"/>
                <a:cs typeface="Calibri"/>
                <a:sym typeface="Calibri"/>
              </a:rPr>
              <a:t>.</a:t>
            </a:r>
            <a:r>
              <a:rPr lang="en-US" sz="2600">
                <a:solidFill>
                  <a:schemeClr val="dk1"/>
                </a:solidFill>
                <a:latin typeface="Calibri"/>
                <a:ea typeface="Calibri"/>
                <a:cs typeface="Calibri"/>
                <a:sym typeface="Calibri"/>
              </a:rPr>
              <a:t> </a:t>
            </a:r>
            <a:r>
              <a:rPr lang="en-US" sz="1800" u="sng">
                <a:solidFill>
                  <a:srgbClr val="999999"/>
                </a:solidFill>
                <a:latin typeface="Calibri"/>
                <a:ea typeface="Calibri"/>
                <a:cs typeface="Calibri"/>
                <a:sym typeface="Calibri"/>
                <a:hlinkClick r:id="rId6">
                  <a:extLst>
                    <a:ext uri="{A12FA001-AC4F-418D-AE19-62706E023703}">
                      <ahyp:hlinkClr val="tx"/>
                    </a:ext>
                  </a:extLst>
                </a:hlinkClick>
              </a:rPr>
              <a:t>https://www.cnbc.com/2016/12/30/checking-email-as-soon-as-you-wake-up-could-be-ruining-your-day.html</a:t>
            </a:r>
            <a:endParaRPr b="0" i="0" sz="26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2"/>
          <p:cNvSpPr txBox="1"/>
          <p:nvPr>
            <p:ph idx="1" type="body"/>
          </p:nvPr>
        </p:nvSpPr>
        <p:spPr>
          <a:xfrm>
            <a:off x="708200" y="1095326"/>
            <a:ext cx="7677300" cy="4684800"/>
          </a:xfrm>
          <a:prstGeom prst="rect">
            <a:avLst/>
          </a:prstGeom>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3200">
                <a:solidFill>
                  <a:srgbClr val="1C4587"/>
                </a:solidFill>
              </a:rPr>
              <a:t>“Time is an unrenewable resource. You can’t get it back. All these things we’ve done to exchange information, to access information at our fingertips, have actually taken away our time for restoring the soul. You’re giving away your soul’s ability to be moved. If we’d </a:t>
            </a:r>
            <a:r>
              <a:rPr b="1" lang="en-US" sz="3200">
                <a:solidFill>
                  <a:srgbClr val="E3760B"/>
                </a:solidFill>
              </a:rPr>
              <a:t>spend more</a:t>
            </a:r>
            <a:r>
              <a:rPr b="1" lang="en-US" sz="3200">
                <a:solidFill>
                  <a:srgbClr val="ED7D31"/>
                </a:solidFill>
              </a:rPr>
              <a:t> </a:t>
            </a:r>
            <a:r>
              <a:rPr b="1" lang="en-US" sz="3200">
                <a:solidFill>
                  <a:srgbClr val="E3760B"/>
                </a:solidFill>
              </a:rPr>
              <a:t>time in solitude</a:t>
            </a:r>
            <a:r>
              <a:rPr lang="en-US" sz="3200">
                <a:solidFill>
                  <a:srgbClr val="1C4587"/>
                </a:solidFill>
              </a:rPr>
              <a:t>, we’d value ourselves more.”</a:t>
            </a:r>
            <a:br>
              <a:rPr lang="en-US" sz="2900"/>
            </a:br>
            <a:r>
              <a:rPr lang="en-US" sz="1900">
                <a:solidFill>
                  <a:srgbClr val="999999"/>
                </a:solidFill>
              </a:rPr>
              <a:t>― Raymond M. Kethledge, </a:t>
            </a:r>
            <a:r>
              <a:rPr i="1" lang="en-US" sz="1900">
                <a:solidFill>
                  <a:srgbClr val="999999"/>
                </a:solidFill>
                <a:uFill>
                  <a:noFill/>
                </a:uFill>
                <a:hlinkClick r:id="rId3">
                  <a:extLst>
                    <a:ext uri="{A12FA001-AC4F-418D-AE19-62706E023703}">
                      <ahyp:hlinkClr val="tx"/>
                    </a:ext>
                  </a:extLst>
                </a:hlinkClick>
              </a:rPr>
              <a:t>Lead Yourself First: Inspiring Leadership Through Solitude</a:t>
            </a:r>
            <a:endParaRPr i="1" sz="1900">
              <a:solidFill>
                <a:srgbClr val="999999"/>
              </a:solidFill>
            </a:endParaRPr>
          </a:p>
          <a:p>
            <a:pPr indent="0" lvl="0" marL="0" rtl="0" algn="l">
              <a:spcBef>
                <a:spcPts val="1000"/>
              </a:spcBef>
              <a:spcAft>
                <a:spcPts val="0"/>
              </a:spcAft>
              <a:buNone/>
            </a:pPr>
            <a:r>
              <a:t/>
            </a:r>
            <a:endParaRPr sz="3700"/>
          </a:p>
          <a:p>
            <a:pPr indent="0" lvl="0" marL="0" rtl="0" algn="l">
              <a:spcBef>
                <a:spcPts val="1000"/>
              </a:spcBef>
              <a:spcAft>
                <a:spcPts val="0"/>
              </a:spcAft>
              <a:buNone/>
            </a:pPr>
            <a:r>
              <a:t/>
            </a:r>
            <a:endParaRPr sz="3700"/>
          </a:p>
        </p:txBody>
      </p:sp>
      <p:pic>
        <p:nvPicPr>
          <p:cNvPr id="249" name="Google Shape;249;p32"/>
          <p:cNvPicPr preferRelativeResize="0"/>
          <p:nvPr/>
        </p:nvPicPr>
        <p:blipFill>
          <a:blip r:embed="rId4">
            <a:alphaModFix/>
          </a:blip>
          <a:stretch>
            <a:fillRect/>
          </a:stretch>
        </p:blipFill>
        <p:spPr>
          <a:xfrm>
            <a:off x="8946370" y="135500"/>
            <a:ext cx="2689426" cy="3640276"/>
          </a:xfrm>
          <a:prstGeom prst="rect">
            <a:avLst/>
          </a:prstGeom>
          <a:noFill/>
          <a:ln>
            <a:noFill/>
          </a:ln>
        </p:spPr>
      </p:pic>
      <p:pic>
        <p:nvPicPr>
          <p:cNvPr id="250" name="Google Shape;250;p32"/>
          <p:cNvPicPr preferRelativeResize="0"/>
          <p:nvPr/>
        </p:nvPicPr>
        <p:blipFill>
          <a:blip r:embed="rId5">
            <a:alphaModFix/>
          </a:blip>
          <a:stretch>
            <a:fillRect/>
          </a:stretch>
        </p:blipFill>
        <p:spPr>
          <a:xfrm>
            <a:off x="8635400" y="3928176"/>
            <a:ext cx="3404199" cy="25310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3"/>
          <p:cNvSpPr txBox="1"/>
          <p:nvPr>
            <p:ph idx="1" type="body"/>
          </p:nvPr>
        </p:nvSpPr>
        <p:spPr>
          <a:xfrm>
            <a:off x="844250" y="3142975"/>
            <a:ext cx="6131100" cy="3309300"/>
          </a:xfrm>
          <a:prstGeom prst="rect">
            <a:avLst/>
          </a:prstGeom>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3200">
                <a:solidFill>
                  <a:srgbClr val="1C4587"/>
                </a:solidFill>
                <a:highlight>
                  <a:schemeClr val="lt1"/>
                </a:highlight>
              </a:rPr>
              <a:t>"Time has memory. If you do something at the same </a:t>
            </a:r>
            <a:r>
              <a:rPr lang="en-US" sz="3200">
                <a:solidFill>
                  <a:srgbClr val="E3760B"/>
                </a:solidFill>
                <a:highlight>
                  <a:schemeClr val="lt1"/>
                </a:highlight>
              </a:rPr>
              <a:t>time</a:t>
            </a:r>
            <a:r>
              <a:rPr lang="en-US" sz="3200">
                <a:solidFill>
                  <a:srgbClr val="1C4587"/>
                </a:solidFill>
                <a:highlight>
                  <a:schemeClr val="lt1"/>
                </a:highlight>
              </a:rPr>
              <a:t> every day, it becomes easier and natural. If you do something in the same </a:t>
            </a:r>
            <a:r>
              <a:rPr lang="en-US" sz="3200">
                <a:solidFill>
                  <a:srgbClr val="E3760B"/>
                </a:solidFill>
                <a:highlight>
                  <a:schemeClr val="lt1"/>
                </a:highlight>
              </a:rPr>
              <a:t>space</a:t>
            </a:r>
            <a:r>
              <a:rPr lang="en-US" sz="3200">
                <a:solidFill>
                  <a:srgbClr val="1C4587"/>
                </a:solidFill>
                <a:highlight>
                  <a:schemeClr val="lt1"/>
                </a:highlight>
              </a:rPr>
              <a:t> every day, it becomes easier and natural.”</a:t>
            </a:r>
            <a:endParaRPr sz="3200">
              <a:solidFill>
                <a:srgbClr val="1C4587"/>
              </a:solidFill>
              <a:highlight>
                <a:schemeClr val="lt1"/>
              </a:highlight>
            </a:endParaRPr>
          </a:p>
          <a:p>
            <a:pPr indent="0" lvl="0" marL="0" rtl="0" algn="l">
              <a:lnSpc>
                <a:spcPct val="70000"/>
              </a:lnSpc>
              <a:spcBef>
                <a:spcPts val="1000"/>
              </a:spcBef>
              <a:spcAft>
                <a:spcPts val="0"/>
              </a:spcAft>
              <a:buNone/>
            </a:pPr>
            <a:r>
              <a:rPr lang="en-US" sz="1650">
                <a:solidFill>
                  <a:srgbClr val="999999"/>
                </a:solidFill>
                <a:highlight>
                  <a:schemeClr val="lt1"/>
                </a:highlight>
              </a:rPr>
              <a:t>― Jay Shetty, </a:t>
            </a:r>
            <a:r>
              <a:rPr i="1" lang="en-US" sz="1650">
                <a:solidFill>
                  <a:srgbClr val="999999"/>
                </a:solidFill>
                <a:highlight>
                  <a:schemeClr val="lt1"/>
                </a:highlight>
                <a:uFill>
                  <a:noFill/>
                </a:uFill>
                <a:hlinkClick r:id="rId3">
                  <a:extLst>
                    <a:ext uri="{A12FA001-AC4F-418D-AE19-62706E023703}">
                      <ahyp:hlinkClr val="tx"/>
                    </a:ext>
                  </a:extLst>
                </a:hlinkClick>
              </a:rPr>
              <a:t>Think Like a Monk: Train Your Mind for Peace and Purpose Every Day</a:t>
            </a:r>
            <a:endParaRPr sz="2250">
              <a:solidFill>
                <a:srgbClr val="999999"/>
              </a:solidFill>
              <a:highlight>
                <a:srgbClr val="FFFFFF"/>
              </a:highlight>
              <a:latin typeface="Merriweather"/>
              <a:ea typeface="Merriweather"/>
              <a:cs typeface="Merriweather"/>
              <a:sym typeface="Merriweather"/>
            </a:endParaRPr>
          </a:p>
        </p:txBody>
      </p:sp>
      <p:pic>
        <p:nvPicPr>
          <p:cNvPr id="257" name="Google Shape;257;p33"/>
          <p:cNvPicPr preferRelativeResize="0"/>
          <p:nvPr/>
        </p:nvPicPr>
        <p:blipFill rotWithShape="1">
          <a:blip r:embed="rId4">
            <a:alphaModFix/>
          </a:blip>
          <a:srcRect b="0" l="15011" r="18916" t="11613"/>
          <a:stretch/>
        </p:blipFill>
        <p:spPr>
          <a:xfrm>
            <a:off x="7774200" y="561575"/>
            <a:ext cx="3396501" cy="3177375"/>
          </a:xfrm>
          <a:prstGeom prst="rect">
            <a:avLst/>
          </a:prstGeom>
          <a:noFill/>
          <a:ln>
            <a:noFill/>
          </a:ln>
        </p:spPr>
      </p:pic>
      <p:pic>
        <p:nvPicPr>
          <p:cNvPr id="258" name="Google Shape;258;p33"/>
          <p:cNvPicPr preferRelativeResize="0"/>
          <p:nvPr/>
        </p:nvPicPr>
        <p:blipFill>
          <a:blip r:embed="rId5">
            <a:alphaModFix/>
          </a:blip>
          <a:stretch>
            <a:fillRect/>
          </a:stretch>
        </p:blipFill>
        <p:spPr>
          <a:xfrm>
            <a:off x="8219950" y="4119940"/>
            <a:ext cx="2706047" cy="2433260"/>
          </a:xfrm>
          <a:prstGeom prst="rect">
            <a:avLst/>
          </a:prstGeom>
          <a:noFill/>
          <a:ln>
            <a:noFill/>
          </a:ln>
        </p:spPr>
      </p:pic>
      <p:sp>
        <p:nvSpPr>
          <p:cNvPr id="259" name="Google Shape;259;p33"/>
          <p:cNvSpPr txBox="1"/>
          <p:nvPr>
            <p:ph idx="1" type="body"/>
          </p:nvPr>
        </p:nvSpPr>
        <p:spPr>
          <a:xfrm>
            <a:off x="844250" y="561575"/>
            <a:ext cx="6131100" cy="2298900"/>
          </a:xfrm>
          <a:prstGeom prst="rect">
            <a:avLst/>
          </a:prstGeom>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3200">
                <a:solidFill>
                  <a:srgbClr val="1C4587"/>
                </a:solidFill>
                <a:highlight>
                  <a:schemeClr val="lt1"/>
                </a:highlight>
              </a:rPr>
              <a:t>“Every day, think as you wake up, today I am fortunate to be </a:t>
            </a:r>
            <a:r>
              <a:rPr lang="en-US" sz="3200">
                <a:solidFill>
                  <a:srgbClr val="E3760B"/>
                </a:solidFill>
                <a:highlight>
                  <a:schemeClr val="lt1"/>
                </a:highlight>
              </a:rPr>
              <a:t>alive</a:t>
            </a:r>
            <a:r>
              <a:rPr lang="en-US" sz="3200">
                <a:solidFill>
                  <a:srgbClr val="1C4587"/>
                </a:solidFill>
                <a:highlight>
                  <a:schemeClr val="lt1"/>
                </a:highlight>
              </a:rPr>
              <a:t>, I have a </a:t>
            </a:r>
            <a:r>
              <a:rPr lang="en-US" sz="3200">
                <a:solidFill>
                  <a:srgbClr val="E3760B"/>
                </a:solidFill>
                <a:highlight>
                  <a:schemeClr val="lt1"/>
                </a:highlight>
              </a:rPr>
              <a:t>precious</a:t>
            </a:r>
            <a:r>
              <a:rPr lang="en-US" sz="3200">
                <a:solidFill>
                  <a:srgbClr val="1C4587"/>
                </a:solidFill>
                <a:highlight>
                  <a:schemeClr val="lt1"/>
                </a:highlight>
              </a:rPr>
              <a:t> human life, I am not going to waste it."</a:t>
            </a:r>
            <a:r>
              <a:rPr lang="en-US" sz="2950">
                <a:solidFill>
                  <a:srgbClr val="181818"/>
                </a:solidFill>
                <a:highlight>
                  <a:srgbClr val="FFFFFF"/>
                </a:highlight>
              </a:rPr>
              <a:t> </a:t>
            </a:r>
            <a:endParaRPr sz="2950">
              <a:solidFill>
                <a:srgbClr val="181818"/>
              </a:solidFill>
              <a:highlight>
                <a:srgbClr val="FFFFFF"/>
              </a:highlight>
            </a:endParaRPr>
          </a:p>
          <a:p>
            <a:pPr indent="0" lvl="0" marL="0" rtl="0" algn="l">
              <a:lnSpc>
                <a:spcPct val="70000"/>
              </a:lnSpc>
              <a:spcBef>
                <a:spcPts val="1000"/>
              </a:spcBef>
              <a:spcAft>
                <a:spcPts val="0"/>
              </a:spcAft>
              <a:buNone/>
            </a:pPr>
            <a:r>
              <a:rPr lang="en-US" sz="1750">
                <a:solidFill>
                  <a:srgbClr val="999999"/>
                </a:solidFill>
                <a:highlight>
                  <a:srgbClr val="FFFFFF"/>
                </a:highlight>
              </a:rPr>
              <a:t>—the Dalai Lama, quoted by Jay Shetty</a:t>
            </a:r>
            <a:endParaRPr sz="1750">
              <a:solidFill>
                <a:srgbClr val="999999"/>
              </a:solidFill>
              <a:highlight>
                <a:srgbClr val="FFFFFF"/>
              </a:highlight>
            </a:endParaRPr>
          </a:p>
          <a:p>
            <a:pPr indent="0" lvl="0" marL="0" rtl="0" algn="l">
              <a:lnSpc>
                <a:spcPct val="70000"/>
              </a:lnSpc>
              <a:spcBef>
                <a:spcPts val="1000"/>
              </a:spcBef>
              <a:spcAft>
                <a:spcPts val="0"/>
              </a:spcAft>
              <a:buNone/>
            </a:pPr>
            <a:r>
              <a:t/>
            </a:r>
            <a:endParaRPr sz="2250">
              <a:solidFill>
                <a:srgbClr val="999999"/>
              </a:solidFill>
              <a:highlight>
                <a:srgbClr val="FFFFFF"/>
              </a:highlight>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4"/>
          <p:cNvSpPr txBox="1"/>
          <p:nvPr>
            <p:ph idx="1" type="body"/>
          </p:nvPr>
        </p:nvSpPr>
        <p:spPr>
          <a:xfrm>
            <a:off x="739625" y="893825"/>
            <a:ext cx="7873500" cy="4710900"/>
          </a:xfrm>
          <a:prstGeom prst="rect">
            <a:avLst/>
          </a:prstGeom>
          <a:ln cap="flat" cmpd="sng" w="9525">
            <a:solidFill>
              <a:srgbClr val="000000"/>
            </a:solidFill>
            <a:prstDash val="solid"/>
            <a:round/>
            <a:headEnd len="sm" w="sm" type="none"/>
            <a:tailEnd len="sm" w="sm" type="none"/>
          </a:ln>
        </p:spPr>
        <p:txBody>
          <a:bodyPr anchorCtr="0" anchor="t" bIns="45700" lIns="91425" spcFirstLastPara="1" rIns="91425" wrap="square" tIns="45700">
            <a:normAutofit fontScale="62500" lnSpcReduction="10000"/>
          </a:bodyPr>
          <a:lstStyle/>
          <a:p>
            <a:pPr indent="0" lvl="0" marL="0" rtl="0" algn="l">
              <a:lnSpc>
                <a:spcPct val="100000"/>
              </a:lnSpc>
              <a:spcBef>
                <a:spcPts val="1000"/>
              </a:spcBef>
              <a:spcAft>
                <a:spcPts val="0"/>
              </a:spcAft>
              <a:buNone/>
            </a:pPr>
            <a:r>
              <a:rPr lang="en-US" sz="4041">
                <a:solidFill>
                  <a:srgbClr val="1C4587"/>
                </a:solidFill>
              </a:rPr>
              <a:t>“[T]he very moment you wake up each morning…all your wishes and hopes [or checklists?] for the day rush at you like wild animals. And the first job each morning consists simply in [holding] them all back; in listening to that other voice, taking that other point of view, </a:t>
            </a:r>
            <a:r>
              <a:rPr b="1" lang="en-US" sz="4041">
                <a:solidFill>
                  <a:srgbClr val="E3760B"/>
                </a:solidFill>
              </a:rPr>
              <a:t>letting that other larger, stronger, quieter life come flowing in.</a:t>
            </a:r>
            <a:r>
              <a:rPr lang="en-US" sz="4041">
                <a:solidFill>
                  <a:srgbClr val="1C4587"/>
                </a:solidFill>
              </a:rPr>
              <a:t> And so on, all day. Standing back from all your natural fussings and frettings; coming in out of the wind…</a:t>
            </a:r>
            <a:endParaRPr sz="4041">
              <a:solidFill>
                <a:srgbClr val="1C4587"/>
              </a:solidFill>
            </a:endParaRPr>
          </a:p>
          <a:p>
            <a:pPr indent="0" lvl="0" marL="0" rtl="0" algn="l">
              <a:lnSpc>
                <a:spcPct val="100000"/>
              </a:lnSpc>
              <a:spcBef>
                <a:spcPts val="1000"/>
              </a:spcBef>
              <a:spcAft>
                <a:spcPts val="0"/>
              </a:spcAft>
              <a:buNone/>
            </a:pPr>
            <a:r>
              <a:rPr lang="en-US" sz="4041">
                <a:solidFill>
                  <a:srgbClr val="1C4587"/>
                </a:solidFill>
              </a:rPr>
              <a:t>"We can only do that for moments at first. But from those moments [a] new sort of life will be spreading through our system."</a:t>
            </a:r>
            <a:endParaRPr sz="4041">
              <a:solidFill>
                <a:srgbClr val="1C4587"/>
              </a:solidFill>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solidFill>
                  <a:srgbClr val="B7B7B7"/>
                </a:solidFill>
              </a:rPr>
              <a:t>-C.S. Lewis, </a:t>
            </a:r>
            <a:r>
              <a:rPr i="1" lang="en-US">
                <a:solidFill>
                  <a:srgbClr val="B7B7B7"/>
                </a:solidFill>
              </a:rPr>
              <a:t>Mere Christianity</a:t>
            </a:r>
            <a:endParaRPr i="1">
              <a:solidFill>
                <a:srgbClr val="B7B7B7"/>
              </a:solidFill>
            </a:endParaRPr>
          </a:p>
        </p:txBody>
      </p:sp>
      <p:pic>
        <p:nvPicPr>
          <p:cNvPr id="266" name="Google Shape;266;p34"/>
          <p:cNvPicPr preferRelativeResize="0"/>
          <p:nvPr/>
        </p:nvPicPr>
        <p:blipFill>
          <a:blip r:embed="rId3">
            <a:alphaModFix/>
          </a:blip>
          <a:stretch>
            <a:fillRect/>
          </a:stretch>
        </p:blipFill>
        <p:spPr>
          <a:xfrm>
            <a:off x="9461358" y="37550"/>
            <a:ext cx="2129093" cy="2030450"/>
          </a:xfrm>
          <a:prstGeom prst="rect">
            <a:avLst/>
          </a:prstGeom>
          <a:noFill/>
          <a:ln>
            <a:noFill/>
          </a:ln>
        </p:spPr>
      </p:pic>
      <p:pic>
        <p:nvPicPr>
          <p:cNvPr id="267" name="Google Shape;267;p34"/>
          <p:cNvPicPr preferRelativeResize="0"/>
          <p:nvPr/>
        </p:nvPicPr>
        <p:blipFill>
          <a:blip r:embed="rId4">
            <a:alphaModFix/>
          </a:blip>
          <a:stretch>
            <a:fillRect/>
          </a:stretch>
        </p:blipFill>
        <p:spPr>
          <a:xfrm>
            <a:off x="9461349" y="2176600"/>
            <a:ext cx="2129100" cy="1840802"/>
          </a:xfrm>
          <a:prstGeom prst="rect">
            <a:avLst/>
          </a:prstGeom>
          <a:noFill/>
          <a:ln>
            <a:noFill/>
          </a:ln>
        </p:spPr>
      </p:pic>
      <p:pic>
        <p:nvPicPr>
          <p:cNvPr id="268" name="Google Shape;268;p34"/>
          <p:cNvPicPr preferRelativeResize="0"/>
          <p:nvPr/>
        </p:nvPicPr>
        <p:blipFill>
          <a:blip r:embed="rId5">
            <a:alphaModFix/>
          </a:blip>
          <a:stretch>
            <a:fillRect/>
          </a:stretch>
        </p:blipFill>
        <p:spPr>
          <a:xfrm>
            <a:off x="9461351" y="4107424"/>
            <a:ext cx="2129100" cy="235076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5"/>
          <p:cNvSpPr txBox="1"/>
          <p:nvPr/>
        </p:nvSpPr>
        <p:spPr>
          <a:xfrm>
            <a:off x="178775" y="90900"/>
            <a:ext cx="11863500" cy="15393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solidFill>
                  <a:srgbClr val="E3760B"/>
                </a:solidFill>
                <a:latin typeface="Calibri"/>
                <a:ea typeface="Calibri"/>
                <a:cs typeface="Calibri"/>
                <a:sym typeface="Calibri"/>
              </a:rPr>
              <a:t>Invitation</a:t>
            </a:r>
            <a:r>
              <a:rPr b="1" lang="en-US" sz="3100">
                <a:solidFill>
                  <a:srgbClr val="1C4587"/>
                </a:solidFill>
                <a:latin typeface="Calibri"/>
                <a:ea typeface="Calibri"/>
                <a:cs typeface="Calibri"/>
                <a:sym typeface="Calibri"/>
              </a:rPr>
              <a:t>: Try starting your day with a centering </a:t>
            </a:r>
            <a:r>
              <a:rPr b="1" i="1" lang="en-US" sz="3100">
                <a:solidFill>
                  <a:srgbClr val="1C4587"/>
                </a:solidFill>
                <a:latin typeface="Calibri"/>
                <a:ea typeface="Calibri"/>
                <a:cs typeface="Calibri"/>
                <a:sym typeface="Calibri"/>
              </a:rPr>
              <a:t>something –</a:t>
            </a:r>
            <a:endParaRPr b="1" sz="3100">
              <a:solidFill>
                <a:srgbClr val="1C4587"/>
              </a:solidFill>
              <a:latin typeface="Calibri"/>
              <a:ea typeface="Calibri"/>
              <a:cs typeface="Calibri"/>
              <a:sym typeface="Calibri"/>
            </a:endParaRPr>
          </a:p>
          <a:p>
            <a:pPr indent="0" lvl="0" marL="0" rtl="0" algn="ctr">
              <a:spcBef>
                <a:spcPts val="0"/>
              </a:spcBef>
              <a:spcAft>
                <a:spcPts val="0"/>
              </a:spcAft>
              <a:buNone/>
            </a:pPr>
            <a:r>
              <a:rPr b="1" lang="en-US" sz="3100">
                <a:solidFill>
                  <a:srgbClr val="1C4587"/>
                </a:solidFill>
                <a:latin typeface="Calibri"/>
                <a:ea typeface="Calibri"/>
                <a:cs typeface="Calibri"/>
                <a:sym typeface="Calibri"/>
              </a:rPr>
              <a:t>something other than your checklist </a:t>
            </a:r>
            <a:r>
              <a:rPr lang="en-US" sz="3100">
                <a:solidFill>
                  <a:srgbClr val="1C4587"/>
                </a:solidFill>
                <a:latin typeface="Calibri"/>
                <a:ea typeface="Calibri"/>
                <a:cs typeface="Calibri"/>
                <a:sym typeface="Calibri"/>
              </a:rPr>
              <a:t>(more on checklists coming)</a:t>
            </a:r>
            <a:endParaRPr sz="3100">
              <a:solidFill>
                <a:srgbClr val="1C4587"/>
              </a:solidFill>
              <a:latin typeface="Calibri"/>
              <a:ea typeface="Calibri"/>
              <a:cs typeface="Calibri"/>
              <a:sym typeface="Calibri"/>
            </a:endParaRPr>
          </a:p>
          <a:p>
            <a:pPr indent="0" lvl="0" marL="0" rtl="0" algn="ctr">
              <a:spcBef>
                <a:spcPts val="0"/>
              </a:spcBef>
              <a:spcAft>
                <a:spcPts val="0"/>
              </a:spcAft>
              <a:buNone/>
            </a:pPr>
            <a:r>
              <a:rPr i="1" lang="en-US" sz="2600">
                <a:solidFill>
                  <a:srgbClr val="E3760B"/>
                </a:solidFill>
                <a:latin typeface="Calibri"/>
                <a:ea typeface="Calibri"/>
                <a:cs typeface="Calibri"/>
                <a:sym typeface="Calibri"/>
              </a:rPr>
              <a:t>(This slide is best viewed in Slideshow mode. There is </a:t>
            </a:r>
            <a:r>
              <a:rPr i="1" lang="en-US" sz="2600">
                <a:solidFill>
                  <a:srgbClr val="E3760B"/>
                </a:solidFill>
                <a:latin typeface="Calibri"/>
                <a:ea typeface="Calibri"/>
                <a:cs typeface="Calibri"/>
                <a:sym typeface="Calibri"/>
              </a:rPr>
              <a:t>something</a:t>
            </a:r>
            <a:r>
              <a:rPr i="1" lang="en-US" sz="2600">
                <a:solidFill>
                  <a:srgbClr val="E3760B"/>
                </a:solidFill>
                <a:latin typeface="Calibri"/>
                <a:ea typeface="Calibri"/>
                <a:cs typeface="Calibri"/>
                <a:sym typeface="Calibri"/>
              </a:rPr>
              <a:t> </a:t>
            </a:r>
            <a:r>
              <a:rPr i="1" lang="en-US" sz="2600">
                <a:solidFill>
                  <a:srgbClr val="E3760B"/>
                </a:solidFill>
                <a:latin typeface="Calibri"/>
                <a:ea typeface="Calibri"/>
                <a:cs typeface="Calibri"/>
                <a:sym typeface="Calibri"/>
              </a:rPr>
              <a:t>beyond the checklist.)</a:t>
            </a:r>
            <a:endParaRPr i="1" sz="2600">
              <a:solidFill>
                <a:srgbClr val="E3760B"/>
              </a:solidFill>
              <a:latin typeface="Calibri"/>
              <a:ea typeface="Calibri"/>
              <a:cs typeface="Calibri"/>
              <a:sym typeface="Calibri"/>
            </a:endParaRPr>
          </a:p>
        </p:txBody>
      </p:sp>
      <p:grpSp>
        <p:nvGrpSpPr>
          <p:cNvPr id="275" name="Google Shape;275;p35"/>
          <p:cNvGrpSpPr/>
          <p:nvPr/>
        </p:nvGrpSpPr>
        <p:grpSpPr>
          <a:xfrm>
            <a:off x="3982312" y="2114075"/>
            <a:ext cx="4227385" cy="3790475"/>
            <a:chOff x="3066574" y="2095475"/>
            <a:chExt cx="4227385" cy="3790475"/>
          </a:xfrm>
        </p:grpSpPr>
        <p:pic>
          <p:nvPicPr>
            <p:cNvPr id="276" name="Google Shape;276;p35"/>
            <p:cNvPicPr preferRelativeResize="0"/>
            <p:nvPr/>
          </p:nvPicPr>
          <p:blipFill>
            <a:blip r:embed="rId3">
              <a:alphaModFix/>
            </a:blip>
            <a:stretch>
              <a:fillRect/>
            </a:stretch>
          </p:blipFill>
          <p:spPr>
            <a:xfrm>
              <a:off x="3066575" y="2163445"/>
              <a:ext cx="1822481" cy="1618253"/>
            </a:xfrm>
            <a:prstGeom prst="rect">
              <a:avLst/>
            </a:prstGeom>
            <a:noFill/>
            <a:ln>
              <a:noFill/>
            </a:ln>
          </p:spPr>
        </p:pic>
        <p:pic>
          <p:nvPicPr>
            <p:cNvPr id="277" name="Google Shape;277;p35"/>
            <p:cNvPicPr preferRelativeResize="0"/>
            <p:nvPr/>
          </p:nvPicPr>
          <p:blipFill>
            <a:blip r:embed="rId4">
              <a:alphaModFix/>
            </a:blip>
            <a:stretch>
              <a:fillRect/>
            </a:stretch>
          </p:blipFill>
          <p:spPr>
            <a:xfrm>
              <a:off x="5199275" y="2095475"/>
              <a:ext cx="2094684" cy="1686226"/>
            </a:xfrm>
            <a:prstGeom prst="rect">
              <a:avLst/>
            </a:prstGeom>
            <a:noFill/>
            <a:ln>
              <a:noFill/>
            </a:ln>
          </p:spPr>
        </p:pic>
        <p:pic>
          <p:nvPicPr>
            <p:cNvPr id="278" name="Google Shape;278;p35"/>
            <p:cNvPicPr preferRelativeResize="0"/>
            <p:nvPr/>
          </p:nvPicPr>
          <p:blipFill>
            <a:blip r:embed="rId5">
              <a:alphaModFix/>
            </a:blip>
            <a:stretch>
              <a:fillRect/>
            </a:stretch>
          </p:blipFill>
          <p:spPr>
            <a:xfrm>
              <a:off x="3066574" y="4012401"/>
              <a:ext cx="1822487" cy="1873539"/>
            </a:xfrm>
            <a:prstGeom prst="rect">
              <a:avLst/>
            </a:prstGeom>
            <a:noFill/>
            <a:ln>
              <a:noFill/>
            </a:ln>
          </p:spPr>
        </p:pic>
        <p:pic>
          <p:nvPicPr>
            <p:cNvPr id="279" name="Google Shape;279;p35"/>
            <p:cNvPicPr preferRelativeResize="0"/>
            <p:nvPr/>
          </p:nvPicPr>
          <p:blipFill rotWithShape="1">
            <a:blip r:embed="rId6">
              <a:alphaModFix/>
            </a:blip>
            <a:srcRect b="0" l="0" r="22600" t="0"/>
            <a:stretch/>
          </p:blipFill>
          <p:spPr>
            <a:xfrm>
              <a:off x="5199275" y="4012400"/>
              <a:ext cx="2094676" cy="1873550"/>
            </a:xfrm>
            <a:prstGeom prst="rect">
              <a:avLst/>
            </a:prstGeom>
            <a:noFill/>
            <a:ln>
              <a:noFill/>
            </a:ln>
          </p:spPr>
        </p:pic>
      </p:grpSp>
      <p:grpSp>
        <p:nvGrpSpPr>
          <p:cNvPr id="280" name="Google Shape;280;p35"/>
          <p:cNvGrpSpPr/>
          <p:nvPr/>
        </p:nvGrpSpPr>
        <p:grpSpPr>
          <a:xfrm>
            <a:off x="1124238" y="1751888"/>
            <a:ext cx="8973375" cy="4514850"/>
            <a:chOff x="986875" y="1756575"/>
            <a:chExt cx="8973375" cy="4514850"/>
          </a:xfrm>
        </p:grpSpPr>
        <p:pic>
          <p:nvPicPr>
            <p:cNvPr id="281" name="Google Shape;281;p35"/>
            <p:cNvPicPr preferRelativeResize="0"/>
            <p:nvPr/>
          </p:nvPicPr>
          <p:blipFill>
            <a:blip r:embed="rId7">
              <a:alphaModFix/>
            </a:blip>
            <a:stretch>
              <a:fillRect/>
            </a:stretch>
          </p:blipFill>
          <p:spPr>
            <a:xfrm>
              <a:off x="986875" y="2708050"/>
              <a:ext cx="2893750" cy="2872399"/>
            </a:xfrm>
            <a:prstGeom prst="rect">
              <a:avLst/>
            </a:prstGeom>
            <a:noFill/>
            <a:ln>
              <a:noFill/>
            </a:ln>
          </p:spPr>
        </p:pic>
        <p:pic>
          <p:nvPicPr>
            <p:cNvPr id="282" name="Google Shape;282;p35"/>
            <p:cNvPicPr preferRelativeResize="0"/>
            <p:nvPr/>
          </p:nvPicPr>
          <p:blipFill>
            <a:blip r:embed="rId8">
              <a:alphaModFix/>
            </a:blip>
            <a:stretch>
              <a:fillRect/>
            </a:stretch>
          </p:blipFill>
          <p:spPr>
            <a:xfrm>
              <a:off x="3311800" y="1756575"/>
              <a:ext cx="6648450" cy="45148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4700"/>
                                        <p:tgtEl>
                                          <p:spTgt spid="280"/>
                                        </p:tgtEl>
                                        <p:attrNameLst>
                                          <p:attrName>ppt_x</p:attrName>
                                        </p:attrNameLst>
                                      </p:cBhvr>
                                      <p:tavLst>
                                        <p:tav fmla="" tm="0">
                                          <p:val>
                                            <p:strVal val="#ppt_x"/>
                                          </p:val>
                                        </p:tav>
                                        <p:tav fmla="" tm="100000">
                                          <p:val>
                                            <p:strVal val="#ppt_x+1"/>
                                          </p:val>
                                        </p:tav>
                                      </p:tavLst>
                                    </p:anim>
                                    <p:set>
                                      <p:cBhvr>
                                        <p:cTn dur="1" fill="hold">
                                          <p:stCondLst>
                                            <p:cond delay="4700"/>
                                          </p:stCondLst>
                                        </p:cTn>
                                        <p:tgtEl>
                                          <p:spTgt spid="28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6"/>
          <p:cNvSpPr txBox="1"/>
          <p:nvPr/>
        </p:nvSpPr>
        <p:spPr>
          <a:xfrm>
            <a:off x="1245225" y="4475300"/>
            <a:ext cx="92928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400">
                <a:solidFill>
                  <a:srgbClr val="1C4587"/>
                </a:solidFill>
                <a:latin typeface="Calibri"/>
                <a:ea typeface="Calibri"/>
                <a:cs typeface="Calibri"/>
                <a:sym typeface="Calibri"/>
              </a:rPr>
              <a:t>Honoring Time: </a:t>
            </a:r>
            <a:endParaRPr b="1"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lang="en-US" sz="4400">
                <a:solidFill>
                  <a:srgbClr val="1C4587"/>
                </a:solidFill>
                <a:latin typeface="Calibri"/>
                <a:ea typeface="Calibri"/>
                <a:cs typeface="Calibri"/>
                <a:sym typeface="Calibri"/>
              </a:rPr>
              <a:t>Part 2: DWI Question Reflections + tips</a:t>
            </a:r>
            <a:endParaRPr i="1" sz="4400" u="none" cap="none" strike="noStrike">
              <a:solidFill>
                <a:srgbClr val="1C4587"/>
              </a:solidFill>
              <a:latin typeface="Calibri"/>
              <a:ea typeface="Calibri"/>
              <a:cs typeface="Calibri"/>
              <a:sym typeface="Calibri"/>
            </a:endParaRPr>
          </a:p>
        </p:txBody>
      </p:sp>
      <p:pic>
        <p:nvPicPr>
          <p:cNvPr id="289" name="Google Shape;289;p36"/>
          <p:cNvPicPr preferRelativeResize="0"/>
          <p:nvPr/>
        </p:nvPicPr>
        <p:blipFill>
          <a:blip r:embed="rId3">
            <a:alphaModFix/>
          </a:blip>
          <a:stretch>
            <a:fillRect/>
          </a:stretch>
        </p:blipFill>
        <p:spPr>
          <a:xfrm>
            <a:off x="4823377" y="763950"/>
            <a:ext cx="2333750" cy="347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7"/>
          <p:cNvSpPr txBox="1"/>
          <p:nvPr>
            <p:ph type="title"/>
          </p:nvPr>
        </p:nvSpPr>
        <p:spPr>
          <a:xfrm>
            <a:off x="958499" y="265500"/>
            <a:ext cx="10275000" cy="854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1C4587"/>
                </a:solidFill>
              </a:rPr>
              <a:t>Remember: Our brains are easily distracted</a:t>
            </a:r>
            <a:endParaRPr b="1">
              <a:solidFill>
                <a:srgbClr val="1C4587"/>
              </a:solidFill>
            </a:endParaRPr>
          </a:p>
        </p:txBody>
      </p:sp>
      <p:pic>
        <p:nvPicPr>
          <p:cNvPr descr="https://lh3.googleusercontent.com/xZLaKilMX_YWdt1MpBGSs3s7ldK8HXa2RHpyynJANsHyUMYI1uZ_OBf_qrGHHkilzloVEOBhml6etKK0gZ3mqr2ys2vAC-Xbbs3tp33fABSdrK-sjNVf8PVJmLMJnLoRvmDQHlHGBSQ=s0" id="296" name="Google Shape;296;p37"/>
          <p:cNvPicPr preferRelativeResize="0"/>
          <p:nvPr/>
        </p:nvPicPr>
        <p:blipFill rotWithShape="1">
          <a:blip r:embed="rId3">
            <a:alphaModFix/>
          </a:blip>
          <a:srcRect b="0" l="0" r="0" t="0"/>
          <a:stretch/>
        </p:blipFill>
        <p:spPr>
          <a:xfrm>
            <a:off x="1044236" y="1698126"/>
            <a:ext cx="3760573" cy="2132862"/>
          </a:xfrm>
          <a:prstGeom prst="rect">
            <a:avLst/>
          </a:prstGeom>
          <a:noFill/>
          <a:ln>
            <a:noFill/>
          </a:ln>
        </p:spPr>
      </p:pic>
      <p:sp>
        <p:nvSpPr>
          <p:cNvPr id="297" name="Google Shape;297;p37"/>
          <p:cNvSpPr/>
          <p:nvPr/>
        </p:nvSpPr>
        <p:spPr>
          <a:xfrm>
            <a:off x="1475378" y="5158543"/>
            <a:ext cx="3432300" cy="1446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222222"/>
                </a:solidFill>
                <a:latin typeface="Arial"/>
                <a:ea typeface="Arial"/>
                <a:cs typeface="Arial"/>
                <a:sym typeface="Arial"/>
              </a:rPr>
              <a:t>Cognitive Load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22222"/>
                </a:solidFill>
                <a:latin typeface="Arial"/>
                <a:ea typeface="Arial"/>
                <a:cs typeface="Arial"/>
                <a:sym typeface="Arial"/>
              </a:rPr>
              <a:t>Cat Apple Ball Tree Square </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22222"/>
                </a:solidFill>
                <a:latin typeface="Arial"/>
                <a:ea typeface="Arial"/>
                <a:cs typeface="Arial"/>
                <a:sym typeface="Arial"/>
              </a:rPr>
              <a:t>Head House Door Box Car </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22222"/>
                </a:solidFill>
                <a:latin typeface="Arial"/>
                <a:ea typeface="Arial"/>
                <a:cs typeface="Arial"/>
                <a:sym typeface="Arial"/>
              </a:rPr>
              <a:t>King Hammer Milk Fish Book </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22222"/>
                </a:solidFill>
                <a:latin typeface="Arial"/>
                <a:ea typeface="Arial"/>
                <a:cs typeface="Arial"/>
                <a:sym typeface="Arial"/>
              </a:rPr>
              <a:t>Tape Flower Arrow Key Shoe</a:t>
            </a:r>
            <a:endParaRPr b="0" i="0" sz="1400" u="none" cap="none" strike="noStrike">
              <a:solidFill>
                <a:srgbClr val="000000"/>
              </a:solidFill>
              <a:latin typeface="Arial"/>
              <a:ea typeface="Arial"/>
              <a:cs typeface="Arial"/>
              <a:sym typeface="Arial"/>
            </a:endParaRPr>
          </a:p>
        </p:txBody>
      </p:sp>
      <p:grpSp>
        <p:nvGrpSpPr>
          <p:cNvPr id="298" name="Google Shape;298;p37"/>
          <p:cNvGrpSpPr/>
          <p:nvPr/>
        </p:nvGrpSpPr>
        <p:grpSpPr>
          <a:xfrm>
            <a:off x="5257470" y="1609226"/>
            <a:ext cx="6287324" cy="2705948"/>
            <a:chOff x="5257470" y="1609226"/>
            <a:chExt cx="6287324" cy="2705948"/>
          </a:xfrm>
        </p:grpSpPr>
        <p:pic>
          <p:nvPicPr>
            <p:cNvPr descr="https://lh6.googleusercontent.com/cnuwWJndPKxHIHvyT-dZe5Kl9lRLSJpTttc9iC9WBG091NWHCPxAoo1yftiyxKRx1TStsG7AKmtXEE_YjyIYq0Y3YvGWobYEYj8E7yRW7eUFyDI-K71QID2EDxlf7Jv9qB4UlNEk6Ag=s0" id="299" name="Google Shape;299;p37"/>
            <p:cNvPicPr preferRelativeResize="0"/>
            <p:nvPr/>
          </p:nvPicPr>
          <p:blipFill rotWithShape="1">
            <a:blip r:embed="rId4">
              <a:alphaModFix/>
            </a:blip>
            <a:srcRect b="0" l="0" r="0" t="0"/>
            <a:stretch/>
          </p:blipFill>
          <p:spPr>
            <a:xfrm>
              <a:off x="5257470" y="1858902"/>
              <a:ext cx="6287324" cy="2456272"/>
            </a:xfrm>
            <a:prstGeom prst="rect">
              <a:avLst/>
            </a:prstGeom>
            <a:noFill/>
            <a:ln>
              <a:noFill/>
            </a:ln>
          </p:spPr>
        </p:pic>
        <p:sp>
          <p:nvSpPr>
            <p:cNvPr id="300" name="Google Shape;300;p37"/>
            <p:cNvSpPr/>
            <p:nvPr/>
          </p:nvSpPr>
          <p:spPr>
            <a:xfrm>
              <a:off x="6963359" y="1609226"/>
              <a:ext cx="3146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“Mere Presence” Phenomenon</a:t>
              </a:r>
              <a:endParaRPr b="0" i="0" sz="1800" u="none" cap="none" strike="noStrike">
                <a:solidFill>
                  <a:schemeClr val="dk1"/>
                </a:solidFill>
                <a:latin typeface="Calibri"/>
                <a:ea typeface="Calibri"/>
                <a:cs typeface="Calibri"/>
                <a:sym typeface="Calibri"/>
              </a:endParaRPr>
            </a:p>
          </p:txBody>
        </p:sp>
      </p:grpSp>
      <p:sp>
        <p:nvSpPr>
          <p:cNvPr id="301" name="Google Shape;301;p37"/>
          <p:cNvSpPr/>
          <p:nvPr/>
        </p:nvSpPr>
        <p:spPr>
          <a:xfrm>
            <a:off x="6531853" y="5144672"/>
            <a:ext cx="4009800" cy="12003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222222"/>
                </a:solidFill>
                <a:latin typeface="Arial"/>
                <a:ea typeface="Arial"/>
                <a:cs typeface="Arial"/>
                <a:sym typeface="Arial"/>
              </a:rPr>
              <a:t>Residual Attention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222222"/>
                </a:solidFill>
                <a:latin typeface="Arial"/>
                <a:ea typeface="Arial"/>
                <a:cs typeface="Arial"/>
                <a:sym typeface="Arial"/>
              </a:rPr>
              <a:t>Math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222222"/>
                </a:solidFill>
                <a:latin typeface="Arial"/>
                <a:ea typeface="Arial"/>
                <a:cs typeface="Arial"/>
                <a:sym typeface="Arial"/>
              </a:rPr>
              <a:t>Min: (1 minute) x (24 distractions/hour)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222222"/>
                </a:solidFill>
                <a:latin typeface="Arial"/>
                <a:ea typeface="Arial"/>
                <a:cs typeface="Arial"/>
                <a:sym typeface="Arial"/>
              </a:rPr>
              <a:t>Max: (23 minutes) x (24 distractions/hour)</a:t>
            </a:r>
            <a:endParaRPr b="0" i="0" sz="1600" u="none" cap="none" strike="noStrike">
              <a:solidFill>
                <a:srgbClr val="222222"/>
              </a:solidFill>
              <a:latin typeface="Arial"/>
              <a:ea typeface="Arial"/>
              <a:cs typeface="Arial"/>
              <a:sym typeface="Arial"/>
            </a:endParaRPr>
          </a:p>
        </p:txBody>
      </p:sp>
      <p:pic>
        <p:nvPicPr>
          <p:cNvPr id="302" name="Google Shape;302;p37"/>
          <p:cNvPicPr preferRelativeResize="0"/>
          <p:nvPr/>
        </p:nvPicPr>
        <p:blipFill rotWithShape="1">
          <a:blip r:embed="rId5">
            <a:alphaModFix/>
          </a:blip>
          <a:srcRect b="0" l="0" r="0" t="0"/>
          <a:stretch/>
        </p:blipFill>
        <p:spPr>
          <a:xfrm>
            <a:off x="838200" y="4286888"/>
            <a:ext cx="1591022" cy="9330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0"/>
          <p:cNvSpPr txBox="1"/>
          <p:nvPr>
            <p:ph idx="4294967295" type="ctrTitle"/>
          </p:nvPr>
        </p:nvSpPr>
        <p:spPr>
          <a:xfrm>
            <a:off x="1105075" y="5249025"/>
            <a:ext cx="9768000" cy="12798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br>
              <a:rPr b="1" lang="en-US" sz="2800">
                <a:solidFill>
                  <a:srgbClr val="222A35"/>
                </a:solidFill>
              </a:rPr>
            </a:br>
            <a:r>
              <a:rPr b="1" lang="en-US" sz="2800">
                <a:solidFill>
                  <a:srgbClr val="1C4587"/>
                </a:solidFill>
              </a:rPr>
              <a:t>Discussion #4</a:t>
            </a:r>
            <a:br>
              <a:rPr b="1" lang="en-US" sz="2800">
                <a:solidFill>
                  <a:srgbClr val="1C4587"/>
                </a:solidFill>
              </a:rPr>
            </a:br>
            <a:r>
              <a:rPr b="1" lang="en-US" sz="5400">
                <a:solidFill>
                  <a:srgbClr val="1C4587"/>
                </a:solidFill>
              </a:rPr>
              <a:t> </a:t>
            </a:r>
            <a:r>
              <a:rPr b="1" lang="en-US" sz="4800">
                <a:solidFill>
                  <a:srgbClr val="1C4587"/>
                </a:solidFill>
              </a:rPr>
              <a:t>Productivity: Honoring Time</a:t>
            </a:r>
            <a:endParaRPr b="1" sz="5400">
              <a:solidFill>
                <a:srgbClr val="1C4587"/>
              </a:solidFill>
            </a:endParaRPr>
          </a:p>
        </p:txBody>
      </p:sp>
      <p:sp>
        <p:nvSpPr>
          <p:cNvPr id="144" name="Google Shape;144;p20"/>
          <p:cNvSpPr txBox="1"/>
          <p:nvPr/>
        </p:nvSpPr>
        <p:spPr>
          <a:xfrm>
            <a:off x="1175732" y="205935"/>
            <a:ext cx="9768000" cy="1279800"/>
          </a:xfrm>
          <a:prstGeom prst="rect">
            <a:avLst/>
          </a:prstGeom>
          <a:solidFill>
            <a:schemeClr val="lt1"/>
          </a:solidFill>
          <a:ln>
            <a:noFill/>
          </a:ln>
        </p:spPr>
        <p:txBody>
          <a:bodyPr anchorCtr="0" anchor="ctr" bIns="45700" lIns="91425" spcFirstLastPara="1" rIns="91425" wrap="square" tIns="45700">
            <a:normAutofit fontScale="85000" lnSpcReduction="20000"/>
          </a:bodyPr>
          <a:lstStyle/>
          <a:p>
            <a:pPr indent="0" lvl="0" marL="0" marR="0" rtl="0" algn="ctr">
              <a:lnSpc>
                <a:spcPct val="100000"/>
              </a:lnSpc>
              <a:spcBef>
                <a:spcPts val="0"/>
              </a:spcBef>
              <a:spcAft>
                <a:spcPts val="0"/>
              </a:spcAft>
              <a:buClr>
                <a:srgbClr val="222A35"/>
              </a:buClr>
              <a:buSzPct val="95071"/>
              <a:buFont typeface="Calibri"/>
              <a:buNone/>
            </a:pPr>
            <a:r>
              <a:rPr b="1" i="0" lang="en-US" sz="5679" u="none" cap="none" strike="noStrike">
                <a:solidFill>
                  <a:srgbClr val="1C4587"/>
                </a:solidFill>
                <a:latin typeface="Calibri"/>
                <a:ea typeface="Calibri"/>
                <a:cs typeface="Calibri"/>
                <a:sym typeface="Calibri"/>
              </a:rPr>
              <a:t>Bringing Digital Wellness Home</a:t>
            </a:r>
            <a:endParaRPr b="1" i="0" sz="5679" u="none" cap="none" strike="noStrike">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222A35"/>
              </a:buClr>
              <a:buSzPct val="102706"/>
              <a:buFont typeface="Calibri"/>
              <a:buNone/>
            </a:pPr>
            <a:r>
              <a:rPr b="1" lang="en-US" sz="5257">
                <a:solidFill>
                  <a:srgbClr val="E3760B"/>
                </a:solidFill>
                <a:latin typeface="Calibri"/>
                <a:ea typeface="Calibri"/>
                <a:cs typeface="Calibri"/>
                <a:sym typeface="Calibri"/>
              </a:rPr>
              <a:t>+BONUS MATERIALS</a:t>
            </a:r>
            <a:endParaRPr sz="2063">
              <a:solidFill>
                <a:srgbClr val="E3760B"/>
              </a:solidFill>
              <a:latin typeface="Calibri"/>
              <a:ea typeface="Calibri"/>
              <a:cs typeface="Calibri"/>
              <a:sym typeface="Calibri"/>
            </a:endParaRPr>
          </a:p>
        </p:txBody>
      </p:sp>
      <p:sp>
        <p:nvSpPr>
          <p:cNvPr id="145" name="Google Shape;145;p20"/>
          <p:cNvSpPr txBox="1"/>
          <p:nvPr/>
        </p:nvSpPr>
        <p:spPr>
          <a:xfrm>
            <a:off x="-111212" y="6545943"/>
            <a:ext cx="124557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US" sz="1300" u="none" cap="none" strike="noStrike">
                <a:solidFill>
                  <a:schemeClr val="dk1"/>
                </a:solidFill>
                <a:latin typeface="Calibri"/>
                <a:ea typeface="Calibri"/>
                <a:cs typeface="Calibri"/>
                <a:sym typeface="Calibri"/>
              </a:rPr>
              <a:t>**These discussions are for educational purposes only and should not be used as a substitute for professional health support and personal health research.**</a:t>
            </a:r>
            <a:endParaRPr b="0" i="1" sz="1300" u="none" cap="none" strike="noStrike">
              <a:solidFill>
                <a:schemeClr val="dk1"/>
              </a:solidFill>
              <a:latin typeface="Calibri"/>
              <a:ea typeface="Calibri"/>
              <a:cs typeface="Calibri"/>
              <a:sym typeface="Calibri"/>
            </a:endParaRPr>
          </a:p>
        </p:txBody>
      </p:sp>
      <p:pic>
        <p:nvPicPr>
          <p:cNvPr id="146" name="Google Shape;146;p20"/>
          <p:cNvPicPr preferRelativeResize="0"/>
          <p:nvPr/>
        </p:nvPicPr>
        <p:blipFill rotWithShape="1">
          <a:blip r:embed="rId3">
            <a:alphaModFix/>
          </a:blip>
          <a:srcRect b="0" l="0" r="0" t="0"/>
          <a:stretch/>
        </p:blipFill>
        <p:spPr>
          <a:xfrm>
            <a:off x="3627664" y="1886464"/>
            <a:ext cx="4864100" cy="3162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8"/>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rgbClr val="1C4587"/>
                </a:solidFill>
                <a:latin typeface="Calibri"/>
                <a:ea typeface="Calibri"/>
                <a:cs typeface="Calibri"/>
                <a:sym typeface="Calibri"/>
              </a:rPr>
              <a:t>DWI Survey – Productivity Section</a:t>
            </a:r>
            <a:endParaRPr b="1" i="1" sz="4400" u="none" cap="none" strike="noStrike">
              <a:solidFill>
                <a:srgbClr val="1C4587"/>
              </a:solidFill>
              <a:latin typeface="Calibri"/>
              <a:ea typeface="Calibri"/>
              <a:cs typeface="Calibri"/>
              <a:sym typeface="Calibri"/>
            </a:endParaRPr>
          </a:p>
        </p:txBody>
      </p:sp>
      <p:pic>
        <p:nvPicPr>
          <p:cNvPr id="309" name="Google Shape;309;p38"/>
          <p:cNvPicPr preferRelativeResize="0"/>
          <p:nvPr/>
        </p:nvPicPr>
        <p:blipFill rotWithShape="1">
          <a:blip r:embed="rId3">
            <a:alphaModFix/>
          </a:blip>
          <a:srcRect b="0" l="0" r="0" t="0"/>
          <a:stretch/>
        </p:blipFill>
        <p:spPr>
          <a:xfrm>
            <a:off x="-105639" y="1344350"/>
            <a:ext cx="12403274" cy="4771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9"/>
          <p:cNvSpPr txBox="1"/>
          <p:nvPr/>
        </p:nvSpPr>
        <p:spPr>
          <a:xfrm>
            <a:off x="838200" y="16035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The "Mere Presence" Phenomenon</a:t>
            </a:r>
            <a:endParaRPr b="0" i="0" sz="1400" u="none" cap="none" strike="noStrike">
              <a:solidFill>
                <a:srgbClr val="1C4587"/>
              </a:solidFill>
              <a:latin typeface="Arial"/>
              <a:ea typeface="Arial"/>
              <a:cs typeface="Arial"/>
              <a:sym typeface="Arial"/>
            </a:endParaRPr>
          </a:p>
        </p:txBody>
      </p:sp>
      <p:sp>
        <p:nvSpPr>
          <p:cNvPr id="316" name="Google Shape;316;p39"/>
          <p:cNvSpPr txBox="1"/>
          <p:nvPr/>
        </p:nvSpPr>
        <p:spPr>
          <a:xfrm>
            <a:off x="1517625" y="1446650"/>
            <a:ext cx="9191700" cy="14889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None/>
            </a:pPr>
            <a:r>
              <a:rPr lang="en-US" sz="2800">
                <a:solidFill>
                  <a:srgbClr val="1C4587"/>
                </a:solidFill>
                <a:latin typeface="Calibri"/>
                <a:ea typeface="Calibri"/>
                <a:cs typeface="Calibri"/>
                <a:sym typeface="Calibri"/>
              </a:rPr>
              <a:t>“[T]he "mere presence" of a cell phone may be </a:t>
            </a:r>
            <a:endParaRPr sz="2800">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lang="en-US" sz="2800">
                <a:solidFill>
                  <a:srgbClr val="E3760B"/>
                </a:solidFill>
                <a:latin typeface="Calibri"/>
                <a:ea typeface="Calibri"/>
                <a:cs typeface="Calibri"/>
                <a:sym typeface="Calibri"/>
              </a:rPr>
              <a:t>sufficiently distracting to produce diminished attention</a:t>
            </a:r>
            <a:r>
              <a:rPr lang="en-US" sz="2800">
                <a:solidFill>
                  <a:srgbClr val="1C4587"/>
                </a:solidFill>
                <a:latin typeface="Calibri"/>
                <a:ea typeface="Calibri"/>
                <a:cs typeface="Calibri"/>
                <a:sym typeface="Calibri"/>
              </a:rPr>
              <a:t> </a:t>
            </a:r>
            <a:endParaRPr sz="2800">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lang="en-US" sz="2800">
                <a:solidFill>
                  <a:srgbClr val="1C4587"/>
                </a:solidFill>
                <a:latin typeface="Calibri"/>
                <a:ea typeface="Calibri"/>
                <a:cs typeface="Calibri"/>
                <a:sym typeface="Calibri"/>
              </a:rPr>
              <a:t>and </a:t>
            </a:r>
            <a:r>
              <a:rPr lang="en-US" sz="2800">
                <a:solidFill>
                  <a:srgbClr val="E3760B"/>
                </a:solidFill>
                <a:latin typeface="Calibri"/>
                <a:ea typeface="Calibri"/>
                <a:cs typeface="Calibri"/>
                <a:sym typeface="Calibri"/>
              </a:rPr>
              <a:t>deficits in task-performance</a:t>
            </a:r>
            <a:r>
              <a:rPr lang="en-US" sz="2800">
                <a:solidFill>
                  <a:srgbClr val="1C4587"/>
                </a:solidFill>
                <a:latin typeface="Calibri"/>
                <a:ea typeface="Calibri"/>
                <a:cs typeface="Calibri"/>
                <a:sym typeface="Calibri"/>
              </a:rPr>
              <a:t>, </a:t>
            </a:r>
            <a:endParaRPr sz="2800">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lang="en-US" sz="2800">
                <a:solidFill>
                  <a:srgbClr val="1C4587"/>
                </a:solidFill>
                <a:latin typeface="Calibri"/>
                <a:ea typeface="Calibri"/>
                <a:cs typeface="Calibri"/>
                <a:sym typeface="Calibri"/>
              </a:rPr>
              <a:t>especially for tasks with greater attentional and cognitive demands.” </a:t>
            </a:r>
            <a:endParaRPr sz="2800">
              <a:solidFill>
                <a:srgbClr val="1C4587"/>
              </a:solidFill>
              <a:latin typeface="Calibri"/>
              <a:ea typeface="Calibri"/>
              <a:cs typeface="Calibri"/>
              <a:sym typeface="Calibri"/>
            </a:endParaRPr>
          </a:p>
        </p:txBody>
      </p:sp>
      <p:pic>
        <p:nvPicPr>
          <p:cNvPr id="317" name="Google Shape;317;p39"/>
          <p:cNvPicPr preferRelativeResize="0"/>
          <p:nvPr/>
        </p:nvPicPr>
        <p:blipFill rotWithShape="1">
          <a:blip r:embed="rId3">
            <a:alphaModFix/>
          </a:blip>
          <a:srcRect b="0" l="0" r="0" t="36098"/>
          <a:stretch/>
        </p:blipFill>
        <p:spPr>
          <a:xfrm>
            <a:off x="1744833" y="3126906"/>
            <a:ext cx="8702334" cy="3398927"/>
          </a:xfrm>
          <a:prstGeom prst="rect">
            <a:avLst/>
          </a:prstGeom>
          <a:solidFill>
            <a:srgbClr val="FFFFFF"/>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0"/>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E3760B"/>
                </a:solidFill>
                <a:latin typeface="Calibri"/>
                <a:ea typeface="Calibri"/>
                <a:cs typeface="Calibri"/>
                <a:sym typeface="Calibri"/>
              </a:rPr>
              <a:t>Tip</a:t>
            </a:r>
            <a:r>
              <a:rPr b="1" lang="en-US" sz="4000">
                <a:solidFill>
                  <a:srgbClr val="1C4587"/>
                </a:solidFill>
                <a:latin typeface="Calibri"/>
                <a:ea typeface="Calibri"/>
                <a:cs typeface="Calibri"/>
                <a:sym typeface="Calibri"/>
              </a:rPr>
              <a:t>:</a:t>
            </a:r>
            <a:r>
              <a:rPr b="1" lang="en-US" sz="4000">
                <a:solidFill>
                  <a:srgbClr val="1C4587"/>
                </a:solidFill>
                <a:latin typeface="Calibri"/>
                <a:ea typeface="Calibri"/>
                <a:cs typeface="Calibri"/>
                <a:sym typeface="Calibri"/>
              </a:rPr>
              <a:t> </a:t>
            </a:r>
            <a:r>
              <a:rPr b="1" i="1" lang="en-US" sz="4000">
                <a:solidFill>
                  <a:srgbClr val="1C4587"/>
                </a:solidFill>
                <a:latin typeface="Calibri"/>
                <a:ea typeface="Calibri"/>
                <a:cs typeface="Calibri"/>
                <a:sym typeface="Calibri"/>
              </a:rPr>
              <a:t>Practice social distancing from your phone!</a:t>
            </a:r>
            <a:endParaRPr b="1" i="1" sz="4000">
              <a:solidFill>
                <a:srgbClr val="1C4587"/>
              </a:solidFill>
              <a:latin typeface="Calibri"/>
              <a:ea typeface="Calibri"/>
              <a:cs typeface="Calibri"/>
              <a:sym typeface="Calibri"/>
            </a:endParaRPr>
          </a:p>
        </p:txBody>
      </p:sp>
      <p:pic>
        <p:nvPicPr>
          <p:cNvPr descr="https://lh6.googleusercontent.com/cnuwWJndPKxHIHvyT-dZe5Kl9lRLSJpTttc9iC9WBG091NWHCPxAoo1yftiyxKRx1TStsG7AKmtXEE_YjyIYq0Y3YvGWobYEYj8E7yRW7eUFyDI-K71QID2EDxlf7Jv9qB4UlNEk6Ag=s0" id="324" name="Google Shape;324;p40"/>
          <p:cNvPicPr preferRelativeResize="0"/>
          <p:nvPr/>
        </p:nvPicPr>
        <p:blipFill rotWithShape="1">
          <a:blip r:embed="rId3">
            <a:alphaModFix/>
          </a:blip>
          <a:srcRect b="0" l="0" r="0" t="0"/>
          <a:stretch/>
        </p:blipFill>
        <p:spPr>
          <a:xfrm>
            <a:off x="1364797" y="1309914"/>
            <a:ext cx="9274173" cy="3623146"/>
          </a:xfrm>
          <a:prstGeom prst="rect">
            <a:avLst/>
          </a:prstGeom>
          <a:noFill/>
          <a:ln>
            <a:noFill/>
          </a:ln>
        </p:spPr>
      </p:pic>
      <p:sp>
        <p:nvSpPr>
          <p:cNvPr id="325" name="Google Shape;325;p40"/>
          <p:cNvSpPr/>
          <p:nvPr/>
        </p:nvSpPr>
        <p:spPr>
          <a:xfrm>
            <a:off x="1364797" y="6380860"/>
            <a:ext cx="1113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https://repositories.lib.utexas.edu/bitstream/handle/2152/64130/braindrain.pdf?sequence=2</a:t>
            </a:r>
            <a:endParaRPr sz="1800">
              <a:solidFill>
                <a:schemeClr val="dk1"/>
              </a:solidFill>
              <a:latin typeface="Calibri"/>
              <a:ea typeface="Calibri"/>
              <a:cs typeface="Calibri"/>
              <a:sym typeface="Calibri"/>
            </a:endParaRPr>
          </a:p>
        </p:txBody>
      </p:sp>
      <p:sp>
        <p:nvSpPr>
          <p:cNvPr id="326" name="Google Shape;326;p40"/>
          <p:cNvSpPr/>
          <p:nvPr/>
        </p:nvSpPr>
        <p:spPr>
          <a:xfrm>
            <a:off x="838189" y="5149061"/>
            <a:ext cx="10515600" cy="10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Working Memory: </a:t>
            </a:r>
            <a:r>
              <a:rPr lang="en-US" sz="2000">
                <a:solidFill>
                  <a:schemeClr val="dk1"/>
                </a:solidFill>
                <a:latin typeface="Calibri"/>
                <a:ea typeface="Calibri"/>
                <a:cs typeface="Calibri"/>
                <a:sym typeface="Calibri"/>
              </a:rPr>
              <a:t>resources for “controlling and regulating cognitive processes across domains”</a:t>
            </a:r>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Fluid Intelligence: </a:t>
            </a:r>
            <a:r>
              <a:rPr lang="en-US" sz="2000">
                <a:solidFill>
                  <a:schemeClr val="dk1"/>
                </a:solidFill>
                <a:latin typeface="Calibri"/>
                <a:ea typeface="Calibri"/>
                <a:cs typeface="Calibri"/>
                <a:sym typeface="Calibri"/>
              </a:rPr>
              <a:t>”ability to reason and solve novel problems” and manage cognitive processes for goal-oriented tasks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1"/>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fontScale="85000"/>
          </a:bodyPr>
          <a:lstStyle/>
          <a:p>
            <a:pPr indent="0" lvl="0" marL="0" marR="0" rtl="0" algn="ctr">
              <a:lnSpc>
                <a:spcPct val="90000"/>
              </a:lnSpc>
              <a:spcBef>
                <a:spcPts val="0"/>
              </a:spcBef>
              <a:spcAft>
                <a:spcPts val="0"/>
              </a:spcAft>
              <a:buClr>
                <a:schemeClr val="dk1"/>
              </a:buClr>
              <a:buSzPct val="100000"/>
              <a:buFont typeface="Calibri"/>
              <a:buNone/>
            </a:pPr>
            <a:r>
              <a:rPr b="1" lang="en-US" sz="4000">
                <a:solidFill>
                  <a:srgbClr val="1C4587"/>
                </a:solidFill>
                <a:latin typeface="Calibri"/>
                <a:ea typeface="Calibri"/>
                <a:cs typeface="Calibri"/>
                <a:sym typeface="Calibri"/>
              </a:rPr>
              <a:t>Reduce “brain drain” = “Mere Presence” Phenomenon</a:t>
            </a:r>
            <a:endParaRPr>
              <a:solidFill>
                <a:srgbClr val="1C4587"/>
              </a:solidFill>
            </a:endParaRPr>
          </a:p>
          <a:p>
            <a:pPr indent="0" lvl="0" marL="0" marR="0" rtl="0" algn="ctr">
              <a:lnSpc>
                <a:spcPct val="90000"/>
              </a:lnSpc>
              <a:spcBef>
                <a:spcPts val="0"/>
              </a:spcBef>
              <a:spcAft>
                <a:spcPts val="0"/>
              </a:spcAft>
              <a:buClr>
                <a:schemeClr val="dk1"/>
              </a:buClr>
              <a:buSzPct val="100000"/>
              <a:buFont typeface="Calibri"/>
              <a:buNone/>
            </a:pPr>
            <a:r>
              <a:rPr b="1" i="1" lang="en-US" sz="4000">
                <a:solidFill>
                  <a:srgbClr val="1C4587"/>
                </a:solidFill>
                <a:latin typeface="Calibri"/>
                <a:ea typeface="Calibri"/>
                <a:cs typeface="Calibri"/>
                <a:sym typeface="Calibri"/>
              </a:rPr>
              <a:t>Practice social distancing from your phone!</a:t>
            </a:r>
            <a:endParaRPr b="1" i="1" sz="4000">
              <a:solidFill>
                <a:srgbClr val="1C4587"/>
              </a:solidFill>
              <a:latin typeface="Calibri"/>
              <a:ea typeface="Calibri"/>
              <a:cs typeface="Calibri"/>
              <a:sym typeface="Calibri"/>
            </a:endParaRPr>
          </a:p>
        </p:txBody>
      </p:sp>
      <p:sp>
        <p:nvSpPr>
          <p:cNvPr id="333" name="Google Shape;333;p41"/>
          <p:cNvSpPr/>
          <p:nvPr/>
        </p:nvSpPr>
        <p:spPr>
          <a:xfrm>
            <a:off x="838200" y="1389491"/>
            <a:ext cx="10515600" cy="489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t/>
            </a:r>
            <a:endParaRPr sz="2400">
              <a:solidFill>
                <a:schemeClr val="dk1"/>
              </a:solidFill>
              <a:latin typeface="Arial"/>
              <a:ea typeface="Arial"/>
              <a:cs typeface="Arial"/>
              <a:sym typeface="Arial"/>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“’Working memory capacity’ (WMC) reflects the availability of attentional resources, which serve the ‘central executive’ function of </a:t>
            </a:r>
            <a:r>
              <a:rPr b="1" lang="en-US" sz="2400">
                <a:solidFill>
                  <a:schemeClr val="dk1"/>
                </a:solidFill>
                <a:latin typeface="Calibri"/>
                <a:ea typeface="Calibri"/>
                <a:cs typeface="Calibri"/>
                <a:sym typeface="Calibri"/>
              </a:rPr>
              <a:t>controlling and regulating cognitive processes across domains </a:t>
            </a:r>
            <a:r>
              <a:rPr lang="en-US" sz="2400">
                <a:solidFill>
                  <a:schemeClr val="dk1"/>
                </a:solidFill>
                <a:latin typeface="Calibri"/>
                <a:ea typeface="Calibri"/>
                <a:cs typeface="Calibri"/>
                <a:sym typeface="Calibri"/>
              </a:rPr>
              <a:t>(Baddeley and Hitch 1974; Miyake and Shah 1999; Engle 2002; Baddeley 2003). ‘Fluid intelligence’ (Gf ) represents the ability </a:t>
            </a:r>
            <a:r>
              <a:rPr b="1" lang="en-US" sz="2400">
                <a:solidFill>
                  <a:schemeClr val="dk1"/>
                </a:solidFill>
                <a:latin typeface="Calibri"/>
                <a:ea typeface="Calibri"/>
                <a:cs typeface="Calibri"/>
                <a:sym typeface="Calibri"/>
              </a:rPr>
              <a:t>to reason and solve novel problems</a:t>
            </a:r>
            <a:r>
              <a:rPr lang="en-US" sz="2400">
                <a:solidFill>
                  <a:schemeClr val="dk1"/>
                </a:solidFill>
                <a:latin typeface="Calibri"/>
                <a:ea typeface="Calibri"/>
                <a:cs typeface="Calibri"/>
                <a:sym typeface="Calibri"/>
              </a:rPr>
              <a:t>… (Cattell 1987). Similar to WM, Gf stresses the ability to </a:t>
            </a:r>
            <a:r>
              <a:rPr b="1" lang="en-US" sz="2400">
                <a:solidFill>
                  <a:schemeClr val="dk1"/>
                </a:solidFill>
                <a:latin typeface="Calibri"/>
                <a:ea typeface="Calibri"/>
                <a:cs typeface="Calibri"/>
                <a:sym typeface="Calibri"/>
              </a:rPr>
              <a:t>select, store, and manipulate information in a goal-directed manner</a:t>
            </a:r>
            <a:r>
              <a:rPr lang="en-US" sz="2400">
                <a:solidFill>
                  <a:schemeClr val="dk1"/>
                </a:solidFill>
                <a:latin typeface="Calibri"/>
                <a:ea typeface="Calibri"/>
                <a:cs typeface="Calibri"/>
                <a:sym typeface="Calibri"/>
              </a:rPr>
              <a:t>. Also similar to WM, Gf is constrained by the availability of attentional resources (e.g., Engle et al. 1999; Halford et al. 2007). Crucially, the limited capacity of these … resources dictates that using attentional resources for one cognitive process or task leaves fewer available for other tasks; </a:t>
            </a:r>
            <a:r>
              <a:rPr b="1" lang="en-US" sz="2400">
                <a:solidFill>
                  <a:schemeClr val="dk1"/>
                </a:solidFill>
                <a:latin typeface="Calibri"/>
                <a:ea typeface="Calibri"/>
                <a:cs typeface="Calibri"/>
                <a:sym typeface="Calibri"/>
              </a:rPr>
              <a:t>in other words, occupying cognitive resources reduces available cognitive capacity.”</a:t>
            </a:r>
            <a:endParaRPr b="1"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 </a:t>
            </a:r>
            <a:endParaRPr b="0" i="0" sz="23000" u="none" cap="none" strike="noStrike">
              <a:solidFill>
                <a:schemeClr val="dk1"/>
              </a:solidFill>
              <a:latin typeface="Arial"/>
              <a:ea typeface="Arial"/>
              <a:cs typeface="Arial"/>
              <a:sym typeface="Arial"/>
            </a:endParaRPr>
          </a:p>
        </p:txBody>
      </p:sp>
      <p:sp>
        <p:nvSpPr>
          <p:cNvPr id="334" name="Google Shape;334;p41"/>
          <p:cNvSpPr/>
          <p:nvPr/>
        </p:nvSpPr>
        <p:spPr>
          <a:xfrm>
            <a:off x="1364797" y="6380860"/>
            <a:ext cx="1113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https://repositories.lib.utexas.edu/bitstream/handle/2152/64130/braindrain.pdf?sequence=2</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2"/>
          <p:cNvSpPr txBox="1"/>
          <p:nvPr>
            <p:ph type="title"/>
          </p:nvPr>
        </p:nvSpPr>
        <p:spPr>
          <a:xfrm>
            <a:off x="167275" y="-237275"/>
            <a:ext cx="12024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E3760B"/>
                </a:solidFill>
              </a:rPr>
              <a:t>Tip</a:t>
            </a:r>
            <a:r>
              <a:rPr b="1" lang="en-US">
                <a:solidFill>
                  <a:srgbClr val="1C4587"/>
                </a:solidFill>
              </a:rPr>
              <a:t>: </a:t>
            </a:r>
            <a:r>
              <a:rPr b="1" lang="en-US">
                <a:solidFill>
                  <a:srgbClr val="1C4587"/>
                </a:solidFill>
                <a:latin typeface="Calibri"/>
                <a:ea typeface="Calibri"/>
                <a:cs typeface="Calibri"/>
                <a:sym typeface="Calibri"/>
              </a:rPr>
              <a:t>Say no to defaults</a:t>
            </a:r>
            <a:r>
              <a:rPr b="1" lang="en-US">
                <a:solidFill>
                  <a:srgbClr val="1C4587"/>
                </a:solidFill>
              </a:rPr>
              <a:t>! </a:t>
            </a:r>
            <a:r>
              <a:rPr b="1" lang="en-US">
                <a:solidFill>
                  <a:srgbClr val="1C4587"/>
                </a:solidFill>
                <a:latin typeface="Calibri"/>
                <a:ea typeface="Calibri"/>
                <a:cs typeface="Calibri"/>
                <a:sym typeface="Calibri"/>
              </a:rPr>
              <a:t>Reduce Notifications </a:t>
            </a:r>
            <a:endParaRPr b="1">
              <a:solidFill>
                <a:srgbClr val="1C4587"/>
              </a:solidFill>
              <a:latin typeface="Calibri"/>
              <a:ea typeface="Calibri"/>
              <a:cs typeface="Calibri"/>
              <a:sym typeface="Calibri"/>
            </a:endParaRPr>
          </a:p>
        </p:txBody>
      </p:sp>
      <p:sp>
        <p:nvSpPr>
          <p:cNvPr id="341" name="Google Shape;341;p42"/>
          <p:cNvSpPr txBox="1"/>
          <p:nvPr/>
        </p:nvSpPr>
        <p:spPr>
          <a:xfrm>
            <a:off x="4749800" y="1319925"/>
            <a:ext cx="6828900" cy="4879500"/>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298450" lvl="0" marL="28575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Notifications are ON as a default by tech companies</a:t>
            </a:r>
            <a:r>
              <a:rPr lang="en-US" sz="2600">
                <a:solidFill>
                  <a:schemeClr val="dk1"/>
                </a:solidFill>
                <a:latin typeface="Calibri"/>
                <a:ea typeface="Calibri"/>
                <a:cs typeface="Calibri"/>
                <a:sym typeface="Calibri"/>
              </a:rPr>
              <a:t>: </a:t>
            </a:r>
            <a:r>
              <a:rPr b="1" i="0" lang="en-US" sz="2600" u="none" cap="none" strike="noStrike">
                <a:solidFill>
                  <a:schemeClr val="dk1"/>
                </a:solidFill>
                <a:latin typeface="Calibri"/>
                <a:ea typeface="Calibri"/>
                <a:cs typeface="Calibri"/>
                <a:sym typeface="Calibri"/>
              </a:rPr>
              <a:t>say no to defaults</a:t>
            </a:r>
            <a:endParaRPr b="1" i="0" sz="1600" u="none" cap="none" strike="noStrike">
              <a:solidFill>
                <a:srgbClr val="000000"/>
              </a:solidFill>
            </a:endParaRPr>
          </a:p>
          <a:p>
            <a:pPr indent="-298450" lvl="0" marL="285750" marR="0" rtl="0" algn="l">
              <a:lnSpc>
                <a:spcPct val="100000"/>
              </a:lnSpc>
              <a:spcBef>
                <a:spcPts val="6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2/3 of people don't turn off notifications (Nir)</a:t>
            </a:r>
            <a:endParaRPr b="0" i="0" sz="1600" u="none" cap="none" strike="noStrike">
              <a:solidFill>
                <a:srgbClr val="000000"/>
              </a:solidFill>
              <a:latin typeface="Arial"/>
              <a:ea typeface="Arial"/>
              <a:cs typeface="Arial"/>
              <a:sym typeface="Arial"/>
            </a:endParaRPr>
          </a:p>
          <a:p>
            <a:pPr indent="-298450" lvl="0" marL="285750" marR="0" rtl="0" algn="l">
              <a:lnSpc>
                <a:spcPct val="100000"/>
              </a:lnSpc>
              <a:spcBef>
                <a:spcPts val="6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Ask yourself:</a:t>
            </a:r>
            <a:endParaRPr b="0" i="0" sz="1600" u="none" cap="none" strike="noStrike">
              <a:solidFill>
                <a:srgbClr val="000000"/>
              </a:solidFill>
              <a:latin typeface="Arial"/>
              <a:ea typeface="Arial"/>
              <a:cs typeface="Arial"/>
              <a:sym typeface="Arial"/>
            </a:endParaRPr>
          </a:p>
          <a:p>
            <a:pPr indent="-298450" lvl="1" marL="742950" marR="0" rtl="0" algn="l">
              <a:lnSpc>
                <a:spcPct val="100000"/>
              </a:lnSpc>
              <a:spcBef>
                <a:spcPts val="6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“Are notifications serving me? Are they heading me toward what I want to be doing, being, becoming?</a:t>
            </a:r>
            <a:r>
              <a:rPr lang="en-US" sz="2600">
                <a:solidFill>
                  <a:schemeClr val="dk1"/>
                </a:solidFill>
                <a:latin typeface="Calibri"/>
                <a:ea typeface="Calibri"/>
                <a:cs typeface="Calibri"/>
                <a:sym typeface="Calibri"/>
              </a:rPr>
              <a:t>"</a:t>
            </a:r>
            <a:endParaRPr b="0" i="0" sz="1600" u="none" cap="none" strike="noStrike">
              <a:solidFill>
                <a:srgbClr val="000000"/>
              </a:solidFill>
              <a:latin typeface="Arial"/>
              <a:ea typeface="Arial"/>
              <a:cs typeface="Arial"/>
              <a:sym typeface="Arial"/>
            </a:endParaRPr>
          </a:p>
          <a:p>
            <a:pPr indent="-298450" lvl="0" marL="285750" marR="0" rtl="0" algn="l">
              <a:lnSpc>
                <a:spcPct val="100000"/>
              </a:lnSpc>
              <a:spcBef>
                <a:spcPts val="6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“Get notifications from people, not products.” -Chris Flack(?)</a:t>
            </a:r>
            <a:endParaRPr b="0" i="0" sz="2600" u="none" cap="none" strike="noStrike">
              <a:solidFill>
                <a:schemeClr val="dk1"/>
              </a:solidFill>
              <a:latin typeface="Calibri"/>
              <a:ea typeface="Calibri"/>
              <a:cs typeface="Calibri"/>
              <a:sym typeface="Calibri"/>
            </a:endParaRPr>
          </a:p>
          <a:p>
            <a:pPr indent="-298450" lvl="0" marL="285750" marR="0" rtl="0" algn="l">
              <a:lnSpc>
                <a:spcPct val="100000"/>
              </a:lnSpc>
              <a:spcBef>
                <a:spcPts val="600"/>
              </a:spcBef>
              <a:spcAft>
                <a:spcPts val="0"/>
              </a:spcAft>
              <a:buClr>
                <a:schemeClr val="dk1"/>
              </a:buClr>
              <a:buSzPts val="2600"/>
              <a:buFont typeface="Arial"/>
              <a:buChar char="•"/>
            </a:pPr>
            <a:r>
              <a:rPr b="0" i="0" lang="en-US" sz="2600" u="none" cap="none" strike="noStrike">
                <a:solidFill>
                  <a:schemeClr val="dk1"/>
                </a:solidFill>
                <a:latin typeface="Calibri"/>
                <a:ea typeface="Calibri"/>
                <a:cs typeface="Calibri"/>
                <a:sym typeface="Calibri"/>
              </a:rPr>
              <a:t>No notifications during time boxing (more on time boxing later in this di</a:t>
            </a:r>
            <a:r>
              <a:rPr lang="en-US" sz="2600">
                <a:solidFill>
                  <a:schemeClr val="dk1"/>
                </a:solidFill>
                <a:latin typeface="Calibri"/>
                <a:ea typeface="Calibri"/>
                <a:cs typeface="Calibri"/>
                <a:sym typeface="Calibri"/>
              </a:rPr>
              <a:t>scussion)</a:t>
            </a:r>
            <a:endParaRPr b="0" i="0" sz="2600" u="none" cap="none" strike="noStrike">
              <a:solidFill>
                <a:schemeClr val="dk1"/>
              </a:solidFill>
              <a:latin typeface="Calibri"/>
              <a:ea typeface="Calibri"/>
              <a:cs typeface="Calibri"/>
              <a:sym typeface="Calibri"/>
            </a:endParaRPr>
          </a:p>
        </p:txBody>
      </p:sp>
      <p:pic>
        <p:nvPicPr>
          <p:cNvPr id="342" name="Google Shape;342;p42"/>
          <p:cNvPicPr preferRelativeResize="0"/>
          <p:nvPr/>
        </p:nvPicPr>
        <p:blipFill rotWithShape="1">
          <a:blip r:embed="rId3">
            <a:alphaModFix/>
          </a:blip>
          <a:srcRect b="0" l="0" r="0" t="0"/>
          <a:stretch/>
        </p:blipFill>
        <p:spPr>
          <a:xfrm>
            <a:off x="939800" y="2360807"/>
            <a:ext cx="3289300" cy="1727200"/>
          </a:xfrm>
          <a:prstGeom prst="rect">
            <a:avLst/>
          </a:prstGeom>
          <a:noFill/>
          <a:ln>
            <a:noFill/>
          </a:ln>
        </p:spPr>
      </p:pic>
      <p:sp>
        <p:nvSpPr>
          <p:cNvPr id="343" name="Google Shape;343;p42"/>
          <p:cNvSpPr txBox="1"/>
          <p:nvPr/>
        </p:nvSpPr>
        <p:spPr>
          <a:xfrm>
            <a:off x="353900" y="626575"/>
            <a:ext cx="11224800" cy="569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600"/>
              </a:spcBef>
              <a:spcAft>
                <a:spcPts val="0"/>
              </a:spcAft>
              <a:buNone/>
            </a:pPr>
            <a:r>
              <a:rPr b="1" lang="en-US" sz="2500">
                <a:solidFill>
                  <a:srgbClr val="E3760B"/>
                </a:solidFill>
                <a:latin typeface="Calibri"/>
                <a:ea typeface="Calibri"/>
                <a:cs typeface="Calibri"/>
                <a:sym typeface="Calibri"/>
              </a:rPr>
              <a:t>NOTE: Bonus materials include many specifics about how to turn off notifications!</a:t>
            </a:r>
            <a:endParaRPr b="1" sz="2500">
              <a:solidFill>
                <a:srgbClr val="E3760B"/>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3"/>
          <p:cNvSpPr txBox="1"/>
          <p:nvPr>
            <p:ph type="title"/>
          </p:nvPr>
        </p:nvSpPr>
        <p:spPr>
          <a:xfrm>
            <a:off x="167275" y="143725"/>
            <a:ext cx="120246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E3760B"/>
                </a:solidFill>
              </a:rPr>
              <a:t>Tip</a:t>
            </a:r>
            <a:r>
              <a:rPr b="1" lang="en-US">
                <a:solidFill>
                  <a:srgbClr val="1C4587"/>
                </a:solidFill>
              </a:rPr>
              <a:t>: Schedule time for email</a:t>
            </a:r>
            <a:br>
              <a:rPr b="1" lang="en-US">
                <a:solidFill>
                  <a:srgbClr val="1C4587"/>
                </a:solidFill>
                <a:latin typeface="Calibri"/>
                <a:ea typeface="Calibri"/>
                <a:cs typeface="Calibri"/>
                <a:sym typeface="Calibri"/>
              </a:rPr>
            </a:br>
            <a:r>
              <a:rPr b="1" lang="en-US">
                <a:solidFill>
                  <a:srgbClr val="1C4587"/>
                </a:solidFill>
              </a:rPr>
              <a:t>(Some recommend only 2x day, touching email 1x)</a:t>
            </a:r>
            <a:endParaRPr b="1">
              <a:solidFill>
                <a:srgbClr val="1C4587"/>
              </a:solidFill>
              <a:latin typeface="Calibri"/>
              <a:ea typeface="Calibri"/>
              <a:cs typeface="Calibri"/>
              <a:sym typeface="Calibri"/>
            </a:endParaRPr>
          </a:p>
        </p:txBody>
      </p:sp>
      <p:sp>
        <p:nvSpPr>
          <p:cNvPr id="350" name="Google Shape;350;p43"/>
          <p:cNvSpPr txBox="1"/>
          <p:nvPr>
            <p:ph idx="1" type="body"/>
          </p:nvPr>
        </p:nvSpPr>
        <p:spPr>
          <a:xfrm>
            <a:off x="522513" y="1298802"/>
            <a:ext cx="11393700" cy="515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US" sz="2400"/>
              <a:t>Adobe study: &gt; 5 hours a day (work &amp; personal); times checked through the day vary</a:t>
            </a:r>
            <a:endParaRPr/>
          </a:p>
          <a:p>
            <a:pPr indent="-76200" lvl="0" marL="228600" rtl="0" algn="ctr">
              <a:lnSpc>
                <a:spcPct val="90000"/>
              </a:lnSpc>
              <a:spcBef>
                <a:spcPts val="1000"/>
              </a:spcBef>
              <a:spcAft>
                <a:spcPts val="0"/>
              </a:spcAft>
              <a:buClr>
                <a:schemeClr val="dk1"/>
              </a:buClr>
              <a:buSzPts val="2400"/>
              <a:buNone/>
            </a:pPr>
            <a:r>
              <a:t/>
            </a:r>
            <a:endParaRPr sz="2400"/>
          </a:p>
        </p:txBody>
      </p:sp>
      <p:pic>
        <p:nvPicPr>
          <p:cNvPr id="351" name="Google Shape;351;p43"/>
          <p:cNvPicPr preferRelativeResize="0"/>
          <p:nvPr/>
        </p:nvPicPr>
        <p:blipFill rotWithShape="1">
          <a:blip r:embed="rId3">
            <a:alphaModFix/>
          </a:blip>
          <a:srcRect b="0" l="0" r="0" t="0"/>
          <a:stretch/>
        </p:blipFill>
        <p:spPr>
          <a:xfrm>
            <a:off x="2473155" y="1843326"/>
            <a:ext cx="6948419" cy="50146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4"/>
          <p:cNvSpPr txBox="1"/>
          <p:nvPr>
            <p:ph type="title"/>
          </p:nvPr>
        </p:nvSpPr>
        <p:spPr>
          <a:xfrm>
            <a:off x="167400" y="509850"/>
            <a:ext cx="120246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E3760B"/>
                </a:solidFill>
              </a:rPr>
              <a:t>Tip</a:t>
            </a:r>
            <a:r>
              <a:rPr b="1" lang="en-US">
                <a:solidFill>
                  <a:srgbClr val="1C4587"/>
                </a:solidFill>
              </a:rPr>
              <a:t>: </a:t>
            </a:r>
            <a:r>
              <a:rPr b="1" lang="en-US">
                <a:solidFill>
                  <a:srgbClr val="1C4587"/>
                </a:solidFill>
              </a:rPr>
              <a:t>Increase friction with your digital devices</a:t>
            </a:r>
            <a:endParaRPr b="1">
              <a:solidFill>
                <a:srgbClr val="1C4587"/>
              </a:solidFill>
            </a:endParaRPr>
          </a:p>
          <a:p>
            <a:pPr indent="0" lvl="0" marL="0" rtl="0" algn="ctr">
              <a:spcBef>
                <a:spcPts val="0"/>
              </a:spcBef>
              <a:spcAft>
                <a:spcPts val="0"/>
              </a:spcAft>
              <a:buClr>
                <a:schemeClr val="dk1"/>
              </a:buClr>
              <a:buSzPct val="285937"/>
              <a:buFont typeface="Calibri"/>
              <a:buNone/>
            </a:pPr>
            <a:r>
              <a:rPr lang="en-US" sz="3100"/>
              <a:t>”Make that next source of information [or app] a little bit more difficult to reach…</a:t>
            </a:r>
            <a:br>
              <a:rPr lang="en-US" sz="3100"/>
            </a:br>
            <a:r>
              <a:rPr lang="en-US" sz="3100"/>
              <a:t>to [help you] remain in the source of your attention for a longer period of time.”  </a:t>
            </a:r>
            <a:endParaRPr b="1">
              <a:solidFill>
                <a:srgbClr val="1C4587"/>
              </a:solidFill>
            </a:endParaRPr>
          </a:p>
        </p:txBody>
      </p:sp>
      <p:sp>
        <p:nvSpPr>
          <p:cNvPr id="358" name="Google Shape;358;p44"/>
          <p:cNvSpPr/>
          <p:nvPr/>
        </p:nvSpPr>
        <p:spPr>
          <a:xfrm>
            <a:off x="1155700" y="2079390"/>
            <a:ext cx="104139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Dr. Adam Gazzaley M.D. Ph.D.</a:t>
            </a:r>
            <a:r>
              <a:rPr lang="en-US" sz="2000">
                <a:solidFill>
                  <a:schemeClr val="dk1"/>
                </a:solidFill>
                <a:latin typeface="Calibri"/>
                <a:ea typeface="Calibri"/>
                <a:cs typeface="Calibri"/>
                <a:sym typeface="Calibri"/>
              </a:rPr>
              <a:t> - </a:t>
            </a:r>
            <a:r>
              <a:rPr b="0" i="0" lang="en-US" sz="2000" u="none" cap="none" strike="noStrike">
                <a:solidFill>
                  <a:schemeClr val="dk1"/>
                </a:solidFill>
                <a:latin typeface="Calibri"/>
                <a:ea typeface="Calibri"/>
                <a:cs typeface="Calibri"/>
                <a:sym typeface="Calibri"/>
              </a:rPr>
              <a:t> https://wellbeing.google/get-started/focus-your-time-with-tech/</a:t>
            </a:r>
            <a:endParaRPr b="0" i="0" sz="1400" u="none" cap="none" strike="noStrike">
              <a:solidFill>
                <a:srgbClr val="000000"/>
              </a:solidFill>
              <a:latin typeface="Arial"/>
              <a:ea typeface="Arial"/>
              <a:cs typeface="Arial"/>
              <a:sym typeface="Arial"/>
            </a:endParaRPr>
          </a:p>
        </p:txBody>
      </p:sp>
      <p:pic>
        <p:nvPicPr>
          <p:cNvPr id="359" name="Google Shape;359;p44"/>
          <p:cNvPicPr preferRelativeResize="0"/>
          <p:nvPr/>
        </p:nvPicPr>
        <p:blipFill>
          <a:blip r:embed="rId3">
            <a:alphaModFix/>
          </a:blip>
          <a:stretch>
            <a:fillRect/>
          </a:stretch>
        </p:blipFill>
        <p:spPr>
          <a:xfrm>
            <a:off x="896900" y="2589040"/>
            <a:ext cx="6110414" cy="4073610"/>
          </a:xfrm>
          <a:prstGeom prst="rect">
            <a:avLst/>
          </a:prstGeom>
          <a:noFill/>
          <a:ln>
            <a:noFill/>
          </a:ln>
        </p:spPr>
      </p:pic>
      <p:sp>
        <p:nvSpPr>
          <p:cNvPr id="360" name="Google Shape;360;p44"/>
          <p:cNvSpPr txBox="1"/>
          <p:nvPr/>
        </p:nvSpPr>
        <p:spPr>
          <a:xfrm>
            <a:off x="7445025" y="2878825"/>
            <a:ext cx="3665100" cy="3570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Calibri"/>
                <a:ea typeface="Calibri"/>
                <a:cs typeface="Calibri"/>
                <a:sym typeface="Calibri"/>
              </a:rPr>
              <a:t>One example of friction is to remove as many apps and notification-driven tools from your home screen as possible.</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US" sz="2000">
                <a:latin typeface="Calibri"/>
                <a:ea typeface="Calibri"/>
                <a:cs typeface="Calibri"/>
                <a:sym typeface="Calibri"/>
              </a:rPr>
              <a:t>Bonus – add something on your home screen that helps remind you of your center. For me it's a drawing my daughter did that helps me remember and recenter around core values.  </a:t>
            </a:r>
            <a:endParaRPr sz="20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5"/>
          <p:cNvSpPr txBox="1"/>
          <p:nvPr>
            <p:ph type="title"/>
          </p:nvPr>
        </p:nvSpPr>
        <p:spPr>
          <a:xfrm>
            <a:off x="317500" y="292500"/>
            <a:ext cx="114657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E3760B"/>
                </a:solidFill>
              </a:rPr>
              <a:t>Tip</a:t>
            </a:r>
            <a:r>
              <a:rPr b="1" lang="en-US">
                <a:solidFill>
                  <a:srgbClr val="1C4587"/>
                </a:solidFill>
              </a:rPr>
              <a:t>:</a:t>
            </a:r>
            <a:r>
              <a:rPr b="1" lang="en-US">
                <a:solidFill>
                  <a:srgbClr val="1C4587"/>
                </a:solidFill>
                <a:latin typeface="Calibri"/>
                <a:ea typeface="Calibri"/>
                <a:cs typeface="Calibri"/>
                <a:sym typeface="Calibri"/>
              </a:rPr>
              <a:t> </a:t>
            </a:r>
            <a:r>
              <a:rPr b="1" lang="en-US">
                <a:solidFill>
                  <a:srgbClr val="1C4587"/>
                </a:solidFill>
              </a:rPr>
              <a:t>Practice Single-tasking, -tabbing &amp;/or -apping</a:t>
            </a:r>
            <a:br>
              <a:rPr b="1" lang="en-US">
                <a:solidFill>
                  <a:srgbClr val="1C4587"/>
                </a:solidFill>
              </a:rPr>
            </a:br>
            <a:r>
              <a:rPr b="1" lang="en-US">
                <a:solidFill>
                  <a:srgbClr val="1C4587"/>
                </a:solidFill>
              </a:rPr>
              <a:t>(Try even for 5 minutes to start)</a:t>
            </a:r>
            <a:endParaRPr b="1">
              <a:solidFill>
                <a:srgbClr val="1C4587"/>
              </a:solidFill>
            </a:endParaRPr>
          </a:p>
        </p:txBody>
      </p:sp>
      <p:sp>
        <p:nvSpPr>
          <p:cNvPr id="367" name="Google Shape;367;p45"/>
          <p:cNvSpPr txBox="1"/>
          <p:nvPr/>
        </p:nvSpPr>
        <p:spPr>
          <a:xfrm>
            <a:off x="1739751" y="2091812"/>
            <a:ext cx="7518600" cy="2632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571500" lvl="0" marL="571500" marR="0" rtl="0" algn="l">
              <a:lnSpc>
                <a:spcPct val="100000"/>
              </a:lnSpc>
              <a:spcBef>
                <a:spcPts val="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Can reduce stress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Can build brain’s ability to focus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Can boost creativity</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chemeClr val="dk1"/>
              </a:buClr>
              <a:buSzPts val="3300"/>
              <a:buFont typeface="Arial"/>
              <a:buChar char="•"/>
            </a:pPr>
            <a:r>
              <a:rPr b="0" i="0" lang="en-US" sz="3300" u="none" cap="none" strike="noStrike">
                <a:solidFill>
                  <a:schemeClr val="dk1"/>
                </a:solidFill>
                <a:latin typeface="Calibri"/>
                <a:ea typeface="Calibri"/>
                <a:cs typeface="Calibri"/>
                <a:sym typeface="Calibri"/>
              </a:rPr>
              <a:t>Can increase productivity (get more done!)</a:t>
            </a:r>
            <a:endParaRPr b="0" i="0" sz="3300" u="none" cap="none" strike="noStrike">
              <a:solidFill>
                <a:schemeClr val="dk1"/>
              </a:solidFill>
              <a:latin typeface="Calibri"/>
              <a:ea typeface="Calibri"/>
              <a:cs typeface="Calibri"/>
              <a:sym typeface="Calibri"/>
            </a:endParaRPr>
          </a:p>
        </p:txBody>
      </p:sp>
      <p:sp>
        <p:nvSpPr>
          <p:cNvPr id="368" name="Google Shape;368;p45"/>
          <p:cNvSpPr txBox="1"/>
          <p:nvPr/>
        </p:nvSpPr>
        <p:spPr>
          <a:xfrm>
            <a:off x="317500" y="5431912"/>
            <a:ext cx="111633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1" lang="en-US" sz="3200" u="none" cap="none" strike="noStrike">
                <a:solidFill>
                  <a:schemeClr val="dk1"/>
                </a:solidFill>
                <a:latin typeface="Calibri"/>
                <a:ea typeface="Calibri"/>
                <a:cs typeface="Calibri"/>
                <a:sym typeface="Calibri"/>
              </a:rPr>
              <a:t>“Single tasking feels like taking a walk in the forest”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-a participant in a brain plasticity/growth course</a:t>
            </a:r>
            <a:endParaRPr b="0" i="0" sz="3200" u="none" cap="none" strike="noStrike">
              <a:solidFill>
                <a:schemeClr val="dk1"/>
              </a:solidFill>
              <a:latin typeface="Calibri"/>
              <a:ea typeface="Calibri"/>
              <a:cs typeface="Calibri"/>
              <a:sym typeface="Calibri"/>
            </a:endParaRPr>
          </a:p>
        </p:txBody>
      </p:sp>
      <p:pic>
        <p:nvPicPr>
          <p:cNvPr id="369" name="Google Shape;369;p45"/>
          <p:cNvPicPr preferRelativeResize="0"/>
          <p:nvPr/>
        </p:nvPicPr>
        <p:blipFill rotWithShape="1">
          <a:blip r:embed="rId3">
            <a:alphaModFix/>
          </a:blip>
          <a:srcRect b="0" l="0" r="0" t="0"/>
          <a:stretch/>
        </p:blipFill>
        <p:spPr>
          <a:xfrm>
            <a:off x="9485169" y="1678574"/>
            <a:ext cx="2417686" cy="36449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46"/>
          <p:cNvPicPr preferRelativeResize="0"/>
          <p:nvPr/>
        </p:nvPicPr>
        <p:blipFill>
          <a:blip r:embed="rId3">
            <a:alphaModFix/>
          </a:blip>
          <a:stretch>
            <a:fillRect/>
          </a:stretch>
        </p:blipFill>
        <p:spPr>
          <a:xfrm>
            <a:off x="152400" y="914400"/>
            <a:ext cx="11887200" cy="5881688"/>
          </a:xfrm>
          <a:prstGeom prst="rect">
            <a:avLst/>
          </a:prstGeom>
          <a:noFill/>
          <a:ln>
            <a:noFill/>
          </a:ln>
        </p:spPr>
      </p:pic>
      <p:sp>
        <p:nvSpPr>
          <p:cNvPr id="376" name="Google Shape;376;p46"/>
          <p:cNvSpPr txBox="1"/>
          <p:nvPr>
            <p:ph type="title"/>
          </p:nvPr>
        </p:nvSpPr>
        <p:spPr>
          <a:xfrm>
            <a:off x="363150" y="67625"/>
            <a:ext cx="11465700" cy="770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E3760B"/>
                </a:solidFill>
              </a:rPr>
              <a:t>Tip</a:t>
            </a:r>
            <a:r>
              <a:rPr b="1" lang="en-US">
                <a:solidFill>
                  <a:srgbClr val="1C4587"/>
                </a:solidFill>
              </a:rPr>
              <a:t>: Do some digital laundry</a:t>
            </a:r>
            <a:endParaRPr b="1">
              <a:solidFill>
                <a:srgbClr val="1C4587"/>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7"/>
          <p:cNvSpPr txBox="1"/>
          <p:nvPr/>
        </p:nvSpPr>
        <p:spPr>
          <a:xfrm>
            <a:off x="1245225" y="4475300"/>
            <a:ext cx="9292800" cy="212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400">
                <a:solidFill>
                  <a:srgbClr val="1C4587"/>
                </a:solidFill>
                <a:latin typeface="Calibri"/>
                <a:ea typeface="Calibri"/>
                <a:cs typeface="Calibri"/>
                <a:sym typeface="Calibri"/>
              </a:rPr>
              <a:t>Honoring Time: </a:t>
            </a:r>
            <a:endParaRPr b="1"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lang="en-US" sz="4400">
                <a:solidFill>
                  <a:srgbClr val="1C4587"/>
                </a:solidFill>
                <a:latin typeface="Calibri"/>
                <a:ea typeface="Calibri"/>
                <a:cs typeface="Calibri"/>
                <a:sym typeface="Calibri"/>
              </a:rPr>
              <a:t>Part 3: Addressing Distraction </a:t>
            </a:r>
            <a:endParaRPr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i="1" lang="en-US" sz="4400">
                <a:solidFill>
                  <a:srgbClr val="1C4587"/>
                </a:solidFill>
                <a:latin typeface="Calibri"/>
                <a:ea typeface="Calibri"/>
                <a:cs typeface="Calibri"/>
                <a:sym typeface="Calibri"/>
              </a:rPr>
              <a:t> from the Inside-out</a:t>
            </a:r>
            <a:endParaRPr i="1" sz="4400" u="none" cap="none" strike="noStrike">
              <a:solidFill>
                <a:srgbClr val="1C4587"/>
              </a:solidFill>
              <a:latin typeface="Calibri"/>
              <a:ea typeface="Calibri"/>
              <a:cs typeface="Calibri"/>
              <a:sym typeface="Calibri"/>
            </a:endParaRPr>
          </a:p>
        </p:txBody>
      </p:sp>
      <p:pic>
        <p:nvPicPr>
          <p:cNvPr id="383" name="Google Shape;383;p47"/>
          <p:cNvPicPr preferRelativeResize="0"/>
          <p:nvPr/>
        </p:nvPicPr>
        <p:blipFill>
          <a:blip r:embed="rId3">
            <a:alphaModFix/>
          </a:blip>
          <a:stretch>
            <a:fillRect/>
          </a:stretch>
        </p:blipFill>
        <p:spPr>
          <a:xfrm>
            <a:off x="4823377" y="763950"/>
            <a:ext cx="2333750" cy="3475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1"/>
          <p:cNvSpPr txBox="1"/>
          <p:nvPr>
            <p:ph type="title"/>
          </p:nvPr>
        </p:nvSpPr>
        <p:spPr>
          <a:xfrm>
            <a:off x="323976" y="273026"/>
            <a:ext cx="77319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ts val="3960"/>
              <a:buFont typeface="Calibri"/>
              <a:buNone/>
            </a:pPr>
            <a:r>
              <a:rPr b="1" lang="en-US">
                <a:solidFill>
                  <a:srgbClr val="1C4587"/>
                </a:solidFill>
              </a:rPr>
              <a:t>Today’s topic: Productivity, or</a:t>
            </a:r>
            <a:br>
              <a:rPr b="1" lang="en-US">
                <a:solidFill>
                  <a:srgbClr val="1C4587"/>
                </a:solidFill>
              </a:rPr>
            </a:br>
            <a:endParaRPr b="1" sz="844">
              <a:solidFill>
                <a:srgbClr val="1C4587"/>
              </a:solidFill>
            </a:endParaRPr>
          </a:p>
          <a:p>
            <a:pPr indent="0" lvl="0" marL="0" rtl="0" algn="l">
              <a:lnSpc>
                <a:spcPct val="90000"/>
              </a:lnSpc>
              <a:spcBef>
                <a:spcPts val="0"/>
              </a:spcBef>
              <a:spcAft>
                <a:spcPts val="0"/>
              </a:spcAft>
              <a:buClr>
                <a:schemeClr val="dk1"/>
              </a:buClr>
              <a:buSzPct val="83193"/>
              <a:buFont typeface="Calibri"/>
              <a:buNone/>
            </a:pPr>
            <a:r>
              <a:rPr b="1" i="1" lang="en-US" sz="5288">
                <a:solidFill>
                  <a:srgbClr val="1C4587"/>
                </a:solidFill>
              </a:rPr>
              <a:t>Honoring Time</a:t>
            </a:r>
            <a:r>
              <a:rPr b="1" lang="en-US">
                <a:solidFill>
                  <a:srgbClr val="073763"/>
                </a:solidFill>
              </a:rPr>
              <a:t> </a:t>
            </a:r>
            <a:endParaRPr b="1">
              <a:solidFill>
                <a:srgbClr val="073763"/>
              </a:solidFill>
            </a:endParaRPr>
          </a:p>
        </p:txBody>
      </p:sp>
      <p:sp>
        <p:nvSpPr>
          <p:cNvPr id="153" name="Google Shape;153;p21"/>
          <p:cNvSpPr txBox="1"/>
          <p:nvPr/>
        </p:nvSpPr>
        <p:spPr>
          <a:xfrm>
            <a:off x="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0" i="1" lang="en-US" sz="1500" u="none" cap="none" strike="noStrike">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b="0" i="1" sz="1500" u="none" cap="none" strike="noStrike">
              <a:solidFill>
                <a:schemeClr val="dk1"/>
              </a:solidFill>
              <a:latin typeface="Calibri"/>
              <a:ea typeface="Calibri"/>
              <a:cs typeface="Calibri"/>
              <a:sym typeface="Calibri"/>
            </a:endParaRPr>
          </a:p>
        </p:txBody>
      </p:sp>
      <p:pic>
        <p:nvPicPr>
          <p:cNvPr id="154" name="Google Shape;154;p21"/>
          <p:cNvPicPr preferRelativeResize="0"/>
          <p:nvPr/>
        </p:nvPicPr>
        <p:blipFill rotWithShape="1">
          <a:blip r:embed="rId3">
            <a:alphaModFix/>
          </a:blip>
          <a:srcRect b="704" l="11867" r="13399" t="0"/>
          <a:stretch/>
        </p:blipFill>
        <p:spPr>
          <a:xfrm>
            <a:off x="3483854" y="1536924"/>
            <a:ext cx="4572003" cy="4556275"/>
          </a:xfrm>
          <a:prstGeom prst="rect">
            <a:avLst/>
          </a:prstGeom>
          <a:noFill/>
          <a:ln>
            <a:noFill/>
          </a:ln>
        </p:spPr>
      </p:pic>
      <p:sp>
        <p:nvSpPr>
          <p:cNvPr id="155" name="Google Shape;155;p21"/>
          <p:cNvSpPr/>
          <p:nvPr/>
        </p:nvSpPr>
        <p:spPr>
          <a:xfrm rot="-8268734">
            <a:off x="4541227" y="2615478"/>
            <a:ext cx="2153188" cy="2715145"/>
          </a:xfrm>
          <a:prstGeom prst="ellipse">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21"/>
          <p:cNvSpPr txBox="1"/>
          <p:nvPr/>
        </p:nvSpPr>
        <p:spPr>
          <a:xfrm>
            <a:off x="8765450" y="3950125"/>
            <a:ext cx="3339900" cy="15855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rgbClr val="1C4587"/>
                </a:solidFill>
                <a:latin typeface="Calibri"/>
                <a:ea typeface="Calibri"/>
                <a:cs typeface="Calibri"/>
                <a:sym typeface="Calibri"/>
              </a:rPr>
              <a:t>"In the attention economy, </a:t>
            </a:r>
            <a:endParaRPr b="1" sz="2400">
              <a:solidFill>
                <a:srgbClr val="1C4587"/>
              </a:solidFill>
              <a:latin typeface="Calibri"/>
              <a:ea typeface="Calibri"/>
              <a:cs typeface="Calibri"/>
              <a:sym typeface="Calibri"/>
            </a:endParaRPr>
          </a:p>
          <a:p>
            <a:pPr indent="0" lvl="0" marL="0" rtl="0" algn="ctr">
              <a:spcBef>
                <a:spcPts val="0"/>
              </a:spcBef>
              <a:spcAft>
                <a:spcPts val="0"/>
              </a:spcAft>
              <a:buNone/>
            </a:pPr>
            <a:r>
              <a:rPr b="1" lang="en-US" sz="2400">
                <a:solidFill>
                  <a:srgbClr val="1C4587"/>
                </a:solidFill>
                <a:latin typeface="Calibri"/>
                <a:ea typeface="Calibri"/>
                <a:cs typeface="Calibri"/>
                <a:sym typeface="Calibri"/>
              </a:rPr>
              <a:t>mindfulness is activism."</a:t>
            </a:r>
            <a:endParaRPr b="1" sz="2400">
              <a:solidFill>
                <a:srgbClr val="1C4587"/>
              </a:solidFill>
              <a:latin typeface="Calibri"/>
              <a:ea typeface="Calibri"/>
              <a:cs typeface="Calibri"/>
              <a:sym typeface="Calibri"/>
            </a:endParaRPr>
          </a:p>
          <a:p>
            <a:pPr indent="0" lvl="0" marL="0" rtl="0" algn="ctr">
              <a:spcBef>
                <a:spcPts val="0"/>
              </a:spcBef>
              <a:spcAft>
                <a:spcPts val="0"/>
              </a:spcAft>
              <a:buNone/>
            </a:pPr>
            <a:r>
              <a:rPr lang="en-US" sz="1900">
                <a:latin typeface="Calibri"/>
                <a:ea typeface="Calibri"/>
                <a:cs typeface="Calibri"/>
                <a:sym typeface="Calibri"/>
              </a:rPr>
              <a:t>~Jay Vidyarthi</a:t>
            </a:r>
            <a:endParaRPr sz="1900">
              <a:latin typeface="Calibri"/>
              <a:ea typeface="Calibri"/>
              <a:cs typeface="Calibri"/>
              <a:sym typeface="Calibri"/>
            </a:endParaRPr>
          </a:p>
        </p:txBody>
      </p:sp>
      <p:pic>
        <p:nvPicPr>
          <p:cNvPr id="157" name="Google Shape;157;p21"/>
          <p:cNvPicPr preferRelativeResize="0"/>
          <p:nvPr/>
        </p:nvPicPr>
        <p:blipFill>
          <a:blip r:embed="rId4">
            <a:alphaModFix/>
          </a:blip>
          <a:stretch>
            <a:fillRect/>
          </a:stretch>
        </p:blipFill>
        <p:spPr>
          <a:xfrm>
            <a:off x="9397377" y="273025"/>
            <a:ext cx="2333750" cy="3475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48"/>
          <p:cNvPicPr preferRelativeResize="0"/>
          <p:nvPr/>
        </p:nvPicPr>
        <p:blipFill rotWithShape="1">
          <a:blip r:embed="rId3">
            <a:alphaModFix/>
          </a:blip>
          <a:srcRect b="0" l="0" r="0" t="0"/>
          <a:stretch/>
        </p:blipFill>
        <p:spPr>
          <a:xfrm>
            <a:off x="1509489" y="0"/>
            <a:ext cx="9144000" cy="6858000"/>
          </a:xfrm>
          <a:prstGeom prst="rect">
            <a:avLst/>
          </a:prstGeom>
          <a:noFill/>
          <a:ln>
            <a:noFill/>
          </a:ln>
        </p:spPr>
      </p:pic>
      <p:sp>
        <p:nvSpPr>
          <p:cNvPr id="390" name="Google Shape;390;p48"/>
          <p:cNvSpPr/>
          <p:nvPr/>
        </p:nvSpPr>
        <p:spPr>
          <a:xfrm>
            <a:off x="2869287" y="209077"/>
            <a:ext cx="6342600" cy="6371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391" name="Google Shape;391;p48"/>
          <p:cNvPicPr preferRelativeResize="0"/>
          <p:nvPr/>
        </p:nvPicPr>
        <p:blipFill rotWithShape="1">
          <a:blip r:embed="rId4">
            <a:alphaModFix/>
          </a:blip>
          <a:srcRect b="0" l="0" r="0" t="0"/>
          <a:stretch/>
        </p:blipFill>
        <p:spPr>
          <a:xfrm>
            <a:off x="489930" y="1210242"/>
            <a:ext cx="645033" cy="553410"/>
          </a:xfrm>
          <a:prstGeom prst="rect">
            <a:avLst/>
          </a:prstGeom>
          <a:noFill/>
          <a:ln>
            <a:noFill/>
          </a:ln>
        </p:spPr>
      </p:pic>
      <p:pic>
        <p:nvPicPr>
          <p:cNvPr id="392" name="Google Shape;392;p48"/>
          <p:cNvPicPr preferRelativeResize="0"/>
          <p:nvPr/>
        </p:nvPicPr>
        <p:blipFill rotWithShape="1">
          <a:blip r:embed="rId5">
            <a:alphaModFix/>
          </a:blip>
          <a:srcRect b="0" l="0" r="0" t="0"/>
          <a:stretch/>
        </p:blipFill>
        <p:spPr>
          <a:xfrm>
            <a:off x="394455" y="5513689"/>
            <a:ext cx="788627" cy="673778"/>
          </a:xfrm>
          <a:prstGeom prst="rect">
            <a:avLst/>
          </a:prstGeom>
          <a:noFill/>
          <a:ln>
            <a:noFill/>
          </a:ln>
        </p:spPr>
      </p:pic>
      <p:pic>
        <p:nvPicPr>
          <p:cNvPr id="393" name="Google Shape;393;p48"/>
          <p:cNvPicPr preferRelativeResize="0"/>
          <p:nvPr/>
        </p:nvPicPr>
        <p:blipFill rotWithShape="1">
          <a:blip r:embed="rId6">
            <a:alphaModFix/>
          </a:blip>
          <a:srcRect b="0" l="0" r="0" t="0"/>
          <a:stretch/>
        </p:blipFill>
        <p:spPr>
          <a:xfrm>
            <a:off x="10950874" y="3093708"/>
            <a:ext cx="747808" cy="629165"/>
          </a:xfrm>
          <a:prstGeom prst="rect">
            <a:avLst/>
          </a:prstGeom>
          <a:noFill/>
          <a:ln>
            <a:noFill/>
          </a:ln>
        </p:spPr>
      </p:pic>
      <p:pic>
        <p:nvPicPr>
          <p:cNvPr id="394" name="Google Shape;394;p48"/>
          <p:cNvPicPr preferRelativeResize="0"/>
          <p:nvPr/>
        </p:nvPicPr>
        <p:blipFill rotWithShape="1">
          <a:blip r:embed="rId7">
            <a:alphaModFix/>
          </a:blip>
          <a:srcRect b="0" l="0" r="0" t="0"/>
          <a:stretch/>
        </p:blipFill>
        <p:spPr>
          <a:xfrm>
            <a:off x="10695774" y="877278"/>
            <a:ext cx="615741" cy="701589"/>
          </a:xfrm>
          <a:prstGeom prst="rect">
            <a:avLst/>
          </a:prstGeom>
          <a:noFill/>
          <a:ln>
            <a:noFill/>
          </a:ln>
        </p:spPr>
      </p:pic>
      <p:pic>
        <p:nvPicPr>
          <p:cNvPr id="395" name="Google Shape;395;p48"/>
          <p:cNvPicPr preferRelativeResize="0"/>
          <p:nvPr/>
        </p:nvPicPr>
        <p:blipFill rotWithShape="1">
          <a:blip r:embed="rId8">
            <a:alphaModFix/>
          </a:blip>
          <a:srcRect b="0" l="0" r="0" t="0"/>
          <a:stretch/>
        </p:blipFill>
        <p:spPr>
          <a:xfrm>
            <a:off x="337635" y="3031926"/>
            <a:ext cx="500565" cy="984984"/>
          </a:xfrm>
          <a:prstGeom prst="rect">
            <a:avLst/>
          </a:prstGeom>
          <a:noFill/>
          <a:ln>
            <a:noFill/>
          </a:ln>
        </p:spPr>
      </p:pic>
      <p:pic>
        <p:nvPicPr>
          <p:cNvPr id="396" name="Google Shape;396;p48"/>
          <p:cNvPicPr preferRelativeResize="0"/>
          <p:nvPr/>
        </p:nvPicPr>
        <p:blipFill rotWithShape="1">
          <a:blip r:embed="rId9">
            <a:alphaModFix/>
          </a:blip>
          <a:srcRect b="0" l="0" r="0" t="0"/>
          <a:stretch/>
        </p:blipFill>
        <p:spPr>
          <a:xfrm>
            <a:off x="10695774" y="5840905"/>
            <a:ext cx="856327" cy="674130"/>
          </a:xfrm>
          <a:prstGeom prst="rect">
            <a:avLst/>
          </a:prstGeom>
          <a:noFill/>
          <a:ln>
            <a:noFill/>
          </a:ln>
        </p:spPr>
      </p:pic>
      <p:sp>
        <p:nvSpPr>
          <p:cNvPr id="397" name="Google Shape;397;p48"/>
          <p:cNvSpPr txBox="1"/>
          <p:nvPr/>
        </p:nvSpPr>
        <p:spPr>
          <a:xfrm rot="-1333739">
            <a:off x="188731" y="435395"/>
            <a:ext cx="649469" cy="3694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398" name="Google Shape;398;p48"/>
          <p:cNvSpPr txBox="1"/>
          <p:nvPr/>
        </p:nvSpPr>
        <p:spPr>
          <a:xfrm rot="1236709">
            <a:off x="5174400" y="302924"/>
            <a:ext cx="649368" cy="3694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399" name="Google Shape;399;p48"/>
          <p:cNvSpPr txBox="1"/>
          <p:nvPr/>
        </p:nvSpPr>
        <p:spPr>
          <a:xfrm rot="846795">
            <a:off x="11076520" y="2166121"/>
            <a:ext cx="649608" cy="3693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400" name="Google Shape;400;p48"/>
          <p:cNvSpPr txBox="1"/>
          <p:nvPr/>
        </p:nvSpPr>
        <p:spPr>
          <a:xfrm rot="846795">
            <a:off x="16978715" y="4029258"/>
            <a:ext cx="649608" cy="3693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401" name="Google Shape;401;p48"/>
          <p:cNvSpPr txBox="1"/>
          <p:nvPr/>
        </p:nvSpPr>
        <p:spPr>
          <a:xfrm rot="-1424853">
            <a:off x="10865350" y="4483955"/>
            <a:ext cx="649603" cy="3693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402" name="Google Shape;402;p48"/>
          <p:cNvSpPr txBox="1"/>
          <p:nvPr/>
        </p:nvSpPr>
        <p:spPr>
          <a:xfrm rot="-700397">
            <a:off x="684014" y="4453545"/>
            <a:ext cx="649432" cy="3694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403" name="Google Shape;403;p48"/>
          <p:cNvSpPr/>
          <p:nvPr/>
        </p:nvSpPr>
        <p:spPr>
          <a:xfrm rot="-798371">
            <a:off x="3281634" y="795256"/>
            <a:ext cx="5826630" cy="4771991"/>
          </a:xfrm>
          <a:custGeom>
            <a:rect b="b" l="l" r="r" t="t"/>
            <a:pathLst>
              <a:path extrusionOk="0" h="4775200" w="5830549">
                <a:moveTo>
                  <a:pt x="4717143" y="4455886"/>
                </a:moveTo>
                <a:lnTo>
                  <a:pt x="4717143" y="4455886"/>
                </a:lnTo>
                <a:cubicBezTo>
                  <a:pt x="4702629" y="4499429"/>
                  <a:pt x="4691253" y="4544147"/>
                  <a:pt x="4673600" y="4586515"/>
                </a:cubicBezTo>
                <a:cubicBezTo>
                  <a:pt x="4666891" y="4602617"/>
                  <a:pt x="4659364" y="4620812"/>
                  <a:pt x="4644572" y="4630057"/>
                </a:cubicBezTo>
                <a:cubicBezTo>
                  <a:pt x="4621012" y="4644782"/>
                  <a:pt x="4533421" y="4665102"/>
                  <a:pt x="4499429" y="4673600"/>
                </a:cubicBezTo>
                <a:cubicBezTo>
                  <a:pt x="4422019" y="4668762"/>
                  <a:pt x="4344335" y="4667205"/>
                  <a:pt x="4267200" y="4659086"/>
                </a:cubicBezTo>
                <a:cubicBezTo>
                  <a:pt x="4251985" y="4657484"/>
                  <a:pt x="4238660" y="4647572"/>
                  <a:pt x="4223658" y="4644572"/>
                </a:cubicBezTo>
                <a:cubicBezTo>
                  <a:pt x="4165943" y="4633029"/>
                  <a:pt x="4107543" y="4625219"/>
                  <a:pt x="4049486" y="4615543"/>
                </a:cubicBezTo>
                <a:lnTo>
                  <a:pt x="3962400" y="4601029"/>
                </a:lnTo>
                <a:cubicBezTo>
                  <a:pt x="3826933" y="4605867"/>
                  <a:pt x="3691028" y="4603629"/>
                  <a:pt x="3556000" y="4615543"/>
                </a:cubicBezTo>
                <a:cubicBezTo>
                  <a:pt x="3525520" y="4618232"/>
                  <a:pt x="3497943" y="4634896"/>
                  <a:pt x="3468915" y="4644572"/>
                </a:cubicBezTo>
                <a:lnTo>
                  <a:pt x="3381829" y="4673600"/>
                </a:lnTo>
                <a:cubicBezTo>
                  <a:pt x="3367315" y="4678438"/>
                  <a:pt x="3353129" y="4684404"/>
                  <a:pt x="3338286" y="4688115"/>
                </a:cubicBezTo>
                <a:cubicBezTo>
                  <a:pt x="3299581" y="4697791"/>
                  <a:pt x="3260020" y="4704527"/>
                  <a:pt x="3222172" y="4717143"/>
                </a:cubicBezTo>
                <a:cubicBezTo>
                  <a:pt x="3193143" y="4726819"/>
                  <a:pt x="3165091" y="4740171"/>
                  <a:pt x="3135086" y="4746172"/>
                </a:cubicBezTo>
                <a:cubicBezTo>
                  <a:pt x="3042954" y="4764598"/>
                  <a:pt x="3086448" y="4754703"/>
                  <a:pt x="3004458" y="4775200"/>
                </a:cubicBezTo>
                <a:cubicBezTo>
                  <a:pt x="2868991" y="4770362"/>
                  <a:pt x="2733086" y="4772600"/>
                  <a:pt x="2598058" y="4760686"/>
                </a:cubicBezTo>
                <a:cubicBezTo>
                  <a:pt x="2567577" y="4757997"/>
                  <a:pt x="2540001" y="4741333"/>
                  <a:pt x="2510972" y="4731657"/>
                </a:cubicBezTo>
                <a:lnTo>
                  <a:pt x="2467429" y="4717143"/>
                </a:lnTo>
                <a:lnTo>
                  <a:pt x="2423886" y="4702629"/>
                </a:lnTo>
                <a:cubicBezTo>
                  <a:pt x="2409372" y="4692953"/>
                  <a:pt x="2395945" y="4681401"/>
                  <a:pt x="2380343" y="4673600"/>
                </a:cubicBezTo>
                <a:cubicBezTo>
                  <a:pt x="2366659" y="4666758"/>
                  <a:pt x="2351511" y="4663289"/>
                  <a:pt x="2336800" y="4659086"/>
                </a:cubicBezTo>
                <a:cubicBezTo>
                  <a:pt x="2315092" y="4652884"/>
                  <a:pt x="2258405" y="4641660"/>
                  <a:pt x="2235200" y="4630057"/>
                </a:cubicBezTo>
                <a:cubicBezTo>
                  <a:pt x="2219598" y="4622256"/>
                  <a:pt x="2207260" y="4608830"/>
                  <a:pt x="2191658" y="4601029"/>
                </a:cubicBezTo>
                <a:cubicBezTo>
                  <a:pt x="2177974" y="4594187"/>
                  <a:pt x="2162875" y="4590541"/>
                  <a:pt x="2148115" y="4586515"/>
                </a:cubicBezTo>
                <a:cubicBezTo>
                  <a:pt x="1968055" y="4537408"/>
                  <a:pt x="2088678" y="4576379"/>
                  <a:pt x="1988458" y="4542972"/>
                </a:cubicBezTo>
                <a:cubicBezTo>
                  <a:pt x="1555665" y="4560283"/>
                  <a:pt x="1585361" y="4567206"/>
                  <a:pt x="1088572" y="4542972"/>
                </a:cubicBezTo>
                <a:cubicBezTo>
                  <a:pt x="1068648" y="4542000"/>
                  <a:pt x="1049622" y="4534189"/>
                  <a:pt x="1030515" y="4528457"/>
                </a:cubicBezTo>
                <a:cubicBezTo>
                  <a:pt x="1001207" y="4519664"/>
                  <a:pt x="943429" y="4499429"/>
                  <a:pt x="943429" y="4499429"/>
                </a:cubicBezTo>
                <a:cubicBezTo>
                  <a:pt x="928915" y="4489753"/>
                  <a:pt x="913287" y="4481567"/>
                  <a:pt x="899886" y="4470400"/>
                </a:cubicBezTo>
                <a:cubicBezTo>
                  <a:pt x="884117" y="4457259"/>
                  <a:pt x="873422" y="4438243"/>
                  <a:pt x="856343" y="4426857"/>
                </a:cubicBezTo>
                <a:cubicBezTo>
                  <a:pt x="843613" y="4418370"/>
                  <a:pt x="827314" y="4417181"/>
                  <a:pt x="812800" y="4412343"/>
                </a:cubicBezTo>
                <a:cubicBezTo>
                  <a:pt x="783772" y="4383314"/>
                  <a:pt x="748487" y="4359414"/>
                  <a:pt x="725715" y="4325257"/>
                </a:cubicBezTo>
                <a:cubicBezTo>
                  <a:pt x="687010" y="4267201"/>
                  <a:pt x="711200" y="4291391"/>
                  <a:pt x="653143" y="4252686"/>
                </a:cubicBezTo>
                <a:cubicBezTo>
                  <a:pt x="627636" y="4176163"/>
                  <a:pt x="655488" y="4238083"/>
                  <a:pt x="595086" y="4165600"/>
                </a:cubicBezTo>
                <a:cubicBezTo>
                  <a:pt x="534610" y="4093029"/>
                  <a:pt x="602344" y="4146247"/>
                  <a:pt x="522515" y="4093029"/>
                </a:cubicBezTo>
                <a:cubicBezTo>
                  <a:pt x="512839" y="4078515"/>
                  <a:pt x="506614" y="4060973"/>
                  <a:pt x="493486" y="4049486"/>
                </a:cubicBezTo>
                <a:cubicBezTo>
                  <a:pt x="467230" y="4026512"/>
                  <a:pt x="435429" y="4010782"/>
                  <a:pt x="406400" y="3991429"/>
                </a:cubicBezTo>
                <a:cubicBezTo>
                  <a:pt x="391886" y="3981753"/>
                  <a:pt x="375193" y="3974735"/>
                  <a:pt x="362858" y="3962400"/>
                </a:cubicBezTo>
                <a:cubicBezTo>
                  <a:pt x="263437" y="3862980"/>
                  <a:pt x="309930" y="3898087"/>
                  <a:pt x="232229" y="3846286"/>
                </a:cubicBezTo>
                <a:cubicBezTo>
                  <a:pt x="162786" y="3742121"/>
                  <a:pt x="198842" y="3783870"/>
                  <a:pt x="130629" y="3715657"/>
                </a:cubicBezTo>
                <a:cubicBezTo>
                  <a:pt x="77694" y="3556853"/>
                  <a:pt x="162119" y="3797397"/>
                  <a:pt x="87086" y="3628572"/>
                </a:cubicBezTo>
                <a:cubicBezTo>
                  <a:pt x="74659" y="3600610"/>
                  <a:pt x="67734" y="3570515"/>
                  <a:pt x="58058" y="3541486"/>
                </a:cubicBezTo>
                <a:cubicBezTo>
                  <a:pt x="53220" y="3526972"/>
                  <a:pt x="50385" y="3511627"/>
                  <a:pt x="43543" y="3497943"/>
                </a:cubicBezTo>
                <a:cubicBezTo>
                  <a:pt x="5594" y="3422044"/>
                  <a:pt x="19763" y="3460876"/>
                  <a:pt x="0" y="3381829"/>
                </a:cubicBezTo>
                <a:cubicBezTo>
                  <a:pt x="8195" y="3267106"/>
                  <a:pt x="-21209" y="3207932"/>
                  <a:pt x="43543" y="3135086"/>
                </a:cubicBezTo>
                <a:cubicBezTo>
                  <a:pt x="70817" y="3104403"/>
                  <a:pt x="107857" y="3082158"/>
                  <a:pt x="130629" y="3048000"/>
                </a:cubicBezTo>
                <a:lnTo>
                  <a:pt x="188686" y="2960915"/>
                </a:lnTo>
                <a:cubicBezTo>
                  <a:pt x="193524" y="2946401"/>
                  <a:pt x="198997" y="2932083"/>
                  <a:pt x="203200" y="2917372"/>
                </a:cubicBezTo>
                <a:cubicBezTo>
                  <a:pt x="208680" y="2898192"/>
                  <a:pt x="210711" y="2877993"/>
                  <a:pt x="217715" y="2859315"/>
                </a:cubicBezTo>
                <a:cubicBezTo>
                  <a:pt x="225312" y="2839056"/>
                  <a:pt x="239901" y="2821783"/>
                  <a:pt x="246743" y="2801257"/>
                </a:cubicBezTo>
                <a:cubicBezTo>
                  <a:pt x="259359" y="2763408"/>
                  <a:pt x="275772" y="2685143"/>
                  <a:pt x="275772" y="2685143"/>
                </a:cubicBezTo>
                <a:cubicBezTo>
                  <a:pt x="271937" y="2573929"/>
                  <a:pt x="284440" y="2275717"/>
                  <a:pt x="232229" y="2119086"/>
                </a:cubicBezTo>
                <a:cubicBezTo>
                  <a:pt x="157336" y="1894411"/>
                  <a:pt x="243174" y="2126463"/>
                  <a:pt x="174172" y="1988457"/>
                </a:cubicBezTo>
                <a:cubicBezTo>
                  <a:pt x="167330" y="1974773"/>
                  <a:pt x="167088" y="1958289"/>
                  <a:pt x="159658" y="1944915"/>
                </a:cubicBezTo>
                <a:cubicBezTo>
                  <a:pt x="142715" y="1914417"/>
                  <a:pt x="101600" y="1857829"/>
                  <a:pt x="101600" y="1857829"/>
                </a:cubicBezTo>
                <a:cubicBezTo>
                  <a:pt x="91924" y="1828800"/>
                  <a:pt x="79993" y="1800428"/>
                  <a:pt x="72572" y="1770743"/>
                </a:cubicBezTo>
                <a:lnTo>
                  <a:pt x="43543" y="1654629"/>
                </a:lnTo>
                <a:cubicBezTo>
                  <a:pt x="48381" y="1548191"/>
                  <a:pt x="49886" y="1441549"/>
                  <a:pt x="58058" y="1335315"/>
                </a:cubicBezTo>
                <a:cubicBezTo>
                  <a:pt x="59588" y="1315426"/>
                  <a:pt x="64714" y="1295592"/>
                  <a:pt x="72572" y="1277257"/>
                </a:cubicBezTo>
                <a:cubicBezTo>
                  <a:pt x="79443" y="1261224"/>
                  <a:pt x="94515" y="1249655"/>
                  <a:pt x="101600" y="1233715"/>
                </a:cubicBezTo>
                <a:cubicBezTo>
                  <a:pt x="114027" y="1205753"/>
                  <a:pt x="113656" y="1172089"/>
                  <a:pt x="130629" y="1146629"/>
                </a:cubicBezTo>
                <a:cubicBezTo>
                  <a:pt x="140305" y="1132115"/>
                  <a:pt x="146530" y="1114573"/>
                  <a:pt x="159658" y="1103086"/>
                </a:cubicBezTo>
                <a:cubicBezTo>
                  <a:pt x="221084" y="1049339"/>
                  <a:pt x="230480" y="1050450"/>
                  <a:pt x="290286" y="1030515"/>
                </a:cubicBezTo>
                <a:cubicBezTo>
                  <a:pt x="304800" y="1016001"/>
                  <a:pt x="320688" y="1002741"/>
                  <a:pt x="333829" y="986972"/>
                </a:cubicBezTo>
                <a:cubicBezTo>
                  <a:pt x="434873" y="865720"/>
                  <a:pt x="279183" y="1027106"/>
                  <a:pt x="406400" y="899886"/>
                </a:cubicBezTo>
                <a:cubicBezTo>
                  <a:pt x="442884" y="790439"/>
                  <a:pt x="393670" y="925346"/>
                  <a:pt x="449943" y="812800"/>
                </a:cubicBezTo>
                <a:cubicBezTo>
                  <a:pt x="458573" y="795541"/>
                  <a:pt x="476646" y="725156"/>
                  <a:pt x="478972" y="711200"/>
                </a:cubicBezTo>
                <a:cubicBezTo>
                  <a:pt x="492541" y="629782"/>
                  <a:pt x="496343" y="546055"/>
                  <a:pt x="508000" y="464457"/>
                </a:cubicBezTo>
                <a:cubicBezTo>
                  <a:pt x="511489" y="440035"/>
                  <a:pt x="516968" y="415924"/>
                  <a:pt x="522515" y="391886"/>
                </a:cubicBezTo>
                <a:cubicBezTo>
                  <a:pt x="531486" y="353012"/>
                  <a:pt x="529413" y="308967"/>
                  <a:pt x="551543" y="275772"/>
                </a:cubicBezTo>
                <a:cubicBezTo>
                  <a:pt x="587022" y="222554"/>
                  <a:pt x="596699" y="183847"/>
                  <a:pt x="653143" y="159657"/>
                </a:cubicBezTo>
                <a:cubicBezTo>
                  <a:pt x="671478" y="151799"/>
                  <a:pt x="691848" y="149981"/>
                  <a:pt x="711200" y="145143"/>
                </a:cubicBezTo>
                <a:cubicBezTo>
                  <a:pt x="798286" y="149981"/>
                  <a:pt x="885631" y="151388"/>
                  <a:pt x="972458" y="159657"/>
                </a:cubicBezTo>
                <a:cubicBezTo>
                  <a:pt x="987688" y="161108"/>
                  <a:pt x="1001065" y="170853"/>
                  <a:pt x="1016000" y="174172"/>
                </a:cubicBezTo>
                <a:cubicBezTo>
                  <a:pt x="1044728" y="180556"/>
                  <a:pt x="1074057" y="183848"/>
                  <a:pt x="1103086" y="188686"/>
                </a:cubicBezTo>
                <a:cubicBezTo>
                  <a:pt x="1190172" y="183848"/>
                  <a:pt x="1277481" y="182069"/>
                  <a:pt x="1364343" y="174172"/>
                </a:cubicBezTo>
                <a:cubicBezTo>
                  <a:pt x="1384209" y="172366"/>
                  <a:pt x="1404065" y="167515"/>
                  <a:pt x="1422400" y="159657"/>
                </a:cubicBezTo>
                <a:cubicBezTo>
                  <a:pt x="1619332" y="75257"/>
                  <a:pt x="1326027" y="177266"/>
                  <a:pt x="1509486" y="116115"/>
                </a:cubicBezTo>
                <a:cubicBezTo>
                  <a:pt x="1524000" y="106439"/>
                  <a:pt x="1537088" y="94171"/>
                  <a:pt x="1553029" y="87086"/>
                </a:cubicBezTo>
                <a:cubicBezTo>
                  <a:pt x="1580991" y="74658"/>
                  <a:pt x="1614655" y="75030"/>
                  <a:pt x="1640115" y="58057"/>
                </a:cubicBezTo>
                <a:cubicBezTo>
                  <a:pt x="1654629" y="48381"/>
                  <a:pt x="1668056" y="36830"/>
                  <a:pt x="1683658" y="29029"/>
                </a:cubicBezTo>
                <a:cubicBezTo>
                  <a:pt x="1719388" y="11164"/>
                  <a:pt x="1780840" y="5575"/>
                  <a:pt x="1814286" y="0"/>
                </a:cubicBezTo>
                <a:cubicBezTo>
                  <a:pt x="1877181" y="4838"/>
                  <a:pt x="1940663" y="4677"/>
                  <a:pt x="2002972" y="14515"/>
                </a:cubicBezTo>
                <a:cubicBezTo>
                  <a:pt x="2033196" y="19287"/>
                  <a:pt x="2061029" y="33867"/>
                  <a:pt x="2090058" y="43543"/>
                </a:cubicBezTo>
                <a:lnTo>
                  <a:pt x="2177143" y="72572"/>
                </a:lnTo>
                <a:cubicBezTo>
                  <a:pt x="2191657" y="77410"/>
                  <a:pt x="2205843" y="83375"/>
                  <a:pt x="2220686" y="87086"/>
                </a:cubicBezTo>
                <a:cubicBezTo>
                  <a:pt x="2259391" y="96762"/>
                  <a:pt x="2298951" y="103499"/>
                  <a:pt x="2336800" y="116115"/>
                </a:cubicBezTo>
                <a:cubicBezTo>
                  <a:pt x="2351314" y="120953"/>
                  <a:pt x="2365632" y="126426"/>
                  <a:pt x="2380343" y="130629"/>
                </a:cubicBezTo>
                <a:cubicBezTo>
                  <a:pt x="2484665" y="160435"/>
                  <a:pt x="2391222" y="129719"/>
                  <a:pt x="2510972" y="159657"/>
                </a:cubicBezTo>
                <a:cubicBezTo>
                  <a:pt x="2525815" y="163368"/>
                  <a:pt x="2539804" y="169969"/>
                  <a:pt x="2554515" y="174172"/>
                </a:cubicBezTo>
                <a:cubicBezTo>
                  <a:pt x="2602337" y="187836"/>
                  <a:pt x="2635266" y="193225"/>
                  <a:pt x="2685143" y="203200"/>
                </a:cubicBezTo>
                <a:cubicBezTo>
                  <a:pt x="3233981" y="178253"/>
                  <a:pt x="2830072" y="217756"/>
                  <a:pt x="3120572" y="159657"/>
                </a:cubicBezTo>
                <a:cubicBezTo>
                  <a:pt x="3144762" y="154819"/>
                  <a:pt x="3169343" y="151634"/>
                  <a:pt x="3193143" y="145143"/>
                </a:cubicBezTo>
                <a:cubicBezTo>
                  <a:pt x="3222664" y="137092"/>
                  <a:pt x="3280229" y="116115"/>
                  <a:pt x="3280229" y="116115"/>
                </a:cubicBezTo>
                <a:cubicBezTo>
                  <a:pt x="3352800" y="120953"/>
                  <a:pt x="3426200" y="118672"/>
                  <a:pt x="3497943" y="130629"/>
                </a:cubicBezTo>
                <a:cubicBezTo>
                  <a:pt x="3515150" y="133497"/>
                  <a:pt x="3525884" y="151856"/>
                  <a:pt x="3541486" y="159657"/>
                </a:cubicBezTo>
                <a:cubicBezTo>
                  <a:pt x="3555170" y="166499"/>
                  <a:pt x="3570515" y="169334"/>
                  <a:pt x="3585029" y="174172"/>
                </a:cubicBezTo>
                <a:cubicBezTo>
                  <a:pt x="3716372" y="305515"/>
                  <a:pt x="3542971" y="122934"/>
                  <a:pt x="3657600" y="275772"/>
                </a:cubicBezTo>
                <a:cubicBezTo>
                  <a:pt x="3692795" y="322698"/>
                  <a:pt x="3715320" y="333603"/>
                  <a:pt x="3759200" y="362857"/>
                </a:cubicBezTo>
                <a:cubicBezTo>
                  <a:pt x="3836613" y="478976"/>
                  <a:pt x="3735007" y="338662"/>
                  <a:pt x="3831772" y="435429"/>
                </a:cubicBezTo>
                <a:cubicBezTo>
                  <a:pt x="3897423" y="501080"/>
                  <a:pt x="3819574" y="465230"/>
                  <a:pt x="3904343" y="493486"/>
                </a:cubicBezTo>
                <a:cubicBezTo>
                  <a:pt x="3972076" y="488648"/>
                  <a:pt x="4040052" y="486471"/>
                  <a:pt x="4107543" y="478972"/>
                </a:cubicBezTo>
                <a:cubicBezTo>
                  <a:pt x="4148998" y="474366"/>
                  <a:pt x="4217676" y="444181"/>
                  <a:pt x="4252686" y="435429"/>
                </a:cubicBezTo>
                <a:cubicBezTo>
                  <a:pt x="4325586" y="417204"/>
                  <a:pt x="4291819" y="427223"/>
                  <a:pt x="4354286" y="406400"/>
                </a:cubicBezTo>
                <a:cubicBezTo>
                  <a:pt x="4382120" y="408388"/>
                  <a:pt x="4550503" y="386785"/>
                  <a:pt x="4601029" y="449943"/>
                </a:cubicBezTo>
                <a:cubicBezTo>
                  <a:pt x="4610586" y="461890"/>
                  <a:pt x="4608701" y="479802"/>
                  <a:pt x="4615543" y="493486"/>
                </a:cubicBezTo>
                <a:cubicBezTo>
                  <a:pt x="4623344" y="509088"/>
                  <a:pt x="4634896" y="522515"/>
                  <a:pt x="4644572" y="537029"/>
                </a:cubicBezTo>
                <a:lnTo>
                  <a:pt x="4673600" y="624115"/>
                </a:lnTo>
                <a:lnTo>
                  <a:pt x="4688115" y="667657"/>
                </a:lnTo>
                <a:cubicBezTo>
                  <a:pt x="4693689" y="701102"/>
                  <a:pt x="4699278" y="762556"/>
                  <a:pt x="4717143" y="798286"/>
                </a:cubicBezTo>
                <a:cubicBezTo>
                  <a:pt x="4747381" y="858762"/>
                  <a:pt x="4767944" y="856343"/>
                  <a:pt x="4833258" y="899886"/>
                </a:cubicBezTo>
                <a:cubicBezTo>
                  <a:pt x="4902263" y="945890"/>
                  <a:pt x="4860245" y="923397"/>
                  <a:pt x="4963886" y="957943"/>
                </a:cubicBezTo>
                <a:lnTo>
                  <a:pt x="5007429" y="972457"/>
                </a:lnTo>
                <a:cubicBezTo>
                  <a:pt x="5021943" y="977295"/>
                  <a:pt x="5035718" y="985799"/>
                  <a:pt x="5050972" y="986972"/>
                </a:cubicBezTo>
                <a:lnTo>
                  <a:pt x="5239658" y="1001486"/>
                </a:lnTo>
                <a:cubicBezTo>
                  <a:pt x="5282469" y="1030028"/>
                  <a:pt x="5291821" y="1032152"/>
                  <a:pt x="5326743" y="1074057"/>
                </a:cubicBezTo>
                <a:cubicBezTo>
                  <a:pt x="5337911" y="1087458"/>
                  <a:pt x="5346096" y="1103086"/>
                  <a:pt x="5355772" y="1117600"/>
                </a:cubicBezTo>
                <a:cubicBezTo>
                  <a:pt x="5381279" y="1194122"/>
                  <a:pt x="5353428" y="1132205"/>
                  <a:pt x="5413829" y="1204686"/>
                </a:cubicBezTo>
                <a:cubicBezTo>
                  <a:pt x="5474305" y="1277257"/>
                  <a:pt x="5406573" y="1224039"/>
                  <a:pt x="5486400" y="1277257"/>
                </a:cubicBezTo>
                <a:cubicBezTo>
                  <a:pt x="5563813" y="1393376"/>
                  <a:pt x="5462207" y="1253062"/>
                  <a:pt x="5558972" y="1349829"/>
                </a:cubicBezTo>
                <a:cubicBezTo>
                  <a:pt x="5571307" y="1362164"/>
                  <a:pt x="5574872" y="1381885"/>
                  <a:pt x="5588000" y="1393372"/>
                </a:cubicBezTo>
                <a:cubicBezTo>
                  <a:pt x="5614256" y="1416346"/>
                  <a:pt x="5646057" y="1432077"/>
                  <a:pt x="5675086" y="1451429"/>
                </a:cubicBezTo>
                <a:cubicBezTo>
                  <a:pt x="5689600" y="1461105"/>
                  <a:pt x="5701422" y="1477589"/>
                  <a:pt x="5718629" y="1480457"/>
                </a:cubicBezTo>
                <a:lnTo>
                  <a:pt x="5805715" y="1494972"/>
                </a:lnTo>
                <a:cubicBezTo>
                  <a:pt x="5846951" y="1659921"/>
                  <a:pt x="5829585" y="1567200"/>
                  <a:pt x="5805715" y="1901372"/>
                </a:cubicBezTo>
                <a:cubicBezTo>
                  <a:pt x="5804294" y="1921269"/>
                  <a:pt x="5797508" y="1940505"/>
                  <a:pt x="5791200" y="1959429"/>
                </a:cubicBezTo>
                <a:cubicBezTo>
                  <a:pt x="5782961" y="1984146"/>
                  <a:pt x="5771076" y="2007515"/>
                  <a:pt x="5762172" y="2032000"/>
                </a:cubicBezTo>
                <a:cubicBezTo>
                  <a:pt x="5751715" y="2060757"/>
                  <a:pt x="5744507" y="2090676"/>
                  <a:pt x="5733143" y="2119086"/>
                </a:cubicBezTo>
                <a:cubicBezTo>
                  <a:pt x="5723467" y="2143276"/>
                  <a:pt x="5711602" y="2166702"/>
                  <a:pt x="5704115" y="2191657"/>
                </a:cubicBezTo>
                <a:cubicBezTo>
                  <a:pt x="5697026" y="2215286"/>
                  <a:pt x="5694952" y="2240147"/>
                  <a:pt x="5689600" y="2264229"/>
                </a:cubicBezTo>
                <a:cubicBezTo>
                  <a:pt x="5683935" y="2289723"/>
                  <a:pt x="5671761" y="2339720"/>
                  <a:pt x="5660572" y="2365829"/>
                </a:cubicBezTo>
                <a:cubicBezTo>
                  <a:pt x="5631541" y="2433568"/>
                  <a:pt x="5619035" y="2428372"/>
                  <a:pt x="5602515" y="2510972"/>
                </a:cubicBezTo>
                <a:cubicBezTo>
                  <a:pt x="5591408" y="2566506"/>
                  <a:pt x="5576625" y="2652386"/>
                  <a:pt x="5558972" y="2714172"/>
                </a:cubicBezTo>
                <a:cubicBezTo>
                  <a:pt x="5554769" y="2728883"/>
                  <a:pt x="5551300" y="2744031"/>
                  <a:pt x="5544458" y="2757715"/>
                </a:cubicBezTo>
                <a:cubicBezTo>
                  <a:pt x="5536657" y="2773317"/>
                  <a:pt x="5529050" y="2790360"/>
                  <a:pt x="5515429" y="2801257"/>
                </a:cubicBezTo>
                <a:cubicBezTo>
                  <a:pt x="5503482" y="2810814"/>
                  <a:pt x="5485260" y="2808342"/>
                  <a:pt x="5471886" y="2815772"/>
                </a:cubicBezTo>
                <a:cubicBezTo>
                  <a:pt x="5441388" y="2832715"/>
                  <a:pt x="5384800" y="2873829"/>
                  <a:pt x="5384800" y="2873829"/>
                </a:cubicBezTo>
                <a:lnTo>
                  <a:pt x="5326743" y="2960915"/>
                </a:lnTo>
                <a:cubicBezTo>
                  <a:pt x="5317067" y="2975429"/>
                  <a:pt x="5303231" y="2987909"/>
                  <a:pt x="5297715" y="3004457"/>
                </a:cubicBezTo>
                <a:lnTo>
                  <a:pt x="5268686" y="3091543"/>
                </a:lnTo>
                <a:cubicBezTo>
                  <a:pt x="5273524" y="3154438"/>
                  <a:pt x="5273362" y="3217920"/>
                  <a:pt x="5283200" y="3280229"/>
                </a:cubicBezTo>
                <a:cubicBezTo>
                  <a:pt x="5287972" y="3310453"/>
                  <a:pt x="5304808" y="3337630"/>
                  <a:pt x="5312229" y="3367315"/>
                </a:cubicBezTo>
                <a:lnTo>
                  <a:pt x="5326743" y="3425372"/>
                </a:lnTo>
                <a:cubicBezTo>
                  <a:pt x="5321905" y="3526972"/>
                  <a:pt x="5324845" y="3629242"/>
                  <a:pt x="5312229" y="3730172"/>
                </a:cubicBezTo>
                <a:cubicBezTo>
                  <a:pt x="5310065" y="3747481"/>
                  <a:pt x="5296328" y="3762228"/>
                  <a:pt x="5283200" y="3773715"/>
                </a:cubicBezTo>
                <a:cubicBezTo>
                  <a:pt x="5256944" y="3796689"/>
                  <a:pt x="5229213" y="3820740"/>
                  <a:pt x="5196115" y="3831772"/>
                </a:cubicBezTo>
                <a:lnTo>
                  <a:pt x="5152572" y="3846286"/>
                </a:lnTo>
                <a:cubicBezTo>
                  <a:pt x="5075158" y="3962405"/>
                  <a:pt x="5176766" y="3822091"/>
                  <a:pt x="5080000" y="3918857"/>
                </a:cubicBezTo>
                <a:cubicBezTo>
                  <a:pt x="5056429" y="3942428"/>
                  <a:pt x="5037118" y="3993900"/>
                  <a:pt x="5021943" y="4020457"/>
                </a:cubicBezTo>
                <a:cubicBezTo>
                  <a:pt x="5013288" y="4035603"/>
                  <a:pt x="5000716" y="4048398"/>
                  <a:pt x="4992915" y="4064000"/>
                </a:cubicBezTo>
                <a:cubicBezTo>
                  <a:pt x="4986073" y="4077684"/>
                  <a:pt x="4985242" y="4093859"/>
                  <a:pt x="4978400" y="4107543"/>
                </a:cubicBezTo>
                <a:cubicBezTo>
                  <a:pt x="4970599" y="4123145"/>
                  <a:pt x="4957173" y="4135484"/>
                  <a:pt x="4949372" y="4151086"/>
                </a:cubicBezTo>
                <a:cubicBezTo>
                  <a:pt x="4942530" y="4164770"/>
                  <a:pt x="4939061" y="4179918"/>
                  <a:pt x="4934858" y="4194629"/>
                </a:cubicBezTo>
                <a:cubicBezTo>
                  <a:pt x="4905937" y="4295849"/>
                  <a:pt x="4934344" y="4211451"/>
                  <a:pt x="4905829" y="4339772"/>
                </a:cubicBezTo>
                <a:cubicBezTo>
                  <a:pt x="4902510" y="4354707"/>
                  <a:pt x="4903765" y="4374422"/>
                  <a:pt x="4891315" y="4383315"/>
                </a:cubicBezTo>
                <a:cubicBezTo>
                  <a:pt x="4866416" y="4401100"/>
                  <a:pt x="4804229" y="4412343"/>
                  <a:pt x="4804229" y="4412343"/>
                </a:cubicBezTo>
                <a:cubicBezTo>
                  <a:pt x="4775200" y="4431695"/>
                  <a:pt x="4728175" y="4437302"/>
                  <a:pt x="4717143" y="4470400"/>
                </a:cubicBezTo>
                <a:lnTo>
                  <a:pt x="4702629" y="4513943"/>
                </a:lnTo>
                <a:lnTo>
                  <a:pt x="4717143" y="4455886"/>
                </a:lnTo>
                <a:close/>
              </a:path>
            </a:pathLst>
          </a:custGeom>
          <a:noFill/>
          <a:ln cap="flat" cmpd="sng" w="12700">
            <a:solidFill>
              <a:srgbClr val="8DA9DB"/>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48"/>
          <p:cNvSpPr txBox="1"/>
          <p:nvPr/>
        </p:nvSpPr>
        <p:spPr>
          <a:xfrm>
            <a:off x="4308813" y="1630400"/>
            <a:ext cx="3564900" cy="320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800">
                <a:solidFill>
                  <a:srgbClr val="1C4587"/>
                </a:solidFill>
                <a:latin typeface="Calibri"/>
                <a:ea typeface="Calibri"/>
                <a:cs typeface="Calibri"/>
                <a:sym typeface="Calibri"/>
              </a:rPr>
              <a:t>We often talk about distraction by focusing on what is happening in the "dings and pings" of tech…and that matters! </a:t>
            </a:r>
            <a:endParaRPr sz="2800">
              <a:solidFill>
                <a:srgbClr val="1C4587"/>
              </a:solidFill>
              <a:latin typeface="Calibri"/>
              <a:ea typeface="Calibri"/>
              <a:cs typeface="Calibri"/>
              <a:sym typeface="Calibri"/>
            </a:endParaRPr>
          </a:p>
          <a:p>
            <a:pPr indent="0" lvl="0" marL="0" rtl="0" algn="ctr">
              <a:spcBef>
                <a:spcPts val="0"/>
              </a:spcBef>
              <a:spcAft>
                <a:spcPts val="0"/>
              </a:spcAft>
              <a:buNone/>
            </a:pPr>
            <a:r>
              <a:rPr lang="en-US" sz="2800">
                <a:solidFill>
                  <a:srgbClr val="1C4587"/>
                </a:solidFill>
                <a:latin typeface="Calibri"/>
                <a:ea typeface="Calibri"/>
                <a:cs typeface="Calibri"/>
                <a:sym typeface="Calibri"/>
              </a:rPr>
              <a:t>AND…</a:t>
            </a:r>
            <a:endParaRPr sz="2800">
              <a:solidFill>
                <a:srgbClr val="1C4587"/>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49"/>
          <p:cNvSpPr txBox="1"/>
          <p:nvPr/>
        </p:nvSpPr>
        <p:spPr>
          <a:xfrm>
            <a:off x="2828675" y="3064750"/>
            <a:ext cx="6244800" cy="20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4150">
                <a:solidFill>
                  <a:srgbClr val="1C4587"/>
                </a:solidFill>
                <a:highlight>
                  <a:srgbClr val="FFFFFF"/>
                </a:highlight>
              </a:rPr>
              <a:t>"The best way to understand what distraction is</a:t>
            </a:r>
            <a:endParaRPr i="1" sz="7500" u="none" cap="none" strike="noStrike">
              <a:solidFill>
                <a:srgbClr val="1C4587"/>
              </a:solidFill>
              <a:latin typeface="Calibri"/>
              <a:ea typeface="Calibri"/>
              <a:cs typeface="Calibri"/>
              <a:sym typeface="Calibri"/>
            </a:endParaRPr>
          </a:p>
        </p:txBody>
      </p:sp>
      <p:sp>
        <p:nvSpPr>
          <p:cNvPr id="411" name="Google Shape;411;p49"/>
          <p:cNvSpPr txBox="1"/>
          <p:nvPr/>
        </p:nvSpPr>
        <p:spPr>
          <a:xfrm>
            <a:off x="2601950" y="5450600"/>
            <a:ext cx="6913800" cy="73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4150">
                <a:solidFill>
                  <a:srgbClr val="E3760B"/>
                </a:solidFill>
                <a:highlight>
                  <a:srgbClr val="FFFFFF"/>
                </a:highlight>
              </a:rPr>
              <a:t> </a:t>
            </a:r>
            <a:r>
              <a:rPr b="1" i="1" lang="en-US" sz="4150">
                <a:solidFill>
                  <a:srgbClr val="E3760B"/>
                </a:solidFill>
                <a:highlight>
                  <a:srgbClr val="FFFFFF"/>
                </a:highlight>
              </a:rPr>
              <a:t>is to know what it is not.</a:t>
            </a:r>
            <a:r>
              <a:rPr lang="en-US" sz="4150">
                <a:solidFill>
                  <a:srgbClr val="1C4587"/>
                </a:solidFill>
                <a:highlight>
                  <a:schemeClr val="lt1"/>
                </a:highlight>
              </a:rPr>
              <a:t>"</a:t>
            </a:r>
            <a:endParaRPr b="1" i="1" sz="7500" u="none" cap="none" strike="noStrike">
              <a:solidFill>
                <a:srgbClr val="1C4587"/>
              </a:solidFill>
              <a:latin typeface="Calibri"/>
              <a:ea typeface="Calibri"/>
              <a:cs typeface="Calibri"/>
              <a:sym typeface="Calibri"/>
            </a:endParaRPr>
          </a:p>
        </p:txBody>
      </p:sp>
      <p:pic>
        <p:nvPicPr>
          <p:cNvPr id="412" name="Google Shape;412;p49"/>
          <p:cNvPicPr preferRelativeResize="0"/>
          <p:nvPr/>
        </p:nvPicPr>
        <p:blipFill rotWithShape="1">
          <a:blip r:embed="rId3">
            <a:alphaModFix/>
          </a:blip>
          <a:srcRect b="0" l="0" r="0" t="0"/>
          <a:stretch/>
        </p:blipFill>
        <p:spPr>
          <a:xfrm>
            <a:off x="4072059" y="348866"/>
            <a:ext cx="3758051" cy="2509525"/>
          </a:xfrm>
          <a:prstGeom prst="rect">
            <a:avLst/>
          </a:prstGeom>
          <a:noFill/>
          <a:ln>
            <a:noFill/>
          </a:ln>
        </p:spPr>
      </p:pic>
      <p:sp>
        <p:nvSpPr>
          <p:cNvPr id="413" name="Google Shape;413;p49"/>
          <p:cNvSpPr txBox="1"/>
          <p:nvPr/>
        </p:nvSpPr>
        <p:spPr>
          <a:xfrm>
            <a:off x="4895375" y="6405900"/>
            <a:ext cx="2111400" cy="37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850">
                <a:solidFill>
                  <a:srgbClr val="666666"/>
                </a:solidFill>
                <a:highlight>
                  <a:srgbClr val="FFFFFF"/>
                </a:highlight>
              </a:rPr>
              <a:t>Nir Eyal</a:t>
            </a:r>
            <a:endParaRPr i="1" sz="5200" u="none" cap="none" strike="noStrike">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0"/>
          <p:cNvSpPr txBox="1"/>
          <p:nvPr/>
        </p:nvSpPr>
        <p:spPr>
          <a:xfrm>
            <a:off x="2828675" y="3064750"/>
            <a:ext cx="6244800" cy="249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3150">
                <a:solidFill>
                  <a:srgbClr val="1C4587"/>
                </a:solidFill>
                <a:highlight>
                  <a:srgbClr val="FFFFFF"/>
                </a:highlight>
              </a:rPr>
              <a:t>Said another way:</a:t>
            </a:r>
            <a:endParaRPr sz="3150">
              <a:solidFill>
                <a:srgbClr val="1C4587"/>
              </a:solidFill>
              <a:highlight>
                <a:srgbClr val="FFFFFF"/>
              </a:highlight>
            </a:endParaRPr>
          </a:p>
          <a:p>
            <a:pPr indent="0" lvl="0" marL="0" marR="0" rtl="0" algn="ctr">
              <a:lnSpc>
                <a:spcPct val="100000"/>
              </a:lnSpc>
              <a:spcBef>
                <a:spcPts val="0"/>
              </a:spcBef>
              <a:spcAft>
                <a:spcPts val="0"/>
              </a:spcAft>
              <a:buNone/>
            </a:pPr>
            <a:r>
              <a:rPr lang="en-US" sz="4150">
                <a:solidFill>
                  <a:srgbClr val="1C4587"/>
                </a:solidFill>
                <a:highlight>
                  <a:srgbClr val="FFFFFF"/>
                </a:highlight>
              </a:rPr>
              <a:t>We can consider the difference between </a:t>
            </a:r>
            <a:endParaRPr sz="4150">
              <a:solidFill>
                <a:srgbClr val="1C4587"/>
              </a:solidFill>
              <a:highlight>
                <a:srgbClr val="FFFFFF"/>
              </a:highlight>
            </a:endParaRPr>
          </a:p>
          <a:p>
            <a:pPr indent="0" lvl="0" marL="0" marR="0" rtl="0" algn="ctr">
              <a:lnSpc>
                <a:spcPct val="100000"/>
              </a:lnSpc>
              <a:spcBef>
                <a:spcPts val="0"/>
              </a:spcBef>
              <a:spcAft>
                <a:spcPts val="0"/>
              </a:spcAft>
              <a:buNone/>
            </a:pPr>
            <a:r>
              <a:rPr lang="en-US" sz="4150">
                <a:solidFill>
                  <a:srgbClr val="1C4587"/>
                </a:solidFill>
                <a:highlight>
                  <a:srgbClr val="FFFFFF"/>
                </a:highlight>
              </a:rPr>
              <a:t>being in motion</a:t>
            </a:r>
            <a:endParaRPr i="1" sz="7500" u="none" cap="none" strike="noStrike">
              <a:solidFill>
                <a:srgbClr val="1C4587"/>
              </a:solidFill>
              <a:latin typeface="Calibri"/>
              <a:ea typeface="Calibri"/>
              <a:cs typeface="Calibri"/>
              <a:sym typeface="Calibri"/>
            </a:endParaRPr>
          </a:p>
        </p:txBody>
      </p:sp>
      <p:sp>
        <p:nvSpPr>
          <p:cNvPr id="420" name="Google Shape;420;p50"/>
          <p:cNvSpPr txBox="1"/>
          <p:nvPr/>
        </p:nvSpPr>
        <p:spPr>
          <a:xfrm>
            <a:off x="1617850" y="5808525"/>
            <a:ext cx="8504400" cy="731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150">
                <a:solidFill>
                  <a:srgbClr val="E3760B"/>
                </a:solidFill>
                <a:highlight>
                  <a:srgbClr val="FFFFFF"/>
                </a:highlight>
              </a:rPr>
              <a:t>and </a:t>
            </a:r>
            <a:r>
              <a:rPr b="1" i="1" lang="en-US" sz="4150">
                <a:solidFill>
                  <a:srgbClr val="E3760B"/>
                </a:solidFill>
                <a:highlight>
                  <a:srgbClr val="FFFFFF"/>
                </a:highlight>
              </a:rPr>
              <a:t>movement.</a:t>
            </a:r>
            <a:endParaRPr b="1" i="1" sz="7500" u="none" cap="none" strike="noStrike">
              <a:solidFill>
                <a:srgbClr val="1C4587"/>
              </a:solidFill>
              <a:latin typeface="Calibri"/>
              <a:ea typeface="Calibri"/>
              <a:cs typeface="Calibri"/>
              <a:sym typeface="Calibri"/>
            </a:endParaRPr>
          </a:p>
        </p:txBody>
      </p:sp>
      <p:pic>
        <p:nvPicPr>
          <p:cNvPr id="421" name="Google Shape;421;p50"/>
          <p:cNvPicPr preferRelativeResize="0"/>
          <p:nvPr/>
        </p:nvPicPr>
        <p:blipFill rotWithShape="1">
          <a:blip r:embed="rId3">
            <a:alphaModFix/>
          </a:blip>
          <a:srcRect b="0" l="0" r="0" t="0"/>
          <a:stretch/>
        </p:blipFill>
        <p:spPr>
          <a:xfrm>
            <a:off x="4072059" y="272666"/>
            <a:ext cx="3758051" cy="2509525"/>
          </a:xfrm>
          <a:prstGeom prst="rect">
            <a:avLst/>
          </a:prstGeom>
          <a:noFill/>
          <a:ln>
            <a:noFill/>
          </a:ln>
        </p:spPr>
      </p:pic>
      <p:sp>
        <p:nvSpPr>
          <p:cNvPr id="422" name="Google Shape;422;p50"/>
          <p:cNvSpPr txBox="1"/>
          <p:nvPr/>
        </p:nvSpPr>
        <p:spPr>
          <a:xfrm>
            <a:off x="4895375" y="6405900"/>
            <a:ext cx="2111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i="1" sz="5200" u="none" cap="none" strike="noStrike">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1"/>
          <p:cNvSpPr txBox="1"/>
          <p:nvPr/>
        </p:nvSpPr>
        <p:spPr>
          <a:xfrm>
            <a:off x="2828675" y="3064750"/>
            <a:ext cx="6244800" cy="136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4150">
                <a:solidFill>
                  <a:srgbClr val="1C4587"/>
                </a:solidFill>
                <a:highlight>
                  <a:srgbClr val="FFFFFF"/>
                </a:highlight>
              </a:rPr>
              <a:t>…or the difference between being busy</a:t>
            </a:r>
            <a:endParaRPr i="1" sz="7500" u="none" cap="none" strike="noStrike">
              <a:solidFill>
                <a:srgbClr val="1C4587"/>
              </a:solidFill>
              <a:latin typeface="Calibri"/>
              <a:ea typeface="Calibri"/>
              <a:cs typeface="Calibri"/>
              <a:sym typeface="Calibri"/>
            </a:endParaRPr>
          </a:p>
        </p:txBody>
      </p:sp>
      <p:sp>
        <p:nvSpPr>
          <p:cNvPr id="429" name="Google Shape;429;p51"/>
          <p:cNvSpPr txBox="1"/>
          <p:nvPr/>
        </p:nvSpPr>
        <p:spPr>
          <a:xfrm>
            <a:off x="1617850" y="4764800"/>
            <a:ext cx="8504400" cy="136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150">
                <a:solidFill>
                  <a:srgbClr val="E3760B"/>
                </a:solidFill>
                <a:highlight>
                  <a:srgbClr val="FFFFFF"/>
                </a:highlight>
              </a:rPr>
              <a:t>and </a:t>
            </a:r>
            <a:r>
              <a:rPr b="1" i="1" lang="en-US" sz="4150">
                <a:solidFill>
                  <a:srgbClr val="E3760B"/>
                </a:solidFill>
                <a:highlight>
                  <a:srgbClr val="FFFFFF"/>
                </a:highlight>
              </a:rPr>
              <a:t>practicing centered, deliberate action.</a:t>
            </a:r>
            <a:endParaRPr b="1" i="1" sz="7500" u="none" cap="none" strike="noStrike">
              <a:solidFill>
                <a:srgbClr val="1C4587"/>
              </a:solidFill>
              <a:latin typeface="Calibri"/>
              <a:ea typeface="Calibri"/>
              <a:cs typeface="Calibri"/>
              <a:sym typeface="Calibri"/>
            </a:endParaRPr>
          </a:p>
        </p:txBody>
      </p:sp>
      <p:pic>
        <p:nvPicPr>
          <p:cNvPr id="430" name="Google Shape;430;p51"/>
          <p:cNvPicPr preferRelativeResize="0"/>
          <p:nvPr/>
        </p:nvPicPr>
        <p:blipFill rotWithShape="1">
          <a:blip r:embed="rId3">
            <a:alphaModFix/>
          </a:blip>
          <a:srcRect b="0" l="0" r="0" t="0"/>
          <a:stretch/>
        </p:blipFill>
        <p:spPr>
          <a:xfrm>
            <a:off x="4072059" y="348866"/>
            <a:ext cx="3758051" cy="2509525"/>
          </a:xfrm>
          <a:prstGeom prst="rect">
            <a:avLst/>
          </a:prstGeom>
          <a:noFill/>
          <a:ln>
            <a:noFill/>
          </a:ln>
        </p:spPr>
      </p:pic>
      <p:sp>
        <p:nvSpPr>
          <p:cNvPr id="431" name="Google Shape;431;p51"/>
          <p:cNvSpPr txBox="1"/>
          <p:nvPr/>
        </p:nvSpPr>
        <p:spPr>
          <a:xfrm>
            <a:off x="4895375" y="6405900"/>
            <a:ext cx="2111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i="1" sz="5200" u="none" cap="none" strike="noStrike">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2"/>
          <p:cNvSpPr txBox="1"/>
          <p:nvPr/>
        </p:nvSpPr>
        <p:spPr>
          <a:xfrm>
            <a:off x="1518450" y="344850"/>
            <a:ext cx="89919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1C4587"/>
                </a:solidFill>
                <a:latin typeface="Calibri"/>
                <a:ea typeface="Calibri"/>
                <a:cs typeface="Calibri"/>
                <a:sym typeface="Calibri"/>
              </a:rPr>
              <a:t>What is the opposite of distraction?</a:t>
            </a:r>
            <a:endParaRPr b="1" sz="4400">
              <a:solidFill>
                <a:srgbClr val="B45F06"/>
              </a:solidFill>
              <a:latin typeface="Calibri"/>
              <a:ea typeface="Calibri"/>
              <a:cs typeface="Calibri"/>
              <a:sym typeface="Calibri"/>
            </a:endParaRPr>
          </a:p>
        </p:txBody>
      </p:sp>
      <p:pic>
        <p:nvPicPr>
          <p:cNvPr id="438" name="Google Shape;438;p52"/>
          <p:cNvPicPr preferRelativeResize="0"/>
          <p:nvPr/>
        </p:nvPicPr>
        <p:blipFill>
          <a:blip r:embed="rId3">
            <a:alphaModFix/>
          </a:blip>
          <a:stretch>
            <a:fillRect/>
          </a:stretch>
        </p:blipFill>
        <p:spPr>
          <a:xfrm>
            <a:off x="7129998" y="1323462"/>
            <a:ext cx="3575700" cy="2392475"/>
          </a:xfrm>
          <a:prstGeom prst="rect">
            <a:avLst/>
          </a:prstGeom>
          <a:noFill/>
          <a:ln>
            <a:noFill/>
          </a:ln>
        </p:spPr>
      </p:pic>
      <p:pic>
        <p:nvPicPr>
          <p:cNvPr id="439" name="Google Shape;439;p52"/>
          <p:cNvPicPr preferRelativeResize="0"/>
          <p:nvPr/>
        </p:nvPicPr>
        <p:blipFill>
          <a:blip r:embed="rId4">
            <a:alphaModFix/>
          </a:blip>
          <a:stretch>
            <a:fillRect/>
          </a:stretch>
        </p:blipFill>
        <p:spPr>
          <a:xfrm>
            <a:off x="1350425" y="3357395"/>
            <a:ext cx="4261025" cy="27975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3"/>
          <p:cNvSpPr txBox="1"/>
          <p:nvPr/>
        </p:nvSpPr>
        <p:spPr>
          <a:xfrm>
            <a:off x="1518450" y="116250"/>
            <a:ext cx="89919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1C4587"/>
                </a:solidFill>
                <a:latin typeface="Calibri"/>
                <a:ea typeface="Calibri"/>
                <a:cs typeface="Calibri"/>
                <a:sym typeface="Calibri"/>
              </a:rPr>
              <a:t>Nir Eyal</a:t>
            </a:r>
            <a:endParaRPr b="1" sz="4400">
              <a:solidFill>
                <a:srgbClr val="B45F06"/>
              </a:solidFill>
              <a:latin typeface="Calibri"/>
              <a:ea typeface="Calibri"/>
              <a:cs typeface="Calibri"/>
              <a:sym typeface="Calibri"/>
            </a:endParaRPr>
          </a:p>
        </p:txBody>
      </p:sp>
      <p:sp>
        <p:nvSpPr>
          <p:cNvPr id="446" name="Google Shape;446;p53"/>
          <p:cNvSpPr txBox="1"/>
          <p:nvPr/>
        </p:nvSpPr>
        <p:spPr>
          <a:xfrm>
            <a:off x="1274225" y="1135488"/>
            <a:ext cx="4710300" cy="206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50">
                <a:solidFill>
                  <a:srgbClr val="1C4587"/>
                </a:solidFill>
                <a:highlight>
                  <a:srgbClr val="FFFFFF"/>
                </a:highlight>
              </a:rPr>
              <a:t>"</a:t>
            </a:r>
            <a:r>
              <a:rPr lang="en-US" sz="3050">
                <a:solidFill>
                  <a:srgbClr val="1C4587"/>
                </a:solidFill>
                <a:highlight>
                  <a:srgbClr val="FFFFFF"/>
                </a:highlight>
              </a:rPr>
              <a:t>A </a:t>
            </a:r>
            <a:r>
              <a:rPr b="1" lang="en-US" sz="3050">
                <a:solidFill>
                  <a:srgbClr val="1C4587"/>
                </a:solidFill>
                <a:highlight>
                  <a:srgbClr val="FFFFFF"/>
                </a:highlight>
              </a:rPr>
              <a:t>distraction</a:t>
            </a:r>
            <a:r>
              <a:rPr lang="en-US" sz="3050">
                <a:solidFill>
                  <a:srgbClr val="1C4587"/>
                </a:solidFill>
                <a:highlight>
                  <a:srgbClr val="FFFFFF"/>
                </a:highlight>
              </a:rPr>
              <a:t> is something we do that moves us </a:t>
            </a:r>
            <a:r>
              <a:rPr b="1" lang="en-US" sz="3050">
                <a:solidFill>
                  <a:srgbClr val="1C4587"/>
                </a:solidFill>
                <a:highlight>
                  <a:srgbClr val="FFFFFF"/>
                </a:highlight>
              </a:rPr>
              <a:t>away</a:t>
            </a:r>
            <a:r>
              <a:rPr lang="en-US" sz="3050">
                <a:solidFill>
                  <a:srgbClr val="1C4587"/>
                </a:solidFill>
                <a:highlight>
                  <a:srgbClr val="FFFFFF"/>
                </a:highlight>
              </a:rPr>
              <a:t> from what we really want."</a:t>
            </a:r>
            <a:endParaRPr sz="2300">
              <a:solidFill>
                <a:srgbClr val="1C4587"/>
              </a:solidFill>
              <a:latin typeface="Calibri"/>
              <a:ea typeface="Calibri"/>
              <a:cs typeface="Calibri"/>
              <a:sym typeface="Calibri"/>
            </a:endParaRPr>
          </a:p>
        </p:txBody>
      </p:sp>
      <p:sp>
        <p:nvSpPr>
          <p:cNvPr id="447" name="Google Shape;447;p53"/>
          <p:cNvSpPr txBox="1"/>
          <p:nvPr/>
        </p:nvSpPr>
        <p:spPr>
          <a:xfrm>
            <a:off x="6449650" y="3676000"/>
            <a:ext cx="4710300" cy="255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850">
                <a:solidFill>
                  <a:srgbClr val="E3760B"/>
                </a:solidFill>
                <a:highlight>
                  <a:srgbClr val="FFFFFF"/>
                </a:highlight>
              </a:rPr>
              <a:t>"</a:t>
            </a:r>
            <a:r>
              <a:rPr b="1" lang="en-US" sz="3850">
                <a:solidFill>
                  <a:srgbClr val="E3760B"/>
                </a:solidFill>
                <a:highlight>
                  <a:srgbClr val="FFFFFF"/>
                </a:highlight>
              </a:rPr>
              <a:t>Traction</a:t>
            </a:r>
            <a:r>
              <a:rPr lang="en-US" sz="3850">
                <a:solidFill>
                  <a:srgbClr val="E3760B"/>
                </a:solidFill>
                <a:highlight>
                  <a:srgbClr val="FFFFFF"/>
                </a:highlight>
              </a:rPr>
              <a:t> is an action that moves us </a:t>
            </a:r>
            <a:r>
              <a:rPr b="1" lang="en-US" sz="3850">
                <a:solidFill>
                  <a:srgbClr val="E3760B"/>
                </a:solidFill>
                <a:highlight>
                  <a:srgbClr val="FFFFFF"/>
                </a:highlight>
              </a:rPr>
              <a:t>towards</a:t>
            </a:r>
            <a:r>
              <a:rPr lang="en-US" sz="3850">
                <a:solidFill>
                  <a:srgbClr val="E3760B"/>
                </a:solidFill>
                <a:highlight>
                  <a:srgbClr val="FFFFFF"/>
                </a:highlight>
              </a:rPr>
              <a:t> what we really want."</a:t>
            </a:r>
            <a:endParaRPr sz="3100">
              <a:solidFill>
                <a:srgbClr val="E3760B"/>
              </a:solidFill>
              <a:latin typeface="Calibri"/>
              <a:ea typeface="Calibri"/>
              <a:cs typeface="Calibri"/>
              <a:sym typeface="Calibri"/>
            </a:endParaRPr>
          </a:p>
        </p:txBody>
      </p:sp>
      <p:pic>
        <p:nvPicPr>
          <p:cNvPr id="448" name="Google Shape;448;p53"/>
          <p:cNvPicPr preferRelativeResize="0"/>
          <p:nvPr/>
        </p:nvPicPr>
        <p:blipFill>
          <a:blip r:embed="rId3">
            <a:alphaModFix/>
          </a:blip>
          <a:stretch>
            <a:fillRect/>
          </a:stretch>
        </p:blipFill>
        <p:spPr>
          <a:xfrm>
            <a:off x="7129998" y="1122737"/>
            <a:ext cx="3575700" cy="2392475"/>
          </a:xfrm>
          <a:prstGeom prst="rect">
            <a:avLst/>
          </a:prstGeom>
          <a:noFill/>
          <a:ln>
            <a:noFill/>
          </a:ln>
        </p:spPr>
      </p:pic>
      <p:pic>
        <p:nvPicPr>
          <p:cNvPr id="449" name="Google Shape;449;p53"/>
          <p:cNvPicPr preferRelativeResize="0"/>
          <p:nvPr/>
        </p:nvPicPr>
        <p:blipFill>
          <a:blip r:embed="rId4">
            <a:alphaModFix/>
          </a:blip>
          <a:stretch>
            <a:fillRect/>
          </a:stretch>
        </p:blipFill>
        <p:spPr>
          <a:xfrm>
            <a:off x="1350425" y="3357395"/>
            <a:ext cx="4261025" cy="2797506"/>
          </a:xfrm>
          <a:prstGeom prst="rect">
            <a:avLst/>
          </a:prstGeom>
          <a:noFill/>
          <a:ln>
            <a:noFill/>
          </a:ln>
        </p:spPr>
      </p:pic>
      <p:sp>
        <p:nvSpPr>
          <p:cNvPr id="450" name="Google Shape;450;p53"/>
          <p:cNvSpPr txBox="1"/>
          <p:nvPr/>
        </p:nvSpPr>
        <p:spPr>
          <a:xfrm>
            <a:off x="1366050" y="6391900"/>
            <a:ext cx="94599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lang="en-US" sz="2000">
                <a:solidFill>
                  <a:srgbClr val="1C4587"/>
                </a:solidFill>
                <a:latin typeface="Calibri"/>
                <a:ea typeface="Calibri"/>
                <a:cs typeface="Calibri"/>
                <a:sym typeface="Calibri"/>
              </a:rPr>
              <a:t>If you are interested in etymology, both words come from the Latin </a:t>
            </a:r>
            <a:r>
              <a:rPr i="1" lang="en-US" sz="2000">
                <a:solidFill>
                  <a:srgbClr val="1C4587"/>
                </a:solidFill>
                <a:latin typeface="Calibri"/>
                <a:ea typeface="Calibri"/>
                <a:cs typeface="Calibri"/>
                <a:sym typeface="Calibri"/>
              </a:rPr>
              <a:t>trahere</a:t>
            </a:r>
            <a:r>
              <a:rPr lang="en-US" sz="2000">
                <a:solidFill>
                  <a:srgbClr val="1C4587"/>
                </a:solidFill>
                <a:latin typeface="Calibri"/>
                <a:ea typeface="Calibri"/>
                <a:cs typeface="Calibri"/>
                <a:sym typeface="Calibri"/>
              </a:rPr>
              <a:t>. </a:t>
            </a:r>
            <a:endParaRPr sz="2000">
              <a:solidFill>
                <a:srgbClr val="B45F06"/>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0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4"/>
          <p:cNvSpPr txBox="1"/>
          <p:nvPr/>
        </p:nvSpPr>
        <p:spPr>
          <a:xfrm>
            <a:off x="1518450" y="116250"/>
            <a:ext cx="89919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1C4587"/>
                </a:solidFill>
                <a:latin typeface="Calibri"/>
                <a:ea typeface="Calibri"/>
                <a:cs typeface="Calibri"/>
                <a:sym typeface="Calibri"/>
              </a:rPr>
              <a:t>Nir Eyal</a:t>
            </a:r>
            <a:endParaRPr b="1" sz="4400">
              <a:solidFill>
                <a:srgbClr val="B45F06"/>
              </a:solidFill>
              <a:latin typeface="Calibri"/>
              <a:ea typeface="Calibri"/>
              <a:cs typeface="Calibri"/>
              <a:sym typeface="Calibri"/>
            </a:endParaRPr>
          </a:p>
        </p:txBody>
      </p:sp>
      <p:sp>
        <p:nvSpPr>
          <p:cNvPr id="457" name="Google Shape;457;p54"/>
          <p:cNvSpPr txBox="1"/>
          <p:nvPr/>
        </p:nvSpPr>
        <p:spPr>
          <a:xfrm>
            <a:off x="1274225" y="1059288"/>
            <a:ext cx="4710300" cy="215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solidFill>
                  <a:srgbClr val="1C4587"/>
                </a:solidFill>
                <a:highlight>
                  <a:srgbClr val="FFFFFF"/>
                </a:highlight>
              </a:rPr>
              <a:t>"You can't call something a distraction unless you know what it's distracting you from." </a:t>
            </a:r>
            <a:endParaRPr sz="3200">
              <a:solidFill>
                <a:srgbClr val="1C4587"/>
              </a:solidFill>
              <a:latin typeface="Calibri"/>
              <a:ea typeface="Calibri"/>
              <a:cs typeface="Calibri"/>
              <a:sym typeface="Calibri"/>
            </a:endParaRPr>
          </a:p>
        </p:txBody>
      </p:sp>
      <p:pic>
        <p:nvPicPr>
          <p:cNvPr id="458" name="Google Shape;458;p54"/>
          <p:cNvPicPr preferRelativeResize="0"/>
          <p:nvPr/>
        </p:nvPicPr>
        <p:blipFill>
          <a:blip r:embed="rId3">
            <a:alphaModFix/>
          </a:blip>
          <a:stretch>
            <a:fillRect/>
          </a:stretch>
        </p:blipFill>
        <p:spPr>
          <a:xfrm>
            <a:off x="7129998" y="970337"/>
            <a:ext cx="3575700" cy="2392475"/>
          </a:xfrm>
          <a:prstGeom prst="rect">
            <a:avLst/>
          </a:prstGeom>
          <a:noFill/>
          <a:ln>
            <a:noFill/>
          </a:ln>
        </p:spPr>
      </p:pic>
      <p:pic>
        <p:nvPicPr>
          <p:cNvPr id="459" name="Google Shape;459;p54"/>
          <p:cNvPicPr preferRelativeResize="0"/>
          <p:nvPr/>
        </p:nvPicPr>
        <p:blipFill>
          <a:blip r:embed="rId4">
            <a:alphaModFix/>
          </a:blip>
          <a:stretch>
            <a:fillRect/>
          </a:stretch>
        </p:blipFill>
        <p:spPr>
          <a:xfrm>
            <a:off x="1350425" y="3357395"/>
            <a:ext cx="4261025" cy="2797506"/>
          </a:xfrm>
          <a:prstGeom prst="rect">
            <a:avLst/>
          </a:prstGeom>
          <a:noFill/>
          <a:ln>
            <a:noFill/>
          </a:ln>
        </p:spPr>
      </p:pic>
      <p:sp>
        <p:nvSpPr>
          <p:cNvPr id="460" name="Google Shape;460;p54"/>
          <p:cNvSpPr txBox="1"/>
          <p:nvPr/>
        </p:nvSpPr>
        <p:spPr>
          <a:xfrm>
            <a:off x="6449650" y="3599800"/>
            <a:ext cx="4710300" cy="264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solidFill>
                  <a:srgbClr val="E3760B"/>
                </a:solidFill>
                <a:highlight>
                  <a:srgbClr val="FFFFFF"/>
                </a:highlight>
              </a:rPr>
              <a:t>"</a:t>
            </a:r>
            <a:r>
              <a:rPr lang="en-US" sz="3200">
                <a:solidFill>
                  <a:srgbClr val="E3760B"/>
                </a:solidFill>
                <a:highlight>
                  <a:srgbClr val="FFFFFF"/>
                </a:highlight>
              </a:rPr>
              <a:t>Any action can be either a distraction or traction depending on what you intend to do with your time."</a:t>
            </a:r>
            <a:endParaRPr sz="3200">
              <a:solidFill>
                <a:srgbClr val="E3760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5"/>
          <p:cNvSpPr txBox="1"/>
          <p:nvPr/>
        </p:nvSpPr>
        <p:spPr>
          <a:xfrm>
            <a:off x="715875" y="344850"/>
            <a:ext cx="104661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E3760B"/>
                </a:solidFill>
                <a:latin typeface="Calibri"/>
                <a:ea typeface="Calibri"/>
                <a:cs typeface="Calibri"/>
                <a:sym typeface="Calibri"/>
              </a:rPr>
              <a:t>Plan for traction:</a:t>
            </a:r>
            <a:r>
              <a:rPr b="1" lang="en-US" sz="4400">
                <a:solidFill>
                  <a:srgbClr val="1C4587"/>
                </a:solidFill>
                <a:latin typeface="Calibri"/>
                <a:ea typeface="Calibri"/>
                <a:cs typeface="Calibri"/>
                <a:sym typeface="Calibri"/>
              </a:rPr>
              <a:t> A real-time writing activity</a:t>
            </a:r>
            <a:endParaRPr b="1" sz="4400">
              <a:solidFill>
                <a:srgbClr val="B45F06"/>
              </a:solidFill>
              <a:latin typeface="Calibri"/>
              <a:ea typeface="Calibri"/>
              <a:cs typeface="Calibri"/>
              <a:sym typeface="Calibri"/>
            </a:endParaRPr>
          </a:p>
        </p:txBody>
      </p:sp>
      <p:sp>
        <p:nvSpPr>
          <p:cNvPr id="467" name="Google Shape;467;p55"/>
          <p:cNvSpPr txBox="1"/>
          <p:nvPr/>
        </p:nvSpPr>
        <p:spPr>
          <a:xfrm>
            <a:off x="1518450" y="1658300"/>
            <a:ext cx="93912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sz="4400">
              <a:solidFill>
                <a:srgbClr val="1C4587"/>
              </a:solidFill>
              <a:latin typeface="Calibri"/>
              <a:ea typeface="Calibri"/>
              <a:cs typeface="Calibri"/>
              <a:sym typeface="Calibri"/>
            </a:endParaRPr>
          </a:p>
        </p:txBody>
      </p:sp>
      <p:pic>
        <p:nvPicPr>
          <p:cNvPr id="468" name="Google Shape;468;p55"/>
          <p:cNvPicPr preferRelativeResize="0"/>
          <p:nvPr/>
        </p:nvPicPr>
        <p:blipFill>
          <a:blip r:embed="rId3">
            <a:alphaModFix/>
          </a:blip>
          <a:stretch>
            <a:fillRect/>
          </a:stretch>
        </p:blipFill>
        <p:spPr>
          <a:xfrm>
            <a:off x="5903925" y="3064670"/>
            <a:ext cx="4261025" cy="2797506"/>
          </a:xfrm>
          <a:prstGeom prst="rect">
            <a:avLst/>
          </a:prstGeom>
          <a:noFill/>
          <a:ln>
            <a:noFill/>
          </a:ln>
        </p:spPr>
      </p:pic>
      <p:pic>
        <p:nvPicPr>
          <p:cNvPr id="469" name="Google Shape;469;p55"/>
          <p:cNvPicPr preferRelativeResize="0"/>
          <p:nvPr/>
        </p:nvPicPr>
        <p:blipFill rotWithShape="1">
          <a:blip r:embed="rId4">
            <a:alphaModFix/>
          </a:blip>
          <a:srcRect b="0" l="0" r="0" t="0"/>
          <a:stretch/>
        </p:blipFill>
        <p:spPr>
          <a:xfrm>
            <a:off x="1655012" y="1820570"/>
            <a:ext cx="3226714" cy="2486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6"/>
          <p:cNvSpPr txBox="1"/>
          <p:nvPr/>
        </p:nvSpPr>
        <p:spPr>
          <a:xfrm>
            <a:off x="715875" y="344850"/>
            <a:ext cx="104661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E3760B"/>
                </a:solidFill>
                <a:latin typeface="Calibri"/>
                <a:ea typeface="Calibri"/>
                <a:cs typeface="Calibri"/>
                <a:sym typeface="Calibri"/>
              </a:rPr>
              <a:t>Plan for traction:</a:t>
            </a:r>
            <a:r>
              <a:rPr b="1" lang="en-US" sz="4400">
                <a:solidFill>
                  <a:srgbClr val="1C4587"/>
                </a:solidFill>
                <a:latin typeface="Calibri"/>
                <a:ea typeface="Calibri"/>
                <a:cs typeface="Calibri"/>
                <a:sym typeface="Calibri"/>
              </a:rPr>
              <a:t> A real-time writing activity</a:t>
            </a:r>
            <a:endParaRPr b="1" sz="4400">
              <a:solidFill>
                <a:srgbClr val="B45F06"/>
              </a:solidFill>
              <a:latin typeface="Calibri"/>
              <a:ea typeface="Calibri"/>
              <a:cs typeface="Calibri"/>
              <a:sym typeface="Calibri"/>
            </a:endParaRPr>
          </a:p>
        </p:txBody>
      </p:sp>
      <p:sp>
        <p:nvSpPr>
          <p:cNvPr id="476" name="Google Shape;476;p56"/>
          <p:cNvSpPr txBox="1"/>
          <p:nvPr/>
        </p:nvSpPr>
        <p:spPr>
          <a:xfrm>
            <a:off x="1518450" y="1277300"/>
            <a:ext cx="9391200" cy="2185800"/>
          </a:xfrm>
          <a:prstGeom prst="rect">
            <a:avLst/>
          </a:prstGeom>
          <a:noFill/>
          <a:ln>
            <a:noFill/>
          </a:ln>
        </p:spPr>
        <p:txBody>
          <a:bodyPr anchorCtr="0" anchor="t" bIns="45700" lIns="91425" spcFirstLastPara="1" rIns="91425" wrap="square" tIns="45700">
            <a:spAutoFit/>
          </a:bodyPr>
          <a:lstStyle/>
          <a:p>
            <a:pPr indent="-508000" lvl="0" marL="457200" marR="0" rtl="0" algn="l">
              <a:lnSpc>
                <a:spcPct val="100000"/>
              </a:lnSpc>
              <a:spcBef>
                <a:spcPts val="0"/>
              </a:spcBef>
              <a:spcAft>
                <a:spcPts val="0"/>
              </a:spcAft>
              <a:buClr>
                <a:srgbClr val="1C4587"/>
              </a:buClr>
              <a:buSzPts val="4400"/>
              <a:buFont typeface="Calibri"/>
              <a:buAutoNum type="arabicPeriod"/>
            </a:pPr>
            <a:r>
              <a:rPr b="1" lang="en-US" sz="4400">
                <a:solidFill>
                  <a:srgbClr val="1C4587"/>
                </a:solidFill>
                <a:latin typeface="Calibri"/>
                <a:ea typeface="Calibri"/>
                <a:cs typeface="Calibri"/>
                <a:sym typeface="Calibri"/>
              </a:rPr>
              <a:t>Start with your center: Core value(s)</a:t>
            </a:r>
            <a:endParaRPr b="1" sz="4400">
              <a:solidFill>
                <a:srgbClr val="1C4587"/>
              </a:solidFill>
              <a:latin typeface="Calibri"/>
              <a:ea typeface="Calibri"/>
              <a:cs typeface="Calibri"/>
              <a:sym typeface="Calibri"/>
            </a:endParaRPr>
          </a:p>
          <a:p>
            <a:pPr indent="0" lvl="0" marL="457200" marR="0" rtl="0" algn="l">
              <a:lnSpc>
                <a:spcPct val="100000"/>
              </a:lnSpc>
              <a:spcBef>
                <a:spcPts val="0"/>
              </a:spcBef>
              <a:spcAft>
                <a:spcPts val="0"/>
              </a:spcAft>
              <a:buNone/>
            </a:pPr>
            <a:r>
              <a:rPr i="1" lang="en-US" sz="2300">
                <a:solidFill>
                  <a:srgbClr val="1C4587"/>
                </a:solidFill>
                <a:latin typeface="Calibri"/>
                <a:ea typeface="Calibri"/>
                <a:cs typeface="Calibri"/>
                <a:sym typeface="Calibri"/>
              </a:rPr>
              <a:t>We covered this in detail in Week 1, but keep practicing keeping your center in mind. Who do I want to be? How do I want to show up in the world, in my roles and responsibilities? Write your word(s) in the middle circle on your paper.</a:t>
            </a:r>
            <a:endParaRPr i="1" sz="2300">
              <a:solidFill>
                <a:srgbClr val="1C4587"/>
              </a:solidFill>
              <a:latin typeface="Calibri"/>
              <a:ea typeface="Calibri"/>
              <a:cs typeface="Calibri"/>
              <a:sym typeface="Calibri"/>
            </a:endParaRPr>
          </a:p>
        </p:txBody>
      </p:sp>
      <p:sp>
        <p:nvSpPr>
          <p:cNvPr id="477" name="Google Shape;477;p56"/>
          <p:cNvSpPr/>
          <p:nvPr/>
        </p:nvSpPr>
        <p:spPr>
          <a:xfrm>
            <a:off x="4506950" y="3358375"/>
            <a:ext cx="2251500" cy="2240400"/>
          </a:xfrm>
          <a:prstGeom prst="ellipse">
            <a:avLst/>
          </a:prstGeom>
          <a:solidFill>
            <a:srgbClr val="FFFFFF">
              <a:alpha val="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6"/>
          <p:cNvSpPr txBox="1"/>
          <p:nvPr/>
        </p:nvSpPr>
        <p:spPr>
          <a:xfrm>
            <a:off x="1518450" y="5939675"/>
            <a:ext cx="9391200" cy="8310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None/>
            </a:pPr>
            <a:r>
              <a:rPr lang="en-US" sz="1600">
                <a:solidFill>
                  <a:srgbClr val="1C4587"/>
                </a:solidFill>
                <a:latin typeface="Calibri"/>
                <a:ea typeface="Calibri"/>
                <a:cs typeface="Calibri"/>
                <a:sym typeface="Calibri"/>
              </a:rPr>
              <a:t>As a reminder: The value you choose to write about doesn't need to be the only attribute you care about nurturing or developing. It's just something to keep in mind about the kind of person you want to be in all your spheres and spaces. </a:t>
            </a:r>
            <a:endParaRPr sz="1600">
              <a:solidFill>
                <a:srgbClr val="1C4587"/>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7"/>
          <p:cNvSpPr txBox="1"/>
          <p:nvPr/>
        </p:nvSpPr>
        <p:spPr>
          <a:xfrm>
            <a:off x="576150" y="755050"/>
            <a:ext cx="113184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4400">
                <a:solidFill>
                  <a:srgbClr val="1C4587"/>
                </a:solidFill>
                <a:latin typeface="Calibri"/>
                <a:ea typeface="Calibri"/>
                <a:cs typeface="Calibri"/>
                <a:sym typeface="Calibri"/>
              </a:rPr>
              <a:t>2. Define your domains: Key priority categories </a:t>
            </a:r>
            <a:endParaRPr sz="4400">
              <a:solidFill>
                <a:srgbClr val="1C4587"/>
              </a:solidFill>
              <a:latin typeface="Calibri"/>
              <a:ea typeface="Calibri"/>
              <a:cs typeface="Calibri"/>
              <a:sym typeface="Calibri"/>
            </a:endParaRPr>
          </a:p>
        </p:txBody>
      </p:sp>
      <p:sp>
        <p:nvSpPr>
          <p:cNvPr id="485" name="Google Shape;485;p57"/>
          <p:cNvSpPr txBox="1"/>
          <p:nvPr/>
        </p:nvSpPr>
        <p:spPr>
          <a:xfrm>
            <a:off x="160500" y="2337413"/>
            <a:ext cx="3000000" cy="235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350">
                <a:solidFill>
                  <a:srgbClr val="666666"/>
                </a:solidFill>
                <a:highlight>
                  <a:srgbClr val="FFFFFF"/>
                </a:highlight>
              </a:rPr>
              <a:t>e.g., </a:t>
            </a:r>
            <a:r>
              <a:rPr lang="en-US" sz="2350">
                <a:solidFill>
                  <a:srgbClr val="666666"/>
                </a:solidFill>
                <a:highlight>
                  <a:srgbClr val="FFFFFF"/>
                </a:highlight>
              </a:rPr>
              <a:t>Self, health,  relationships, job, service, hobbies/ side projects, recreation, downtime/margin </a:t>
            </a:r>
            <a:endParaRPr sz="2100"/>
          </a:p>
        </p:txBody>
      </p:sp>
      <p:sp>
        <p:nvSpPr>
          <p:cNvPr id="486" name="Google Shape;486;p57"/>
          <p:cNvSpPr/>
          <p:nvPr/>
        </p:nvSpPr>
        <p:spPr>
          <a:xfrm>
            <a:off x="4957925" y="2993825"/>
            <a:ext cx="2133600" cy="2153700"/>
          </a:xfrm>
          <a:prstGeom prst="ellipse">
            <a:avLst/>
          </a:prstGeom>
          <a:solidFill>
            <a:srgbClr val="FFFFFF">
              <a:alpha val="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7"/>
          <p:cNvSpPr/>
          <p:nvPr/>
        </p:nvSpPr>
        <p:spPr>
          <a:xfrm>
            <a:off x="5327075" y="1481525"/>
            <a:ext cx="1395300" cy="137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7"/>
          <p:cNvSpPr txBox="1"/>
          <p:nvPr/>
        </p:nvSpPr>
        <p:spPr>
          <a:xfrm>
            <a:off x="715875" y="116250"/>
            <a:ext cx="104661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E3760B"/>
                </a:solidFill>
                <a:latin typeface="Calibri"/>
                <a:ea typeface="Calibri"/>
                <a:cs typeface="Calibri"/>
                <a:sym typeface="Calibri"/>
              </a:rPr>
              <a:t>Plan for traction</a:t>
            </a:r>
            <a:endParaRPr b="1" sz="4400">
              <a:solidFill>
                <a:srgbClr val="B45F06"/>
              </a:solidFill>
              <a:latin typeface="Calibri"/>
              <a:ea typeface="Calibri"/>
              <a:cs typeface="Calibri"/>
              <a:sym typeface="Calibri"/>
            </a:endParaRPr>
          </a:p>
        </p:txBody>
      </p:sp>
      <p:sp>
        <p:nvSpPr>
          <p:cNvPr id="489" name="Google Shape;489;p57"/>
          <p:cNvSpPr/>
          <p:nvPr/>
        </p:nvSpPr>
        <p:spPr>
          <a:xfrm>
            <a:off x="7150375" y="2740200"/>
            <a:ext cx="1395300" cy="137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7"/>
          <p:cNvSpPr/>
          <p:nvPr/>
        </p:nvSpPr>
        <p:spPr>
          <a:xfrm>
            <a:off x="3562625" y="2623638"/>
            <a:ext cx="1395300" cy="137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7"/>
          <p:cNvSpPr/>
          <p:nvPr/>
        </p:nvSpPr>
        <p:spPr>
          <a:xfrm>
            <a:off x="6557925" y="4928463"/>
            <a:ext cx="1395300" cy="137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7"/>
          <p:cNvSpPr/>
          <p:nvPr/>
        </p:nvSpPr>
        <p:spPr>
          <a:xfrm>
            <a:off x="4149400" y="4928463"/>
            <a:ext cx="1395300" cy="137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7"/>
          <p:cNvSpPr txBox="1"/>
          <p:nvPr/>
        </p:nvSpPr>
        <p:spPr>
          <a:xfrm>
            <a:off x="8973675" y="2623638"/>
            <a:ext cx="3000000" cy="19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350">
                <a:solidFill>
                  <a:srgbClr val="666666"/>
                </a:solidFill>
                <a:highlight>
                  <a:srgbClr val="FFFFFF"/>
                </a:highlight>
              </a:rPr>
              <a:t>or, e.g., Mental, Physical, Emotional, Social, Spiritual (some experts call this "the core five")</a:t>
            </a:r>
            <a:endParaRPr sz="2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2"/>
          <p:cNvSpPr/>
          <p:nvPr/>
        </p:nvSpPr>
        <p:spPr>
          <a:xfrm>
            <a:off x="9650851" y="4377980"/>
            <a:ext cx="1196700" cy="750600"/>
          </a:xfrm>
          <a:prstGeom prst="rightArrow">
            <a:avLst>
              <a:gd fmla="val 50000" name="adj1"/>
              <a:gd fmla="val 50000" name="adj2"/>
            </a:avLst>
          </a:prstGeom>
          <a:solidFill>
            <a:srgbClr val="ED7D31"/>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2"/>
          <p:cNvSpPr/>
          <p:nvPr/>
        </p:nvSpPr>
        <p:spPr>
          <a:xfrm>
            <a:off x="7687305" y="3520075"/>
            <a:ext cx="1827300" cy="25533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5" name="Google Shape;165;p22"/>
          <p:cNvPicPr preferRelativeResize="0"/>
          <p:nvPr/>
        </p:nvPicPr>
        <p:blipFill rotWithShape="1">
          <a:blip r:embed="rId3">
            <a:alphaModFix/>
          </a:blip>
          <a:srcRect b="0" l="25601" r="27782" t="0"/>
          <a:stretch/>
        </p:blipFill>
        <p:spPr>
          <a:xfrm>
            <a:off x="8345132" y="5128631"/>
            <a:ext cx="511763" cy="750650"/>
          </a:xfrm>
          <a:prstGeom prst="rect">
            <a:avLst/>
          </a:prstGeom>
          <a:noFill/>
          <a:ln>
            <a:noFill/>
          </a:ln>
        </p:spPr>
      </p:pic>
      <p:pic>
        <p:nvPicPr>
          <p:cNvPr id="166" name="Google Shape;166;p22"/>
          <p:cNvPicPr preferRelativeResize="0"/>
          <p:nvPr/>
        </p:nvPicPr>
        <p:blipFill>
          <a:blip r:embed="rId4">
            <a:alphaModFix/>
          </a:blip>
          <a:stretch>
            <a:fillRect/>
          </a:stretch>
        </p:blipFill>
        <p:spPr>
          <a:xfrm>
            <a:off x="7935441" y="3923821"/>
            <a:ext cx="1302340" cy="974707"/>
          </a:xfrm>
          <a:prstGeom prst="rect">
            <a:avLst/>
          </a:prstGeom>
          <a:noFill/>
          <a:ln>
            <a:noFill/>
          </a:ln>
        </p:spPr>
      </p:pic>
      <p:pic>
        <p:nvPicPr>
          <p:cNvPr id="167" name="Google Shape;167;p22"/>
          <p:cNvPicPr preferRelativeResize="0"/>
          <p:nvPr/>
        </p:nvPicPr>
        <p:blipFill rotWithShape="1">
          <a:blip r:embed="rId5">
            <a:alphaModFix/>
          </a:blip>
          <a:srcRect b="0" l="0" r="0" t="0"/>
          <a:stretch/>
        </p:blipFill>
        <p:spPr>
          <a:xfrm>
            <a:off x="1041425" y="1466400"/>
            <a:ext cx="3801616" cy="2553299"/>
          </a:xfrm>
          <a:prstGeom prst="rect">
            <a:avLst/>
          </a:prstGeom>
          <a:noFill/>
          <a:ln>
            <a:noFill/>
          </a:ln>
        </p:spPr>
      </p:pic>
      <p:sp>
        <p:nvSpPr>
          <p:cNvPr id="168" name="Google Shape;168;p22"/>
          <p:cNvSpPr/>
          <p:nvPr/>
        </p:nvSpPr>
        <p:spPr>
          <a:xfrm>
            <a:off x="6354351" y="4421529"/>
            <a:ext cx="1196700" cy="750600"/>
          </a:xfrm>
          <a:prstGeom prst="rightArrow">
            <a:avLst>
              <a:gd fmla="val 50000" name="adj1"/>
              <a:gd fmla="val 50000" name="adj2"/>
            </a:avLst>
          </a:prstGeom>
          <a:solidFill>
            <a:srgbClr val="ED7D31"/>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2"/>
          <p:cNvSpPr txBox="1"/>
          <p:nvPr/>
        </p:nvSpPr>
        <p:spPr>
          <a:xfrm>
            <a:off x="910773" y="208354"/>
            <a:ext cx="10515600" cy="9699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0B5394"/>
                </a:solidFill>
                <a:latin typeface="Calibri"/>
                <a:ea typeface="Calibri"/>
                <a:cs typeface="Calibri"/>
                <a:sym typeface="Calibri"/>
              </a:rPr>
              <a:t>Connections increase complexity…but also distill simplicity</a:t>
            </a:r>
            <a:endParaRPr b="1" sz="4400">
              <a:solidFill>
                <a:srgbClr val="0B5394"/>
              </a:solidFill>
              <a:latin typeface="Calibri"/>
              <a:ea typeface="Calibri"/>
              <a:cs typeface="Calibri"/>
              <a:sym typeface="Calibri"/>
            </a:endParaRPr>
          </a:p>
        </p:txBody>
      </p:sp>
      <p:sp>
        <p:nvSpPr>
          <p:cNvPr id="170" name="Google Shape;170;p22"/>
          <p:cNvSpPr txBox="1"/>
          <p:nvPr/>
        </p:nvSpPr>
        <p:spPr>
          <a:xfrm>
            <a:off x="6600300" y="1846950"/>
            <a:ext cx="3794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latin typeface="Calibri"/>
                <a:ea typeface="Calibri"/>
                <a:cs typeface="Calibri"/>
                <a:sym typeface="Calibri"/>
              </a:rPr>
              <a:t>You'll see these familiar concepts from past modules show up again today</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8"/>
          <p:cNvSpPr/>
          <p:nvPr/>
        </p:nvSpPr>
        <p:spPr>
          <a:xfrm>
            <a:off x="3165400" y="1408800"/>
            <a:ext cx="5569800" cy="493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58"/>
          <p:cNvSpPr txBox="1"/>
          <p:nvPr/>
        </p:nvSpPr>
        <p:spPr>
          <a:xfrm>
            <a:off x="576150" y="755050"/>
            <a:ext cx="113184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4400">
                <a:solidFill>
                  <a:srgbClr val="1C4587"/>
                </a:solidFill>
                <a:latin typeface="Calibri"/>
                <a:ea typeface="Calibri"/>
                <a:cs typeface="Calibri"/>
                <a:sym typeface="Calibri"/>
              </a:rPr>
              <a:t>2. Define your domains: Key priority categories </a:t>
            </a:r>
            <a:endParaRPr sz="4400">
              <a:solidFill>
                <a:srgbClr val="1C4587"/>
              </a:solidFill>
              <a:latin typeface="Calibri"/>
              <a:ea typeface="Calibri"/>
              <a:cs typeface="Calibri"/>
              <a:sym typeface="Calibri"/>
            </a:endParaRPr>
          </a:p>
        </p:txBody>
      </p:sp>
      <p:sp>
        <p:nvSpPr>
          <p:cNvPr id="501" name="Google Shape;501;p58"/>
          <p:cNvSpPr txBox="1"/>
          <p:nvPr/>
        </p:nvSpPr>
        <p:spPr>
          <a:xfrm>
            <a:off x="160500" y="2337413"/>
            <a:ext cx="3000000" cy="235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350">
                <a:solidFill>
                  <a:srgbClr val="666666"/>
                </a:solidFill>
                <a:highlight>
                  <a:srgbClr val="FFFFFF"/>
                </a:highlight>
              </a:rPr>
              <a:t>e.g., Self, health,  relationships, job, service, hobbies/ side projects, recreation, downtime/margin </a:t>
            </a:r>
            <a:endParaRPr sz="2100"/>
          </a:p>
        </p:txBody>
      </p:sp>
      <p:sp>
        <p:nvSpPr>
          <p:cNvPr id="502" name="Google Shape;502;p58"/>
          <p:cNvSpPr/>
          <p:nvPr/>
        </p:nvSpPr>
        <p:spPr>
          <a:xfrm>
            <a:off x="4957925" y="2993825"/>
            <a:ext cx="2133600" cy="2153700"/>
          </a:xfrm>
          <a:prstGeom prst="ellipse">
            <a:avLst/>
          </a:prstGeom>
          <a:solidFill>
            <a:srgbClr val="FFFFFF">
              <a:alpha val="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58"/>
          <p:cNvSpPr/>
          <p:nvPr/>
        </p:nvSpPr>
        <p:spPr>
          <a:xfrm>
            <a:off x="5327075" y="1481525"/>
            <a:ext cx="1395300" cy="1377600"/>
          </a:xfrm>
          <a:prstGeom prst="ellipse">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58"/>
          <p:cNvSpPr txBox="1"/>
          <p:nvPr/>
        </p:nvSpPr>
        <p:spPr>
          <a:xfrm>
            <a:off x="715875" y="116250"/>
            <a:ext cx="104661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E3760B"/>
                </a:solidFill>
                <a:latin typeface="Calibri"/>
                <a:ea typeface="Calibri"/>
                <a:cs typeface="Calibri"/>
                <a:sym typeface="Calibri"/>
              </a:rPr>
              <a:t>Plan for traction</a:t>
            </a:r>
            <a:endParaRPr b="1" sz="4400">
              <a:solidFill>
                <a:srgbClr val="B45F06"/>
              </a:solidFill>
              <a:latin typeface="Calibri"/>
              <a:ea typeface="Calibri"/>
              <a:cs typeface="Calibri"/>
              <a:sym typeface="Calibri"/>
            </a:endParaRPr>
          </a:p>
        </p:txBody>
      </p:sp>
      <p:sp>
        <p:nvSpPr>
          <p:cNvPr id="505" name="Google Shape;505;p58"/>
          <p:cNvSpPr/>
          <p:nvPr/>
        </p:nvSpPr>
        <p:spPr>
          <a:xfrm>
            <a:off x="7150375" y="2740200"/>
            <a:ext cx="1395300" cy="1377600"/>
          </a:xfrm>
          <a:prstGeom prst="ellipse">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06" name="Google Shape;506;p58"/>
          <p:cNvSpPr/>
          <p:nvPr/>
        </p:nvSpPr>
        <p:spPr>
          <a:xfrm>
            <a:off x="3562625" y="2623638"/>
            <a:ext cx="1395300" cy="1377600"/>
          </a:xfrm>
          <a:prstGeom prst="ellipse">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8"/>
          <p:cNvSpPr/>
          <p:nvPr/>
        </p:nvSpPr>
        <p:spPr>
          <a:xfrm>
            <a:off x="6557925" y="4928463"/>
            <a:ext cx="1395300" cy="1377600"/>
          </a:xfrm>
          <a:prstGeom prst="ellipse">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08" name="Google Shape;508;p58"/>
          <p:cNvSpPr/>
          <p:nvPr/>
        </p:nvSpPr>
        <p:spPr>
          <a:xfrm>
            <a:off x="4149400" y="4928463"/>
            <a:ext cx="1395300" cy="1377600"/>
          </a:xfrm>
          <a:prstGeom prst="ellipse">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09" name="Google Shape;509;p58"/>
          <p:cNvSpPr txBox="1"/>
          <p:nvPr/>
        </p:nvSpPr>
        <p:spPr>
          <a:xfrm>
            <a:off x="8973675" y="2623638"/>
            <a:ext cx="3000000" cy="163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350">
                <a:solidFill>
                  <a:srgbClr val="666666"/>
                </a:solidFill>
                <a:highlight>
                  <a:srgbClr val="FFFFFF"/>
                </a:highlight>
              </a:rPr>
              <a:t>or, e.g., Mental, Physical, Emotional, Social, Spiritual, Financial</a:t>
            </a:r>
            <a:endParaRPr sz="2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59"/>
          <p:cNvSpPr txBox="1"/>
          <p:nvPr/>
        </p:nvSpPr>
        <p:spPr>
          <a:xfrm>
            <a:off x="250800" y="-61025"/>
            <a:ext cx="11690400" cy="140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E3760B"/>
                </a:solidFill>
                <a:latin typeface="Calibri"/>
                <a:ea typeface="Calibri"/>
                <a:cs typeface="Calibri"/>
                <a:sym typeface="Calibri"/>
              </a:rPr>
              <a:t>Plan for traction:</a:t>
            </a:r>
            <a:r>
              <a:rPr b="1" lang="en-US" sz="4400">
                <a:solidFill>
                  <a:srgbClr val="1C4587"/>
                </a:solidFill>
                <a:latin typeface="Calibri"/>
                <a:ea typeface="Calibri"/>
                <a:cs typeface="Calibri"/>
                <a:sym typeface="Calibri"/>
              </a:rPr>
              <a:t> </a:t>
            </a:r>
            <a:endParaRPr b="1"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i="1" lang="en-US" sz="4100">
                <a:solidFill>
                  <a:srgbClr val="1C4587"/>
                </a:solidFill>
                <a:latin typeface="Calibri"/>
                <a:ea typeface="Calibri"/>
                <a:cs typeface="Calibri"/>
                <a:sym typeface="Calibri"/>
              </a:rPr>
              <a:t>Mindfully</a:t>
            </a:r>
            <a:r>
              <a:rPr lang="en-US" sz="4100">
                <a:solidFill>
                  <a:srgbClr val="1C4587"/>
                </a:solidFill>
                <a:latin typeface="Calibri"/>
                <a:ea typeface="Calibri"/>
                <a:cs typeface="Calibri"/>
                <a:sym typeface="Calibri"/>
              </a:rPr>
              <a:t> define your domains: Some possible PAQs</a:t>
            </a:r>
            <a:endParaRPr sz="4100">
              <a:solidFill>
                <a:srgbClr val="B45F06"/>
              </a:solidFill>
              <a:latin typeface="Calibri"/>
              <a:ea typeface="Calibri"/>
              <a:cs typeface="Calibri"/>
              <a:sym typeface="Calibri"/>
            </a:endParaRPr>
          </a:p>
        </p:txBody>
      </p:sp>
      <p:sp>
        <p:nvSpPr>
          <p:cNvPr id="516" name="Google Shape;516;p59"/>
          <p:cNvSpPr/>
          <p:nvPr/>
        </p:nvSpPr>
        <p:spPr>
          <a:xfrm>
            <a:off x="3847025" y="1419263"/>
            <a:ext cx="4260300" cy="53760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9"/>
          <p:cNvSpPr txBox="1"/>
          <p:nvPr/>
        </p:nvSpPr>
        <p:spPr>
          <a:xfrm>
            <a:off x="890825" y="3632425"/>
            <a:ext cx="2185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Situation and/or physical responses</a:t>
            </a:r>
            <a:endParaRPr b="1" sz="1800">
              <a:latin typeface="Calibri"/>
              <a:ea typeface="Calibri"/>
              <a:cs typeface="Calibri"/>
              <a:sym typeface="Calibri"/>
            </a:endParaRPr>
          </a:p>
        </p:txBody>
      </p:sp>
      <p:sp>
        <p:nvSpPr>
          <p:cNvPr id="518" name="Google Shape;518;p59"/>
          <p:cNvSpPr txBox="1"/>
          <p:nvPr/>
        </p:nvSpPr>
        <p:spPr>
          <a:xfrm>
            <a:off x="8658325" y="3784825"/>
            <a:ext cx="191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Decision/Action</a:t>
            </a:r>
            <a:endParaRPr b="1" sz="1800">
              <a:latin typeface="Calibri"/>
              <a:ea typeface="Calibri"/>
              <a:cs typeface="Calibri"/>
              <a:sym typeface="Calibri"/>
            </a:endParaRPr>
          </a:p>
        </p:txBody>
      </p:sp>
      <p:sp>
        <p:nvSpPr>
          <p:cNvPr id="519" name="Google Shape;519;p59"/>
          <p:cNvSpPr/>
          <p:nvPr/>
        </p:nvSpPr>
        <p:spPr>
          <a:xfrm>
            <a:off x="8523325" y="3317075"/>
            <a:ext cx="2790000" cy="1580400"/>
          </a:xfrm>
          <a:prstGeom prst="rightArrow">
            <a:avLst>
              <a:gd fmla="val 50000" name="adj1"/>
              <a:gd fmla="val 50000" name="adj2"/>
            </a:avLst>
          </a:prstGeom>
          <a:solidFill>
            <a:srgbClr val="ED7D31"/>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900"/>
              <a:t>A mindful time map </a:t>
            </a:r>
            <a:endParaRPr b="1" sz="1900"/>
          </a:p>
        </p:txBody>
      </p:sp>
      <p:sp>
        <p:nvSpPr>
          <p:cNvPr id="520" name="Google Shape;520;p59"/>
          <p:cNvSpPr/>
          <p:nvPr/>
        </p:nvSpPr>
        <p:spPr>
          <a:xfrm>
            <a:off x="506025" y="3225475"/>
            <a:ext cx="2790000" cy="1580400"/>
          </a:xfrm>
          <a:prstGeom prst="rightArrow">
            <a:avLst>
              <a:gd fmla="val 50000" name="adj1"/>
              <a:gd fmla="val 50000" name="adj2"/>
            </a:avLst>
          </a:prstGeom>
          <a:solidFill>
            <a:srgbClr val="ED7D31"/>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900"/>
              <a:t>P</a:t>
            </a:r>
            <a:r>
              <a:rPr b="1" lang="en-US" sz="1900"/>
              <a:t>ulls and tugs on time and attention </a:t>
            </a:r>
            <a:endParaRPr b="1" sz="1900"/>
          </a:p>
        </p:txBody>
      </p:sp>
      <p:sp>
        <p:nvSpPr>
          <p:cNvPr id="521" name="Google Shape;521;p59"/>
          <p:cNvSpPr txBox="1"/>
          <p:nvPr/>
        </p:nvSpPr>
        <p:spPr>
          <a:xfrm>
            <a:off x="3847025" y="1614475"/>
            <a:ext cx="4211700" cy="4987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lt2"/>
              </a:buClr>
              <a:buSzPts val="2400"/>
              <a:buFont typeface="Calibri"/>
              <a:buChar char="●"/>
            </a:pPr>
            <a:r>
              <a:rPr lang="en-US" sz="2400">
                <a:solidFill>
                  <a:schemeClr val="lt2"/>
                </a:solidFill>
                <a:latin typeface="Calibri"/>
                <a:ea typeface="Calibri"/>
                <a:cs typeface="Calibri"/>
                <a:sym typeface="Calibri"/>
              </a:rPr>
              <a:t>What are my key roles and responsibilities? </a:t>
            </a:r>
            <a:endParaRPr sz="2400">
              <a:solidFill>
                <a:schemeClr val="lt2"/>
              </a:solidFill>
              <a:latin typeface="Calibri"/>
              <a:ea typeface="Calibri"/>
              <a:cs typeface="Calibri"/>
              <a:sym typeface="Calibri"/>
            </a:endParaRPr>
          </a:p>
          <a:p>
            <a:pPr indent="-381000" lvl="0" marL="457200" rtl="0" algn="l">
              <a:spcBef>
                <a:spcPts val="0"/>
              </a:spcBef>
              <a:spcAft>
                <a:spcPts val="0"/>
              </a:spcAft>
              <a:buClr>
                <a:schemeClr val="lt2"/>
              </a:buClr>
              <a:buSzPts val="2400"/>
              <a:buFont typeface="Calibri"/>
              <a:buChar char="●"/>
            </a:pPr>
            <a:r>
              <a:rPr lang="en-US" sz="2400">
                <a:solidFill>
                  <a:schemeClr val="lt2"/>
                </a:solidFill>
                <a:latin typeface="Calibri"/>
                <a:ea typeface="Calibri"/>
                <a:cs typeface="Calibri"/>
                <a:sym typeface="Calibri"/>
              </a:rPr>
              <a:t>What matters most to me?</a:t>
            </a:r>
            <a:endParaRPr sz="2400">
              <a:solidFill>
                <a:schemeClr val="lt2"/>
              </a:solidFill>
              <a:latin typeface="Calibri"/>
              <a:ea typeface="Calibri"/>
              <a:cs typeface="Calibri"/>
              <a:sym typeface="Calibri"/>
            </a:endParaRPr>
          </a:p>
          <a:p>
            <a:pPr indent="-381000" lvl="0" marL="457200" rtl="0" algn="l">
              <a:spcBef>
                <a:spcPts val="0"/>
              </a:spcBef>
              <a:spcAft>
                <a:spcPts val="0"/>
              </a:spcAft>
              <a:buClr>
                <a:schemeClr val="lt2"/>
              </a:buClr>
              <a:buSzPts val="2400"/>
              <a:buFont typeface="Calibri"/>
              <a:buChar char="●"/>
            </a:pPr>
            <a:r>
              <a:rPr lang="en-US" sz="2400">
                <a:solidFill>
                  <a:schemeClr val="lt2"/>
                </a:solidFill>
                <a:latin typeface="Calibri"/>
                <a:ea typeface="Calibri"/>
                <a:cs typeface="Calibri"/>
                <a:sym typeface="Calibri"/>
              </a:rPr>
              <a:t>What are the necessary demands on my time?</a:t>
            </a:r>
            <a:endParaRPr sz="2400">
              <a:solidFill>
                <a:schemeClr val="lt2"/>
              </a:solidFill>
              <a:latin typeface="Calibri"/>
              <a:ea typeface="Calibri"/>
              <a:cs typeface="Calibri"/>
              <a:sym typeface="Calibri"/>
            </a:endParaRPr>
          </a:p>
          <a:p>
            <a:pPr indent="-381000" lvl="0" marL="457200" rtl="0" algn="l">
              <a:spcBef>
                <a:spcPts val="0"/>
              </a:spcBef>
              <a:spcAft>
                <a:spcPts val="0"/>
              </a:spcAft>
              <a:buClr>
                <a:schemeClr val="lt2"/>
              </a:buClr>
              <a:buSzPts val="2400"/>
              <a:buFont typeface="Calibri"/>
              <a:buChar char="●"/>
            </a:pPr>
            <a:r>
              <a:rPr lang="en-US" sz="2400">
                <a:solidFill>
                  <a:schemeClr val="lt2"/>
                </a:solidFill>
                <a:latin typeface="Calibri"/>
                <a:ea typeface="Calibri"/>
                <a:cs typeface="Calibri"/>
                <a:sym typeface="Calibri"/>
              </a:rPr>
              <a:t>How do I want to spend my time?</a:t>
            </a:r>
            <a:endParaRPr sz="2400">
              <a:solidFill>
                <a:schemeClr val="lt2"/>
              </a:solidFill>
              <a:latin typeface="Calibri"/>
              <a:ea typeface="Calibri"/>
              <a:cs typeface="Calibri"/>
              <a:sym typeface="Calibri"/>
            </a:endParaRPr>
          </a:p>
          <a:p>
            <a:pPr indent="-381000" lvl="0" marL="457200" rtl="0" algn="l">
              <a:spcBef>
                <a:spcPts val="0"/>
              </a:spcBef>
              <a:spcAft>
                <a:spcPts val="0"/>
              </a:spcAft>
              <a:buClr>
                <a:schemeClr val="lt2"/>
              </a:buClr>
              <a:buSzPts val="2400"/>
              <a:buFont typeface="Calibri"/>
              <a:buChar char="●"/>
            </a:pPr>
            <a:r>
              <a:rPr lang="en-US" sz="2400">
                <a:solidFill>
                  <a:schemeClr val="lt2"/>
                </a:solidFill>
                <a:latin typeface="Calibri"/>
                <a:ea typeface="Calibri"/>
                <a:cs typeface="Calibri"/>
                <a:sym typeface="Calibri"/>
              </a:rPr>
              <a:t>If I were to create an ideal general schedule, what categories would it include?</a:t>
            </a:r>
            <a:endParaRPr sz="2400">
              <a:solidFill>
                <a:schemeClr val="lt2"/>
              </a:solidFill>
              <a:latin typeface="Calibri"/>
              <a:ea typeface="Calibri"/>
              <a:cs typeface="Calibri"/>
              <a:sym typeface="Calibri"/>
            </a:endParaRPr>
          </a:p>
          <a:p>
            <a:pPr indent="-381000" lvl="0" marL="457200" rtl="0" algn="l">
              <a:spcBef>
                <a:spcPts val="0"/>
              </a:spcBef>
              <a:spcAft>
                <a:spcPts val="0"/>
              </a:spcAft>
              <a:buClr>
                <a:schemeClr val="lt2"/>
              </a:buClr>
              <a:buSzPts val="2400"/>
              <a:buFont typeface="Calibri"/>
              <a:buChar char="●"/>
            </a:pPr>
            <a:r>
              <a:rPr lang="en-US" sz="2400">
                <a:solidFill>
                  <a:schemeClr val="lt2"/>
                </a:solidFill>
                <a:latin typeface="Calibri"/>
                <a:ea typeface="Calibri"/>
                <a:cs typeface="Calibri"/>
                <a:sym typeface="Calibri"/>
              </a:rPr>
              <a:t>What things do I want to be spending time on but am not making time for…yet?</a:t>
            </a:r>
            <a:endParaRPr sz="2400">
              <a:solidFill>
                <a:schemeClr val="lt2"/>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60"/>
          <p:cNvPicPr preferRelativeResize="0"/>
          <p:nvPr/>
        </p:nvPicPr>
        <p:blipFill>
          <a:blip r:embed="rId3">
            <a:alphaModFix/>
          </a:blip>
          <a:stretch>
            <a:fillRect/>
          </a:stretch>
        </p:blipFill>
        <p:spPr>
          <a:xfrm>
            <a:off x="433650" y="2732050"/>
            <a:ext cx="3438274" cy="2363250"/>
          </a:xfrm>
          <a:prstGeom prst="rect">
            <a:avLst/>
          </a:prstGeom>
          <a:noFill/>
          <a:ln cap="flat" cmpd="sng" w="9525">
            <a:solidFill>
              <a:schemeClr val="dk2"/>
            </a:solidFill>
            <a:prstDash val="solid"/>
            <a:round/>
            <a:headEnd len="sm" w="sm" type="none"/>
            <a:tailEnd len="sm" w="sm" type="none"/>
          </a:ln>
        </p:spPr>
      </p:pic>
      <p:sp>
        <p:nvSpPr>
          <p:cNvPr id="528" name="Google Shape;528;p60"/>
          <p:cNvSpPr txBox="1"/>
          <p:nvPr/>
        </p:nvSpPr>
        <p:spPr>
          <a:xfrm>
            <a:off x="0" y="-61025"/>
            <a:ext cx="121920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E3760B"/>
                </a:solidFill>
                <a:latin typeface="Calibri"/>
                <a:ea typeface="Calibri"/>
                <a:cs typeface="Calibri"/>
                <a:sym typeface="Calibri"/>
              </a:rPr>
              <a:t>Plan for traction:</a:t>
            </a:r>
            <a:r>
              <a:rPr b="1" lang="en-US" sz="4400">
                <a:solidFill>
                  <a:srgbClr val="1C4587"/>
                </a:solidFill>
                <a:latin typeface="Calibri"/>
                <a:ea typeface="Calibri"/>
                <a:cs typeface="Calibri"/>
                <a:sym typeface="Calibri"/>
              </a:rPr>
              <a:t> Another prompt idea</a:t>
            </a:r>
            <a:endParaRPr b="1"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i="1" lang="en-US" sz="4100">
                <a:solidFill>
                  <a:srgbClr val="1C4587"/>
                </a:solidFill>
                <a:latin typeface="Calibri"/>
                <a:ea typeface="Calibri"/>
                <a:cs typeface="Calibri"/>
                <a:sym typeface="Calibri"/>
              </a:rPr>
              <a:t>Cluster your typical task lists into a few key categories or roles/responsibilities/goal areas</a:t>
            </a:r>
            <a:endParaRPr sz="4100">
              <a:solidFill>
                <a:srgbClr val="B45F06"/>
              </a:solidFill>
              <a:latin typeface="Calibri"/>
              <a:ea typeface="Calibri"/>
              <a:cs typeface="Calibri"/>
              <a:sym typeface="Calibri"/>
            </a:endParaRPr>
          </a:p>
        </p:txBody>
      </p:sp>
      <p:sp>
        <p:nvSpPr>
          <p:cNvPr id="529" name="Google Shape;529;p60"/>
          <p:cNvSpPr/>
          <p:nvPr/>
        </p:nvSpPr>
        <p:spPr>
          <a:xfrm>
            <a:off x="4519150" y="3243100"/>
            <a:ext cx="2790000" cy="1580400"/>
          </a:xfrm>
          <a:prstGeom prst="rightArrow">
            <a:avLst>
              <a:gd fmla="val 50000" name="adj1"/>
              <a:gd fmla="val 50000" name="adj2"/>
            </a:avLst>
          </a:prstGeom>
          <a:no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900"/>
          </a:p>
        </p:txBody>
      </p:sp>
      <p:sp>
        <p:nvSpPr>
          <p:cNvPr id="530" name="Google Shape;530;p60"/>
          <p:cNvSpPr/>
          <p:nvPr/>
        </p:nvSpPr>
        <p:spPr>
          <a:xfrm>
            <a:off x="8852331" y="3411237"/>
            <a:ext cx="1486500" cy="1488600"/>
          </a:xfrm>
          <a:prstGeom prst="ellipse">
            <a:avLst/>
          </a:prstGeom>
          <a:solidFill>
            <a:srgbClr val="FFFFFF">
              <a:alpha val="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0"/>
          <p:cNvSpPr/>
          <p:nvPr/>
        </p:nvSpPr>
        <p:spPr>
          <a:xfrm>
            <a:off x="9109531" y="2365912"/>
            <a:ext cx="972300" cy="9522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0"/>
          <p:cNvSpPr/>
          <p:nvPr/>
        </p:nvSpPr>
        <p:spPr>
          <a:xfrm>
            <a:off x="10379889" y="3235927"/>
            <a:ext cx="972300" cy="9522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0"/>
          <p:cNvSpPr/>
          <p:nvPr/>
        </p:nvSpPr>
        <p:spPr>
          <a:xfrm>
            <a:off x="7880175" y="3155358"/>
            <a:ext cx="972300" cy="9522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0"/>
          <p:cNvSpPr/>
          <p:nvPr/>
        </p:nvSpPr>
        <p:spPr>
          <a:xfrm>
            <a:off x="9967108" y="4748488"/>
            <a:ext cx="972300" cy="9522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0"/>
          <p:cNvSpPr/>
          <p:nvPr/>
        </p:nvSpPr>
        <p:spPr>
          <a:xfrm>
            <a:off x="8289002" y="4748488"/>
            <a:ext cx="972300" cy="9522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1"/>
          <p:cNvSpPr/>
          <p:nvPr/>
        </p:nvSpPr>
        <p:spPr>
          <a:xfrm>
            <a:off x="4957925" y="2993825"/>
            <a:ext cx="2133600" cy="2153700"/>
          </a:xfrm>
          <a:prstGeom prst="ellipse">
            <a:avLst/>
          </a:prstGeom>
          <a:solidFill>
            <a:srgbClr val="FFFFFF">
              <a:alpha val="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1"/>
          <p:cNvSpPr/>
          <p:nvPr/>
        </p:nvSpPr>
        <p:spPr>
          <a:xfrm>
            <a:off x="5327075" y="1481525"/>
            <a:ext cx="1395300" cy="137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61"/>
          <p:cNvSpPr txBox="1"/>
          <p:nvPr/>
        </p:nvSpPr>
        <p:spPr>
          <a:xfrm>
            <a:off x="195025" y="116250"/>
            <a:ext cx="115545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200">
                <a:solidFill>
                  <a:srgbClr val="E3760B"/>
                </a:solidFill>
                <a:latin typeface="Calibri"/>
                <a:ea typeface="Calibri"/>
                <a:cs typeface="Calibri"/>
                <a:sym typeface="Calibri"/>
              </a:rPr>
              <a:t>Draw 3-6 circles and label your domains (or priorities, or key "what matters to me" categories)</a:t>
            </a:r>
            <a:endParaRPr b="1" sz="4200">
              <a:solidFill>
                <a:srgbClr val="B45F06"/>
              </a:solidFill>
              <a:latin typeface="Calibri"/>
              <a:ea typeface="Calibri"/>
              <a:cs typeface="Calibri"/>
              <a:sym typeface="Calibri"/>
            </a:endParaRPr>
          </a:p>
        </p:txBody>
      </p:sp>
      <p:sp>
        <p:nvSpPr>
          <p:cNvPr id="544" name="Google Shape;544;p61"/>
          <p:cNvSpPr/>
          <p:nvPr/>
        </p:nvSpPr>
        <p:spPr>
          <a:xfrm>
            <a:off x="7150375" y="2740200"/>
            <a:ext cx="1395300" cy="137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1"/>
          <p:cNvSpPr/>
          <p:nvPr/>
        </p:nvSpPr>
        <p:spPr>
          <a:xfrm>
            <a:off x="3562625" y="2623638"/>
            <a:ext cx="1395300" cy="137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1"/>
          <p:cNvSpPr/>
          <p:nvPr/>
        </p:nvSpPr>
        <p:spPr>
          <a:xfrm>
            <a:off x="6557925" y="4928463"/>
            <a:ext cx="1395300" cy="137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1"/>
          <p:cNvSpPr/>
          <p:nvPr/>
        </p:nvSpPr>
        <p:spPr>
          <a:xfrm>
            <a:off x="4149400" y="4928463"/>
            <a:ext cx="1395300" cy="13776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2"/>
          <p:cNvSpPr txBox="1"/>
          <p:nvPr>
            <p:ph type="title"/>
          </p:nvPr>
        </p:nvSpPr>
        <p:spPr>
          <a:xfrm>
            <a:off x="901700" y="32504"/>
            <a:ext cx="9677400" cy="869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From To-do-listing to </a:t>
            </a:r>
            <a:r>
              <a:rPr b="1" lang="en-US">
                <a:solidFill>
                  <a:srgbClr val="1C4587"/>
                </a:solidFill>
                <a:latin typeface="Calibri"/>
                <a:ea typeface="Calibri"/>
                <a:cs typeface="Calibri"/>
                <a:sym typeface="Calibri"/>
              </a:rPr>
              <a:t>Time Boxing</a:t>
            </a:r>
            <a:endParaRPr b="1">
              <a:solidFill>
                <a:srgbClr val="1C4587"/>
              </a:solidFill>
            </a:endParaRPr>
          </a:p>
        </p:txBody>
      </p:sp>
      <p:pic>
        <p:nvPicPr>
          <p:cNvPr id="554" name="Google Shape;554;p62"/>
          <p:cNvPicPr preferRelativeResize="0"/>
          <p:nvPr/>
        </p:nvPicPr>
        <p:blipFill rotWithShape="1">
          <a:blip r:embed="rId3">
            <a:alphaModFix/>
          </a:blip>
          <a:srcRect b="0" l="0" r="0" t="12793"/>
          <a:stretch/>
        </p:blipFill>
        <p:spPr>
          <a:xfrm>
            <a:off x="3481331" y="3217998"/>
            <a:ext cx="4959322" cy="2124140"/>
          </a:xfrm>
          <a:prstGeom prst="rect">
            <a:avLst/>
          </a:prstGeom>
          <a:noFill/>
          <a:ln cap="flat" cmpd="sng" w="9525">
            <a:solidFill>
              <a:schemeClr val="dk1"/>
            </a:solidFill>
            <a:prstDash val="solid"/>
            <a:round/>
            <a:headEnd len="sm" w="sm" type="none"/>
            <a:tailEnd len="sm" w="sm" type="none"/>
          </a:ln>
        </p:spPr>
      </p:pic>
      <p:sp>
        <p:nvSpPr>
          <p:cNvPr id="555" name="Google Shape;555;p62"/>
          <p:cNvSpPr txBox="1"/>
          <p:nvPr/>
        </p:nvSpPr>
        <p:spPr>
          <a:xfrm>
            <a:off x="849327" y="1062025"/>
            <a:ext cx="10279800" cy="1816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“Put the big rocks in the jar first” </a:t>
            </a:r>
            <a:r>
              <a:rPr b="0" i="0" lang="en-US" sz="2800" u="none" cap="none" strike="noStrike">
                <a:solidFill>
                  <a:schemeClr val="dk1"/>
                </a:solidFill>
                <a:latin typeface="Calibri"/>
                <a:ea typeface="Calibri"/>
                <a:cs typeface="Calibri"/>
                <a:sym typeface="Calibri"/>
              </a:rPr>
              <a:t>including the things you value and the things that are most difficult -- match your time boxes with your energy; e.g., do the harder things when you have more energy and do things that rejuvenate when you are lower on energy</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3"/>
          <p:cNvSpPr txBox="1"/>
          <p:nvPr>
            <p:ph type="title"/>
          </p:nvPr>
        </p:nvSpPr>
        <p:spPr>
          <a:xfrm>
            <a:off x="901700" y="32504"/>
            <a:ext cx="9677400" cy="869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latin typeface="Calibri"/>
                <a:ea typeface="Calibri"/>
                <a:cs typeface="Calibri"/>
                <a:sym typeface="Calibri"/>
              </a:rPr>
              <a:t>Time Boxing</a:t>
            </a:r>
            <a:r>
              <a:rPr i="1" lang="en-US">
                <a:solidFill>
                  <a:srgbClr val="1C4587"/>
                </a:solidFill>
                <a:latin typeface="Calibri"/>
                <a:ea typeface="Calibri"/>
                <a:cs typeface="Calibri"/>
                <a:sym typeface="Calibri"/>
              </a:rPr>
              <a:t>: </a:t>
            </a:r>
            <a:r>
              <a:rPr b="1" i="1" lang="en-US">
                <a:solidFill>
                  <a:srgbClr val="1C4587"/>
                </a:solidFill>
              </a:rPr>
              <a:t>Schedule</a:t>
            </a:r>
            <a:r>
              <a:rPr b="1" lang="en-US">
                <a:solidFill>
                  <a:srgbClr val="1C4587"/>
                </a:solidFill>
              </a:rPr>
              <a:t> </a:t>
            </a:r>
            <a:r>
              <a:rPr b="1" lang="en-US">
                <a:solidFill>
                  <a:srgbClr val="1C4587"/>
                </a:solidFill>
              </a:rPr>
              <a:t>what matters most</a:t>
            </a:r>
            <a:endParaRPr>
              <a:solidFill>
                <a:srgbClr val="1C4587"/>
              </a:solidFill>
              <a:latin typeface="Calibri"/>
              <a:ea typeface="Calibri"/>
              <a:cs typeface="Calibri"/>
              <a:sym typeface="Calibri"/>
            </a:endParaRPr>
          </a:p>
        </p:txBody>
      </p:sp>
      <p:sp>
        <p:nvSpPr>
          <p:cNvPr id="562" name="Google Shape;562;p63"/>
          <p:cNvSpPr txBox="1"/>
          <p:nvPr/>
        </p:nvSpPr>
        <p:spPr>
          <a:xfrm>
            <a:off x="5415127" y="1111625"/>
            <a:ext cx="6261000" cy="5141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Time Boxing (Nir Eyal)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2800"/>
              <a:buFont typeface="Arial"/>
              <a:buChar char="•"/>
            </a:pPr>
            <a:r>
              <a:rPr b="1" lang="en-US" sz="2800">
                <a:solidFill>
                  <a:schemeClr val="dk1"/>
                </a:solidFill>
                <a:latin typeface="Calibri"/>
                <a:ea typeface="Calibri"/>
                <a:cs typeface="Calibri"/>
                <a:sym typeface="Calibri"/>
              </a:rPr>
              <a:t>"</a:t>
            </a:r>
            <a:r>
              <a:rPr b="1" i="0" lang="en-US" sz="2800" u="none" cap="none" strike="noStrike">
                <a:solidFill>
                  <a:schemeClr val="dk1"/>
                </a:solidFill>
                <a:latin typeface="Calibri"/>
                <a:ea typeface="Calibri"/>
                <a:cs typeface="Calibri"/>
                <a:sym typeface="Calibri"/>
              </a:rPr>
              <a:t>Plan by input </a:t>
            </a:r>
            <a:r>
              <a:rPr b="1" lang="en-US" sz="2800">
                <a:solidFill>
                  <a:schemeClr val="dk1"/>
                </a:solidFill>
                <a:latin typeface="Calibri"/>
                <a:ea typeface="Calibri"/>
                <a:cs typeface="Calibri"/>
                <a:sym typeface="Calibri"/>
              </a:rPr>
              <a:t>[</a:t>
            </a:r>
            <a:r>
              <a:rPr b="1" i="0" lang="en-US" sz="2800" u="none" cap="none" strike="noStrike">
                <a:solidFill>
                  <a:schemeClr val="dk1"/>
                </a:solidFill>
                <a:latin typeface="Calibri"/>
                <a:ea typeface="Calibri"/>
                <a:cs typeface="Calibri"/>
                <a:sym typeface="Calibri"/>
              </a:rPr>
              <a:t>by values &amp; priorities</a:t>
            </a:r>
            <a:r>
              <a:rPr b="1" lang="en-US" sz="2800">
                <a:solidFill>
                  <a:schemeClr val="dk1"/>
                </a:solidFill>
                <a:latin typeface="Calibri"/>
                <a:ea typeface="Calibri"/>
                <a:cs typeface="Calibri"/>
                <a:sym typeface="Calibri"/>
              </a:rPr>
              <a:t>]</a:t>
            </a:r>
            <a:r>
              <a:rPr b="0" i="0" lang="en-US" sz="2800" u="none" cap="none" strike="noStrike">
                <a:solidFill>
                  <a:schemeClr val="dk1"/>
                </a:solidFill>
                <a:latin typeface="Calibri"/>
                <a:ea typeface="Calibri"/>
                <a:cs typeface="Calibri"/>
                <a:sym typeface="Calibri"/>
              </a:rPr>
              <a:t>, not </a:t>
            </a:r>
            <a:r>
              <a:rPr lang="en-US" sz="2800">
                <a:solidFill>
                  <a:schemeClr val="dk1"/>
                </a:solidFill>
                <a:latin typeface="Calibri"/>
                <a:ea typeface="Calibri"/>
                <a:cs typeface="Calibri"/>
                <a:sym typeface="Calibri"/>
              </a:rPr>
              <a:t>[</a:t>
            </a:r>
            <a:r>
              <a:rPr b="0" i="0" lang="en-US" sz="2800" u="none" cap="none" strike="noStrike">
                <a:solidFill>
                  <a:schemeClr val="dk1"/>
                </a:solidFill>
                <a:latin typeface="Calibri"/>
                <a:ea typeface="Calibri"/>
                <a:cs typeface="Calibri"/>
                <a:sym typeface="Calibri"/>
              </a:rPr>
              <a:t>primarily</a:t>
            </a:r>
            <a:r>
              <a:rPr lang="en-US" sz="2800">
                <a:solidFill>
                  <a:schemeClr val="dk1"/>
                </a:solidFill>
                <a:latin typeface="Calibri"/>
                <a:ea typeface="Calibri"/>
                <a:cs typeface="Calibri"/>
                <a:sym typeface="Calibri"/>
              </a:rPr>
              <a:t>]</a:t>
            </a:r>
            <a:r>
              <a:rPr b="0" i="0" lang="en-US" sz="2800" u="none" cap="none" strike="noStrike">
                <a:solidFill>
                  <a:schemeClr val="dk1"/>
                </a:solidFill>
                <a:latin typeface="Calibri"/>
                <a:ea typeface="Calibri"/>
                <a:cs typeface="Calibri"/>
                <a:sym typeface="Calibri"/>
              </a:rPr>
              <a:t> outputs" </a:t>
            </a:r>
            <a:endParaRPr sz="2800">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"Schedule your days or someone else will." </a:t>
            </a:r>
            <a:endParaRPr sz="2800">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Try measuring by this metric: </a:t>
            </a:r>
            <a:r>
              <a:rPr b="1" i="0" lang="en-US" sz="3300" u="none" cap="none" strike="noStrike">
                <a:solidFill>
                  <a:srgbClr val="FF0000"/>
                </a:solidFill>
                <a:latin typeface="Calibri"/>
                <a:ea typeface="Calibri"/>
                <a:cs typeface="Calibri"/>
                <a:sym typeface="Calibri"/>
              </a:rPr>
              <a:t>"Did I do what I said I would do for as long as I said I would,</a:t>
            </a:r>
            <a:r>
              <a:rPr b="1" lang="en-US" sz="3300">
                <a:solidFill>
                  <a:srgbClr val="FF0000"/>
                </a:solidFill>
                <a:latin typeface="Calibri"/>
                <a:ea typeface="Calibri"/>
                <a:cs typeface="Calibri"/>
                <a:sym typeface="Calibri"/>
              </a:rPr>
              <a:t> </a:t>
            </a:r>
            <a:r>
              <a:rPr b="1" i="0" lang="en-US" sz="3300" u="none" cap="none" strike="noStrike">
                <a:solidFill>
                  <a:srgbClr val="FF0000"/>
                </a:solidFill>
                <a:latin typeface="Calibri"/>
                <a:ea typeface="Calibri"/>
                <a:cs typeface="Calibri"/>
                <a:sym typeface="Calibri"/>
              </a:rPr>
              <a:t>without distraction?”</a:t>
            </a:r>
            <a:r>
              <a:rPr b="1" i="0" lang="en-US" sz="2800" u="none" cap="none" strike="noStrike">
                <a:solidFill>
                  <a:srgbClr val="FF0000"/>
                </a:solidFill>
                <a:latin typeface="Calibri"/>
                <a:ea typeface="Calibri"/>
                <a:cs typeface="Calibri"/>
                <a:sym typeface="Calibri"/>
              </a:rPr>
              <a:t> </a:t>
            </a:r>
            <a:endParaRPr b="1" i="0" sz="2800" u="none" cap="none" strike="noStrike">
              <a:solidFill>
                <a:srgbClr val="FF0000"/>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t>
            </a:r>
            <a:r>
              <a:rPr b="1" i="0" lang="en-US" sz="2800" u="none" cap="none" strike="noStrike">
                <a:solidFill>
                  <a:schemeClr val="dk1"/>
                </a:solidFill>
                <a:latin typeface="Calibri"/>
                <a:ea typeface="Calibri"/>
                <a:cs typeface="Calibri"/>
                <a:sym typeface="Calibri"/>
              </a:rPr>
              <a:t>Schedule rest &amp; relaxation, too!</a:t>
            </a:r>
            <a:r>
              <a:rPr b="0" i="0" lang="en-US" sz="2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563" name="Google Shape;563;p63"/>
          <p:cNvPicPr preferRelativeResize="0"/>
          <p:nvPr/>
        </p:nvPicPr>
        <p:blipFill rotWithShape="1">
          <a:blip r:embed="rId3">
            <a:alphaModFix/>
          </a:blip>
          <a:srcRect b="0" l="0" r="0" t="0"/>
          <a:stretch/>
        </p:blipFill>
        <p:spPr>
          <a:xfrm>
            <a:off x="364357" y="939425"/>
            <a:ext cx="4467687" cy="5719841"/>
          </a:xfrm>
          <a:prstGeom prst="rect">
            <a:avLst/>
          </a:prstGeom>
          <a:noFill/>
          <a:ln>
            <a:noFill/>
          </a:ln>
        </p:spPr>
      </p:pic>
      <p:sp>
        <p:nvSpPr>
          <p:cNvPr id="564" name="Google Shape;564;p63"/>
          <p:cNvSpPr/>
          <p:nvPr/>
        </p:nvSpPr>
        <p:spPr>
          <a:xfrm>
            <a:off x="2463800" y="1721225"/>
            <a:ext cx="2222400" cy="4317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5" name="Google Shape;565;p63"/>
          <p:cNvSpPr txBox="1"/>
          <p:nvPr/>
        </p:nvSpPr>
        <p:spPr>
          <a:xfrm>
            <a:off x="2453850" y="3889600"/>
            <a:ext cx="2222400" cy="4002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66" name="Google Shape;566;p63"/>
          <p:cNvSpPr txBox="1"/>
          <p:nvPr/>
        </p:nvSpPr>
        <p:spPr>
          <a:xfrm>
            <a:off x="422500" y="2434825"/>
            <a:ext cx="1896300" cy="6156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67" name="Google Shape;567;p63"/>
          <p:cNvSpPr txBox="1"/>
          <p:nvPr/>
        </p:nvSpPr>
        <p:spPr>
          <a:xfrm>
            <a:off x="364350" y="4660575"/>
            <a:ext cx="1896300" cy="6156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4"/>
          <p:cNvSpPr txBox="1"/>
          <p:nvPr/>
        </p:nvSpPr>
        <p:spPr>
          <a:xfrm>
            <a:off x="1518450" y="116250"/>
            <a:ext cx="8991900" cy="105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1C4587"/>
                </a:solidFill>
                <a:latin typeface="Calibri"/>
                <a:ea typeface="Calibri"/>
                <a:cs typeface="Calibri"/>
                <a:sym typeface="Calibri"/>
              </a:rPr>
              <a:t>Like Dave Ramsey's envelope system: </a:t>
            </a:r>
            <a:r>
              <a:rPr lang="en-US" sz="1850">
                <a:solidFill>
                  <a:srgbClr val="1F2426"/>
                </a:solidFill>
                <a:highlight>
                  <a:srgbClr val="FFFFFF"/>
                </a:highlight>
              </a:rPr>
              <a:t>"Telling your money where to go, instead of wondering where it went." -John Maxwell</a:t>
            </a:r>
            <a:endParaRPr b="1" sz="3900">
              <a:solidFill>
                <a:srgbClr val="B45F06"/>
              </a:solidFill>
              <a:latin typeface="Calibri"/>
              <a:ea typeface="Calibri"/>
              <a:cs typeface="Calibri"/>
              <a:sym typeface="Calibri"/>
            </a:endParaRPr>
          </a:p>
        </p:txBody>
      </p:sp>
      <p:sp>
        <p:nvSpPr>
          <p:cNvPr id="574" name="Google Shape;574;p64"/>
          <p:cNvSpPr txBox="1"/>
          <p:nvPr/>
        </p:nvSpPr>
        <p:spPr>
          <a:xfrm>
            <a:off x="1518450" y="1570400"/>
            <a:ext cx="8991900" cy="1939500"/>
          </a:xfrm>
          <a:prstGeom prst="rect">
            <a:avLst/>
          </a:prstGeom>
          <a:noFill/>
          <a:ln>
            <a:noFill/>
          </a:ln>
        </p:spPr>
        <p:txBody>
          <a:bodyPr anchorCtr="0" anchor="t" bIns="45700" lIns="91425" spcFirstLastPara="1" rIns="91425" wrap="square" tIns="45700">
            <a:spAutoFit/>
          </a:bodyPr>
          <a:lstStyle/>
          <a:p>
            <a:pPr indent="-482600" lvl="0" marL="457200" marR="0" rtl="0" algn="l">
              <a:lnSpc>
                <a:spcPct val="100000"/>
              </a:lnSpc>
              <a:spcBef>
                <a:spcPts val="0"/>
              </a:spcBef>
              <a:spcAft>
                <a:spcPts val="0"/>
              </a:spcAft>
              <a:buClr>
                <a:srgbClr val="1C4587"/>
              </a:buClr>
              <a:buSzPts val="4000"/>
              <a:buFont typeface="Calibri"/>
              <a:buChar char="●"/>
            </a:pPr>
            <a:r>
              <a:rPr lang="en-US" sz="4000">
                <a:solidFill>
                  <a:srgbClr val="1C4587"/>
                </a:solidFill>
                <a:latin typeface="Calibri"/>
                <a:ea typeface="Calibri"/>
                <a:cs typeface="Calibri"/>
                <a:sym typeface="Calibri"/>
              </a:rPr>
              <a:t>Name your envelope categories</a:t>
            </a:r>
            <a:endParaRPr sz="4000">
              <a:solidFill>
                <a:srgbClr val="1C4587"/>
              </a:solidFill>
              <a:latin typeface="Calibri"/>
              <a:ea typeface="Calibri"/>
              <a:cs typeface="Calibri"/>
              <a:sym typeface="Calibri"/>
            </a:endParaRPr>
          </a:p>
          <a:p>
            <a:pPr indent="-482600" lvl="0" marL="457200" marR="0" rtl="0" algn="l">
              <a:lnSpc>
                <a:spcPct val="100000"/>
              </a:lnSpc>
              <a:spcBef>
                <a:spcPts val="0"/>
              </a:spcBef>
              <a:spcAft>
                <a:spcPts val="0"/>
              </a:spcAft>
              <a:buClr>
                <a:srgbClr val="1C4587"/>
              </a:buClr>
              <a:buSzPts val="4000"/>
              <a:buFont typeface="Calibri"/>
              <a:buChar char="●"/>
            </a:pPr>
            <a:r>
              <a:rPr lang="en-US" sz="4000">
                <a:solidFill>
                  <a:srgbClr val="1C4587"/>
                </a:solidFill>
                <a:latin typeface="Calibri"/>
                <a:ea typeface="Calibri"/>
                <a:cs typeface="Calibri"/>
                <a:sym typeface="Calibri"/>
              </a:rPr>
              <a:t>Put only the amount you budget into the envelope</a:t>
            </a:r>
            <a:endParaRPr sz="4000">
              <a:solidFill>
                <a:srgbClr val="1C4587"/>
              </a:solidFill>
              <a:latin typeface="Calibri"/>
              <a:ea typeface="Calibri"/>
              <a:cs typeface="Calibri"/>
              <a:sym typeface="Calibri"/>
            </a:endParaRPr>
          </a:p>
        </p:txBody>
      </p:sp>
      <p:pic>
        <p:nvPicPr>
          <p:cNvPr id="575" name="Google Shape;575;p64"/>
          <p:cNvPicPr preferRelativeResize="0"/>
          <p:nvPr/>
        </p:nvPicPr>
        <p:blipFill>
          <a:blip r:embed="rId3">
            <a:alphaModFix/>
          </a:blip>
          <a:stretch>
            <a:fillRect/>
          </a:stretch>
        </p:blipFill>
        <p:spPr>
          <a:xfrm>
            <a:off x="3760375" y="3904050"/>
            <a:ext cx="3611618" cy="28588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5"/>
          <p:cNvSpPr txBox="1"/>
          <p:nvPr/>
        </p:nvSpPr>
        <p:spPr>
          <a:xfrm>
            <a:off x="787450" y="-36150"/>
            <a:ext cx="10372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4400">
                <a:solidFill>
                  <a:srgbClr val="1C4587"/>
                </a:solidFill>
                <a:latin typeface="Calibri"/>
                <a:ea typeface="Calibri"/>
                <a:cs typeface="Calibri"/>
                <a:sym typeface="Calibri"/>
              </a:rPr>
              <a:t>From to-do listing to time boxing - </a:t>
            </a:r>
            <a:endParaRPr b="1"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lang="en-US" sz="4400">
                <a:solidFill>
                  <a:srgbClr val="1C4587"/>
                </a:solidFill>
                <a:latin typeface="Calibri"/>
                <a:ea typeface="Calibri"/>
                <a:cs typeface="Calibri"/>
                <a:sym typeface="Calibri"/>
              </a:rPr>
              <a:t>like defragging your life!</a:t>
            </a:r>
            <a:endParaRPr b="1" sz="4400">
              <a:solidFill>
                <a:srgbClr val="1C4587"/>
              </a:solidFill>
              <a:latin typeface="Calibri"/>
              <a:ea typeface="Calibri"/>
              <a:cs typeface="Calibri"/>
              <a:sym typeface="Calibri"/>
            </a:endParaRPr>
          </a:p>
        </p:txBody>
      </p:sp>
      <p:sp>
        <p:nvSpPr>
          <p:cNvPr id="582" name="Google Shape;582;p65"/>
          <p:cNvSpPr txBox="1"/>
          <p:nvPr/>
        </p:nvSpPr>
        <p:spPr>
          <a:xfrm>
            <a:off x="6449650" y="3752200"/>
            <a:ext cx="47103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100">
              <a:solidFill>
                <a:srgbClr val="ED7D31"/>
              </a:solidFill>
              <a:latin typeface="Calibri"/>
              <a:ea typeface="Calibri"/>
              <a:cs typeface="Calibri"/>
              <a:sym typeface="Calibri"/>
            </a:endParaRPr>
          </a:p>
        </p:txBody>
      </p:sp>
      <p:pic>
        <p:nvPicPr>
          <p:cNvPr id="583" name="Google Shape;583;p65"/>
          <p:cNvPicPr preferRelativeResize="0"/>
          <p:nvPr/>
        </p:nvPicPr>
        <p:blipFill>
          <a:blip r:embed="rId3">
            <a:alphaModFix/>
          </a:blip>
          <a:stretch>
            <a:fillRect/>
          </a:stretch>
        </p:blipFill>
        <p:spPr>
          <a:xfrm>
            <a:off x="2560388" y="4219975"/>
            <a:ext cx="7071221" cy="2561650"/>
          </a:xfrm>
          <a:prstGeom prst="rect">
            <a:avLst/>
          </a:prstGeom>
          <a:noFill/>
          <a:ln>
            <a:noFill/>
          </a:ln>
        </p:spPr>
      </p:pic>
      <p:pic>
        <p:nvPicPr>
          <p:cNvPr id="584" name="Google Shape;584;p65"/>
          <p:cNvPicPr preferRelativeResize="0"/>
          <p:nvPr/>
        </p:nvPicPr>
        <p:blipFill>
          <a:blip r:embed="rId4">
            <a:alphaModFix/>
          </a:blip>
          <a:stretch>
            <a:fillRect/>
          </a:stretch>
        </p:blipFill>
        <p:spPr>
          <a:xfrm>
            <a:off x="2684475" y="1560950"/>
            <a:ext cx="6823030" cy="24545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66"/>
          <p:cNvSpPr txBox="1"/>
          <p:nvPr/>
        </p:nvSpPr>
        <p:spPr>
          <a:xfrm>
            <a:off x="1561175" y="2155900"/>
            <a:ext cx="9255600" cy="3363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950">
                <a:solidFill>
                  <a:srgbClr val="666666"/>
                </a:solidFill>
                <a:highlight>
                  <a:srgbClr val="FFFFFF"/>
                </a:highlight>
              </a:rPr>
              <a:t>"There’s nothing wrong with scrolling through your Facebook feed, watching YouTube videos or playing a video game, as long as that’s what you intend to do. Taking a break can be good for you. </a:t>
            </a:r>
            <a:r>
              <a:rPr b="1" lang="en-US" sz="2950">
                <a:solidFill>
                  <a:srgbClr val="666666"/>
                </a:solidFill>
                <a:highlight>
                  <a:srgbClr val="FFFFFF"/>
                </a:highlight>
              </a:rPr>
              <a:t>It’s when you do things unintentionally that you get into trouble</a:t>
            </a:r>
            <a:r>
              <a:rPr lang="en-US" sz="2950">
                <a:solidFill>
                  <a:srgbClr val="666666"/>
                </a:solidFill>
                <a:highlight>
                  <a:srgbClr val="FFFFFF"/>
                </a:highlight>
              </a:rPr>
              <a:t>."</a:t>
            </a:r>
            <a:endParaRPr sz="2950">
              <a:solidFill>
                <a:srgbClr val="666666"/>
              </a:solidFill>
              <a:highlight>
                <a:srgbClr val="FFFFFF"/>
              </a:highlight>
            </a:endParaRPr>
          </a:p>
          <a:p>
            <a:pPr indent="0" lvl="0" marL="0" rtl="0" algn="ctr">
              <a:spcBef>
                <a:spcPts val="0"/>
              </a:spcBef>
              <a:spcAft>
                <a:spcPts val="0"/>
              </a:spcAft>
              <a:buNone/>
            </a:pPr>
            <a:r>
              <a:t/>
            </a:r>
            <a:endParaRPr sz="2950">
              <a:solidFill>
                <a:srgbClr val="666666"/>
              </a:solidFill>
              <a:highlight>
                <a:srgbClr val="FFFFFF"/>
              </a:highlight>
            </a:endParaRPr>
          </a:p>
          <a:p>
            <a:pPr indent="0" lvl="0" marL="0" rtl="0" algn="ctr">
              <a:spcBef>
                <a:spcPts val="0"/>
              </a:spcBef>
              <a:spcAft>
                <a:spcPts val="0"/>
              </a:spcAft>
              <a:buNone/>
            </a:pPr>
            <a:r>
              <a:rPr lang="en-US" sz="2950">
                <a:solidFill>
                  <a:srgbClr val="666666"/>
                </a:solidFill>
                <a:highlight>
                  <a:srgbClr val="FFFFFF"/>
                </a:highlight>
              </a:rPr>
              <a:t>-Nir Eyal (emphasis added)</a:t>
            </a:r>
            <a:endParaRPr sz="2950">
              <a:solidFill>
                <a:srgbClr val="666666"/>
              </a:solidFill>
              <a:highlight>
                <a:srgbClr val="FFFFFF"/>
              </a:highlight>
            </a:endParaRPr>
          </a:p>
        </p:txBody>
      </p:sp>
      <p:pic>
        <p:nvPicPr>
          <p:cNvPr id="591" name="Google Shape;591;p66"/>
          <p:cNvPicPr preferRelativeResize="0"/>
          <p:nvPr/>
        </p:nvPicPr>
        <p:blipFill>
          <a:blip r:embed="rId3">
            <a:alphaModFix/>
          </a:blip>
          <a:stretch>
            <a:fillRect/>
          </a:stretch>
        </p:blipFill>
        <p:spPr>
          <a:xfrm>
            <a:off x="4861263" y="166725"/>
            <a:ext cx="2655413" cy="1851101"/>
          </a:xfrm>
          <a:prstGeom prst="rect">
            <a:avLst/>
          </a:prstGeom>
          <a:noFill/>
          <a:ln>
            <a:noFill/>
          </a:ln>
        </p:spPr>
      </p:pic>
      <p:sp>
        <p:nvSpPr>
          <p:cNvPr id="592" name="Google Shape;592;p66"/>
          <p:cNvSpPr txBox="1"/>
          <p:nvPr/>
        </p:nvSpPr>
        <p:spPr>
          <a:xfrm>
            <a:off x="276275" y="6094950"/>
            <a:ext cx="10855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**W</a:t>
            </a:r>
            <a:r>
              <a:rPr lang="en-US">
                <a:solidFill>
                  <a:schemeClr val="dk1"/>
                </a:solidFill>
                <a:latin typeface="Calibri"/>
                <a:ea typeface="Calibri"/>
                <a:cs typeface="Calibri"/>
                <a:sym typeface="Calibri"/>
              </a:rPr>
              <a:t>e would argue that there is some content on these tools that can be inherently harmful, and there are some video games that also could be categorized as inherently harmful, but that's a different conversation. And a values-centered approach to tech use can also cover those realities.</a:t>
            </a:r>
            <a:endParaRPr>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67"/>
          <p:cNvSpPr txBox="1"/>
          <p:nvPr/>
        </p:nvSpPr>
        <p:spPr>
          <a:xfrm>
            <a:off x="-7" y="1291359"/>
            <a:ext cx="11684100" cy="16377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Nir Eyal: Watch for internal triggers, external triggers, or tweaks you can make in your plans</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lang="en-US" sz="3491">
                <a:solidFill>
                  <a:srgbClr val="1C4587"/>
                </a:solidFill>
                <a:latin typeface="Calibri"/>
                <a:ea typeface="Calibri"/>
                <a:cs typeface="Calibri"/>
                <a:sym typeface="Calibri"/>
              </a:rPr>
              <a:t>(see next slide for Nir's Distraction Tracker) </a:t>
            </a:r>
            <a:endParaRPr sz="3091">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t/>
            </a:r>
            <a:endParaRPr b="0" i="0" sz="1400" u="none" cap="none" strike="noStrike">
              <a:solidFill>
                <a:srgbClr val="000000"/>
              </a:solidFill>
              <a:latin typeface="Arial"/>
              <a:ea typeface="Arial"/>
              <a:cs typeface="Arial"/>
              <a:sym typeface="Arial"/>
            </a:endParaRPr>
          </a:p>
        </p:txBody>
      </p:sp>
      <p:sp>
        <p:nvSpPr>
          <p:cNvPr id="599" name="Google Shape;599;p67"/>
          <p:cNvSpPr txBox="1"/>
          <p:nvPr/>
        </p:nvSpPr>
        <p:spPr>
          <a:xfrm>
            <a:off x="158100" y="5812100"/>
            <a:ext cx="116841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lang="en-US" sz="2200">
                <a:solidFill>
                  <a:schemeClr val="dk1"/>
                </a:solidFill>
                <a:latin typeface="Calibri"/>
                <a:ea typeface="Calibri"/>
                <a:cs typeface="Calibri"/>
                <a:sym typeface="Calibri"/>
              </a:rPr>
              <a:t>Nir's Distraction</a:t>
            </a:r>
            <a:r>
              <a:rPr lang="en-US" sz="2200">
                <a:solidFill>
                  <a:schemeClr val="dk1"/>
                </a:solidFill>
                <a:latin typeface="Calibri"/>
                <a:ea typeface="Calibri"/>
                <a:cs typeface="Calibri"/>
                <a:sym typeface="Calibri"/>
              </a:rPr>
              <a:t> Tracker can be downloaded here: </a:t>
            </a:r>
            <a:r>
              <a:rPr b="0" i="0" lang="en-US" sz="2200" u="none" cap="none" strike="noStrike">
                <a:solidFill>
                  <a:schemeClr val="dk1"/>
                </a:solidFill>
                <a:latin typeface="Calibri"/>
                <a:ea typeface="Calibri"/>
                <a:cs typeface="Calibri"/>
                <a:sym typeface="Calibri"/>
              </a:rPr>
              <a:t> https://www.nirandfar.com/indistractable-distraction-tracker-pdf</a:t>
            </a:r>
            <a:endParaRPr b="0" i="0" sz="2200" u="none" cap="none" strike="noStrike">
              <a:solidFill>
                <a:schemeClr val="dk1"/>
              </a:solidFill>
              <a:latin typeface="Calibri"/>
              <a:ea typeface="Calibri"/>
              <a:cs typeface="Calibri"/>
              <a:sym typeface="Calibri"/>
            </a:endParaRPr>
          </a:p>
        </p:txBody>
      </p:sp>
      <p:sp>
        <p:nvSpPr>
          <p:cNvPr id="600" name="Google Shape;600;p67"/>
          <p:cNvSpPr txBox="1"/>
          <p:nvPr/>
        </p:nvSpPr>
        <p:spPr>
          <a:xfrm>
            <a:off x="1413850" y="2971800"/>
            <a:ext cx="96531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latin typeface="Calibri"/>
                <a:ea typeface="Calibri"/>
                <a:cs typeface="Calibri"/>
                <a:sym typeface="Calibri"/>
              </a:rPr>
              <a:t>In the Mental Wellness module, we talked about how contracts alone (pacts) don't work because much of what influences our use of technology is what is happening in our internal weather (internal triggers, as Nir Eyal calls them). Being aware of our internal triggers can help us be more alert when we get distracted, and to understand WHY we may sometimes get distracted. Being alert to and responsible for internal triggers is critical to Honoring Time. </a:t>
            </a:r>
            <a:endParaRPr i="1" sz="2100">
              <a:latin typeface="Calibri"/>
              <a:ea typeface="Calibri"/>
              <a:cs typeface="Calibri"/>
              <a:sym typeface="Calibri"/>
            </a:endParaRPr>
          </a:p>
        </p:txBody>
      </p:sp>
      <p:sp>
        <p:nvSpPr>
          <p:cNvPr id="601" name="Google Shape;601;p67"/>
          <p:cNvSpPr txBox="1"/>
          <p:nvPr/>
        </p:nvSpPr>
        <p:spPr>
          <a:xfrm>
            <a:off x="650050" y="243775"/>
            <a:ext cx="10416900" cy="446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US" sz="1700">
                <a:latin typeface="Calibri"/>
                <a:ea typeface="Calibri"/>
                <a:cs typeface="Calibri"/>
                <a:sym typeface="Calibri"/>
              </a:rPr>
              <a:t>NOTE: This slide was not included in the original discussion.</a:t>
            </a:r>
            <a:endParaRPr sz="17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3"/>
          <p:cNvSpPr txBox="1"/>
          <p:nvPr>
            <p:ph type="title"/>
          </p:nvPr>
        </p:nvSpPr>
        <p:spPr>
          <a:xfrm>
            <a:off x="1040075" y="3665725"/>
            <a:ext cx="10579500" cy="27918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960"/>
              <a:buFont typeface="Calibri"/>
              <a:buNone/>
            </a:pPr>
            <a:r>
              <a:t/>
            </a:r>
            <a:endParaRPr b="1" sz="2760">
              <a:solidFill>
                <a:srgbClr val="0B5394"/>
              </a:solidFill>
            </a:endParaRPr>
          </a:p>
          <a:p>
            <a:pPr indent="0" lvl="0" marL="0" rtl="0" algn="ctr">
              <a:lnSpc>
                <a:spcPct val="90000"/>
              </a:lnSpc>
              <a:spcBef>
                <a:spcPts val="0"/>
              </a:spcBef>
              <a:spcAft>
                <a:spcPts val="0"/>
              </a:spcAft>
              <a:buClr>
                <a:schemeClr val="dk1"/>
              </a:buClr>
              <a:buSzPts val="3960"/>
              <a:buFont typeface="Calibri"/>
              <a:buNone/>
            </a:pPr>
            <a:r>
              <a:rPr b="1" lang="en-US" sz="2760">
                <a:solidFill>
                  <a:srgbClr val="0B5394"/>
                </a:solidFill>
              </a:rPr>
              <a:t>"Any tiny change can be just the push that your brain needs to start spiraling upward."</a:t>
            </a:r>
            <a:endParaRPr b="1" sz="2760">
              <a:solidFill>
                <a:srgbClr val="0B5394"/>
              </a:solidFill>
            </a:endParaRPr>
          </a:p>
          <a:p>
            <a:pPr indent="0" lvl="0" marL="0" rtl="0" algn="ctr">
              <a:lnSpc>
                <a:spcPct val="90000"/>
              </a:lnSpc>
              <a:spcBef>
                <a:spcPts val="0"/>
              </a:spcBef>
              <a:spcAft>
                <a:spcPts val="0"/>
              </a:spcAft>
              <a:buClr>
                <a:schemeClr val="dk1"/>
              </a:buClr>
              <a:buSzPts val="3960"/>
              <a:buFont typeface="Calibri"/>
              <a:buNone/>
            </a:pPr>
            <a:r>
              <a:rPr lang="en-US" sz="1460">
                <a:solidFill>
                  <a:srgbClr val="0B5394"/>
                </a:solidFill>
              </a:rPr>
              <a:t>Dr. Alex Korb, </a:t>
            </a:r>
            <a:r>
              <a:rPr i="1" lang="en-US" sz="1460">
                <a:solidFill>
                  <a:srgbClr val="0B5394"/>
                </a:solidFill>
              </a:rPr>
              <a:t>The Upward Spiral Workbook</a:t>
            </a:r>
            <a:r>
              <a:rPr lang="en-US" sz="1460">
                <a:solidFill>
                  <a:srgbClr val="0B5394"/>
                </a:solidFill>
              </a:rPr>
              <a:t> </a:t>
            </a:r>
            <a:endParaRPr sz="1460">
              <a:solidFill>
                <a:srgbClr val="0B5394"/>
              </a:solidFill>
            </a:endParaRPr>
          </a:p>
          <a:p>
            <a:pPr indent="0" lvl="0" marL="0" rtl="0" algn="ctr">
              <a:lnSpc>
                <a:spcPct val="90000"/>
              </a:lnSpc>
              <a:spcBef>
                <a:spcPts val="0"/>
              </a:spcBef>
              <a:spcAft>
                <a:spcPts val="0"/>
              </a:spcAft>
              <a:buClr>
                <a:schemeClr val="dk1"/>
              </a:buClr>
              <a:buSzPts val="3960"/>
              <a:buFont typeface="Calibri"/>
              <a:buNone/>
            </a:pPr>
            <a:r>
              <a:rPr lang="en-US" sz="1460">
                <a:solidFill>
                  <a:srgbClr val="0B5394"/>
                </a:solidFill>
              </a:rPr>
              <a:t>see also the books </a:t>
            </a:r>
            <a:r>
              <a:rPr i="1" lang="en-US" sz="1460">
                <a:solidFill>
                  <a:srgbClr val="0B5394"/>
                </a:solidFill>
              </a:rPr>
              <a:t>Atomic Habits</a:t>
            </a:r>
            <a:r>
              <a:rPr lang="en-US" sz="1460">
                <a:solidFill>
                  <a:srgbClr val="0B5394"/>
                </a:solidFill>
              </a:rPr>
              <a:t>, </a:t>
            </a:r>
            <a:r>
              <a:rPr i="1" lang="en-US" sz="1460">
                <a:solidFill>
                  <a:srgbClr val="0B5394"/>
                </a:solidFill>
              </a:rPr>
              <a:t>Tiny Habits</a:t>
            </a:r>
            <a:endParaRPr i="1" sz="1460">
              <a:solidFill>
                <a:srgbClr val="0B5394"/>
              </a:solidFill>
            </a:endParaRPr>
          </a:p>
          <a:p>
            <a:pPr indent="0" lvl="0" marL="0" rtl="0" algn="ctr">
              <a:spcBef>
                <a:spcPts val="0"/>
              </a:spcBef>
              <a:spcAft>
                <a:spcPts val="0"/>
              </a:spcAft>
              <a:buClr>
                <a:schemeClr val="dk1"/>
              </a:buClr>
              <a:buSzPts val="3960"/>
              <a:buFont typeface="Calibri"/>
              <a:buNone/>
            </a:pPr>
            <a:r>
              <a:t/>
            </a:r>
            <a:endParaRPr sz="2760">
              <a:solidFill>
                <a:srgbClr val="0B5394"/>
              </a:solidFill>
            </a:endParaRPr>
          </a:p>
          <a:p>
            <a:pPr indent="0" lvl="0" marL="0" rtl="0" algn="ctr">
              <a:spcBef>
                <a:spcPts val="0"/>
              </a:spcBef>
              <a:spcAft>
                <a:spcPts val="0"/>
              </a:spcAft>
              <a:buClr>
                <a:schemeClr val="dk1"/>
              </a:buClr>
              <a:buSzPts val="3960"/>
              <a:buFont typeface="Calibri"/>
              <a:buNone/>
            </a:pPr>
            <a:r>
              <a:rPr lang="en-US" sz="2560">
                <a:solidFill>
                  <a:srgbClr val="0B5394"/>
                </a:solidFill>
              </a:rPr>
              <a:t>The virtuous cycle can start anywhere. Just start where you are </a:t>
            </a:r>
            <a:endParaRPr sz="2560">
              <a:solidFill>
                <a:srgbClr val="0B5394"/>
              </a:solidFill>
            </a:endParaRPr>
          </a:p>
          <a:p>
            <a:pPr indent="0" lvl="0" marL="0" rtl="0" algn="ctr">
              <a:spcBef>
                <a:spcPts val="0"/>
              </a:spcBef>
              <a:spcAft>
                <a:spcPts val="0"/>
              </a:spcAft>
              <a:buClr>
                <a:schemeClr val="dk1"/>
              </a:buClr>
              <a:buSzPts val="3960"/>
              <a:buFont typeface="Calibri"/>
              <a:buNone/>
            </a:pPr>
            <a:r>
              <a:rPr lang="en-US" sz="2560">
                <a:solidFill>
                  <a:srgbClr val="0B5394"/>
                </a:solidFill>
              </a:rPr>
              <a:t>and try something </a:t>
            </a:r>
            <a:r>
              <a:rPr i="1" lang="en-US" sz="2560">
                <a:solidFill>
                  <a:srgbClr val="0B5394"/>
                </a:solidFill>
              </a:rPr>
              <a:t>so doable that you can't fail.</a:t>
            </a:r>
            <a:r>
              <a:rPr lang="en-US" sz="2560">
                <a:solidFill>
                  <a:srgbClr val="0B5394"/>
                </a:solidFill>
              </a:rPr>
              <a:t> If you were to leave this series with only one baby step idea to practice, we would consider that a success!</a:t>
            </a:r>
            <a:endParaRPr sz="2560">
              <a:solidFill>
                <a:srgbClr val="0B5394"/>
              </a:solidFill>
            </a:endParaRPr>
          </a:p>
          <a:p>
            <a:pPr indent="0" lvl="0" marL="0" rtl="0" algn="ctr">
              <a:spcBef>
                <a:spcPts val="0"/>
              </a:spcBef>
              <a:spcAft>
                <a:spcPts val="0"/>
              </a:spcAft>
              <a:buClr>
                <a:schemeClr val="dk1"/>
              </a:buClr>
              <a:buSzPts val="3960"/>
              <a:buFont typeface="Calibri"/>
              <a:buNone/>
            </a:pPr>
            <a:r>
              <a:t/>
            </a:r>
            <a:endParaRPr i="1" sz="1460">
              <a:solidFill>
                <a:srgbClr val="0B5394"/>
              </a:solidFill>
            </a:endParaRPr>
          </a:p>
        </p:txBody>
      </p:sp>
      <p:pic>
        <p:nvPicPr>
          <p:cNvPr id="177" name="Google Shape;177;p23"/>
          <p:cNvPicPr preferRelativeResize="0"/>
          <p:nvPr/>
        </p:nvPicPr>
        <p:blipFill>
          <a:blip r:embed="rId3">
            <a:alphaModFix/>
          </a:blip>
          <a:stretch>
            <a:fillRect/>
          </a:stretch>
        </p:blipFill>
        <p:spPr>
          <a:xfrm>
            <a:off x="3643362" y="184900"/>
            <a:ext cx="4905275" cy="32325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68"/>
          <p:cNvSpPr txBox="1"/>
          <p:nvPr/>
        </p:nvSpPr>
        <p:spPr>
          <a:xfrm>
            <a:off x="-7" y="635534"/>
            <a:ext cx="11684100" cy="1637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200">
                <a:solidFill>
                  <a:srgbClr val="1C4587"/>
                </a:solidFill>
                <a:latin typeface="Calibri"/>
                <a:ea typeface="Calibri"/>
                <a:cs typeface="Calibri"/>
                <a:sym typeface="Calibri"/>
              </a:rPr>
              <a:t>Nir Eyal: Distraction Tracker</a:t>
            </a:r>
            <a:endParaRPr b="1" sz="42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lang="en-US" sz="3200">
                <a:solidFill>
                  <a:srgbClr val="1C4587"/>
                </a:solidFill>
                <a:latin typeface="Calibri"/>
                <a:ea typeface="Calibri"/>
                <a:cs typeface="Calibri"/>
                <a:sym typeface="Calibri"/>
              </a:rPr>
              <a:t>See </a:t>
            </a:r>
            <a:r>
              <a:rPr lang="en-US" sz="3200">
                <a:solidFill>
                  <a:srgbClr val="1C4587"/>
                </a:solidFill>
                <a:latin typeface="Calibri"/>
                <a:ea typeface="Calibri"/>
                <a:cs typeface="Calibri"/>
                <a:sym typeface="Calibri"/>
              </a:rPr>
              <a:t>https://www.nirandfar.com/your-calendar/</a:t>
            </a:r>
            <a:endParaRPr sz="32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t/>
            </a:r>
            <a:endParaRPr b="0" i="0" sz="4200" u="none" cap="none" strike="noStrike">
              <a:solidFill>
                <a:srgbClr val="000000"/>
              </a:solidFill>
              <a:latin typeface="Arial"/>
              <a:ea typeface="Arial"/>
              <a:cs typeface="Arial"/>
              <a:sym typeface="Arial"/>
            </a:endParaRPr>
          </a:p>
        </p:txBody>
      </p:sp>
      <p:sp>
        <p:nvSpPr>
          <p:cNvPr id="608" name="Google Shape;608;p68"/>
          <p:cNvSpPr txBox="1"/>
          <p:nvPr/>
        </p:nvSpPr>
        <p:spPr>
          <a:xfrm>
            <a:off x="158100" y="6040700"/>
            <a:ext cx="116841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lang="en-US" sz="2200">
                <a:solidFill>
                  <a:schemeClr val="dk1"/>
                </a:solidFill>
                <a:latin typeface="Calibri"/>
                <a:ea typeface="Calibri"/>
                <a:cs typeface="Calibri"/>
                <a:sym typeface="Calibri"/>
              </a:rPr>
              <a:t>Distraction tracker can be downloaded here: </a:t>
            </a:r>
            <a:r>
              <a:rPr b="0" i="0" lang="en-US" sz="2200" u="none" cap="none" strike="noStrike">
                <a:solidFill>
                  <a:schemeClr val="dk1"/>
                </a:solidFill>
                <a:latin typeface="Calibri"/>
                <a:ea typeface="Calibri"/>
                <a:cs typeface="Calibri"/>
                <a:sym typeface="Calibri"/>
              </a:rPr>
              <a:t> https://www.nirandfar.com/indistractable-distraction-tracker-pdf</a:t>
            </a:r>
            <a:endParaRPr b="0" i="0" sz="2200" u="none" cap="none" strike="noStrike">
              <a:solidFill>
                <a:schemeClr val="dk1"/>
              </a:solidFill>
              <a:latin typeface="Calibri"/>
              <a:ea typeface="Calibri"/>
              <a:cs typeface="Calibri"/>
              <a:sym typeface="Calibri"/>
            </a:endParaRPr>
          </a:p>
        </p:txBody>
      </p:sp>
      <p:pic>
        <p:nvPicPr>
          <p:cNvPr id="609" name="Google Shape;609;p68"/>
          <p:cNvPicPr preferRelativeResize="0"/>
          <p:nvPr/>
        </p:nvPicPr>
        <p:blipFill>
          <a:blip r:embed="rId3">
            <a:alphaModFix/>
          </a:blip>
          <a:stretch>
            <a:fillRect/>
          </a:stretch>
        </p:blipFill>
        <p:spPr>
          <a:xfrm>
            <a:off x="1566250" y="1633284"/>
            <a:ext cx="8867797" cy="4407412"/>
          </a:xfrm>
          <a:prstGeom prst="rect">
            <a:avLst/>
          </a:prstGeom>
          <a:noFill/>
          <a:ln>
            <a:noFill/>
          </a:ln>
        </p:spPr>
      </p:pic>
      <p:sp>
        <p:nvSpPr>
          <p:cNvPr id="610" name="Google Shape;610;p68"/>
          <p:cNvSpPr txBox="1"/>
          <p:nvPr/>
        </p:nvSpPr>
        <p:spPr>
          <a:xfrm>
            <a:off x="650050" y="15175"/>
            <a:ext cx="10416900" cy="446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US" sz="1700">
                <a:latin typeface="Calibri"/>
                <a:ea typeface="Calibri"/>
                <a:cs typeface="Calibri"/>
                <a:sym typeface="Calibri"/>
              </a:rPr>
              <a:t>NOTE: This slide was not included in the original discussion.</a:t>
            </a:r>
            <a:endParaRPr sz="17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69"/>
          <p:cNvSpPr txBox="1"/>
          <p:nvPr>
            <p:ph type="title"/>
          </p:nvPr>
        </p:nvSpPr>
        <p:spPr>
          <a:xfrm>
            <a:off x="2756000" y="165375"/>
            <a:ext cx="66228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Time Boxing, another ver</a:t>
            </a:r>
            <a:r>
              <a:rPr b="1" lang="en-US">
                <a:solidFill>
                  <a:srgbClr val="1C4587"/>
                </a:solidFill>
              </a:rPr>
              <a:t>sion</a:t>
            </a:r>
            <a:r>
              <a:rPr b="1" lang="en-US">
                <a:solidFill>
                  <a:srgbClr val="1C4587"/>
                </a:solidFill>
              </a:rPr>
              <a:t>: </a:t>
            </a:r>
            <a:br>
              <a:rPr b="1" i="1" lang="en-US">
                <a:solidFill>
                  <a:srgbClr val="1C4587"/>
                </a:solidFill>
              </a:rPr>
            </a:br>
            <a:r>
              <a:rPr b="1" lang="en-US">
                <a:solidFill>
                  <a:srgbClr val="1C4587"/>
                </a:solidFill>
              </a:rPr>
              <a:t>The Pomodoro</a:t>
            </a:r>
            <a:r>
              <a:rPr b="1" baseline="30000" lang="en-US">
                <a:solidFill>
                  <a:srgbClr val="1C4587"/>
                </a:solidFill>
              </a:rPr>
              <a:t>®</a:t>
            </a:r>
            <a:r>
              <a:rPr b="1" lang="en-US">
                <a:solidFill>
                  <a:srgbClr val="1C4587"/>
                </a:solidFill>
              </a:rPr>
              <a:t> Technique</a:t>
            </a:r>
            <a:endParaRPr b="1">
              <a:solidFill>
                <a:srgbClr val="1C4587"/>
              </a:solidFill>
            </a:endParaRPr>
          </a:p>
        </p:txBody>
      </p:sp>
      <p:sp>
        <p:nvSpPr>
          <p:cNvPr id="617" name="Google Shape;617;p69"/>
          <p:cNvSpPr txBox="1"/>
          <p:nvPr/>
        </p:nvSpPr>
        <p:spPr>
          <a:xfrm>
            <a:off x="2851150" y="1561983"/>
            <a:ext cx="6527700" cy="646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1 Pomodoro = 25 minutes</a:t>
            </a:r>
            <a:endParaRPr b="0" i="0" sz="1400" u="none" cap="none" strike="noStrike">
              <a:solidFill>
                <a:srgbClr val="000000"/>
              </a:solidFill>
              <a:latin typeface="Arial"/>
              <a:ea typeface="Arial"/>
              <a:cs typeface="Arial"/>
              <a:sym typeface="Arial"/>
            </a:endParaRPr>
          </a:p>
        </p:txBody>
      </p:sp>
      <p:pic>
        <p:nvPicPr>
          <p:cNvPr id="618" name="Google Shape;618;p69"/>
          <p:cNvPicPr preferRelativeResize="0"/>
          <p:nvPr/>
        </p:nvPicPr>
        <p:blipFill rotWithShape="1">
          <a:blip r:embed="rId3">
            <a:alphaModFix/>
          </a:blip>
          <a:srcRect b="0" l="0" r="0" t="0"/>
          <a:stretch/>
        </p:blipFill>
        <p:spPr>
          <a:xfrm>
            <a:off x="5769221" y="2818929"/>
            <a:ext cx="1719343" cy="1814862"/>
          </a:xfrm>
          <a:prstGeom prst="rect">
            <a:avLst/>
          </a:prstGeom>
          <a:noFill/>
          <a:ln>
            <a:noFill/>
          </a:ln>
        </p:spPr>
      </p:pic>
      <p:pic>
        <p:nvPicPr>
          <p:cNvPr id="619" name="Google Shape;619;p69"/>
          <p:cNvPicPr preferRelativeResize="0"/>
          <p:nvPr/>
        </p:nvPicPr>
        <p:blipFill rotWithShape="1">
          <a:blip r:embed="rId4">
            <a:alphaModFix/>
          </a:blip>
          <a:srcRect b="0" l="0" r="0" t="0"/>
          <a:stretch/>
        </p:blipFill>
        <p:spPr>
          <a:xfrm>
            <a:off x="4532910" y="4351662"/>
            <a:ext cx="3279199" cy="224591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70"/>
          <p:cNvPicPr preferRelativeResize="0"/>
          <p:nvPr/>
        </p:nvPicPr>
        <p:blipFill rotWithShape="1">
          <a:blip r:embed="rId3">
            <a:alphaModFix/>
          </a:blip>
          <a:srcRect b="0" l="0" r="0" t="0"/>
          <a:stretch/>
        </p:blipFill>
        <p:spPr>
          <a:xfrm>
            <a:off x="1416746" y="127279"/>
            <a:ext cx="1719343" cy="1814862"/>
          </a:xfrm>
          <a:prstGeom prst="rect">
            <a:avLst/>
          </a:prstGeom>
          <a:noFill/>
          <a:ln>
            <a:noFill/>
          </a:ln>
        </p:spPr>
      </p:pic>
      <p:sp>
        <p:nvSpPr>
          <p:cNvPr id="626" name="Google Shape;626;p70"/>
          <p:cNvSpPr txBox="1"/>
          <p:nvPr/>
        </p:nvSpPr>
        <p:spPr>
          <a:xfrm>
            <a:off x="5344887" y="1660012"/>
            <a:ext cx="65277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1 Pomodoro = 25 minutes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Budget and protect “Pomodoros”</a:t>
            </a:r>
            <a:endParaRPr b="0" i="0" sz="3600" u="none" cap="none" strike="noStrike">
              <a:solidFill>
                <a:schemeClr val="dk1"/>
              </a:solidFill>
              <a:latin typeface="Calibri"/>
              <a:ea typeface="Calibri"/>
              <a:cs typeface="Calibri"/>
              <a:sym typeface="Calibri"/>
            </a:endParaRPr>
          </a:p>
        </p:txBody>
      </p:sp>
      <p:pic>
        <p:nvPicPr>
          <p:cNvPr id="627" name="Google Shape;627;p70"/>
          <p:cNvPicPr preferRelativeResize="0"/>
          <p:nvPr/>
        </p:nvPicPr>
        <p:blipFill rotWithShape="1">
          <a:blip r:embed="rId4">
            <a:alphaModFix/>
          </a:blip>
          <a:srcRect b="0" l="0" r="0" t="0"/>
          <a:stretch/>
        </p:blipFill>
        <p:spPr>
          <a:xfrm>
            <a:off x="5581748" y="2860341"/>
            <a:ext cx="5671606" cy="3092884"/>
          </a:xfrm>
          <a:prstGeom prst="rect">
            <a:avLst/>
          </a:prstGeom>
          <a:noFill/>
          <a:ln>
            <a:noFill/>
          </a:ln>
        </p:spPr>
      </p:pic>
      <p:pic>
        <p:nvPicPr>
          <p:cNvPr id="628" name="Google Shape;628;p70"/>
          <p:cNvPicPr preferRelativeResize="0"/>
          <p:nvPr/>
        </p:nvPicPr>
        <p:blipFill rotWithShape="1">
          <a:blip r:embed="rId5">
            <a:alphaModFix/>
          </a:blip>
          <a:srcRect b="0" l="0" r="0" t="0"/>
          <a:stretch/>
        </p:blipFill>
        <p:spPr>
          <a:xfrm>
            <a:off x="180435" y="1660012"/>
            <a:ext cx="3279199" cy="2245910"/>
          </a:xfrm>
          <a:prstGeom prst="rect">
            <a:avLst/>
          </a:prstGeom>
          <a:noFill/>
          <a:ln>
            <a:noFill/>
          </a:ln>
        </p:spPr>
      </p:pic>
      <p:pic>
        <p:nvPicPr>
          <p:cNvPr id="629" name="Google Shape;629;p70"/>
          <p:cNvPicPr preferRelativeResize="0"/>
          <p:nvPr/>
        </p:nvPicPr>
        <p:blipFill rotWithShape="1">
          <a:blip r:embed="rId6">
            <a:alphaModFix/>
          </a:blip>
          <a:srcRect b="0" l="0" r="0" t="0"/>
          <a:stretch/>
        </p:blipFill>
        <p:spPr>
          <a:xfrm>
            <a:off x="4586938" y="4727240"/>
            <a:ext cx="2753663" cy="1978359"/>
          </a:xfrm>
          <a:prstGeom prst="rect">
            <a:avLst/>
          </a:prstGeom>
          <a:noFill/>
          <a:ln>
            <a:noFill/>
          </a:ln>
        </p:spPr>
      </p:pic>
      <p:sp>
        <p:nvSpPr>
          <p:cNvPr id="630" name="Google Shape;630;p70"/>
          <p:cNvSpPr txBox="1"/>
          <p:nvPr/>
        </p:nvSpPr>
        <p:spPr>
          <a:xfrm>
            <a:off x="3302000" y="89179"/>
            <a:ext cx="5981700" cy="1070100"/>
          </a:xfrm>
          <a:prstGeom prst="rect">
            <a:avLst/>
          </a:prstGeom>
          <a:solidFill>
            <a:schemeClr val="lt1"/>
          </a:solid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Calibri"/>
              <a:buNone/>
            </a:pPr>
            <a:r>
              <a:rPr b="1" i="0" lang="en-US" sz="4400" u="none" cap="none" strike="noStrike">
                <a:solidFill>
                  <a:srgbClr val="1C4587"/>
                </a:solidFill>
                <a:latin typeface="Calibri"/>
                <a:ea typeface="Calibri"/>
                <a:cs typeface="Calibri"/>
                <a:sym typeface="Calibri"/>
              </a:rPr>
              <a:t>Time Boxing: </a:t>
            </a:r>
            <a:br>
              <a:rPr b="1" i="1" lang="en-US" sz="4400" u="none" cap="none" strike="noStrike">
                <a:solidFill>
                  <a:srgbClr val="1C4587"/>
                </a:solidFill>
                <a:latin typeface="Calibri"/>
                <a:ea typeface="Calibri"/>
                <a:cs typeface="Calibri"/>
                <a:sym typeface="Calibri"/>
              </a:rPr>
            </a:br>
            <a:r>
              <a:rPr b="1" i="0" lang="en-US" sz="4400" u="none" cap="none" strike="noStrike">
                <a:solidFill>
                  <a:srgbClr val="1C4587"/>
                </a:solidFill>
                <a:latin typeface="Calibri"/>
                <a:ea typeface="Calibri"/>
                <a:cs typeface="Calibri"/>
                <a:sym typeface="Calibri"/>
              </a:rPr>
              <a:t>The Pomodoro</a:t>
            </a:r>
            <a:r>
              <a:rPr b="1" baseline="30000" i="0" lang="en-US" sz="4400" u="none" cap="none" strike="noStrike">
                <a:solidFill>
                  <a:srgbClr val="1C4587"/>
                </a:solidFill>
                <a:latin typeface="Calibri"/>
                <a:ea typeface="Calibri"/>
                <a:cs typeface="Calibri"/>
                <a:sym typeface="Calibri"/>
              </a:rPr>
              <a:t>®</a:t>
            </a:r>
            <a:r>
              <a:rPr b="1" i="0" lang="en-US" sz="4400" u="none" cap="none" strike="noStrike">
                <a:solidFill>
                  <a:srgbClr val="1C4587"/>
                </a:solidFill>
                <a:latin typeface="Calibri"/>
                <a:ea typeface="Calibri"/>
                <a:cs typeface="Calibri"/>
                <a:sym typeface="Calibri"/>
              </a:rPr>
              <a:t> Technique</a:t>
            </a:r>
            <a:endParaRPr b="1" i="0" sz="4400" u="none" cap="none" strike="noStrike">
              <a:solidFill>
                <a:srgbClr val="1C4587"/>
              </a:solidFill>
              <a:latin typeface="Calibri"/>
              <a:ea typeface="Calibri"/>
              <a:cs typeface="Calibri"/>
              <a:sym typeface="Calibri"/>
            </a:endParaRPr>
          </a:p>
        </p:txBody>
      </p:sp>
      <p:sp>
        <p:nvSpPr>
          <p:cNvPr id="631" name="Google Shape;631;p70"/>
          <p:cNvSpPr/>
          <p:nvPr/>
        </p:nvSpPr>
        <p:spPr>
          <a:xfrm>
            <a:off x="2873755" y="4060670"/>
            <a:ext cx="3426300" cy="4308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CREDITS: Snapshots from video and post at: https://francescocirillo.com/pages/pomodoro-technique</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71"/>
          <p:cNvSpPr txBox="1"/>
          <p:nvPr/>
        </p:nvSpPr>
        <p:spPr>
          <a:xfrm>
            <a:off x="3302000" y="89179"/>
            <a:ext cx="5981700" cy="1070100"/>
          </a:xfrm>
          <a:prstGeom prst="rect">
            <a:avLst/>
          </a:prstGeom>
          <a:solidFill>
            <a:schemeClr val="lt1"/>
          </a:solid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Calibri"/>
              <a:buNone/>
            </a:pPr>
            <a:r>
              <a:rPr b="1" i="0" lang="en-US" sz="4400" u="none" cap="none" strike="noStrike">
                <a:solidFill>
                  <a:srgbClr val="1C4587"/>
                </a:solidFill>
                <a:latin typeface="Calibri"/>
                <a:ea typeface="Calibri"/>
                <a:cs typeface="Calibri"/>
                <a:sym typeface="Calibri"/>
              </a:rPr>
              <a:t>Time Boxing: </a:t>
            </a:r>
            <a:br>
              <a:rPr b="1" i="1" lang="en-US" sz="4400" u="none" cap="none" strike="noStrike">
                <a:solidFill>
                  <a:srgbClr val="1C4587"/>
                </a:solidFill>
                <a:latin typeface="Calibri"/>
                <a:ea typeface="Calibri"/>
                <a:cs typeface="Calibri"/>
                <a:sym typeface="Calibri"/>
              </a:rPr>
            </a:br>
            <a:r>
              <a:rPr b="1" i="0" lang="en-US" sz="4400" u="none" cap="none" strike="noStrike">
                <a:solidFill>
                  <a:srgbClr val="1C4587"/>
                </a:solidFill>
                <a:latin typeface="Calibri"/>
                <a:ea typeface="Calibri"/>
                <a:cs typeface="Calibri"/>
                <a:sym typeface="Calibri"/>
              </a:rPr>
              <a:t>The Pomodoro</a:t>
            </a:r>
            <a:r>
              <a:rPr b="1" baseline="30000" i="0" lang="en-US" sz="4400" u="none" cap="none" strike="noStrike">
                <a:solidFill>
                  <a:srgbClr val="1C4587"/>
                </a:solidFill>
                <a:latin typeface="Calibri"/>
                <a:ea typeface="Calibri"/>
                <a:cs typeface="Calibri"/>
                <a:sym typeface="Calibri"/>
              </a:rPr>
              <a:t>®</a:t>
            </a:r>
            <a:r>
              <a:rPr b="1" i="0" lang="en-US" sz="4400" u="none" cap="none" strike="noStrike">
                <a:solidFill>
                  <a:srgbClr val="1C4587"/>
                </a:solidFill>
                <a:latin typeface="Calibri"/>
                <a:ea typeface="Calibri"/>
                <a:cs typeface="Calibri"/>
                <a:sym typeface="Calibri"/>
              </a:rPr>
              <a:t> Technique</a:t>
            </a:r>
            <a:endParaRPr b="1" i="0" sz="4400" u="none" cap="none" strike="noStrike">
              <a:solidFill>
                <a:srgbClr val="1C4587"/>
              </a:solidFill>
              <a:latin typeface="Calibri"/>
              <a:ea typeface="Calibri"/>
              <a:cs typeface="Calibri"/>
              <a:sym typeface="Calibri"/>
            </a:endParaRPr>
          </a:p>
        </p:txBody>
      </p:sp>
      <p:pic>
        <p:nvPicPr>
          <p:cNvPr id="638" name="Google Shape;638;p71"/>
          <p:cNvPicPr preferRelativeResize="0"/>
          <p:nvPr/>
        </p:nvPicPr>
        <p:blipFill rotWithShape="1">
          <a:blip r:embed="rId3">
            <a:alphaModFix/>
          </a:blip>
          <a:srcRect b="0" l="0" r="0" t="0"/>
          <a:stretch/>
        </p:blipFill>
        <p:spPr>
          <a:xfrm>
            <a:off x="6377125" y="1905216"/>
            <a:ext cx="2781300" cy="3348912"/>
          </a:xfrm>
          <a:prstGeom prst="rect">
            <a:avLst/>
          </a:prstGeom>
          <a:noFill/>
          <a:ln>
            <a:noFill/>
          </a:ln>
        </p:spPr>
      </p:pic>
      <p:sp>
        <p:nvSpPr>
          <p:cNvPr id="639" name="Google Shape;639;p71"/>
          <p:cNvSpPr txBox="1"/>
          <p:nvPr/>
        </p:nvSpPr>
        <p:spPr>
          <a:xfrm>
            <a:off x="2176600" y="2823606"/>
            <a:ext cx="37401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Back in the day, parents might have said, “This will take one Mister Rogers” ☺</a:t>
            </a:r>
            <a:endParaRPr b="0" i="0" sz="2400" u="none" cap="none" strike="noStrike">
              <a:solidFill>
                <a:schemeClr val="dk1"/>
              </a:solidFill>
              <a:latin typeface="Calibri"/>
              <a:ea typeface="Calibri"/>
              <a:cs typeface="Calibri"/>
              <a:sym typeface="Calibri"/>
            </a:endParaRPr>
          </a:p>
        </p:txBody>
      </p:sp>
      <p:sp>
        <p:nvSpPr>
          <p:cNvPr id="640" name="Google Shape;640;p71"/>
          <p:cNvSpPr txBox="1"/>
          <p:nvPr/>
        </p:nvSpPr>
        <p:spPr>
          <a:xfrm>
            <a:off x="295575" y="6194325"/>
            <a:ext cx="11806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photo credit, in the public domain as listed here: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https://commons.wikimedia.org/wiki/File:Fred_Rogers_and_X_the_Owl_Look_Magazine_photo_1969.png</a:t>
            </a:r>
            <a:endParaRPr sz="12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2"/>
          <p:cNvSpPr txBox="1"/>
          <p:nvPr/>
        </p:nvSpPr>
        <p:spPr>
          <a:xfrm>
            <a:off x="838200" y="2344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 Blink and Breathe Break ~~~</a:t>
            </a:r>
            <a:endParaRPr b="1" i="0" sz="4400" u="none" cap="none" strike="noStrike">
              <a:solidFill>
                <a:schemeClr val="dk1"/>
              </a:solidFill>
              <a:latin typeface="Calibri"/>
              <a:ea typeface="Calibri"/>
              <a:cs typeface="Calibri"/>
              <a:sym typeface="Calibri"/>
            </a:endParaRPr>
          </a:p>
        </p:txBody>
      </p:sp>
      <p:pic>
        <p:nvPicPr>
          <p:cNvPr id="647" name="Google Shape;647;p72"/>
          <p:cNvPicPr preferRelativeResize="0"/>
          <p:nvPr/>
        </p:nvPicPr>
        <p:blipFill rotWithShape="1">
          <a:blip r:embed="rId3">
            <a:alphaModFix/>
          </a:blip>
          <a:srcRect b="0" l="0" r="0" t="0"/>
          <a:stretch/>
        </p:blipFill>
        <p:spPr>
          <a:xfrm>
            <a:off x="557073" y="5118102"/>
            <a:ext cx="2743110" cy="1667685"/>
          </a:xfrm>
          <a:prstGeom prst="rect">
            <a:avLst/>
          </a:prstGeom>
          <a:noFill/>
          <a:ln>
            <a:noFill/>
          </a:ln>
        </p:spPr>
      </p:pic>
      <p:pic>
        <p:nvPicPr>
          <p:cNvPr id="648" name="Google Shape;648;p72"/>
          <p:cNvPicPr preferRelativeResize="0"/>
          <p:nvPr/>
        </p:nvPicPr>
        <p:blipFill rotWithShape="1">
          <a:blip r:embed="rId4">
            <a:alphaModFix/>
          </a:blip>
          <a:srcRect b="0" l="0" r="0" t="0"/>
          <a:stretch/>
        </p:blipFill>
        <p:spPr>
          <a:xfrm>
            <a:off x="9080500" y="5178592"/>
            <a:ext cx="2746828" cy="1679408"/>
          </a:xfrm>
          <a:prstGeom prst="rect">
            <a:avLst/>
          </a:prstGeom>
          <a:noFill/>
          <a:ln>
            <a:noFill/>
          </a:ln>
        </p:spPr>
      </p:pic>
      <p:sp>
        <p:nvSpPr>
          <p:cNvPr id="649" name="Google Shape;649;p72"/>
          <p:cNvSpPr txBox="1"/>
          <p:nvPr/>
        </p:nvSpPr>
        <p:spPr>
          <a:xfrm>
            <a:off x="2605750" y="1639800"/>
            <a:ext cx="6657600" cy="367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latin typeface="Calibri"/>
                <a:ea typeface="Calibri"/>
                <a:cs typeface="Calibri"/>
                <a:sym typeface="Calibri"/>
              </a:rPr>
              <a:t>Remember the </a:t>
            </a:r>
            <a:r>
              <a:rPr b="1" lang="en-US" sz="3200">
                <a:solidFill>
                  <a:srgbClr val="1C4587"/>
                </a:solidFill>
                <a:latin typeface="Calibri"/>
                <a:ea typeface="Calibri"/>
                <a:cs typeface="Calibri"/>
                <a:sym typeface="Calibri"/>
              </a:rPr>
              <a:t>20-20-20 rule</a:t>
            </a:r>
            <a:r>
              <a:rPr lang="en-US" sz="3200">
                <a:latin typeface="Calibri"/>
                <a:ea typeface="Calibri"/>
                <a:cs typeface="Calibri"/>
                <a:sym typeface="Calibri"/>
              </a:rPr>
              <a:t>:</a:t>
            </a:r>
            <a:endParaRPr sz="3200">
              <a:latin typeface="Calibri"/>
              <a:ea typeface="Calibri"/>
              <a:cs typeface="Calibri"/>
              <a:sym typeface="Calibri"/>
            </a:endParaRPr>
          </a:p>
          <a:p>
            <a:pPr indent="0" lvl="0" marL="0" rtl="0" algn="ctr">
              <a:spcBef>
                <a:spcPts val="0"/>
              </a:spcBef>
              <a:spcAft>
                <a:spcPts val="0"/>
              </a:spcAft>
              <a:buNone/>
            </a:pPr>
            <a:r>
              <a:rPr lang="en-US" sz="2700">
                <a:latin typeface="Calibri"/>
                <a:ea typeface="Calibri"/>
                <a:cs typeface="Calibri"/>
                <a:sym typeface="Calibri"/>
              </a:rPr>
              <a:t>Take </a:t>
            </a:r>
            <a:endParaRPr sz="2700">
              <a:latin typeface="Calibri"/>
              <a:ea typeface="Calibri"/>
              <a:cs typeface="Calibri"/>
              <a:sym typeface="Calibri"/>
            </a:endParaRPr>
          </a:p>
          <a:p>
            <a:pPr indent="0" lvl="0" marL="0" rtl="0" algn="ctr">
              <a:spcBef>
                <a:spcPts val="0"/>
              </a:spcBef>
              <a:spcAft>
                <a:spcPts val="0"/>
              </a:spcAft>
              <a:buNone/>
            </a:pPr>
            <a:r>
              <a:rPr b="1" lang="en-US" sz="2800">
                <a:solidFill>
                  <a:srgbClr val="E3760B"/>
                </a:solidFill>
                <a:latin typeface="Calibri"/>
                <a:ea typeface="Calibri"/>
                <a:cs typeface="Calibri"/>
                <a:sym typeface="Calibri"/>
              </a:rPr>
              <a:t>20 seconds</a:t>
            </a:r>
            <a:r>
              <a:rPr lang="en-US" sz="2800">
                <a:latin typeface="Calibri"/>
                <a:ea typeface="Calibri"/>
                <a:cs typeface="Calibri"/>
                <a:sym typeface="Calibri"/>
              </a:rPr>
              <a:t> </a:t>
            </a:r>
            <a:endParaRPr sz="2800">
              <a:latin typeface="Calibri"/>
              <a:ea typeface="Calibri"/>
              <a:cs typeface="Calibri"/>
              <a:sym typeface="Calibri"/>
            </a:endParaRPr>
          </a:p>
          <a:p>
            <a:pPr indent="0" lvl="0" marL="0" rtl="0" algn="ctr">
              <a:spcBef>
                <a:spcPts val="0"/>
              </a:spcBef>
              <a:spcAft>
                <a:spcPts val="0"/>
              </a:spcAft>
              <a:buNone/>
            </a:pPr>
            <a:r>
              <a:rPr lang="en-US" sz="2800">
                <a:latin typeface="Calibri"/>
                <a:ea typeface="Calibri"/>
                <a:cs typeface="Calibri"/>
                <a:sym typeface="Calibri"/>
              </a:rPr>
              <a:t>every </a:t>
            </a:r>
            <a:endParaRPr sz="2800">
              <a:latin typeface="Calibri"/>
              <a:ea typeface="Calibri"/>
              <a:cs typeface="Calibri"/>
              <a:sym typeface="Calibri"/>
            </a:endParaRPr>
          </a:p>
          <a:p>
            <a:pPr indent="0" lvl="0" marL="0" rtl="0" algn="ctr">
              <a:spcBef>
                <a:spcPts val="0"/>
              </a:spcBef>
              <a:spcAft>
                <a:spcPts val="0"/>
              </a:spcAft>
              <a:buNone/>
            </a:pPr>
            <a:r>
              <a:rPr b="1" lang="en-US" sz="2800">
                <a:solidFill>
                  <a:srgbClr val="E3760B"/>
                </a:solidFill>
                <a:latin typeface="Calibri"/>
                <a:ea typeface="Calibri"/>
                <a:cs typeface="Calibri"/>
                <a:sym typeface="Calibri"/>
              </a:rPr>
              <a:t>20 minutes</a:t>
            </a:r>
            <a:r>
              <a:rPr lang="en-US" sz="2800">
                <a:latin typeface="Calibri"/>
                <a:ea typeface="Calibri"/>
                <a:cs typeface="Calibri"/>
                <a:sym typeface="Calibri"/>
              </a:rPr>
              <a:t> </a:t>
            </a:r>
            <a:endParaRPr sz="2800">
              <a:latin typeface="Calibri"/>
              <a:ea typeface="Calibri"/>
              <a:cs typeface="Calibri"/>
              <a:sym typeface="Calibri"/>
            </a:endParaRPr>
          </a:p>
          <a:p>
            <a:pPr indent="0" lvl="0" marL="0" rtl="0" algn="ctr">
              <a:spcBef>
                <a:spcPts val="0"/>
              </a:spcBef>
              <a:spcAft>
                <a:spcPts val="0"/>
              </a:spcAft>
              <a:buNone/>
            </a:pPr>
            <a:r>
              <a:rPr lang="en-US" sz="2800">
                <a:latin typeface="Calibri"/>
                <a:ea typeface="Calibri"/>
                <a:cs typeface="Calibri"/>
                <a:sym typeface="Calibri"/>
              </a:rPr>
              <a:t>to look out </a:t>
            </a:r>
            <a:endParaRPr sz="2800">
              <a:latin typeface="Calibri"/>
              <a:ea typeface="Calibri"/>
              <a:cs typeface="Calibri"/>
              <a:sym typeface="Calibri"/>
            </a:endParaRPr>
          </a:p>
          <a:p>
            <a:pPr indent="0" lvl="0" marL="0" rtl="0" algn="ctr">
              <a:spcBef>
                <a:spcPts val="0"/>
              </a:spcBef>
              <a:spcAft>
                <a:spcPts val="0"/>
              </a:spcAft>
              <a:buNone/>
            </a:pPr>
            <a:r>
              <a:rPr b="1" lang="en-US" sz="2800">
                <a:solidFill>
                  <a:srgbClr val="E3760B"/>
                </a:solidFill>
                <a:latin typeface="Calibri"/>
                <a:ea typeface="Calibri"/>
                <a:cs typeface="Calibri"/>
                <a:sym typeface="Calibri"/>
              </a:rPr>
              <a:t>20 feet</a:t>
            </a:r>
            <a:r>
              <a:rPr lang="en-US" sz="2800">
                <a:solidFill>
                  <a:srgbClr val="E3760B"/>
                </a:solidFill>
                <a:latin typeface="Calibri"/>
                <a:ea typeface="Calibri"/>
                <a:cs typeface="Calibri"/>
                <a:sym typeface="Calibri"/>
              </a:rPr>
              <a:t> </a:t>
            </a:r>
            <a:endParaRPr sz="2800">
              <a:solidFill>
                <a:srgbClr val="E3760B"/>
              </a:solidFill>
              <a:latin typeface="Calibri"/>
              <a:ea typeface="Calibri"/>
              <a:cs typeface="Calibri"/>
              <a:sym typeface="Calibri"/>
            </a:endParaRPr>
          </a:p>
          <a:p>
            <a:pPr indent="0" lvl="0" marL="0" rtl="0" algn="ctr">
              <a:spcBef>
                <a:spcPts val="0"/>
              </a:spcBef>
              <a:spcAft>
                <a:spcPts val="0"/>
              </a:spcAft>
              <a:buNone/>
            </a:pPr>
            <a:r>
              <a:rPr lang="en-US" sz="2800">
                <a:latin typeface="Calibri"/>
                <a:ea typeface="Calibri"/>
                <a:cs typeface="Calibri"/>
                <a:sym typeface="Calibri"/>
              </a:rPr>
              <a:t>beyond your computer/device</a:t>
            </a:r>
            <a:endParaRPr sz="280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73"/>
          <p:cNvSpPr txBox="1"/>
          <p:nvPr/>
        </p:nvSpPr>
        <p:spPr>
          <a:xfrm>
            <a:off x="838200" y="2344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A few more tips for time boxing</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1: Have a traction accountability partner</a:t>
            </a:r>
            <a:endParaRPr b="1" sz="4400">
              <a:solidFill>
                <a:srgbClr val="E3760B"/>
              </a:solidFill>
              <a:latin typeface="Calibri"/>
              <a:ea typeface="Calibri"/>
              <a:cs typeface="Calibri"/>
              <a:sym typeface="Calibri"/>
            </a:endParaRPr>
          </a:p>
        </p:txBody>
      </p:sp>
      <p:pic>
        <p:nvPicPr>
          <p:cNvPr id="656" name="Google Shape;656;p73"/>
          <p:cNvPicPr preferRelativeResize="0"/>
          <p:nvPr/>
        </p:nvPicPr>
        <p:blipFill>
          <a:blip r:embed="rId3">
            <a:alphaModFix/>
          </a:blip>
          <a:stretch>
            <a:fillRect/>
          </a:stretch>
        </p:blipFill>
        <p:spPr>
          <a:xfrm>
            <a:off x="381475" y="1970796"/>
            <a:ext cx="6057900" cy="3467100"/>
          </a:xfrm>
          <a:prstGeom prst="rect">
            <a:avLst/>
          </a:prstGeom>
          <a:noFill/>
          <a:ln>
            <a:noFill/>
          </a:ln>
        </p:spPr>
      </p:pic>
      <p:pic>
        <p:nvPicPr>
          <p:cNvPr id="657" name="Google Shape;657;p73"/>
          <p:cNvPicPr preferRelativeResize="0"/>
          <p:nvPr/>
        </p:nvPicPr>
        <p:blipFill>
          <a:blip r:embed="rId4">
            <a:alphaModFix/>
          </a:blip>
          <a:stretch>
            <a:fillRect/>
          </a:stretch>
        </p:blipFill>
        <p:spPr>
          <a:xfrm>
            <a:off x="9228701" y="3951575"/>
            <a:ext cx="2440151" cy="2739699"/>
          </a:xfrm>
          <a:prstGeom prst="rect">
            <a:avLst/>
          </a:prstGeom>
          <a:noFill/>
          <a:ln>
            <a:noFill/>
          </a:ln>
        </p:spPr>
      </p:pic>
      <p:pic>
        <p:nvPicPr>
          <p:cNvPr id="658" name="Google Shape;658;p73"/>
          <p:cNvPicPr preferRelativeResize="0"/>
          <p:nvPr/>
        </p:nvPicPr>
        <p:blipFill>
          <a:blip r:embed="rId5">
            <a:alphaModFix/>
          </a:blip>
          <a:stretch>
            <a:fillRect/>
          </a:stretch>
        </p:blipFill>
        <p:spPr>
          <a:xfrm>
            <a:off x="7035925" y="1718075"/>
            <a:ext cx="2734300" cy="2355400"/>
          </a:xfrm>
          <a:prstGeom prst="rect">
            <a:avLst/>
          </a:prstGeom>
          <a:noFill/>
          <a:ln>
            <a:noFill/>
          </a:ln>
        </p:spPr>
      </p:pic>
      <p:sp>
        <p:nvSpPr>
          <p:cNvPr id="659" name="Google Shape;659;p73"/>
          <p:cNvSpPr txBox="1"/>
          <p:nvPr/>
        </p:nvSpPr>
        <p:spPr>
          <a:xfrm>
            <a:off x="902000" y="5652200"/>
            <a:ext cx="69009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dk1"/>
                </a:solidFill>
                <a:latin typeface="Calibri"/>
                <a:ea typeface="Calibri"/>
                <a:cs typeface="Calibri"/>
                <a:sym typeface="Calibri"/>
              </a:rPr>
              <a:t>focusmate.com is one resource you could try to connect with others who are trying to use their time more deliberately. Or you could do this with a family member, someone within our learning community, etc. </a:t>
            </a:r>
            <a:endParaRPr sz="19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4"/>
          <p:cNvSpPr txBox="1"/>
          <p:nvPr/>
        </p:nvSpPr>
        <p:spPr>
          <a:xfrm>
            <a:off x="838200" y="2344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2. Handling transitions</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3800">
                <a:solidFill>
                  <a:srgbClr val="E3760B"/>
                </a:solidFill>
                <a:latin typeface="Calibri"/>
                <a:ea typeface="Calibri"/>
                <a:cs typeface="Calibri"/>
                <a:sym typeface="Calibri"/>
              </a:rPr>
              <a:t>"Point and name" </a:t>
            </a:r>
            <a:r>
              <a:rPr b="1" lang="en-US" sz="3800">
                <a:solidFill>
                  <a:srgbClr val="1C4587"/>
                </a:solidFill>
                <a:latin typeface="Calibri"/>
                <a:ea typeface="Calibri"/>
                <a:cs typeface="Calibri"/>
                <a:sym typeface="Calibri"/>
              </a:rPr>
              <a:t>again, James Clear style</a:t>
            </a:r>
            <a:endParaRPr b="1" sz="3800">
              <a:solidFill>
                <a:srgbClr val="1C4587"/>
              </a:solidFill>
              <a:latin typeface="Calibri"/>
              <a:ea typeface="Calibri"/>
              <a:cs typeface="Calibri"/>
              <a:sym typeface="Calibri"/>
            </a:endParaRPr>
          </a:p>
        </p:txBody>
      </p:sp>
      <p:pic>
        <p:nvPicPr>
          <p:cNvPr id="666" name="Google Shape;666;p74"/>
          <p:cNvPicPr preferRelativeResize="0"/>
          <p:nvPr/>
        </p:nvPicPr>
        <p:blipFill>
          <a:blip r:embed="rId3">
            <a:alphaModFix/>
          </a:blip>
          <a:stretch>
            <a:fillRect/>
          </a:stretch>
        </p:blipFill>
        <p:spPr>
          <a:xfrm>
            <a:off x="581025" y="2281146"/>
            <a:ext cx="11029950" cy="3181350"/>
          </a:xfrm>
          <a:prstGeom prst="rect">
            <a:avLst/>
          </a:prstGeom>
          <a:noFill/>
          <a:ln>
            <a:noFill/>
          </a:ln>
        </p:spPr>
      </p:pic>
      <p:sp>
        <p:nvSpPr>
          <p:cNvPr id="667" name="Google Shape;667;p74"/>
          <p:cNvSpPr txBox="1"/>
          <p:nvPr/>
        </p:nvSpPr>
        <p:spPr>
          <a:xfrm>
            <a:off x="128850" y="5770350"/>
            <a:ext cx="11410800" cy="969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latin typeface="Calibri"/>
                <a:ea typeface="Calibri"/>
                <a:cs typeface="Calibri"/>
                <a:sym typeface="Calibri"/>
              </a:rPr>
              <a:t>"I am going to do _____, and then I will do _______, and then I will do ________." Be specific, be vocal. At the very least, you can try to be your own accountability partner by saying out loud what you intend to do. </a:t>
            </a:r>
            <a:endParaRPr sz="1700">
              <a:latin typeface="Calibri"/>
              <a:ea typeface="Calibri"/>
              <a:cs typeface="Calibri"/>
              <a:sym typeface="Calibri"/>
            </a:endParaRPr>
          </a:p>
          <a:p>
            <a:pPr indent="0" lvl="0" marL="0" rtl="0" algn="ctr">
              <a:spcBef>
                <a:spcPts val="0"/>
              </a:spcBef>
              <a:spcAft>
                <a:spcPts val="0"/>
              </a:spcAft>
              <a:buNone/>
            </a:pPr>
            <a:r>
              <a:rPr lang="en-US" sz="1700">
                <a:latin typeface="Calibri"/>
                <a:ea typeface="Calibri"/>
                <a:cs typeface="Calibri"/>
                <a:sym typeface="Calibri"/>
              </a:rPr>
              <a:t>(This technique can help you if you struggle with misplacing things, too.)</a:t>
            </a:r>
            <a:endParaRPr sz="1700">
              <a:latin typeface="Calibri"/>
              <a:ea typeface="Calibri"/>
              <a:cs typeface="Calibri"/>
              <a:sym typeface="Calibri"/>
            </a:endParaRPr>
          </a:p>
        </p:txBody>
      </p:sp>
      <p:sp>
        <p:nvSpPr>
          <p:cNvPr id="668" name="Google Shape;668;p74"/>
          <p:cNvSpPr txBox="1"/>
          <p:nvPr/>
        </p:nvSpPr>
        <p:spPr>
          <a:xfrm>
            <a:off x="2562800" y="1560200"/>
            <a:ext cx="7459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More on the origins of the "pointing and calling" technique from Japan's train safety system can be found here:  protocols</a:t>
            </a:r>
            <a:r>
              <a:rPr lang="en-US"/>
              <a:t>https://jamesclear.com/habits-scorecard</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75"/>
          <p:cNvSpPr txBox="1"/>
          <p:nvPr/>
        </p:nvSpPr>
        <p:spPr>
          <a:xfrm>
            <a:off x="377371" y="0"/>
            <a:ext cx="11393700" cy="1325700"/>
          </a:xfrm>
          <a:prstGeom prst="rect">
            <a:avLst/>
          </a:prstGeom>
          <a:noFill/>
          <a:ln>
            <a:noFill/>
          </a:ln>
        </p:spPr>
        <p:txBody>
          <a:bodyPr anchorCtr="0" anchor="ctr" bIns="45700" lIns="91425" spcFirstLastPara="1" rIns="91425" wrap="square" tIns="45700">
            <a:normAutofit fontScale="77500" lnSpcReduction="1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3. Use</a:t>
            </a:r>
            <a:r>
              <a:rPr b="1" i="0" lang="en-US" sz="4400" u="none" cap="none" strike="noStrike">
                <a:solidFill>
                  <a:srgbClr val="1C4587"/>
                </a:solidFill>
                <a:latin typeface="Calibri"/>
                <a:ea typeface="Calibri"/>
                <a:cs typeface="Calibri"/>
                <a:sym typeface="Calibri"/>
              </a:rPr>
              <a:t> Communications Charters to </a:t>
            </a:r>
            <a:r>
              <a:rPr b="1" lang="en-US" sz="4400">
                <a:solidFill>
                  <a:srgbClr val="1C4587"/>
                </a:solidFill>
                <a:latin typeface="Calibri"/>
                <a:ea typeface="Calibri"/>
                <a:cs typeface="Calibri"/>
                <a:sym typeface="Calibri"/>
              </a:rPr>
              <a:t>work with others to protect your time</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33858"/>
              <a:buFont typeface="Calibri"/>
              <a:buNone/>
            </a:pPr>
            <a:r>
              <a:rPr i="1" lang="en-US" sz="3287">
                <a:solidFill>
                  <a:srgbClr val="1C4587"/>
                </a:solidFill>
                <a:latin typeface="Calibri"/>
                <a:ea typeface="Calibri"/>
                <a:cs typeface="Calibri"/>
                <a:sym typeface="Calibri"/>
              </a:rPr>
              <a:t>(We didn't get to cover this, but will be talking about it in the Relationships module)</a:t>
            </a:r>
            <a:endParaRPr i="1" sz="3287">
              <a:solidFill>
                <a:srgbClr val="1C4587"/>
              </a:solidFill>
              <a:latin typeface="Calibri"/>
              <a:ea typeface="Calibri"/>
              <a:cs typeface="Calibri"/>
              <a:sym typeface="Calibri"/>
            </a:endParaRPr>
          </a:p>
        </p:txBody>
      </p:sp>
      <p:pic>
        <p:nvPicPr>
          <p:cNvPr id="675" name="Google Shape;675;p75"/>
          <p:cNvPicPr preferRelativeResize="0"/>
          <p:nvPr/>
        </p:nvPicPr>
        <p:blipFill rotWithShape="1">
          <a:blip r:embed="rId3">
            <a:alphaModFix/>
          </a:blip>
          <a:srcRect b="0" l="0" r="0" t="0"/>
          <a:stretch/>
        </p:blipFill>
        <p:spPr>
          <a:xfrm>
            <a:off x="3057978" y="1630363"/>
            <a:ext cx="6032501" cy="484686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76"/>
          <p:cNvSpPr txBox="1"/>
          <p:nvPr/>
        </p:nvSpPr>
        <p:spPr>
          <a:xfrm>
            <a:off x="377371" y="-228600"/>
            <a:ext cx="113937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rgbClr val="1C4587"/>
                </a:solidFill>
                <a:latin typeface="Calibri"/>
                <a:ea typeface="Calibri"/>
                <a:cs typeface="Calibri"/>
                <a:sym typeface="Calibri"/>
              </a:rPr>
              <a:t>Create Communications Charters</a:t>
            </a:r>
            <a:endParaRPr b="1" i="0" sz="4400" u="none" cap="none" strike="noStrike">
              <a:solidFill>
                <a:srgbClr val="1C4587"/>
              </a:solidFill>
              <a:latin typeface="Calibri"/>
              <a:ea typeface="Calibri"/>
              <a:cs typeface="Calibri"/>
              <a:sym typeface="Calibri"/>
            </a:endParaRPr>
          </a:p>
        </p:txBody>
      </p:sp>
      <p:sp>
        <p:nvSpPr>
          <p:cNvPr id="682" name="Google Shape;682;p76"/>
          <p:cNvSpPr txBox="1"/>
          <p:nvPr/>
        </p:nvSpPr>
        <p:spPr>
          <a:xfrm>
            <a:off x="290250" y="6385525"/>
            <a:ext cx="1161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https://docs.google.com/spreadsheets/d/11zDrV4bwSZGxML2MzGi_YqvLiZI23PmRrNBEy7BD3nA/edit?usp=sharing</a:t>
            </a:r>
            <a:endParaRPr b="0" i="0" sz="1400" u="none" cap="none" strike="noStrike">
              <a:solidFill>
                <a:srgbClr val="000000"/>
              </a:solidFill>
              <a:latin typeface="Arial"/>
              <a:ea typeface="Arial"/>
              <a:cs typeface="Arial"/>
              <a:sym typeface="Arial"/>
            </a:endParaRPr>
          </a:p>
        </p:txBody>
      </p:sp>
      <p:pic>
        <p:nvPicPr>
          <p:cNvPr id="683" name="Google Shape;683;p76"/>
          <p:cNvPicPr preferRelativeResize="0"/>
          <p:nvPr/>
        </p:nvPicPr>
        <p:blipFill>
          <a:blip r:embed="rId3">
            <a:alphaModFix/>
          </a:blip>
          <a:stretch>
            <a:fillRect/>
          </a:stretch>
        </p:blipFill>
        <p:spPr>
          <a:xfrm>
            <a:off x="152400" y="779300"/>
            <a:ext cx="11611498" cy="565247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id="689" name="Google Shape;689;p77"/>
          <p:cNvPicPr preferRelativeResize="0"/>
          <p:nvPr/>
        </p:nvPicPr>
        <p:blipFill rotWithShape="1">
          <a:blip r:embed="rId3">
            <a:alphaModFix/>
          </a:blip>
          <a:srcRect b="0" l="0" r="0" t="0"/>
          <a:stretch/>
        </p:blipFill>
        <p:spPr>
          <a:xfrm>
            <a:off x="1889634" y="1236223"/>
            <a:ext cx="8412731" cy="5503459"/>
          </a:xfrm>
          <a:prstGeom prst="rect">
            <a:avLst/>
          </a:prstGeom>
          <a:noFill/>
          <a:ln>
            <a:noFill/>
          </a:ln>
        </p:spPr>
      </p:pic>
      <p:sp>
        <p:nvSpPr>
          <p:cNvPr id="690" name="Google Shape;690;p77"/>
          <p:cNvSpPr txBox="1"/>
          <p:nvPr/>
        </p:nvSpPr>
        <p:spPr>
          <a:xfrm>
            <a:off x="214750" y="0"/>
            <a:ext cx="11840400" cy="10023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200" u="none" cap="none" strike="noStrike">
                <a:solidFill>
                  <a:srgbClr val="1C4587"/>
                </a:solidFill>
                <a:latin typeface="Calibri"/>
                <a:ea typeface="Calibri"/>
                <a:cs typeface="Calibri"/>
                <a:sym typeface="Calibri"/>
              </a:rPr>
              <a:t>Or…search for "Communications Charter template"</a:t>
            </a:r>
            <a:endParaRPr b="1" sz="4200">
              <a:solidFill>
                <a:srgbClr val="1C4587"/>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4"/>
          <p:cNvSpPr txBox="1"/>
          <p:nvPr/>
        </p:nvSpPr>
        <p:spPr>
          <a:xfrm>
            <a:off x="1672349" y="4170511"/>
            <a:ext cx="8635800" cy="212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400">
                <a:solidFill>
                  <a:srgbClr val="1C4587"/>
                </a:solidFill>
                <a:latin typeface="Calibri"/>
                <a:ea typeface="Calibri"/>
                <a:cs typeface="Calibri"/>
                <a:sym typeface="Calibri"/>
              </a:rPr>
              <a:t>Honoring Time: </a:t>
            </a:r>
            <a:endParaRPr b="1"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lang="en-US" sz="4400">
                <a:solidFill>
                  <a:srgbClr val="1C4587"/>
                </a:solidFill>
                <a:latin typeface="Calibri"/>
                <a:ea typeface="Calibri"/>
                <a:cs typeface="Calibri"/>
                <a:sym typeface="Calibri"/>
              </a:rPr>
              <a:t>Part 1:</a:t>
            </a:r>
            <a:endParaRPr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None/>
            </a:pPr>
            <a:r>
              <a:rPr lang="en-US" sz="4400">
                <a:solidFill>
                  <a:srgbClr val="1C4587"/>
                </a:solidFill>
                <a:latin typeface="Calibri"/>
                <a:ea typeface="Calibri"/>
                <a:cs typeface="Calibri"/>
                <a:sym typeface="Calibri"/>
              </a:rPr>
              <a:t>Starting at the beginning…</a:t>
            </a:r>
            <a:endParaRPr sz="4400">
              <a:solidFill>
                <a:srgbClr val="1C4587"/>
              </a:solidFill>
              <a:latin typeface="Calibri"/>
              <a:ea typeface="Calibri"/>
              <a:cs typeface="Calibri"/>
              <a:sym typeface="Calibri"/>
            </a:endParaRPr>
          </a:p>
        </p:txBody>
      </p:sp>
      <p:pic>
        <p:nvPicPr>
          <p:cNvPr id="184" name="Google Shape;184;p24"/>
          <p:cNvPicPr preferRelativeResize="0"/>
          <p:nvPr/>
        </p:nvPicPr>
        <p:blipFill>
          <a:blip r:embed="rId3">
            <a:alphaModFix/>
          </a:blip>
          <a:stretch>
            <a:fillRect/>
          </a:stretch>
        </p:blipFill>
        <p:spPr>
          <a:xfrm>
            <a:off x="4823377" y="459150"/>
            <a:ext cx="2333750" cy="3475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78"/>
          <p:cNvSpPr txBox="1"/>
          <p:nvPr/>
        </p:nvSpPr>
        <p:spPr>
          <a:xfrm>
            <a:off x="913080" y="396504"/>
            <a:ext cx="9768000" cy="10443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4400"/>
              <a:buFont typeface="Calibri"/>
              <a:buNone/>
            </a:pPr>
            <a:r>
              <a:rPr b="1" i="0" lang="en-US" sz="4400" u="none" cap="none" strike="noStrike">
                <a:solidFill>
                  <a:srgbClr val="1C4587"/>
                </a:solidFill>
                <a:latin typeface="Calibri"/>
                <a:ea typeface="Calibri"/>
                <a:cs typeface="Calibri"/>
                <a:sym typeface="Calibri"/>
              </a:rPr>
              <a:t>Invitations for the coming week</a:t>
            </a:r>
            <a:endParaRPr b="0" i="0" sz="1400" u="none" cap="none" strike="noStrike">
              <a:solidFill>
                <a:srgbClr val="1C4587"/>
              </a:solidFill>
              <a:latin typeface="Arial"/>
              <a:ea typeface="Arial"/>
              <a:cs typeface="Arial"/>
              <a:sym typeface="Arial"/>
            </a:endParaRPr>
          </a:p>
        </p:txBody>
      </p:sp>
      <p:sp>
        <p:nvSpPr>
          <p:cNvPr id="697" name="Google Shape;697;p78"/>
          <p:cNvSpPr txBox="1"/>
          <p:nvPr/>
        </p:nvSpPr>
        <p:spPr>
          <a:xfrm>
            <a:off x="1030514" y="1640320"/>
            <a:ext cx="10464900" cy="34785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800"/>
              <a:buFont typeface="Arial"/>
              <a:buChar char="•"/>
            </a:pPr>
            <a:r>
              <a:rPr b="1" i="0" lang="en-US" sz="2800" u="none" cap="none" strike="noStrike">
                <a:solidFill>
                  <a:srgbClr val="E3760B"/>
                </a:solidFill>
                <a:latin typeface="Calibri"/>
                <a:ea typeface="Calibri"/>
                <a:cs typeface="Calibri"/>
                <a:sym typeface="Calibri"/>
              </a:rPr>
              <a:t>Take the DWI Digital Wellness self-assessment</a:t>
            </a:r>
            <a:r>
              <a:rPr b="1" i="0" lang="en-US" sz="28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if you haven’t already </a:t>
            </a:r>
            <a:r>
              <a:rPr b="0" i="0"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https://survey.alchemer.com/s3/5504604/b153c792d361</a:t>
            </a:r>
            <a:endParaRPr b="0" i="0" sz="28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Review today’s slides for </a:t>
            </a:r>
            <a:r>
              <a:rPr b="1" i="0" lang="en-US" sz="2800" u="sng" cap="none" strike="noStrike">
                <a:solidFill>
                  <a:srgbClr val="E3760B"/>
                </a:solidFill>
                <a:latin typeface="Calibri"/>
                <a:ea typeface="Calibri"/>
                <a:cs typeface="Calibri"/>
                <a:sym typeface="Calibri"/>
              </a:rPr>
              <a:t>one</a:t>
            </a:r>
            <a:r>
              <a:rPr b="1" i="0" lang="en-US" sz="2800" u="none" cap="none" strike="noStrike">
                <a:solidFill>
                  <a:srgbClr val="E3760B"/>
                </a:solidFill>
                <a:latin typeface="Calibri"/>
                <a:ea typeface="Calibri"/>
                <a:cs typeface="Calibri"/>
                <a:sym typeface="Calibri"/>
              </a:rPr>
              <a:t> “Honoring Time” tip</a:t>
            </a:r>
            <a:r>
              <a:rPr b="1" i="0" lang="en-US" sz="28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you want to try this week</a:t>
            </a:r>
            <a:endParaRPr b="0" i="0" sz="1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Review today’s slides for </a:t>
            </a:r>
            <a:r>
              <a:rPr b="1" i="0" lang="en-US" sz="2800" u="sng" cap="none" strike="noStrike">
                <a:solidFill>
                  <a:srgbClr val="E3760B"/>
                </a:solidFill>
                <a:latin typeface="Calibri"/>
                <a:ea typeface="Calibri"/>
                <a:cs typeface="Calibri"/>
                <a:sym typeface="Calibri"/>
              </a:rPr>
              <a:t>one</a:t>
            </a:r>
            <a:r>
              <a:rPr b="1" i="0" lang="en-US" sz="2800" u="none" cap="none" strike="noStrike">
                <a:solidFill>
                  <a:srgbClr val="E3760B"/>
                </a:solidFill>
                <a:latin typeface="Calibri"/>
                <a:ea typeface="Calibri"/>
                <a:cs typeface="Calibri"/>
                <a:sym typeface="Calibri"/>
              </a:rPr>
              <a:t> Honoring Time activity</a:t>
            </a:r>
            <a:r>
              <a:rPr b="1" i="0" lang="en-US" sz="28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to do with someone else: your spouse, a child, or a friend, a colleague, etc. Discuss.</a:t>
            </a:r>
            <a:endParaRPr b="0" i="0" sz="3200" u="none" cap="none" strike="noStrike">
              <a:solidFill>
                <a:schemeClr val="dk1"/>
              </a:solidFill>
              <a:latin typeface="Calibri"/>
              <a:ea typeface="Calibri"/>
              <a:cs typeface="Calibri"/>
              <a:sym typeface="Calibri"/>
            </a:endParaRPr>
          </a:p>
        </p:txBody>
      </p:sp>
      <p:pic>
        <p:nvPicPr>
          <p:cNvPr id="698" name="Google Shape;698;p78"/>
          <p:cNvPicPr preferRelativeResize="0"/>
          <p:nvPr/>
        </p:nvPicPr>
        <p:blipFill rotWithShape="1">
          <a:blip r:embed="rId4">
            <a:alphaModFix/>
          </a:blip>
          <a:srcRect b="9181" l="11948" r="15723" t="15003"/>
          <a:stretch/>
        </p:blipFill>
        <p:spPr>
          <a:xfrm>
            <a:off x="10252364" y="147120"/>
            <a:ext cx="1593272" cy="140458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9"/>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We wish you well(ness)!</a:t>
            </a:r>
            <a:endParaRPr b="1">
              <a:solidFill>
                <a:srgbClr val="1C4587"/>
              </a:solidFill>
            </a:endParaRPr>
          </a:p>
        </p:txBody>
      </p:sp>
      <p:sp>
        <p:nvSpPr>
          <p:cNvPr id="705" name="Google Shape;705;p79"/>
          <p:cNvSpPr txBox="1"/>
          <p:nvPr>
            <p:ph idx="1" type="body"/>
          </p:nvPr>
        </p:nvSpPr>
        <p:spPr>
          <a:xfrm>
            <a:off x="1507671" y="1549854"/>
            <a:ext cx="9176700" cy="3167400"/>
          </a:xfrm>
          <a:prstGeom prst="rect">
            <a:avLst/>
          </a:prstGeom>
          <a:solidFill>
            <a:schemeClr val="lt1"/>
          </a:solid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chemeClr val="dk1"/>
              </a:buClr>
              <a:buSzPct val="100000"/>
              <a:buNone/>
            </a:pPr>
            <a:r>
              <a:rPr b="1" lang="en-US" sz="3200">
                <a:solidFill>
                  <a:srgbClr val="1C4587"/>
                </a:solidFill>
              </a:rPr>
              <a:t>"We but mirror the world. All the tendencies present in the outer world are to be found in the world of our body. If we could change ourselves, the tendencies in the world would also change. … We need not wait to see what others do.”</a:t>
            </a:r>
            <a:endParaRPr>
              <a:solidFill>
                <a:srgbClr val="1C4587"/>
              </a:solidFill>
            </a:endParaRPr>
          </a:p>
          <a:p>
            <a:pPr indent="0" lvl="0" marL="0" rtl="0" algn="ctr">
              <a:lnSpc>
                <a:spcPct val="90000"/>
              </a:lnSpc>
              <a:spcBef>
                <a:spcPts val="1000"/>
              </a:spcBef>
              <a:spcAft>
                <a:spcPts val="0"/>
              </a:spcAft>
              <a:buClr>
                <a:schemeClr val="dk1"/>
              </a:buClr>
              <a:buSzPct val="100000"/>
              <a:buNone/>
            </a:pPr>
            <a:r>
              <a:rPr lang="en-US" sz="3200">
                <a:solidFill>
                  <a:srgbClr val="1C4587"/>
                </a:solidFill>
              </a:rPr>
              <a:t>~ Mahatma Gandhi </a:t>
            </a:r>
            <a:endParaRPr>
              <a:solidFill>
                <a:srgbClr val="1C4587"/>
              </a:solidFill>
            </a:endParaRPr>
          </a:p>
          <a:p>
            <a:pPr indent="0" lvl="0" marL="0" rtl="0" algn="ctr">
              <a:lnSpc>
                <a:spcPct val="90000"/>
              </a:lnSpc>
              <a:spcBef>
                <a:spcPts val="1000"/>
              </a:spcBef>
              <a:spcAft>
                <a:spcPts val="0"/>
              </a:spcAft>
              <a:buClr>
                <a:schemeClr val="dk1"/>
              </a:buClr>
              <a:buSzPct val="100000"/>
              <a:buNone/>
            </a:pPr>
            <a:r>
              <a:t/>
            </a:r>
            <a:endParaRPr b="1" sz="1200">
              <a:solidFill>
                <a:srgbClr val="1C4587"/>
              </a:solidFill>
            </a:endParaRPr>
          </a:p>
          <a:p>
            <a:pPr indent="0" lvl="0" marL="0" rtl="0" algn="ctr">
              <a:lnSpc>
                <a:spcPct val="90000"/>
              </a:lnSpc>
              <a:spcBef>
                <a:spcPts val="1000"/>
              </a:spcBef>
              <a:spcAft>
                <a:spcPts val="0"/>
              </a:spcAft>
              <a:buClr>
                <a:schemeClr val="dk1"/>
              </a:buClr>
              <a:buSzPct val="100000"/>
              <a:buNone/>
            </a:pPr>
            <a:r>
              <a:rPr b="1" lang="en-US" sz="3200">
                <a:solidFill>
                  <a:srgbClr val="1C4587"/>
                </a:solidFill>
              </a:rPr>
              <a:t>“In the attention economy, mindfulness is activism.”</a:t>
            </a:r>
            <a:endParaRPr>
              <a:solidFill>
                <a:srgbClr val="1C4587"/>
              </a:solidFill>
            </a:endParaRPr>
          </a:p>
          <a:p>
            <a:pPr indent="0" lvl="0" marL="0" rtl="0" algn="ctr">
              <a:lnSpc>
                <a:spcPct val="90000"/>
              </a:lnSpc>
              <a:spcBef>
                <a:spcPts val="1000"/>
              </a:spcBef>
              <a:spcAft>
                <a:spcPts val="0"/>
              </a:spcAft>
              <a:buClr>
                <a:schemeClr val="dk1"/>
              </a:buClr>
              <a:buSzPct val="100000"/>
              <a:buNone/>
            </a:pPr>
            <a:r>
              <a:rPr lang="en-US" sz="2000">
                <a:solidFill>
                  <a:srgbClr val="1C4587"/>
                </a:solidFill>
              </a:rPr>
              <a:t>-Jay Vidyarthi, Mindful Tech designer and consultant</a:t>
            </a:r>
            <a:endParaRPr>
              <a:solidFill>
                <a:srgbClr val="1C4587"/>
              </a:solidFill>
            </a:endParaRPr>
          </a:p>
          <a:p>
            <a:pPr indent="0" lvl="0" marL="0" rtl="0" algn="l">
              <a:lnSpc>
                <a:spcPct val="90000"/>
              </a:lnSpc>
              <a:spcBef>
                <a:spcPts val="1000"/>
              </a:spcBef>
              <a:spcAft>
                <a:spcPts val="0"/>
              </a:spcAft>
              <a:buClr>
                <a:schemeClr val="dk1"/>
              </a:buClr>
              <a:buSzPct val="100000"/>
              <a:buNone/>
            </a:pPr>
            <a:r>
              <a:t/>
            </a:r>
            <a:endParaRPr/>
          </a:p>
        </p:txBody>
      </p:sp>
      <p:pic>
        <p:nvPicPr>
          <p:cNvPr id="706" name="Google Shape;706;p79"/>
          <p:cNvPicPr preferRelativeResize="0"/>
          <p:nvPr/>
        </p:nvPicPr>
        <p:blipFill rotWithShape="1">
          <a:blip r:embed="rId3">
            <a:alphaModFix/>
          </a:blip>
          <a:srcRect b="0" l="0" r="0" t="0"/>
          <a:stretch/>
        </p:blipFill>
        <p:spPr>
          <a:xfrm>
            <a:off x="4521198" y="4524007"/>
            <a:ext cx="3149601" cy="210539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80"/>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pic>
        <p:nvPicPr>
          <p:cNvPr id="712" name="Google Shape;712;p80"/>
          <p:cNvPicPr preferRelativeResize="0"/>
          <p:nvPr/>
        </p:nvPicPr>
        <p:blipFill rotWithShape="1">
          <a:blip r:embed="rId3">
            <a:alphaModFix/>
          </a:blip>
          <a:srcRect b="0" l="0" r="0" t="0"/>
          <a:stretch/>
        </p:blipFill>
        <p:spPr>
          <a:xfrm>
            <a:off x="2171698" y="1345350"/>
            <a:ext cx="7848601" cy="4636350"/>
          </a:xfrm>
          <a:prstGeom prst="rect">
            <a:avLst/>
          </a:prstGeom>
          <a:noFill/>
          <a:ln>
            <a:noFill/>
          </a:ln>
        </p:spPr>
      </p:pic>
      <p:sp>
        <p:nvSpPr>
          <p:cNvPr id="713" name="Google Shape;713;p80"/>
          <p:cNvSpPr txBox="1"/>
          <p:nvPr/>
        </p:nvSpPr>
        <p:spPr>
          <a:xfrm>
            <a:off x="489300" y="6144900"/>
            <a:ext cx="1121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See more resources, research, and information in the Honoring Time Resource document in the PTA folder </a:t>
            </a:r>
            <a:r>
              <a:rPr lang="en-US"/>
              <a:t>https://docs.google.com/document/d/1QgV_axXu8mTfPN5gGdqrMlyRxNA9C_xZiTIg4GIUCCw/edit?usp=sharing</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81"/>
          <p:cNvSpPr txBox="1"/>
          <p:nvPr/>
        </p:nvSpPr>
        <p:spPr>
          <a:xfrm>
            <a:off x="4051650" y="5564225"/>
            <a:ext cx="2536500" cy="1262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Nir has some great links to tools that help some to reduce external triggers/distractions: </a:t>
            </a:r>
            <a:endParaRPr>
              <a:latin typeface="Calibri"/>
              <a:ea typeface="Calibri"/>
              <a:cs typeface="Calibri"/>
              <a:sym typeface="Calibri"/>
            </a:endParaRPr>
          </a:p>
          <a:p>
            <a:pPr indent="0" lvl="0" marL="0" rtl="0" algn="ctr">
              <a:spcBef>
                <a:spcPts val="0"/>
              </a:spcBef>
              <a:spcAft>
                <a:spcPts val="0"/>
              </a:spcAft>
              <a:buNone/>
            </a:pPr>
            <a:r>
              <a:rPr lang="en-US">
                <a:latin typeface="Calibri"/>
                <a:ea typeface="Calibri"/>
                <a:cs typeface="Calibri"/>
                <a:sym typeface="Calibri"/>
              </a:rPr>
              <a:t>https://www.nirandfar.com/indistractable-tools/</a:t>
            </a:r>
            <a:endParaRPr>
              <a:latin typeface="Calibri"/>
              <a:ea typeface="Calibri"/>
              <a:cs typeface="Calibri"/>
              <a:sym typeface="Calibri"/>
            </a:endParaRPr>
          </a:p>
        </p:txBody>
      </p:sp>
      <p:pic>
        <p:nvPicPr>
          <p:cNvPr id="720" name="Google Shape;720;p81"/>
          <p:cNvPicPr preferRelativeResize="0"/>
          <p:nvPr/>
        </p:nvPicPr>
        <p:blipFill rotWithShape="1">
          <a:blip r:embed="rId3">
            <a:alphaModFix/>
          </a:blip>
          <a:srcRect b="0" l="0" r="0" t="0"/>
          <a:stretch/>
        </p:blipFill>
        <p:spPr>
          <a:xfrm>
            <a:off x="4568950" y="110473"/>
            <a:ext cx="1258451" cy="1047011"/>
          </a:xfrm>
          <a:prstGeom prst="rect">
            <a:avLst/>
          </a:prstGeom>
          <a:noFill/>
          <a:ln>
            <a:noFill/>
          </a:ln>
        </p:spPr>
      </p:pic>
      <p:pic>
        <p:nvPicPr>
          <p:cNvPr id="721" name="Google Shape;721;p81"/>
          <p:cNvPicPr preferRelativeResize="0"/>
          <p:nvPr/>
        </p:nvPicPr>
        <p:blipFill>
          <a:blip r:embed="rId4">
            <a:alphaModFix/>
          </a:blip>
          <a:stretch>
            <a:fillRect/>
          </a:stretch>
        </p:blipFill>
        <p:spPr>
          <a:xfrm>
            <a:off x="8214200" y="2319470"/>
            <a:ext cx="1476925" cy="1806858"/>
          </a:xfrm>
          <a:prstGeom prst="rect">
            <a:avLst/>
          </a:prstGeom>
          <a:noFill/>
          <a:ln>
            <a:noFill/>
          </a:ln>
        </p:spPr>
      </p:pic>
      <p:pic>
        <p:nvPicPr>
          <p:cNvPr id="722" name="Google Shape;722;p81"/>
          <p:cNvPicPr preferRelativeResize="0"/>
          <p:nvPr/>
        </p:nvPicPr>
        <p:blipFill>
          <a:blip r:embed="rId5">
            <a:alphaModFix/>
          </a:blip>
          <a:stretch>
            <a:fillRect/>
          </a:stretch>
        </p:blipFill>
        <p:spPr>
          <a:xfrm>
            <a:off x="3974013" y="1072188"/>
            <a:ext cx="4106207" cy="4492025"/>
          </a:xfrm>
          <a:prstGeom prst="rect">
            <a:avLst/>
          </a:prstGeom>
          <a:noFill/>
          <a:ln>
            <a:noFill/>
          </a:ln>
        </p:spPr>
      </p:pic>
      <p:pic>
        <p:nvPicPr>
          <p:cNvPr id="723" name="Google Shape;723;p81"/>
          <p:cNvPicPr preferRelativeResize="0"/>
          <p:nvPr/>
        </p:nvPicPr>
        <p:blipFill>
          <a:blip r:embed="rId6">
            <a:alphaModFix/>
          </a:blip>
          <a:stretch>
            <a:fillRect/>
          </a:stretch>
        </p:blipFill>
        <p:spPr>
          <a:xfrm>
            <a:off x="5898253" y="-12653"/>
            <a:ext cx="1476925" cy="1237250"/>
          </a:xfrm>
          <a:prstGeom prst="rect">
            <a:avLst/>
          </a:prstGeom>
          <a:noFill/>
          <a:ln>
            <a:noFill/>
          </a:ln>
        </p:spPr>
      </p:pic>
      <p:pic>
        <p:nvPicPr>
          <p:cNvPr id="724" name="Google Shape;724;p81"/>
          <p:cNvPicPr preferRelativeResize="0"/>
          <p:nvPr/>
        </p:nvPicPr>
        <p:blipFill>
          <a:blip r:embed="rId7">
            <a:alphaModFix/>
          </a:blip>
          <a:stretch>
            <a:fillRect/>
          </a:stretch>
        </p:blipFill>
        <p:spPr>
          <a:xfrm>
            <a:off x="9691125" y="2378386"/>
            <a:ext cx="2193900" cy="1689024"/>
          </a:xfrm>
          <a:prstGeom prst="rect">
            <a:avLst/>
          </a:prstGeom>
          <a:noFill/>
          <a:ln>
            <a:noFill/>
          </a:ln>
        </p:spPr>
      </p:pic>
      <p:pic>
        <p:nvPicPr>
          <p:cNvPr id="725" name="Google Shape;725;p81"/>
          <p:cNvPicPr preferRelativeResize="0"/>
          <p:nvPr/>
        </p:nvPicPr>
        <p:blipFill>
          <a:blip r:embed="rId8">
            <a:alphaModFix/>
          </a:blip>
          <a:stretch>
            <a:fillRect/>
          </a:stretch>
        </p:blipFill>
        <p:spPr>
          <a:xfrm>
            <a:off x="650207" y="2319475"/>
            <a:ext cx="3100921" cy="2014670"/>
          </a:xfrm>
          <a:prstGeom prst="rect">
            <a:avLst/>
          </a:prstGeom>
          <a:noFill/>
          <a:ln>
            <a:noFill/>
          </a:ln>
        </p:spPr>
      </p:pic>
      <p:pic>
        <p:nvPicPr>
          <p:cNvPr id="726" name="Google Shape;726;p81"/>
          <p:cNvPicPr preferRelativeResize="0"/>
          <p:nvPr/>
        </p:nvPicPr>
        <p:blipFill>
          <a:blip r:embed="rId9">
            <a:alphaModFix/>
          </a:blip>
          <a:stretch>
            <a:fillRect/>
          </a:stretch>
        </p:blipFill>
        <p:spPr>
          <a:xfrm>
            <a:off x="6588150" y="5144713"/>
            <a:ext cx="1258450" cy="1604174"/>
          </a:xfrm>
          <a:prstGeom prst="rect">
            <a:avLst/>
          </a:prstGeom>
          <a:noFill/>
          <a:ln>
            <a:noFill/>
          </a:ln>
        </p:spPr>
      </p:pic>
      <p:pic>
        <p:nvPicPr>
          <p:cNvPr id="727" name="Google Shape;727;p81"/>
          <p:cNvPicPr preferRelativeResize="0"/>
          <p:nvPr/>
        </p:nvPicPr>
        <p:blipFill rotWithShape="1">
          <a:blip r:embed="rId10">
            <a:alphaModFix/>
          </a:blip>
          <a:srcRect b="9188" l="11948" r="15723" t="15002"/>
          <a:stretch/>
        </p:blipFill>
        <p:spPr>
          <a:xfrm>
            <a:off x="10512620" y="186672"/>
            <a:ext cx="1385473" cy="1221398"/>
          </a:xfrm>
          <a:prstGeom prst="rect">
            <a:avLst/>
          </a:prstGeom>
          <a:noFill/>
          <a:ln>
            <a:noFill/>
          </a:ln>
        </p:spPr>
      </p:pic>
      <p:sp>
        <p:nvSpPr>
          <p:cNvPr id="728" name="Google Shape;728;p81"/>
          <p:cNvSpPr txBox="1"/>
          <p:nvPr/>
        </p:nvSpPr>
        <p:spPr>
          <a:xfrm>
            <a:off x="272000" y="272025"/>
            <a:ext cx="3049500" cy="1477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More on Nir Eyal's ideas on Traction – he advises doing these in order </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US">
                <a:latin typeface="Calibri"/>
                <a:ea typeface="Calibri"/>
                <a:cs typeface="Calibri"/>
                <a:sym typeface="Calibri"/>
              </a:rPr>
              <a:t>Start with internal triggers</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US">
                <a:latin typeface="Calibri"/>
                <a:ea typeface="Calibri"/>
                <a:cs typeface="Calibri"/>
                <a:sym typeface="Calibri"/>
              </a:rPr>
              <a:t>Schedule your values, time box</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US">
                <a:latin typeface="Calibri"/>
                <a:ea typeface="Calibri"/>
                <a:cs typeface="Calibri"/>
                <a:sym typeface="Calibri"/>
              </a:rPr>
              <a:t>Address external triggers</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US">
                <a:latin typeface="Calibri"/>
                <a:ea typeface="Calibri"/>
                <a:cs typeface="Calibri"/>
                <a:sym typeface="Calibri"/>
              </a:rPr>
              <a:t>Make pacts with yourself</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1000"/>
                                        <p:tgtEl>
                                          <p:spTgt spid="720"/>
                                        </p:tgtEl>
                                      </p:cBhvr>
                                    </p:animEffect>
                                  </p:childTnLst>
                                </p:cTn>
                              </p:par>
                              <p:par>
                                <p:cTn fill="hold" nodeType="with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1000"/>
                                        <p:tgtEl>
                                          <p:spTgt spid="7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par>
                                <p:cTn fill="hold" nodeType="with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000"/>
                                        <p:tgtEl>
                                          <p:spTgt spid="7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par>
                                <p:cTn fill="hold" nodeType="with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1000"/>
                                        <p:tgtEl>
                                          <p:spTgt spid="7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1000"/>
                                        <p:tgtEl>
                                          <p:spTgt spid="7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82"/>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Say no to Default</a:t>
            </a:r>
            <a:r>
              <a:rPr b="1" lang="en-US" sz="4000">
                <a:solidFill>
                  <a:schemeClr val="dk1"/>
                </a:solidFill>
                <a:latin typeface="Calibri"/>
                <a:ea typeface="Calibri"/>
                <a:cs typeface="Calibri"/>
                <a:sym typeface="Calibri"/>
              </a:rPr>
              <a:t>s! Help to Reduce</a:t>
            </a:r>
            <a:r>
              <a:rPr b="1" i="0" lang="en-US" sz="4000" u="none" cap="none" strike="noStrike">
                <a:solidFill>
                  <a:schemeClr val="dk1"/>
                </a:solidFill>
                <a:latin typeface="Calibri"/>
                <a:ea typeface="Calibri"/>
                <a:cs typeface="Calibri"/>
                <a:sym typeface="Calibri"/>
              </a:rPr>
              <a:t> Notifications</a:t>
            </a:r>
            <a:endParaRPr b="1" i="0" sz="4000" u="none" cap="none" strike="noStrike">
              <a:solidFill>
                <a:schemeClr val="dk1"/>
              </a:solidFill>
              <a:latin typeface="Calibri"/>
              <a:ea typeface="Calibri"/>
              <a:cs typeface="Calibri"/>
              <a:sym typeface="Calibri"/>
            </a:endParaRPr>
          </a:p>
        </p:txBody>
      </p:sp>
      <p:sp>
        <p:nvSpPr>
          <p:cNvPr id="735" name="Google Shape;735;p82"/>
          <p:cNvSpPr txBox="1"/>
          <p:nvPr/>
        </p:nvSpPr>
        <p:spPr>
          <a:xfrm>
            <a:off x="329300" y="992225"/>
            <a:ext cx="11862600" cy="53256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iPhone: https://support.apple.com/guide/iphone/change-notification-settings-iph7c3d96bab/ios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Android: https://support.google.com/android/answer/9079661?hl=en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Pixel: </a:t>
            </a:r>
            <a:r>
              <a:rPr b="0" i="0" lang="en-US" sz="17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https://support.google.com/pixelphone/answer/6111294?hl=en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Samsung Galaxy s9: https://www.cnet.com/tech/mobile/how-to-turn-off-samsungs-galaxy-notifications-on-the-galaxy-s9/</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Facebook: </a:t>
            </a:r>
            <a:r>
              <a:rPr b="0" i="0" lang="en-US" sz="17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https://www.facebook.com/help/390022341057202/</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WhatsApp: </a:t>
            </a:r>
            <a:endParaRPr b="0" i="0" sz="1700" u="none" cap="none" strike="noStrike">
              <a:solidFill>
                <a:srgbClr val="000000"/>
              </a:solidFill>
              <a:latin typeface="Arial"/>
              <a:ea typeface="Arial"/>
              <a:cs typeface="Arial"/>
              <a:sym typeface="Arial"/>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Android: </a:t>
            </a:r>
            <a:r>
              <a:rPr b="0" i="0" lang="en-US" sz="17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https://faq.whatsapp.com/android/chats/how-to-manage-your-notifications</a:t>
            </a:r>
            <a:endParaRPr b="0" i="0" sz="1700" u="none" cap="none" strike="noStrike">
              <a:solidFill>
                <a:schemeClr val="dk1"/>
              </a:solidFill>
              <a:latin typeface="Calibri"/>
              <a:ea typeface="Calibri"/>
              <a:cs typeface="Calibri"/>
              <a:sym typeface="Calibri"/>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iPhone: https://faq.whatsapp.com/iphone/troubleshooting/how-to-manage-your-notifications</a:t>
            </a:r>
            <a:endParaRPr b="0" i="0" sz="1700" u="none" cap="none" strike="noStrike">
              <a:solidFill>
                <a:schemeClr val="dk1"/>
              </a:solidFill>
              <a:latin typeface="Calibri"/>
              <a:ea typeface="Calibri"/>
              <a:cs typeface="Calibri"/>
              <a:sym typeface="Calibri"/>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Desktop: https://faq.whatsapp.com/web/chats/how-to-manage-your-notifications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LinkedIn: </a:t>
            </a:r>
            <a:r>
              <a:rPr b="0" i="0" lang="en-US" sz="17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https://www.linkedin.com/help/linkedin/answer/76636/managing-your-linkedin-notification-updates?lang=en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Email: Check your email program/app and/or your device</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Windows 10: </a:t>
            </a:r>
            <a:r>
              <a:rPr b="0" i="0" lang="en-US" sz="17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https://support.microsoft.com/en-us/windows/change-notification-and-action-settings-in-windows-10-8942c744-6198-fe56-4639-34320cf9444e</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a Mac: https://support.apple.com/en-us/HT204079</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Slack: </a:t>
            </a:r>
            <a:r>
              <a:rPr b="0" i="0" lang="en-US" sz="17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https://slack.com/help/articles/201355156-Configure-your-Slack-notifications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Microsoft Teams Do Not Disturb: https://techcommunity.microsoft.com/t5/microsoft-teams/automatically-set-do-not-disturb-when-presenting/m-p/736906</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83"/>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Say no to Default</a:t>
            </a:r>
            <a:r>
              <a:rPr b="1" lang="en-US" sz="4000">
                <a:solidFill>
                  <a:schemeClr val="dk1"/>
                </a:solidFill>
                <a:latin typeface="Calibri"/>
                <a:ea typeface="Calibri"/>
                <a:cs typeface="Calibri"/>
                <a:sym typeface="Calibri"/>
              </a:rPr>
              <a:t>s! Help to Reduce</a:t>
            </a:r>
            <a:r>
              <a:rPr b="1" i="0" lang="en-US" sz="4000" u="none" cap="none" strike="noStrike">
                <a:solidFill>
                  <a:schemeClr val="dk1"/>
                </a:solidFill>
                <a:latin typeface="Calibri"/>
                <a:ea typeface="Calibri"/>
                <a:cs typeface="Calibri"/>
                <a:sym typeface="Calibri"/>
              </a:rPr>
              <a:t> Notifications</a:t>
            </a:r>
            <a:endParaRPr b="1" i="0" sz="4000" u="none" cap="none" strike="noStrike">
              <a:solidFill>
                <a:schemeClr val="dk1"/>
              </a:solidFill>
              <a:latin typeface="Calibri"/>
              <a:ea typeface="Calibri"/>
              <a:cs typeface="Calibri"/>
              <a:sym typeface="Calibri"/>
            </a:endParaRPr>
          </a:p>
        </p:txBody>
      </p:sp>
      <p:sp>
        <p:nvSpPr>
          <p:cNvPr id="742" name="Google Shape;742;p83"/>
          <p:cNvSpPr txBox="1"/>
          <p:nvPr/>
        </p:nvSpPr>
        <p:spPr>
          <a:xfrm>
            <a:off x="329300" y="992225"/>
            <a:ext cx="11862600" cy="55875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Microsoft Outlook: https://support.microsoft.com/en-us/office/turn-new-message-alert-pop-up-on-or-off-9940c70e-b306-442e-a856-d94b20318481</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Facebook Messenger: https://www.facebook.com/help/messenger-app/330627630326605</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Manage Announce notifications with Siri on Airpods or Beats: https://support.apple.com/en-us/HT210406</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Amazon Alexa/Echo: https://www.amazon.com/gp/help/customer/display.html?nodeId=GW65E37ZG4L9BW3P</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Apple Watch: </a:t>
            </a:r>
            <a:r>
              <a:rPr lang="en-US" sz="1700" u="sng">
                <a:solidFill>
                  <a:schemeClr val="hlink"/>
                </a:solidFill>
                <a:latin typeface="Calibri"/>
                <a:ea typeface="Calibri"/>
                <a:cs typeface="Calibri"/>
                <a:sym typeface="Calibri"/>
                <a:hlinkClick r:id="rId3"/>
              </a:rPr>
              <a:t>https://support.apple.com/en-us/HT204791</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FitBit: </a:t>
            </a:r>
            <a:r>
              <a:rPr lang="en-US" sz="1700" u="sng">
                <a:solidFill>
                  <a:schemeClr val="hlink"/>
                </a:solidFill>
                <a:latin typeface="Calibri"/>
                <a:ea typeface="Calibri"/>
                <a:cs typeface="Calibri"/>
                <a:sym typeface="Calibri"/>
                <a:hlinkClick r:id="rId4"/>
              </a:rPr>
              <a:t>https://help.fitbit.com/articles/en_US/Help_article/2323.htm</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Across various devices (a curated instruction list): </a:t>
            </a:r>
            <a:r>
              <a:rPr lang="en-US" sz="1700" u="sng">
                <a:solidFill>
                  <a:schemeClr val="hlink"/>
                </a:solidFill>
                <a:latin typeface="Calibri"/>
                <a:ea typeface="Calibri"/>
                <a:cs typeface="Calibri"/>
                <a:sym typeface="Calibri"/>
                <a:hlinkClick r:id="rId5"/>
              </a:rPr>
              <a:t>https://www.businessinsider.com/how-to-turn-off-all-notifications-across-devices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Voxer: </a:t>
            </a:r>
            <a:r>
              <a:rPr lang="en-US" sz="1700" u="sng">
                <a:solidFill>
                  <a:schemeClr val="hlink"/>
                </a:solidFill>
                <a:latin typeface="Calibri"/>
                <a:ea typeface="Calibri"/>
                <a:cs typeface="Calibri"/>
                <a:sym typeface="Calibri"/>
                <a:hlinkClick r:id="rId6"/>
              </a:rPr>
              <a:t>https://support.voxer.com/hc/en-us/articles/204332223-Disable-Enable-Notifications-per-Chat</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Marco Polo: </a:t>
            </a:r>
            <a:r>
              <a:rPr lang="en-US" sz="1700" u="sng">
                <a:solidFill>
                  <a:schemeClr val="hlink"/>
                </a:solidFill>
                <a:latin typeface="Calibri"/>
                <a:ea typeface="Calibri"/>
                <a:cs typeface="Calibri"/>
                <a:sym typeface="Calibri"/>
                <a:hlinkClick r:id="rId7"/>
              </a:rPr>
              <a:t>https://support.marcopolo.me/article/69-notification-settings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Viber: </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iPhone: </a:t>
            </a:r>
            <a:r>
              <a:rPr lang="en-US" sz="1700" u="sng">
                <a:solidFill>
                  <a:schemeClr val="hlink"/>
                </a:solidFill>
                <a:latin typeface="Calibri"/>
                <a:ea typeface="Calibri"/>
                <a:cs typeface="Calibri"/>
                <a:sym typeface="Calibri"/>
                <a:hlinkClick r:id="rId8"/>
              </a:rPr>
              <a:t>https://help.viber.com/en/article/personalize-your-viber-settings-iphone</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Android: https://help.viber.com/en/article/personalize-your-viber-settings-android-phones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Google News: </a:t>
            </a:r>
            <a:r>
              <a:rPr lang="en-US" sz="1700" u="sng">
                <a:solidFill>
                  <a:schemeClr val="hlink"/>
                </a:solidFill>
                <a:latin typeface="Calibri"/>
                <a:ea typeface="Calibri"/>
                <a:cs typeface="Calibri"/>
                <a:sym typeface="Calibri"/>
                <a:hlinkClick r:id="rId9"/>
              </a:rPr>
              <a:t>https://support.google.com/googlenews/answer/9005590?hl=en&amp;co=GENIE.Platform%3DAndroid</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Apple News: https://support.apple.com/en-us/HT211230</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Skype</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desktop:  </a:t>
            </a:r>
            <a:r>
              <a:rPr lang="en-US" sz="1700" u="sng">
                <a:solidFill>
                  <a:schemeClr val="hlink"/>
                </a:solidFill>
                <a:latin typeface="Calibri"/>
                <a:ea typeface="Calibri"/>
                <a:cs typeface="Calibri"/>
                <a:sym typeface="Calibri"/>
                <a:hlinkClick r:id="rId10"/>
              </a:rPr>
              <a:t>https://support.skype.com/en/faq/FA34811/how-do-i-manage-notifications-in-skype-on-desktop</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mobile: https://support.skype.com/en/faq/fa34746/how-do-i-manage-notifications-in-skype-on-mobile-or-tablet</a:t>
            </a:r>
            <a:endParaRPr sz="17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84"/>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Say no to Default</a:t>
            </a:r>
            <a:r>
              <a:rPr b="1" lang="en-US" sz="4000">
                <a:solidFill>
                  <a:schemeClr val="dk1"/>
                </a:solidFill>
                <a:latin typeface="Calibri"/>
                <a:ea typeface="Calibri"/>
                <a:cs typeface="Calibri"/>
                <a:sym typeface="Calibri"/>
              </a:rPr>
              <a:t>s! Help to Reduce</a:t>
            </a:r>
            <a:r>
              <a:rPr b="1" i="0" lang="en-US" sz="4000" u="none" cap="none" strike="noStrike">
                <a:solidFill>
                  <a:schemeClr val="dk1"/>
                </a:solidFill>
                <a:latin typeface="Calibri"/>
                <a:ea typeface="Calibri"/>
                <a:cs typeface="Calibri"/>
                <a:sym typeface="Calibri"/>
              </a:rPr>
              <a:t> Notifications</a:t>
            </a:r>
            <a:endParaRPr b="1" i="0" sz="4000" u="none" cap="none" strike="noStrike">
              <a:solidFill>
                <a:schemeClr val="dk1"/>
              </a:solidFill>
              <a:latin typeface="Calibri"/>
              <a:ea typeface="Calibri"/>
              <a:cs typeface="Calibri"/>
              <a:sym typeface="Calibri"/>
            </a:endParaRPr>
          </a:p>
        </p:txBody>
      </p:sp>
      <p:sp>
        <p:nvSpPr>
          <p:cNvPr id="749" name="Google Shape;749;p84"/>
          <p:cNvSpPr txBox="1"/>
          <p:nvPr/>
        </p:nvSpPr>
        <p:spPr>
          <a:xfrm>
            <a:off x="188675" y="992225"/>
            <a:ext cx="12003300" cy="61107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GroupMe: </a:t>
            </a:r>
            <a:r>
              <a:rPr lang="en-US" sz="1700" u="sng">
                <a:solidFill>
                  <a:schemeClr val="hlink"/>
                </a:solidFill>
                <a:latin typeface="Calibri"/>
                <a:ea typeface="Calibri"/>
                <a:cs typeface="Calibri"/>
                <a:sym typeface="Calibri"/>
                <a:hlinkClick r:id="rId3"/>
              </a:rPr>
              <a:t>https://www.swipetips.com/how-to-turn-off-groupme-notifications-on-iphone-or-android/</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Slack: </a:t>
            </a:r>
            <a:r>
              <a:rPr lang="en-US" sz="1700" u="sng">
                <a:solidFill>
                  <a:schemeClr val="hlink"/>
                </a:solidFill>
                <a:latin typeface="Calibri"/>
                <a:ea typeface="Calibri"/>
                <a:cs typeface="Calibri"/>
                <a:sym typeface="Calibri"/>
                <a:hlinkClick r:id="rId4"/>
              </a:rPr>
              <a:t>https://slack.com/help/articles/201355156-Configure-your-Slack-notifications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Instagram: </a:t>
            </a:r>
            <a:r>
              <a:rPr lang="en-US" sz="1700" u="sng">
                <a:solidFill>
                  <a:schemeClr val="hlink"/>
                </a:solidFill>
                <a:latin typeface="Calibri"/>
                <a:ea typeface="Calibri"/>
                <a:cs typeface="Calibri"/>
                <a:sym typeface="Calibri"/>
                <a:hlinkClick r:id="rId5"/>
              </a:rPr>
              <a:t>https://help.instagram.com/105448789880240</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Twitter: https://help.twitter.com/en/managing-your-account/enabling-web-and-browser-notifications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SnapChat: </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Android: </a:t>
            </a:r>
            <a:r>
              <a:rPr lang="en-US" sz="1700" u="sng">
                <a:solidFill>
                  <a:schemeClr val="hlink"/>
                </a:solidFill>
                <a:latin typeface="Calibri"/>
                <a:ea typeface="Calibri"/>
                <a:cs typeface="Calibri"/>
                <a:sym typeface="Calibri"/>
                <a:hlinkClick r:id="rId6"/>
              </a:rPr>
              <a:t>https://support.snapchat.com/article/android-notifications</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Apple: https://support.snapchat.com/en-US/article/ios-notifications</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Clubhouse:</a:t>
            </a:r>
            <a:endParaRPr sz="1700">
              <a:solidFill>
                <a:schemeClr val="dk1"/>
              </a:solidFill>
              <a:latin typeface="Calibri"/>
              <a:ea typeface="Calibri"/>
              <a:cs typeface="Calibri"/>
              <a:sym typeface="Calibri"/>
            </a:endParaRPr>
          </a:p>
          <a:p>
            <a:pPr indent="-336550" lvl="2" marL="13716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About notifications: </a:t>
            </a:r>
            <a:r>
              <a:rPr lang="en-US" sz="1700" u="sng">
                <a:solidFill>
                  <a:schemeClr val="hlink"/>
                </a:solidFill>
                <a:latin typeface="Calibri"/>
                <a:ea typeface="Calibri"/>
                <a:cs typeface="Calibri"/>
                <a:sym typeface="Calibri"/>
                <a:hlinkClick r:id="rId7"/>
              </a:rPr>
              <a:t>https://clubhouseapp.zendesk.com/hc/en-us/articles/360062778193-When-do-I-get-notified-about-people-</a:t>
            </a:r>
            <a:endParaRPr sz="1700">
              <a:solidFill>
                <a:schemeClr val="dk1"/>
              </a:solidFill>
              <a:latin typeface="Calibri"/>
              <a:ea typeface="Calibri"/>
              <a:cs typeface="Calibri"/>
              <a:sym typeface="Calibri"/>
            </a:endParaRPr>
          </a:p>
          <a:p>
            <a:pPr indent="-336550" lvl="2" marL="13716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Changing notifications: </a:t>
            </a:r>
            <a:r>
              <a:rPr lang="en-US" sz="1700" u="sng">
                <a:solidFill>
                  <a:schemeClr val="hlink"/>
                </a:solidFill>
                <a:latin typeface="Calibri"/>
                <a:ea typeface="Calibri"/>
                <a:cs typeface="Calibri"/>
                <a:sym typeface="Calibri"/>
                <a:hlinkClick r:id="rId8"/>
              </a:rPr>
              <a:t>https://clubhouseapp.zendesk.com/hc/en-us/articles/1500002511422-Can-I-adjust-my-notification-settings-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Facebook game notifications: https://www.facebook.com/help/476337625740088</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General Android notifications: https://www.talkandroid.com/guides/beginner/how-to-disable-annoying-android-notifications/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General phone notification help: </a:t>
            </a:r>
            <a:r>
              <a:rPr lang="en-US" sz="1700" u="sng">
                <a:solidFill>
                  <a:schemeClr val="hlink"/>
                </a:solidFill>
                <a:latin typeface="Calibri"/>
                <a:ea typeface="Calibri"/>
                <a:cs typeface="Calibri"/>
                <a:sym typeface="Calibri"/>
                <a:hlinkClick r:id="rId9"/>
              </a:rPr>
              <a:t>https://www.wired.com/story/turn-off-notifications-smartphone/</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Nintendo: </a:t>
            </a:r>
            <a:r>
              <a:rPr lang="en-US" sz="1700" u="sng">
                <a:solidFill>
                  <a:schemeClr val="hlink"/>
                </a:solidFill>
                <a:latin typeface="Calibri"/>
                <a:ea typeface="Calibri"/>
                <a:cs typeface="Calibri"/>
                <a:sym typeface="Calibri"/>
                <a:hlinkClick r:id="rId10"/>
              </a:rPr>
              <a:t>https://en-americas-support.nintendo.com/app/answers/detail/a_id/22345/~/how-to-change-notification-settings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XBox One: </a:t>
            </a:r>
            <a:r>
              <a:rPr lang="en-US" sz="1700" u="sng">
                <a:solidFill>
                  <a:schemeClr val="hlink"/>
                </a:solidFill>
                <a:latin typeface="Calibri"/>
                <a:ea typeface="Calibri"/>
                <a:cs typeface="Calibri"/>
                <a:sym typeface="Calibri"/>
                <a:hlinkClick r:id="rId11"/>
              </a:rPr>
              <a:t>https://www.howtogeek.com/675283/how-to-turn-off-or-customize-xbox-one-notifications/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Nintendo: </a:t>
            </a:r>
            <a:r>
              <a:rPr lang="en-US" sz="1700" u="sng">
                <a:solidFill>
                  <a:schemeClr val="hlink"/>
                </a:solidFill>
                <a:latin typeface="Calibri"/>
                <a:ea typeface="Calibri"/>
                <a:cs typeface="Calibri"/>
                <a:sym typeface="Calibri"/>
                <a:hlinkClick r:id="rId12"/>
              </a:rPr>
              <a:t>https://en-americas-support.nintendo.com/app/answers/detail/a_id/22345/~/how-to-change-notification-settings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PS5: https://www.playstation.com/en-us/support/account/manage-notifications-ps5/</a:t>
            </a:r>
            <a:endParaRPr sz="17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7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id="755" name="Google Shape;755;p85"/>
          <p:cNvPicPr preferRelativeResize="0"/>
          <p:nvPr/>
        </p:nvPicPr>
        <p:blipFill rotWithShape="1">
          <a:blip r:embed="rId3">
            <a:alphaModFix/>
          </a:blip>
          <a:srcRect b="9181" l="11948" r="15723" t="15003"/>
          <a:stretch/>
        </p:blipFill>
        <p:spPr>
          <a:xfrm>
            <a:off x="10909912" y="5818910"/>
            <a:ext cx="1178674" cy="1039090"/>
          </a:xfrm>
          <a:prstGeom prst="rect">
            <a:avLst/>
          </a:prstGeom>
          <a:noFill/>
          <a:ln>
            <a:noFill/>
          </a:ln>
        </p:spPr>
      </p:pic>
      <p:sp>
        <p:nvSpPr>
          <p:cNvPr id="756" name="Google Shape;756;p85"/>
          <p:cNvSpPr txBox="1"/>
          <p:nvPr/>
        </p:nvSpPr>
        <p:spPr>
          <a:xfrm>
            <a:off x="4749800" y="1302934"/>
            <a:ext cx="6261000" cy="4017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The price we pay for ease of use (frictionless digital flow) is…</a:t>
            </a:r>
            <a:r>
              <a:rPr b="0" i="1" lang="en-US" sz="2400" u="none" cap="none" strike="noStrike">
                <a:solidFill>
                  <a:schemeClr val="dk1"/>
                </a:solidFill>
                <a:latin typeface="Calibri"/>
                <a:ea typeface="Calibri"/>
                <a:cs typeface="Calibri"/>
                <a:sym typeface="Calibri"/>
              </a:rPr>
              <a:t>fewer barriers between us and digital distractions!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There is a tension here, but if you build in more log-offs, more two-step verifications, etc. you build in more friction AND protect your privacy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Less privacy means more targeted advertising (e.g., Facebook Pixel)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Be smart about smart tech</a:t>
            </a:r>
            <a:endParaRPr b="0" i="0" sz="2400" u="none" cap="none" strike="noStrike">
              <a:solidFill>
                <a:schemeClr val="dk1"/>
              </a:solidFill>
              <a:latin typeface="Calibri"/>
              <a:ea typeface="Calibri"/>
              <a:cs typeface="Calibri"/>
              <a:sym typeface="Calibri"/>
            </a:endParaRPr>
          </a:p>
        </p:txBody>
      </p:sp>
      <p:pic>
        <p:nvPicPr>
          <p:cNvPr id="757" name="Google Shape;757;p85"/>
          <p:cNvPicPr preferRelativeResize="0"/>
          <p:nvPr/>
        </p:nvPicPr>
        <p:blipFill rotWithShape="1">
          <a:blip r:embed="rId4">
            <a:alphaModFix/>
          </a:blip>
          <a:srcRect b="0" l="0" r="0" t="0"/>
          <a:stretch/>
        </p:blipFill>
        <p:spPr>
          <a:xfrm>
            <a:off x="635000" y="1894610"/>
            <a:ext cx="3721100" cy="2463800"/>
          </a:xfrm>
          <a:prstGeom prst="rect">
            <a:avLst/>
          </a:prstGeom>
          <a:noFill/>
          <a:ln>
            <a:noFill/>
          </a:ln>
        </p:spPr>
      </p:pic>
      <p:sp>
        <p:nvSpPr>
          <p:cNvPr id="758" name="Google Shape;758;p85"/>
          <p:cNvSpPr/>
          <p:nvPr/>
        </p:nvSpPr>
        <p:spPr>
          <a:xfrm>
            <a:off x="241300" y="5415125"/>
            <a:ext cx="83502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https://www.ted.com/talks/finn_lutzow_holm_myrstad_how_tech_companies_deceive_you_into_giving_up_your_data_and_privacy</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https://www.washingtonpost.com/video/c/embed/1f882f50-65bb-11e8-81ca-bb14593acaa6</a:t>
            </a:r>
            <a:endParaRPr b="0" i="0" sz="1400" u="none" cap="none" strike="noStrike">
              <a:solidFill>
                <a:srgbClr val="000000"/>
              </a:solidFill>
              <a:latin typeface="Arial"/>
              <a:ea typeface="Arial"/>
              <a:cs typeface="Arial"/>
              <a:sym typeface="Arial"/>
            </a:endParaRPr>
          </a:p>
        </p:txBody>
      </p:sp>
      <p:sp>
        <p:nvSpPr>
          <p:cNvPr id="759" name="Google Shape;759;p85"/>
          <p:cNvSpPr/>
          <p:nvPr/>
        </p:nvSpPr>
        <p:spPr>
          <a:xfrm>
            <a:off x="241300" y="54750"/>
            <a:ext cx="11719500"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Tip: Say no to defaults</a:t>
            </a:r>
            <a:r>
              <a:rPr b="1" lang="en-US" sz="3600">
                <a:solidFill>
                  <a:schemeClr val="dk1"/>
                </a:solidFill>
                <a:latin typeface="Calibri"/>
                <a:ea typeface="Calibri"/>
                <a:cs typeface="Calibri"/>
                <a:sym typeface="Calibri"/>
              </a:rPr>
              <a:t> –</a:t>
            </a:r>
            <a:br>
              <a:rPr b="1" i="0" lang="en-US" sz="3600" u="none" cap="none" strike="noStrike">
                <a:solidFill>
                  <a:schemeClr val="dk1"/>
                </a:solidFill>
                <a:latin typeface="Calibri"/>
                <a:ea typeface="Calibri"/>
                <a:cs typeface="Calibri"/>
                <a:sym typeface="Calibri"/>
              </a:rPr>
            </a:br>
            <a:r>
              <a:rPr b="1" i="0" lang="en-US" sz="2700" u="none" cap="none" strike="noStrike">
                <a:solidFill>
                  <a:schemeClr val="dk1"/>
                </a:solidFill>
                <a:latin typeface="Calibri"/>
                <a:ea typeface="Calibri"/>
                <a:cs typeface="Calibri"/>
                <a:sym typeface="Calibri"/>
              </a:rPr>
              <a:t>Increase privacy protection in settings</a:t>
            </a:r>
            <a:r>
              <a:rPr b="1" lang="en-US" sz="2700">
                <a:solidFill>
                  <a:schemeClr val="dk1"/>
                </a:solidFill>
                <a:latin typeface="Calibri"/>
                <a:ea typeface="Calibri"/>
                <a:cs typeface="Calibri"/>
                <a:sym typeface="Calibri"/>
              </a:rPr>
              <a:t> = </a:t>
            </a:r>
            <a:r>
              <a:rPr b="1" i="0" lang="en-US" sz="2700" u="none" cap="none" strike="noStrike">
                <a:solidFill>
                  <a:schemeClr val="dk1"/>
                </a:solidFill>
                <a:latin typeface="Calibri"/>
                <a:ea typeface="Calibri"/>
                <a:cs typeface="Calibri"/>
                <a:sym typeface="Calibri"/>
              </a:rPr>
              <a:t>more friction </a:t>
            </a:r>
            <a:r>
              <a:rPr b="1" lang="en-US" sz="2700">
                <a:solidFill>
                  <a:schemeClr val="dk1"/>
                </a:solidFill>
                <a:latin typeface="Calibri"/>
                <a:ea typeface="Calibri"/>
                <a:cs typeface="Calibri"/>
                <a:sym typeface="Calibri"/>
              </a:rPr>
              <a:t>through</a:t>
            </a:r>
            <a:r>
              <a:rPr b="1" i="0" lang="en-US" sz="2700" u="none" cap="none" strike="noStrike">
                <a:solidFill>
                  <a:schemeClr val="dk1"/>
                </a:solidFill>
                <a:latin typeface="Calibri"/>
                <a:ea typeface="Calibri"/>
                <a:cs typeface="Calibri"/>
                <a:sym typeface="Calibri"/>
              </a:rPr>
              <a:t> privacy setting</a:t>
            </a:r>
            <a:r>
              <a:rPr b="1" lang="en-US" sz="2700">
                <a:solidFill>
                  <a:schemeClr val="dk1"/>
                </a:solidFill>
                <a:latin typeface="Calibri"/>
                <a:ea typeface="Calibri"/>
                <a:cs typeface="Calibri"/>
                <a:sym typeface="Calibri"/>
              </a:rPr>
              <a:t>s</a:t>
            </a:r>
            <a:endParaRPr b="0" i="0" sz="2700" u="none" cap="none" strike="noStrik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pic>
        <p:nvPicPr>
          <p:cNvPr id="765" name="Google Shape;765;p86"/>
          <p:cNvPicPr preferRelativeResize="0"/>
          <p:nvPr/>
        </p:nvPicPr>
        <p:blipFill rotWithShape="1">
          <a:blip r:embed="rId3">
            <a:alphaModFix/>
          </a:blip>
          <a:srcRect b="9181" l="11948" r="15723" t="15003"/>
          <a:stretch/>
        </p:blipFill>
        <p:spPr>
          <a:xfrm>
            <a:off x="10866962" y="278110"/>
            <a:ext cx="1178674" cy="1039090"/>
          </a:xfrm>
          <a:prstGeom prst="rect">
            <a:avLst/>
          </a:prstGeom>
          <a:noFill/>
          <a:ln>
            <a:noFill/>
          </a:ln>
        </p:spPr>
      </p:pic>
      <p:sp>
        <p:nvSpPr>
          <p:cNvPr id="766" name="Google Shape;766;p86"/>
          <p:cNvSpPr txBox="1"/>
          <p:nvPr>
            <p:ph type="title"/>
          </p:nvPr>
        </p:nvSpPr>
        <p:spPr>
          <a:xfrm>
            <a:off x="819225" y="60823"/>
            <a:ext cx="9918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latin typeface="Calibri"/>
                <a:ea typeface="Calibri"/>
                <a:cs typeface="Calibri"/>
                <a:sym typeface="Calibri"/>
              </a:rPr>
              <a:t>Tip: Increase privacy in your tech settings</a:t>
            </a:r>
            <a:endParaRPr b="1">
              <a:latin typeface="Calibri"/>
              <a:ea typeface="Calibri"/>
              <a:cs typeface="Calibri"/>
              <a:sym typeface="Calibri"/>
            </a:endParaRPr>
          </a:p>
        </p:txBody>
      </p:sp>
      <p:sp>
        <p:nvSpPr>
          <p:cNvPr id="767" name="Google Shape;767;p86"/>
          <p:cNvSpPr txBox="1"/>
          <p:nvPr/>
        </p:nvSpPr>
        <p:spPr>
          <a:xfrm>
            <a:off x="71575" y="947325"/>
            <a:ext cx="12192000" cy="58491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Google Chrome: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https://www.theverge.com/2020/2/11/21126427/google-chrome-privacy-tools-private-network-browser-settings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Instagram: </a:t>
            </a: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https://www.theverge.com/2020/2/27/21154221/instagram-privacy-how-to-stories-posts-settings-tags-ads-blocking</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Facebook: </a:t>
            </a:r>
            <a:r>
              <a:rPr b="0"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https://www.consumerreports.org/privacy/facebook-privacy-settings-a1775535782/</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Snapchat: </a:t>
            </a:r>
            <a:r>
              <a:rPr b="0" i="0" lang="en-U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https://www.lifewire.com/snapchat-privacy-tips-4117444</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Whatsapp: </a:t>
            </a:r>
            <a:r>
              <a:rPr b="0" i="0" lang="en-US" sz="18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https://www.fastcompany.com/90388813/the-ultimate-guide-to-whatsapps-powerful-privacy-options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Google: </a:t>
            </a:r>
            <a:r>
              <a:rPr b="0" i="0" lang="en-US" sz="1800" u="sng" cap="none" strike="noStrike">
                <a:solidFill>
                  <a:schemeClr val="dk1"/>
                </a:solidFill>
                <a:latin typeface="Calibri"/>
                <a:ea typeface="Calibri"/>
                <a:cs typeface="Calibri"/>
                <a:sym typeface="Calibri"/>
                <a:hlinkClick r:id="rId9">
                  <a:extLst>
                    <a:ext uri="{A12FA001-AC4F-418D-AE19-62706E023703}">
                      <ahyp:hlinkClr val="tx"/>
                    </a:ext>
                  </a:extLst>
                </a:hlinkClick>
              </a:rPr>
              <a:t>https://www.wired.com/story/google-tracks-you-privacy/</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YouTube: </a:t>
            </a:r>
            <a:r>
              <a:rPr b="0" i="0" lang="en-US" sz="1800" u="sng" cap="none" strike="noStrike">
                <a:solidFill>
                  <a:schemeClr val="dk1"/>
                </a:solidFill>
                <a:latin typeface="Calibri"/>
                <a:ea typeface="Calibri"/>
                <a:cs typeface="Calibri"/>
                <a:sym typeface="Calibri"/>
                <a:hlinkClick r:id="rId10">
                  <a:extLst>
                    <a:ext uri="{A12FA001-AC4F-418D-AE19-62706E023703}">
                      <ahyp:hlinkClr val="tx"/>
                    </a:ext>
                  </a:extLst>
                </a:hlinkClick>
              </a:rPr>
              <a:t>https://www.theverge.com/2019/4/19/18484802/youtube-privacy-protect-how-to-video-preferences-web-ad-personalization</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Amazon: </a:t>
            </a:r>
            <a:r>
              <a:rPr b="0" i="0" lang="en-US" sz="1800" u="sng" cap="none" strike="noStrike">
                <a:solidFill>
                  <a:schemeClr val="dk1"/>
                </a:solidFill>
                <a:latin typeface="Calibri"/>
                <a:ea typeface="Calibri"/>
                <a:cs typeface="Calibri"/>
                <a:sym typeface="Calibri"/>
                <a:hlinkClick r:id="rId11">
                  <a:extLst>
                    <a:ext uri="{A12FA001-AC4F-418D-AE19-62706E023703}">
                      <ahyp:hlinkClr val="tx"/>
                    </a:ext>
                  </a:extLst>
                </a:hlinkClick>
              </a:rPr>
              <a:t>https://the-digital-reader.com/2020/02/12/six-default-amazon-security-settings-you-can-change-for-more-privacy/</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Other tips part 1: </a:t>
            </a:r>
            <a:r>
              <a:rPr b="0" i="0" lang="en-US" sz="1800" u="sng" cap="none" strike="noStrike">
                <a:solidFill>
                  <a:schemeClr val="dk1"/>
                </a:solidFill>
                <a:latin typeface="Calibri"/>
                <a:ea typeface="Calibri"/>
                <a:cs typeface="Calibri"/>
                <a:sym typeface="Calibri"/>
                <a:hlinkClick r:id="rId12">
                  <a:extLst>
                    <a:ext uri="{A12FA001-AC4F-418D-AE19-62706E023703}">
                      <ahyp:hlinkClr val="tx"/>
                    </a:ext>
                  </a:extLst>
                </a:hlinkClick>
              </a:rPr>
              <a:t>https://www.washingtonpost.com/news/the-switch/wp/2018/06/01/hands-off-my-data-15-default-privacy-settings-you-should-change-right-now/</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Other tips, part 2: https://www.washingtonpost.com/news/the-switch/wp/2018/06/15/hands-off-my-data-15-more-default-privacy-settings-you-should-change-on-your-tv-cellphone-plan-linkedin-and-more/</a:t>
            </a:r>
            <a:endParaRPr b="0"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6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id="773" name="Google Shape;773;p87"/>
          <p:cNvPicPr preferRelativeResize="0"/>
          <p:nvPr/>
        </p:nvPicPr>
        <p:blipFill rotWithShape="1">
          <a:blip r:embed="rId3">
            <a:alphaModFix/>
          </a:blip>
          <a:srcRect b="9181" l="11948" r="15723" t="15003"/>
          <a:stretch/>
        </p:blipFill>
        <p:spPr>
          <a:xfrm>
            <a:off x="10909912" y="5818910"/>
            <a:ext cx="1178674" cy="1039090"/>
          </a:xfrm>
          <a:prstGeom prst="rect">
            <a:avLst/>
          </a:prstGeom>
          <a:noFill/>
          <a:ln>
            <a:noFill/>
          </a:ln>
        </p:spPr>
      </p:pic>
      <p:sp>
        <p:nvSpPr>
          <p:cNvPr id="774" name="Google Shape;774;p87"/>
          <p:cNvSpPr txBox="1"/>
          <p:nvPr>
            <p:ph type="title"/>
          </p:nvPr>
        </p:nvSpPr>
        <p:spPr>
          <a:xfrm>
            <a:off x="1092200" y="75148"/>
            <a:ext cx="9918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latin typeface="Calibri"/>
                <a:ea typeface="Calibri"/>
                <a:cs typeface="Calibri"/>
                <a:sym typeface="Calibri"/>
              </a:rPr>
              <a:t>Tip: Increase privacy in your tech settings</a:t>
            </a:r>
            <a:endParaRPr b="1">
              <a:latin typeface="Calibri"/>
              <a:ea typeface="Calibri"/>
              <a:cs typeface="Calibri"/>
              <a:sym typeface="Calibri"/>
            </a:endParaRPr>
          </a:p>
        </p:txBody>
      </p:sp>
      <p:sp>
        <p:nvSpPr>
          <p:cNvPr id="775" name="Google Shape;775;p87"/>
          <p:cNvSpPr txBox="1"/>
          <p:nvPr/>
        </p:nvSpPr>
        <p:spPr>
          <a:xfrm>
            <a:off x="749300" y="1023534"/>
            <a:ext cx="10350600" cy="45099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More secure online transactions: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https://smartasset.com/personal-finance/10-tips-for-secure-online-transactions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Turning off ”listening” capabilities: </a:t>
            </a: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https://techwellness.com/blogs/expertise/how-to-turn-off-or-disable-microphone-and-camera-to-stop-apps-apple-microsoft-spying</a:t>
            </a:r>
            <a:r>
              <a:rPr b="0" i="0" lang="en-US" sz="1800" u="none" cap="none" strike="noStrike">
                <a:solidFill>
                  <a:schemeClr val="dk1"/>
                </a:solidFill>
                <a:latin typeface="Calibri"/>
                <a:ea typeface="Calibri"/>
                <a:cs typeface="Calibri"/>
                <a:sym typeface="Calibri"/>
              </a:rPr>
              <a:t> or </a:t>
            </a:r>
            <a:r>
              <a:rPr b="0"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https://www.makeuseof.com/tag/stop-google-android-listening/</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What apps use end-to-end encryption? </a:t>
            </a:r>
            <a:r>
              <a:rPr b="0" i="0" lang="en-U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https://www.amnesty.org/en/latest/press-release/2016/10/snapchat-skype-among-apps-not-protecting-users-privacy/</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Removing third-party app connections to Facebook: </a:t>
            </a:r>
            <a:r>
              <a:rPr b="0" i="0" lang="en-US" sz="18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https://www.imore.com/how-to-revoke-facebook-app-permissions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Privacy apps: </a:t>
            </a:r>
            <a:r>
              <a:rPr b="0" i="0" lang="en-US" sz="1800" u="sng" cap="none" strike="noStrike">
                <a:solidFill>
                  <a:schemeClr val="dk1"/>
                </a:solidFill>
                <a:latin typeface="Calibri"/>
                <a:ea typeface="Calibri"/>
                <a:cs typeface="Calibri"/>
                <a:sym typeface="Calibri"/>
                <a:hlinkClick r:id="rId9">
                  <a:extLst>
                    <a:ext uri="{A12FA001-AC4F-418D-AE19-62706E023703}">
                      <ahyp:hlinkClr val="tx"/>
                    </a:ext>
                  </a:extLst>
                </a:hlinkClick>
              </a:rPr>
              <a:t>https://www.safervpn.com/blog/7-best-privacy-apps-for-your-phone/</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John, A. (2018). How Facebook Tracks You, Even When You're Not on Facebook.CR Consumer Reports.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The Facebook Dilemma: https://www.pbs.org/wgbh/frontline/film/facebook-dilemma/</a:t>
            </a:r>
            <a:endParaRPr b="0"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6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5"/>
          <p:cNvSpPr txBox="1"/>
          <p:nvPr/>
        </p:nvSpPr>
        <p:spPr>
          <a:xfrm>
            <a:off x="1557799" y="419361"/>
            <a:ext cx="86358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400">
                <a:solidFill>
                  <a:srgbClr val="1C4587"/>
                </a:solidFill>
                <a:latin typeface="Calibri"/>
                <a:ea typeface="Calibri"/>
                <a:cs typeface="Calibri"/>
                <a:sym typeface="Calibri"/>
              </a:rPr>
              <a:t>…the beginning of each day</a:t>
            </a:r>
            <a:endParaRPr b="1" i="1" sz="4400" u="none" cap="none" strike="noStrike">
              <a:solidFill>
                <a:srgbClr val="1C4587"/>
              </a:solidFill>
              <a:latin typeface="Calibri"/>
              <a:ea typeface="Calibri"/>
              <a:cs typeface="Calibri"/>
              <a:sym typeface="Calibri"/>
            </a:endParaRPr>
          </a:p>
        </p:txBody>
      </p:sp>
      <p:pic>
        <p:nvPicPr>
          <p:cNvPr id="191" name="Google Shape;191;p25"/>
          <p:cNvPicPr preferRelativeResize="0"/>
          <p:nvPr/>
        </p:nvPicPr>
        <p:blipFill>
          <a:blip r:embed="rId3">
            <a:alphaModFix/>
          </a:blip>
          <a:stretch>
            <a:fillRect/>
          </a:stretch>
        </p:blipFill>
        <p:spPr>
          <a:xfrm>
            <a:off x="7889501" y="1672675"/>
            <a:ext cx="3258400" cy="4456775"/>
          </a:xfrm>
          <a:prstGeom prst="rect">
            <a:avLst/>
          </a:prstGeom>
          <a:noFill/>
          <a:ln>
            <a:noFill/>
          </a:ln>
        </p:spPr>
      </p:pic>
      <p:pic>
        <p:nvPicPr>
          <p:cNvPr id="192" name="Google Shape;192;p25"/>
          <p:cNvPicPr preferRelativeResize="0"/>
          <p:nvPr/>
        </p:nvPicPr>
        <p:blipFill>
          <a:blip r:embed="rId4">
            <a:alphaModFix/>
          </a:blip>
          <a:stretch>
            <a:fillRect/>
          </a:stretch>
        </p:blipFill>
        <p:spPr>
          <a:xfrm>
            <a:off x="784969" y="1782325"/>
            <a:ext cx="6401505" cy="423747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88"/>
          <p:cNvSpPr txBox="1"/>
          <p:nvPr/>
        </p:nvSpPr>
        <p:spPr>
          <a:xfrm>
            <a:off x="2793999" y="866997"/>
            <a:ext cx="6603900" cy="15699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“The opposite of distraction is” ______________.</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(In physics, this involves </a:t>
            </a:r>
            <a:r>
              <a:rPr b="1" i="1" lang="en-US" sz="3200" u="none" cap="none" strike="noStrike">
                <a:solidFill>
                  <a:schemeClr val="dk1"/>
                </a:solidFill>
                <a:latin typeface="Calibri"/>
                <a:ea typeface="Calibri"/>
                <a:cs typeface="Calibri"/>
                <a:sym typeface="Calibri"/>
              </a:rPr>
              <a:t>friction</a:t>
            </a:r>
            <a:r>
              <a:rPr b="0" i="0" lang="en-US" sz="3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782" name="Google Shape;782;p88"/>
          <p:cNvPicPr preferRelativeResize="0"/>
          <p:nvPr/>
        </p:nvPicPr>
        <p:blipFill rotWithShape="1">
          <a:blip r:embed="rId3">
            <a:alphaModFix/>
          </a:blip>
          <a:srcRect b="0" l="0" r="0" t="0"/>
          <a:stretch/>
        </p:blipFill>
        <p:spPr>
          <a:xfrm>
            <a:off x="3796244" y="3365964"/>
            <a:ext cx="4320869" cy="2842069"/>
          </a:xfrm>
          <a:prstGeom prst="rect">
            <a:avLst/>
          </a:prstGeom>
          <a:noFill/>
          <a:ln>
            <a:noFill/>
          </a:ln>
        </p:spPr>
      </p:pic>
      <p:pic>
        <p:nvPicPr>
          <p:cNvPr id="783" name="Google Shape;783;p88"/>
          <p:cNvPicPr preferRelativeResize="0"/>
          <p:nvPr/>
        </p:nvPicPr>
        <p:blipFill rotWithShape="1">
          <a:blip r:embed="rId4">
            <a:alphaModFix/>
          </a:blip>
          <a:srcRect b="0" l="0" r="0" t="0"/>
          <a:stretch/>
        </p:blipFill>
        <p:spPr>
          <a:xfrm>
            <a:off x="9074150" y="5044210"/>
            <a:ext cx="2057400" cy="1003300"/>
          </a:xfrm>
          <a:prstGeom prst="rect">
            <a:avLst/>
          </a:prstGeom>
          <a:noFill/>
          <a:ln>
            <a:noFill/>
          </a:ln>
        </p:spPr>
      </p:pic>
      <p:pic>
        <p:nvPicPr>
          <p:cNvPr id="784" name="Google Shape;784;p88"/>
          <p:cNvPicPr preferRelativeResize="0"/>
          <p:nvPr/>
        </p:nvPicPr>
        <p:blipFill rotWithShape="1">
          <a:blip r:embed="rId5">
            <a:alphaModFix/>
          </a:blip>
          <a:srcRect b="0" l="0" r="0" t="0"/>
          <a:stretch/>
        </p:blipFill>
        <p:spPr>
          <a:xfrm>
            <a:off x="457200" y="3048000"/>
            <a:ext cx="2476500" cy="12192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pic>
        <p:nvPicPr>
          <p:cNvPr id="790" name="Google Shape;790;p89"/>
          <p:cNvPicPr preferRelativeResize="0"/>
          <p:nvPr/>
        </p:nvPicPr>
        <p:blipFill rotWithShape="1">
          <a:blip r:embed="rId3">
            <a:alphaModFix/>
          </a:blip>
          <a:srcRect b="9181" l="11948" r="15723" t="15003"/>
          <a:stretch/>
        </p:blipFill>
        <p:spPr>
          <a:xfrm>
            <a:off x="10833712" y="345210"/>
            <a:ext cx="1178674" cy="1039090"/>
          </a:xfrm>
          <a:prstGeom prst="rect">
            <a:avLst/>
          </a:prstGeom>
          <a:noFill/>
          <a:ln>
            <a:noFill/>
          </a:ln>
        </p:spPr>
      </p:pic>
      <p:sp>
        <p:nvSpPr>
          <p:cNvPr id="791" name="Google Shape;791;p89"/>
          <p:cNvSpPr txBox="1"/>
          <p:nvPr>
            <p:ph type="title"/>
          </p:nvPr>
        </p:nvSpPr>
        <p:spPr>
          <a:xfrm>
            <a:off x="1054100" y="314325"/>
            <a:ext cx="92838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ts val="10516"/>
              <a:buFont typeface="Calibri"/>
              <a:buNone/>
            </a:pPr>
            <a:r>
              <a:rPr b="1" lang="en-US">
                <a:latin typeface="Calibri"/>
                <a:ea typeface="Calibri"/>
                <a:cs typeface="Calibri"/>
                <a:sym typeface="Calibri"/>
              </a:rPr>
              <a:t>Tip: Create more Friction</a:t>
            </a:r>
            <a:br>
              <a:rPr b="1" lang="en-US">
                <a:latin typeface="Calibri"/>
                <a:ea typeface="Calibri"/>
                <a:cs typeface="Calibri"/>
                <a:sym typeface="Calibri"/>
              </a:rPr>
            </a:br>
            <a:r>
              <a:rPr lang="en-US" sz="3100">
                <a:latin typeface="Calibri"/>
                <a:ea typeface="Calibri"/>
                <a:cs typeface="Calibri"/>
                <a:sym typeface="Calibri"/>
              </a:rPr>
              <a:t>(more distance/barriers between you and your dis-tractions)</a:t>
            </a:r>
            <a:endParaRPr sz="2700">
              <a:latin typeface="Calibri"/>
              <a:ea typeface="Calibri"/>
              <a:cs typeface="Calibri"/>
              <a:sym typeface="Calibri"/>
            </a:endParaRPr>
          </a:p>
        </p:txBody>
      </p:sp>
      <p:sp>
        <p:nvSpPr>
          <p:cNvPr id="792" name="Google Shape;792;p89"/>
          <p:cNvSpPr/>
          <p:nvPr/>
        </p:nvSpPr>
        <p:spPr>
          <a:xfrm>
            <a:off x="933203" y="1428234"/>
            <a:ext cx="103374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lang="en-US" sz="3100">
                <a:solidFill>
                  <a:schemeClr val="dk1"/>
                </a:solidFill>
                <a:latin typeface="Calibri"/>
                <a:ea typeface="Calibri"/>
                <a:cs typeface="Calibri"/>
                <a:sym typeface="Calibri"/>
              </a:rPr>
              <a:t>An example: </a:t>
            </a:r>
            <a:r>
              <a:rPr b="0" i="0" lang="en-US" sz="3100" u="none" cap="none" strike="noStrike">
                <a:solidFill>
                  <a:schemeClr val="dk1"/>
                </a:solidFill>
                <a:latin typeface="Calibri"/>
                <a:ea typeface="Calibri"/>
                <a:cs typeface="Calibri"/>
                <a:sym typeface="Calibri"/>
              </a:rPr>
              <a:t>“I am the type of person who takes care of her body.” Friction might include not having foods like donuts in the house, or making junk fo</a:t>
            </a:r>
            <a:r>
              <a:rPr lang="en-US" sz="3100">
                <a:solidFill>
                  <a:schemeClr val="dk1"/>
                </a:solidFill>
                <a:latin typeface="Calibri"/>
                <a:ea typeface="Calibri"/>
                <a:cs typeface="Calibri"/>
                <a:sym typeface="Calibri"/>
              </a:rPr>
              <a:t>ods harder to access in the house</a:t>
            </a:r>
            <a:r>
              <a:rPr b="0" i="0" lang="en-US" sz="3100" u="none" cap="none" strike="noStrike">
                <a:solidFill>
                  <a:schemeClr val="dk1"/>
                </a:solidFill>
                <a:latin typeface="Calibri"/>
                <a:ea typeface="Calibri"/>
                <a:cs typeface="Calibri"/>
                <a:sym typeface="Calibri"/>
              </a:rPr>
              <a:t>.</a:t>
            </a:r>
            <a:endParaRPr b="0" i="0" sz="3100" u="none" cap="none" strike="noStrike">
              <a:solidFill>
                <a:schemeClr val="dk1"/>
              </a:solidFill>
              <a:latin typeface="Calibri"/>
              <a:ea typeface="Calibri"/>
              <a:cs typeface="Calibri"/>
              <a:sym typeface="Calibri"/>
            </a:endParaRPr>
          </a:p>
        </p:txBody>
      </p:sp>
      <p:pic>
        <p:nvPicPr>
          <p:cNvPr id="793" name="Google Shape;793;p89"/>
          <p:cNvPicPr preferRelativeResize="0"/>
          <p:nvPr/>
        </p:nvPicPr>
        <p:blipFill rotWithShape="1">
          <a:blip r:embed="rId4">
            <a:alphaModFix/>
          </a:blip>
          <a:srcRect b="0" l="0" r="0" t="0"/>
          <a:stretch/>
        </p:blipFill>
        <p:spPr>
          <a:xfrm>
            <a:off x="4082626" y="3124200"/>
            <a:ext cx="4038600" cy="3238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90"/>
          <p:cNvSpPr txBox="1"/>
          <p:nvPr>
            <p:ph type="title"/>
          </p:nvPr>
        </p:nvSpPr>
        <p:spPr>
          <a:xfrm>
            <a:off x="167400" y="509850"/>
            <a:ext cx="120246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t>Tip: Increase friction with your digital devices</a:t>
            </a:r>
            <a:endParaRPr b="1"/>
          </a:p>
          <a:p>
            <a:pPr indent="0" lvl="0" marL="0" rtl="0" algn="ctr">
              <a:spcBef>
                <a:spcPts val="0"/>
              </a:spcBef>
              <a:spcAft>
                <a:spcPts val="0"/>
              </a:spcAft>
              <a:buClr>
                <a:schemeClr val="dk1"/>
              </a:buClr>
              <a:buSzPct val="285937"/>
              <a:buFont typeface="Calibri"/>
              <a:buNone/>
            </a:pPr>
            <a:r>
              <a:rPr lang="en-US" sz="3100"/>
              <a:t>”Make that next source of information [or app] a little bit more difficult to reach…</a:t>
            </a:r>
            <a:br>
              <a:rPr lang="en-US" sz="3100"/>
            </a:br>
            <a:r>
              <a:rPr lang="en-US" sz="3100"/>
              <a:t>to [help you] remain in the source of your attention for a longer period of time.”  </a:t>
            </a:r>
            <a:endParaRPr b="1">
              <a:solidFill>
                <a:srgbClr val="1C4587"/>
              </a:solidFill>
            </a:endParaRPr>
          </a:p>
        </p:txBody>
      </p:sp>
      <p:sp>
        <p:nvSpPr>
          <p:cNvPr id="800" name="Google Shape;800;p90"/>
          <p:cNvSpPr/>
          <p:nvPr/>
        </p:nvSpPr>
        <p:spPr>
          <a:xfrm>
            <a:off x="1155700" y="2079390"/>
            <a:ext cx="104139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Dr. Adam Gazzaley M.D. Ph.D.</a:t>
            </a:r>
            <a:r>
              <a:rPr lang="en-US" sz="2000">
                <a:solidFill>
                  <a:schemeClr val="dk1"/>
                </a:solidFill>
                <a:latin typeface="Calibri"/>
                <a:ea typeface="Calibri"/>
                <a:cs typeface="Calibri"/>
                <a:sym typeface="Calibri"/>
              </a:rPr>
              <a:t> - </a:t>
            </a:r>
            <a:r>
              <a:rPr b="0" i="0" lang="en-US" sz="2000" u="none" cap="none" strike="noStrike">
                <a:solidFill>
                  <a:schemeClr val="dk1"/>
                </a:solidFill>
                <a:latin typeface="Calibri"/>
                <a:ea typeface="Calibri"/>
                <a:cs typeface="Calibri"/>
                <a:sym typeface="Calibri"/>
              </a:rPr>
              <a:t> https://wellbeing.google/get-started/focus-your-time-with-tech/</a:t>
            </a:r>
            <a:endParaRPr b="0" i="0" sz="1400" u="none" cap="none" strike="noStrike">
              <a:solidFill>
                <a:srgbClr val="000000"/>
              </a:solidFill>
              <a:latin typeface="Arial"/>
              <a:ea typeface="Arial"/>
              <a:cs typeface="Arial"/>
              <a:sym typeface="Arial"/>
            </a:endParaRPr>
          </a:p>
        </p:txBody>
      </p:sp>
      <p:pic>
        <p:nvPicPr>
          <p:cNvPr id="801" name="Google Shape;801;p90"/>
          <p:cNvPicPr preferRelativeResize="0"/>
          <p:nvPr/>
        </p:nvPicPr>
        <p:blipFill>
          <a:blip r:embed="rId3">
            <a:alphaModFix/>
          </a:blip>
          <a:stretch>
            <a:fillRect/>
          </a:stretch>
        </p:blipFill>
        <p:spPr>
          <a:xfrm>
            <a:off x="896900" y="2589040"/>
            <a:ext cx="6110414" cy="4073610"/>
          </a:xfrm>
          <a:prstGeom prst="rect">
            <a:avLst/>
          </a:prstGeom>
          <a:noFill/>
          <a:ln>
            <a:noFill/>
          </a:ln>
        </p:spPr>
      </p:pic>
      <p:sp>
        <p:nvSpPr>
          <p:cNvPr id="802" name="Google Shape;802;p90"/>
          <p:cNvSpPr txBox="1"/>
          <p:nvPr/>
        </p:nvSpPr>
        <p:spPr>
          <a:xfrm>
            <a:off x="7445025" y="2878825"/>
            <a:ext cx="36651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One example of friction is to remove as many apps and notification-driven tools from your home screen as possible.</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Bonus – add something on your home screen that helps remind you of your center. For me it's a drawing my daughter did that helps me remember and recenter around core values. . </a:t>
            </a:r>
            <a:endParaRPr sz="1800">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91"/>
          <p:cNvSpPr txBox="1"/>
          <p:nvPr>
            <p:ph type="title"/>
          </p:nvPr>
        </p:nvSpPr>
        <p:spPr>
          <a:xfrm>
            <a:off x="167400" y="509850"/>
            <a:ext cx="120246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t>Tip: More thoughts on friction, changing habits</a:t>
            </a:r>
            <a:endParaRPr b="1"/>
          </a:p>
          <a:p>
            <a:pPr indent="0" lvl="0" marL="0" rtl="0" algn="ctr">
              <a:spcBef>
                <a:spcPts val="0"/>
              </a:spcBef>
              <a:spcAft>
                <a:spcPts val="0"/>
              </a:spcAft>
              <a:buClr>
                <a:schemeClr val="dk1"/>
              </a:buClr>
              <a:buSzPct val="285937"/>
              <a:buFont typeface="Calibri"/>
              <a:buNone/>
            </a:pPr>
            <a:r>
              <a:rPr lang="en-US" sz="3100" u="sng">
                <a:solidFill>
                  <a:schemeClr val="hlink"/>
                </a:solidFill>
                <a:hlinkClick r:id="rId3"/>
              </a:rPr>
              <a:t>https://maketime.blog/article/wendy-wood-interview/</a:t>
            </a:r>
            <a:endParaRPr sz="3100"/>
          </a:p>
          <a:p>
            <a:pPr indent="0" lvl="0" marL="0" rtl="0" algn="ctr">
              <a:spcBef>
                <a:spcPts val="0"/>
              </a:spcBef>
              <a:spcAft>
                <a:spcPts val="0"/>
              </a:spcAft>
              <a:buClr>
                <a:schemeClr val="dk1"/>
              </a:buClr>
              <a:buSzPct val="285937"/>
              <a:buFont typeface="Calibri"/>
              <a:buNone/>
            </a:pPr>
            <a:r>
              <a:rPr lang="en-US" sz="3100"/>
              <a:t>Dr. Wendy Wood - another habits expert featured here as well:</a:t>
            </a:r>
            <a:endParaRPr sz="3100"/>
          </a:p>
          <a:p>
            <a:pPr indent="0" lvl="0" marL="0" rtl="0" algn="ctr">
              <a:spcBef>
                <a:spcPts val="0"/>
              </a:spcBef>
              <a:spcAft>
                <a:spcPts val="0"/>
              </a:spcAft>
              <a:buClr>
                <a:schemeClr val="dk1"/>
              </a:buClr>
              <a:buSzPct val="285937"/>
              <a:buFont typeface="Calibri"/>
              <a:buNone/>
            </a:pPr>
            <a:r>
              <a:rPr lang="en-US" sz="3100" u="sng">
                <a:solidFill>
                  <a:schemeClr val="hlink"/>
                </a:solidFill>
                <a:hlinkClick r:id="rId4"/>
              </a:rPr>
              <a:t>https://www.newyorker.com/magazine/2019/10/28/can-brain-science-help-us-break-bad-habits</a:t>
            </a:r>
            <a:r>
              <a:rPr lang="en-US" sz="3100"/>
              <a:t> [Her book: </a:t>
            </a:r>
            <a:r>
              <a:rPr i="1" lang="en-US" sz="3100"/>
              <a:t>Good Habits, Bad Habits</a:t>
            </a:r>
            <a:r>
              <a:rPr lang="en-US" sz="3100"/>
              <a:t>]</a:t>
            </a:r>
            <a:endParaRPr sz="3100"/>
          </a:p>
        </p:txBody>
      </p:sp>
      <p:pic>
        <p:nvPicPr>
          <p:cNvPr id="809" name="Google Shape;809;p91"/>
          <p:cNvPicPr preferRelativeResize="0"/>
          <p:nvPr/>
        </p:nvPicPr>
        <p:blipFill>
          <a:blip r:embed="rId5">
            <a:alphaModFix/>
          </a:blip>
          <a:stretch>
            <a:fillRect/>
          </a:stretch>
        </p:blipFill>
        <p:spPr>
          <a:xfrm>
            <a:off x="896900" y="2284240"/>
            <a:ext cx="6110414" cy="4073610"/>
          </a:xfrm>
          <a:prstGeom prst="rect">
            <a:avLst/>
          </a:prstGeom>
          <a:noFill/>
          <a:ln>
            <a:noFill/>
          </a:ln>
        </p:spPr>
      </p:pic>
      <p:sp>
        <p:nvSpPr>
          <p:cNvPr id="810" name="Google Shape;810;p91"/>
          <p:cNvSpPr txBox="1"/>
          <p:nvPr/>
        </p:nvSpPr>
        <p:spPr>
          <a:xfrm>
            <a:off x="7428775" y="2535600"/>
            <a:ext cx="3665100" cy="3570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Char char="●"/>
            </a:pPr>
            <a:r>
              <a:rPr lang="en-US" sz="2000">
                <a:solidFill>
                  <a:srgbClr val="121212"/>
                </a:solidFill>
                <a:highlight>
                  <a:srgbClr val="FFFFFF"/>
                </a:highlight>
              </a:rPr>
              <a:t>[don't] be simply defensive about … time and focus on avoiding distraction, but … also be proactive and think about what you want to be making time for; what you actually do want to be focused on.</a:t>
            </a:r>
            <a:r>
              <a:rPr lang="en-US" sz="2000">
                <a:latin typeface="Calibri"/>
                <a:ea typeface="Calibri"/>
                <a:cs typeface="Calibri"/>
                <a:sym typeface="Calibri"/>
              </a:rPr>
              <a:t>. . </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US" sz="2000">
                <a:solidFill>
                  <a:srgbClr val="121212"/>
                </a:solidFill>
                <a:highlight>
                  <a:srgbClr val="FFFFFF"/>
                </a:highlight>
              </a:rPr>
              <a:t>"we can control what happens by changing the cues in our environment."</a:t>
            </a:r>
            <a:endParaRPr sz="2000">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id="816" name="Google Shape;816;p92"/>
          <p:cNvPicPr preferRelativeResize="0"/>
          <p:nvPr/>
        </p:nvPicPr>
        <p:blipFill rotWithShape="1">
          <a:blip r:embed="rId3">
            <a:alphaModFix/>
          </a:blip>
          <a:srcRect b="9181" l="11948" r="15723" t="15003"/>
          <a:stretch/>
        </p:blipFill>
        <p:spPr>
          <a:xfrm>
            <a:off x="10909912" y="5818910"/>
            <a:ext cx="1178674" cy="1039090"/>
          </a:xfrm>
          <a:prstGeom prst="rect">
            <a:avLst/>
          </a:prstGeom>
          <a:noFill/>
          <a:ln>
            <a:noFill/>
          </a:ln>
        </p:spPr>
      </p:pic>
      <p:sp>
        <p:nvSpPr>
          <p:cNvPr id="817" name="Google Shape;817;p92"/>
          <p:cNvSpPr txBox="1"/>
          <p:nvPr>
            <p:ph type="title"/>
          </p:nvPr>
        </p:nvSpPr>
        <p:spPr>
          <a:xfrm>
            <a:off x="812800" y="219926"/>
            <a:ext cx="107316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33100"/>
              <a:buFont typeface="Calibri"/>
              <a:buNone/>
            </a:pPr>
            <a:r>
              <a:rPr b="1" lang="en-US">
                <a:latin typeface="Calibri"/>
                <a:ea typeface="Calibri"/>
                <a:cs typeface="Calibri"/>
                <a:sym typeface="Calibri"/>
              </a:rPr>
              <a:t>Tip: Create more Friction (traction)- Internally</a:t>
            </a:r>
            <a:endParaRPr sz="4000">
              <a:latin typeface="Calibri"/>
              <a:ea typeface="Calibri"/>
              <a:cs typeface="Calibri"/>
              <a:sym typeface="Calibri"/>
            </a:endParaRPr>
          </a:p>
        </p:txBody>
      </p:sp>
      <p:pic>
        <p:nvPicPr>
          <p:cNvPr id="818" name="Google Shape;818;p92"/>
          <p:cNvPicPr preferRelativeResize="0"/>
          <p:nvPr/>
        </p:nvPicPr>
        <p:blipFill rotWithShape="1">
          <a:blip r:embed="rId4">
            <a:alphaModFix/>
          </a:blip>
          <a:srcRect b="18836" l="14437" r="16649" t="11578"/>
          <a:stretch/>
        </p:blipFill>
        <p:spPr>
          <a:xfrm>
            <a:off x="3606800" y="1483150"/>
            <a:ext cx="2082800" cy="2120900"/>
          </a:xfrm>
          <a:prstGeom prst="rect">
            <a:avLst/>
          </a:prstGeom>
          <a:noFill/>
          <a:ln>
            <a:noFill/>
          </a:ln>
        </p:spPr>
      </p:pic>
      <p:pic>
        <p:nvPicPr>
          <p:cNvPr id="819" name="Google Shape;819;p92"/>
          <p:cNvPicPr preferRelativeResize="0"/>
          <p:nvPr/>
        </p:nvPicPr>
        <p:blipFill rotWithShape="1">
          <a:blip r:embed="rId5">
            <a:alphaModFix/>
          </a:blip>
          <a:srcRect b="10606" l="9337" r="12854" t="12864"/>
          <a:stretch/>
        </p:blipFill>
        <p:spPr>
          <a:xfrm>
            <a:off x="5943599" y="1803400"/>
            <a:ext cx="2857502" cy="1905000"/>
          </a:xfrm>
          <a:prstGeom prst="rect">
            <a:avLst/>
          </a:prstGeom>
          <a:noFill/>
          <a:ln>
            <a:noFill/>
          </a:ln>
        </p:spPr>
      </p:pic>
      <p:pic>
        <p:nvPicPr>
          <p:cNvPr id="820" name="Google Shape;820;p92"/>
          <p:cNvPicPr preferRelativeResize="0"/>
          <p:nvPr/>
        </p:nvPicPr>
        <p:blipFill rotWithShape="1">
          <a:blip r:embed="rId6">
            <a:alphaModFix/>
          </a:blip>
          <a:srcRect b="0" l="0" r="0" t="0"/>
          <a:stretch/>
        </p:blipFill>
        <p:spPr>
          <a:xfrm>
            <a:off x="4681779" y="3683000"/>
            <a:ext cx="2481021" cy="3022600"/>
          </a:xfrm>
          <a:prstGeom prst="rect">
            <a:avLst/>
          </a:prstGeom>
          <a:noFill/>
          <a:ln>
            <a:noFill/>
          </a:ln>
        </p:spPr>
      </p:pic>
      <p:pic>
        <p:nvPicPr>
          <p:cNvPr id="821" name="Google Shape;821;p92"/>
          <p:cNvPicPr preferRelativeResize="0"/>
          <p:nvPr/>
        </p:nvPicPr>
        <p:blipFill rotWithShape="1">
          <a:blip r:embed="rId7">
            <a:alphaModFix/>
          </a:blip>
          <a:srcRect b="0" l="0" r="0" t="0"/>
          <a:stretch/>
        </p:blipFill>
        <p:spPr>
          <a:xfrm>
            <a:off x="9352643" y="2276900"/>
            <a:ext cx="2361935" cy="3115311"/>
          </a:xfrm>
          <a:prstGeom prst="rect">
            <a:avLst/>
          </a:prstGeom>
          <a:noFill/>
          <a:ln>
            <a:noFill/>
          </a:ln>
        </p:spPr>
      </p:pic>
      <p:pic>
        <p:nvPicPr>
          <p:cNvPr descr="https://lh5.googleusercontent.com/A29jUlnkPWjtFJV5BFlus4Z6Y7z_WqAlS8N_YRG2IzOEe6kPfYUucihHOlefsFAcsekMNJlp1KJ3C-mf7nVH3WFqreLQDfYDE3YJpMAtPewh88MgumyaOwDw47Rqt6vqwPKwQs4p1RQ=s0" id="822" name="Google Shape;822;p92"/>
          <p:cNvPicPr preferRelativeResize="0"/>
          <p:nvPr/>
        </p:nvPicPr>
        <p:blipFill rotWithShape="1">
          <a:blip r:embed="rId8">
            <a:alphaModFix/>
          </a:blip>
          <a:srcRect b="0" l="0" r="0" t="0"/>
          <a:stretch/>
        </p:blipFill>
        <p:spPr>
          <a:xfrm>
            <a:off x="297542" y="1947670"/>
            <a:ext cx="2960915" cy="41678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
                                        <p:tgtEl>
                                          <p:spTgt spid="8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par>
                                <p:cTn fill="hold" nodeType="with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500"/>
                                        <p:tgtEl>
                                          <p:spTgt spid="8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
                                        <p:tgtEl>
                                          <p:spTgt spid="8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pic>
        <p:nvPicPr>
          <p:cNvPr id="828" name="Google Shape;828;p93"/>
          <p:cNvPicPr preferRelativeResize="0"/>
          <p:nvPr/>
        </p:nvPicPr>
        <p:blipFill rotWithShape="1">
          <a:blip r:embed="rId3">
            <a:alphaModFix/>
          </a:blip>
          <a:srcRect b="0" l="0" r="0" t="0"/>
          <a:stretch/>
        </p:blipFill>
        <p:spPr>
          <a:xfrm>
            <a:off x="1841500" y="3716373"/>
            <a:ext cx="4540249" cy="3014628"/>
          </a:xfrm>
          <a:prstGeom prst="rect">
            <a:avLst/>
          </a:prstGeom>
          <a:noFill/>
          <a:ln>
            <a:noFill/>
          </a:ln>
        </p:spPr>
      </p:pic>
      <p:pic>
        <p:nvPicPr>
          <p:cNvPr id="829" name="Google Shape;829;p93"/>
          <p:cNvPicPr preferRelativeResize="0"/>
          <p:nvPr/>
        </p:nvPicPr>
        <p:blipFill rotWithShape="1">
          <a:blip r:embed="rId4">
            <a:alphaModFix/>
          </a:blip>
          <a:srcRect b="9181" l="11948" r="15723" t="15003"/>
          <a:stretch/>
        </p:blipFill>
        <p:spPr>
          <a:xfrm>
            <a:off x="10909912" y="5818910"/>
            <a:ext cx="1178674" cy="1039090"/>
          </a:xfrm>
          <a:prstGeom prst="rect">
            <a:avLst/>
          </a:prstGeom>
          <a:noFill/>
          <a:ln>
            <a:noFill/>
          </a:ln>
        </p:spPr>
      </p:pic>
      <p:sp>
        <p:nvSpPr>
          <p:cNvPr id="830" name="Google Shape;830;p93"/>
          <p:cNvSpPr txBox="1"/>
          <p:nvPr>
            <p:ph type="title"/>
          </p:nvPr>
        </p:nvSpPr>
        <p:spPr>
          <a:xfrm>
            <a:off x="546100" y="292100"/>
            <a:ext cx="11023500" cy="7113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b="1" lang="en-US" sz="4000">
                <a:latin typeface="Calibri"/>
                <a:ea typeface="Calibri"/>
                <a:cs typeface="Calibri"/>
                <a:sym typeface="Calibri"/>
              </a:rPr>
              <a:t>Tip</a:t>
            </a:r>
            <a:r>
              <a:rPr b="1" lang="en-US" sz="4000"/>
              <a:t>:</a:t>
            </a:r>
            <a:r>
              <a:rPr b="1" lang="en-US" sz="4000">
                <a:latin typeface="Calibri"/>
                <a:ea typeface="Calibri"/>
                <a:cs typeface="Calibri"/>
                <a:sym typeface="Calibri"/>
              </a:rPr>
              <a:t> Create more Friction – Physically, e.g.,</a:t>
            </a:r>
            <a:endParaRPr sz="4000">
              <a:latin typeface="Calibri"/>
              <a:ea typeface="Calibri"/>
              <a:cs typeface="Calibri"/>
              <a:sym typeface="Calibri"/>
            </a:endParaRPr>
          </a:p>
        </p:txBody>
      </p:sp>
      <p:pic>
        <p:nvPicPr>
          <p:cNvPr id="831" name="Google Shape;831;p93"/>
          <p:cNvPicPr preferRelativeResize="0"/>
          <p:nvPr/>
        </p:nvPicPr>
        <p:blipFill rotWithShape="1">
          <a:blip r:embed="rId5">
            <a:alphaModFix/>
          </a:blip>
          <a:srcRect b="0" l="0" r="0" t="0"/>
          <a:stretch/>
        </p:blipFill>
        <p:spPr>
          <a:xfrm rot="5400000">
            <a:off x="2689876" y="1402576"/>
            <a:ext cx="2635344" cy="1976508"/>
          </a:xfrm>
          <a:prstGeom prst="rect">
            <a:avLst/>
          </a:prstGeom>
          <a:noFill/>
          <a:ln>
            <a:noFill/>
          </a:ln>
        </p:spPr>
      </p:pic>
      <p:pic>
        <p:nvPicPr>
          <p:cNvPr id="832" name="Google Shape;832;p93"/>
          <p:cNvPicPr preferRelativeResize="0"/>
          <p:nvPr/>
        </p:nvPicPr>
        <p:blipFill rotWithShape="1">
          <a:blip r:embed="rId6">
            <a:alphaModFix/>
          </a:blip>
          <a:srcRect b="0" l="0" r="0" t="0"/>
          <a:stretch/>
        </p:blipFill>
        <p:spPr>
          <a:xfrm>
            <a:off x="4173863" y="3938687"/>
            <a:ext cx="2019375" cy="1514531"/>
          </a:xfrm>
          <a:prstGeom prst="rect">
            <a:avLst/>
          </a:prstGeom>
          <a:noFill/>
          <a:ln>
            <a:noFill/>
          </a:ln>
        </p:spPr>
      </p:pic>
      <p:pic>
        <p:nvPicPr>
          <p:cNvPr id="833" name="Google Shape;833;p93"/>
          <p:cNvPicPr preferRelativeResize="0"/>
          <p:nvPr/>
        </p:nvPicPr>
        <p:blipFill rotWithShape="1">
          <a:blip r:embed="rId7">
            <a:alphaModFix/>
          </a:blip>
          <a:srcRect b="0" l="0" r="0" t="0"/>
          <a:stretch/>
        </p:blipFill>
        <p:spPr>
          <a:xfrm>
            <a:off x="3003292" y="5453216"/>
            <a:ext cx="1652913" cy="1239684"/>
          </a:xfrm>
          <a:prstGeom prst="rect">
            <a:avLst/>
          </a:prstGeom>
          <a:noFill/>
          <a:ln>
            <a:noFill/>
          </a:ln>
        </p:spPr>
      </p:pic>
      <p:pic>
        <p:nvPicPr>
          <p:cNvPr id="834" name="Google Shape;834;p93"/>
          <p:cNvPicPr preferRelativeResize="0"/>
          <p:nvPr/>
        </p:nvPicPr>
        <p:blipFill rotWithShape="1">
          <a:blip r:embed="rId8">
            <a:alphaModFix/>
          </a:blip>
          <a:srcRect b="0" l="0" r="0" t="0"/>
          <a:stretch/>
        </p:blipFill>
        <p:spPr>
          <a:xfrm>
            <a:off x="7616912" y="2028812"/>
            <a:ext cx="2070002" cy="2705238"/>
          </a:xfrm>
          <a:prstGeom prst="rect">
            <a:avLst/>
          </a:prstGeom>
          <a:noFill/>
          <a:ln>
            <a:noFill/>
          </a:ln>
        </p:spPr>
      </p:pic>
      <p:sp>
        <p:nvSpPr>
          <p:cNvPr id="835" name="Google Shape;835;p93"/>
          <p:cNvSpPr txBox="1"/>
          <p:nvPr/>
        </p:nvSpPr>
        <p:spPr>
          <a:xfrm>
            <a:off x="6629400" y="2946400"/>
            <a:ext cx="858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VS.</a:t>
            </a:r>
            <a:endParaRPr b="1" i="0" sz="3600" u="none" cap="none" strike="noStrike">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94"/>
          <p:cNvSpPr txBox="1"/>
          <p:nvPr/>
        </p:nvSpPr>
        <p:spPr>
          <a:xfrm>
            <a:off x="1392025" y="683950"/>
            <a:ext cx="9645900" cy="501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000"/>
              </a:spcBef>
              <a:spcAft>
                <a:spcPts val="0"/>
              </a:spcAft>
              <a:buNone/>
            </a:pPr>
            <a:r>
              <a:rPr lang="en-US" sz="2350">
                <a:solidFill>
                  <a:srgbClr val="181818"/>
                </a:solidFill>
                <a:highlight>
                  <a:srgbClr val="FFFFFF"/>
                </a:highlight>
                <a:latin typeface="Calibri"/>
                <a:ea typeface="Calibri"/>
                <a:cs typeface="Calibri"/>
                <a:sym typeface="Calibri"/>
              </a:rPr>
              <a:t>“TRY THIS: AUDIT YOUR TIME Spend a week tracking how much time you devote to the following: family, friends, health, and self. (Note that we’re leaving out sleeping, eating, and working. Work, in all its forms, can sprawl without boundaries. If this is the case for you, then set your own definition of when you are “officially” at work and make “extra work” one of your categories.) The areas where you spend the most time should match what you value the most. Say the amount of time that your job requires exceeds how important it is to you. That’s a sign that you need to look very closely at that decision. You’re deciding to spend time on something that doesn’t feel important to you. What are the values behind that decision? Are your earnings from your job ultimately serving your values?”</a:t>
            </a:r>
            <a:endParaRPr sz="2350">
              <a:solidFill>
                <a:srgbClr val="181818"/>
              </a:solidFill>
              <a:highlight>
                <a:srgbClr val="FFFFFF"/>
              </a:highlight>
              <a:latin typeface="Calibri"/>
              <a:ea typeface="Calibri"/>
              <a:cs typeface="Calibri"/>
              <a:sym typeface="Calibri"/>
            </a:endParaRPr>
          </a:p>
          <a:p>
            <a:pPr indent="0" lvl="0" marL="0" rtl="0" algn="l">
              <a:lnSpc>
                <a:spcPct val="100000"/>
              </a:lnSpc>
              <a:spcBef>
                <a:spcPts val="1000"/>
              </a:spcBef>
              <a:spcAft>
                <a:spcPts val="0"/>
              </a:spcAft>
              <a:buNone/>
            </a:pPr>
            <a:r>
              <a:rPr lang="en-US" sz="2350">
                <a:solidFill>
                  <a:srgbClr val="181818"/>
                </a:solidFill>
                <a:highlight>
                  <a:srgbClr val="FFFFFF"/>
                </a:highlight>
                <a:latin typeface="Calibri"/>
                <a:ea typeface="Calibri"/>
                <a:cs typeface="Calibri"/>
                <a:sym typeface="Calibri"/>
              </a:rPr>
              <a:t>― </a:t>
            </a:r>
            <a:r>
              <a:rPr b="1" lang="en-US" sz="2350">
                <a:solidFill>
                  <a:srgbClr val="333333"/>
                </a:solidFill>
                <a:highlight>
                  <a:srgbClr val="FFFFFF"/>
                </a:highlight>
                <a:latin typeface="Calibri"/>
                <a:ea typeface="Calibri"/>
                <a:cs typeface="Calibri"/>
                <a:sym typeface="Calibri"/>
              </a:rPr>
              <a:t>Jay Shetty, </a:t>
            </a:r>
            <a:r>
              <a:rPr b="1" lang="en-US" sz="2350" u="sng">
                <a:solidFill>
                  <a:srgbClr val="333333"/>
                </a:solidFill>
                <a:highlight>
                  <a:srgbClr val="FFFFFF"/>
                </a:highlight>
                <a:latin typeface="Calibri"/>
                <a:ea typeface="Calibri"/>
                <a:cs typeface="Calibri"/>
                <a:sym typeface="Calibri"/>
                <a:hlinkClick r:id="rId3">
                  <a:extLst>
                    <a:ext uri="{A12FA001-AC4F-418D-AE19-62706E023703}">
                      <ahyp:hlinkClr val="tx"/>
                    </a:ext>
                  </a:extLst>
                </a:hlinkClick>
              </a:rPr>
              <a:t>Think Like a Monk: Train Your Mind for Peace and Purpose Every Day</a:t>
            </a:r>
            <a:endParaRPr sz="2400">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95"/>
          <p:cNvSpPr txBox="1"/>
          <p:nvPr/>
        </p:nvSpPr>
        <p:spPr>
          <a:xfrm>
            <a:off x="1392025" y="683950"/>
            <a:ext cx="9645900" cy="3453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000"/>
              </a:spcBef>
              <a:spcAft>
                <a:spcPts val="0"/>
              </a:spcAft>
              <a:buClr>
                <a:schemeClr val="dk1"/>
              </a:buClr>
              <a:buSzPts val="1100"/>
              <a:buFont typeface="Arial"/>
              <a:buNone/>
            </a:pPr>
            <a:r>
              <a:rPr lang="en-US" sz="2550">
                <a:solidFill>
                  <a:srgbClr val="181818"/>
                </a:solidFill>
                <a:highlight>
                  <a:schemeClr val="lt1"/>
                </a:highlight>
                <a:latin typeface="Calibri"/>
                <a:ea typeface="Calibri"/>
                <a:cs typeface="Calibri"/>
                <a:sym typeface="Calibri"/>
              </a:rPr>
              <a:t>“No matter what you think your values are, your actions tell the real story. What we do with our spare time shows what we value. For instance, you might put spending time with your family at the top of your list of values, but if you spend all your free time playing golf, your actions don’t match your values, and you need to do some self-examination.”</a:t>
            </a:r>
            <a:endParaRPr sz="2550">
              <a:solidFill>
                <a:srgbClr val="181818"/>
              </a:solidFill>
              <a:highlight>
                <a:schemeClr val="lt1"/>
              </a:highlight>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lang="en-US" sz="2550">
                <a:solidFill>
                  <a:srgbClr val="181818"/>
                </a:solidFill>
                <a:highlight>
                  <a:schemeClr val="lt1"/>
                </a:highlight>
                <a:latin typeface="Calibri"/>
                <a:ea typeface="Calibri"/>
                <a:cs typeface="Calibri"/>
                <a:sym typeface="Calibri"/>
              </a:rPr>
              <a:t>― </a:t>
            </a:r>
            <a:r>
              <a:rPr b="1" lang="en-US" sz="2550">
                <a:solidFill>
                  <a:srgbClr val="333333"/>
                </a:solidFill>
                <a:highlight>
                  <a:schemeClr val="lt1"/>
                </a:highlight>
                <a:latin typeface="Calibri"/>
                <a:ea typeface="Calibri"/>
                <a:cs typeface="Calibri"/>
                <a:sym typeface="Calibri"/>
              </a:rPr>
              <a:t>Jay Shetty, </a:t>
            </a:r>
            <a:r>
              <a:rPr b="1" i="1" lang="en-US" sz="2550">
                <a:solidFill>
                  <a:srgbClr val="333333"/>
                </a:solidFill>
                <a:highlight>
                  <a:schemeClr val="lt1"/>
                </a:highlight>
                <a:uFill>
                  <a:noFill/>
                </a:uFill>
                <a:latin typeface="Calibri"/>
                <a:ea typeface="Calibri"/>
                <a:cs typeface="Calibri"/>
                <a:sym typeface="Calibri"/>
                <a:hlinkClick r:id="rId3">
                  <a:extLst>
                    <a:ext uri="{A12FA001-AC4F-418D-AE19-62706E023703}">
                      <ahyp:hlinkClr val="tx"/>
                    </a:ext>
                  </a:extLst>
                </a:hlinkClick>
              </a:rPr>
              <a:t>Think Like a Monk: Train Your Mind for Peace and Purpose Every Day</a:t>
            </a:r>
            <a:endParaRPr i="1" sz="3550">
              <a:solidFill>
                <a:srgbClr val="181818"/>
              </a:solidFill>
              <a:highlight>
                <a:srgbClr val="FFFFFF"/>
              </a:highlight>
              <a:latin typeface="Calibri"/>
              <a:ea typeface="Calibri"/>
              <a:cs typeface="Calibri"/>
              <a:sym typeface="Calibri"/>
            </a:endParaRPr>
          </a:p>
        </p:txBody>
      </p:sp>
      <p:sp>
        <p:nvSpPr>
          <p:cNvPr id="848" name="Google Shape;848;p95"/>
          <p:cNvSpPr txBox="1"/>
          <p:nvPr/>
        </p:nvSpPr>
        <p:spPr>
          <a:xfrm>
            <a:off x="1316350" y="4696600"/>
            <a:ext cx="9084300" cy="193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550">
                <a:solidFill>
                  <a:srgbClr val="181818"/>
                </a:solidFill>
                <a:highlight>
                  <a:srgbClr val="FFFFFF"/>
                </a:highlight>
                <a:latin typeface="Calibri"/>
                <a:ea typeface="Calibri"/>
                <a:cs typeface="Calibri"/>
                <a:sym typeface="Calibri"/>
              </a:rPr>
              <a:t>“A very small shift in direction can lead to a very meaningful change in destination”</a:t>
            </a:r>
            <a:endParaRPr sz="2550">
              <a:solidFill>
                <a:srgbClr val="181818"/>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lang="en-US" sz="2550">
                <a:solidFill>
                  <a:srgbClr val="181818"/>
                </a:solidFill>
                <a:highlight>
                  <a:srgbClr val="FFFFFF"/>
                </a:highlight>
                <a:latin typeface="Calibri"/>
                <a:ea typeface="Calibri"/>
                <a:cs typeface="Calibri"/>
                <a:sym typeface="Calibri"/>
              </a:rPr>
              <a:t>― </a:t>
            </a:r>
            <a:r>
              <a:rPr b="1" lang="en-US" sz="2550">
                <a:solidFill>
                  <a:srgbClr val="333333"/>
                </a:solidFill>
                <a:highlight>
                  <a:srgbClr val="FFFFFF"/>
                </a:highlight>
                <a:latin typeface="Calibri"/>
                <a:ea typeface="Calibri"/>
                <a:cs typeface="Calibri"/>
                <a:sym typeface="Calibri"/>
              </a:rPr>
              <a:t>James Clear, </a:t>
            </a:r>
            <a:r>
              <a:rPr b="1" i="1" lang="en-US" sz="2550">
                <a:solidFill>
                  <a:srgbClr val="333333"/>
                </a:solidFill>
                <a:highlight>
                  <a:srgbClr val="FFFFFF"/>
                </a:highlight>
                <a:uFill>
                  <a:noFill/>
                </a:uFill>
                <a:latin typeface="Calibri"/>
                <a:ea typeface="Calibri"/>
                <a:cs typeface="Calibri"/>
                <a:sym typeface="Calibri"/>
                <a:hlinkClick r:id="rId4">
                  <a:extLst>
                    <a:ext uri="{A12FA001-AC4F-418D-AE19-62706E023703}">
                      <ahyp:hlinkClr val="tx"/>
                    </a:ext>
                  </a:extLst>
                </a:hlinkClick>
              </a:rPr>
              <a:t>Atomic Habits: An Easy &amp; Proven Way to Build Good Habits &amp; Break Bad Ones</a:t>
            </a:r>
            <a:endParaRPr i="1" sz="2550">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96"/>
          <p:cNvSpPr txBox="1"/>
          <p:nvPr/>
        </p:nvSpPr>
        <p:spPr>
          <a:xfrm>
            <a:off x="1153825" y="1115550"/>
            <a:ext cx="9425700" cy="462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950">
                <a:solidFill>
                  <a:srgbClr val="181818"/>
                </a:solidFill>
                <a:highlight>
                  <a:srgbClr val="FFFFFF"/>
                </a:highlight>
                <a:latin typeface="Merriweather"/>
                <a:ea typeface="Merriweather"/>
                <a:cs typeface="Merriweather"/>
                <a:sym typeface="Merriweather"/>
              </a:rPr>
              <a:t>“It is easy to get bogged down trying to find the optimal plan for change: the fastest way to lose weight, the best program to build muscle, the perfect idea for a side hustle. We are so focused on figuring out the best approach that we never get around to taking action. As Voltaire once wrote, “The best is the enemy of the good.” I refer to this as the difference between being in motion and taking action. The two ideas sound similar, but they’re not the same. When you’re in motion, you’re planning and strategizing and learning. Those are all good things, but they don’t produce a result. Action [TRACTION], on the other hand, is the type of behavior that will deliver an outcome. If I outline twenty ideas for articles I want to write, that’s motion. If I actually sit down and write an article, that’s action.”</a:t>
            </a:r>
            <a:endParaRPr sz="1950">
              <a:solidFill>
                <a:srgbClr val="181818"/>
              </a:solidFill>
              <a:highlight>
                <a:srgbClr val="FFFFFF"/>
              </a:highlight>
              <a:latin typeface="Merriweather"/>
              <a:ea typeface="Merriweather"/>
              <a:cs typeface="Merriweather"/>
              <a:sym typeface="Merriweather"/>
            </a:endParaRPr>
          </a:p>
          <a:p>
            <a:pPr indent="0" lvl="0" marL="0" rtl="0" algn="l">
              <a:lnSpc>
                <a:spcPct val="115000"/>
              </a:lnSpc>
              <a:spcBef>
                <a:spcPts val="0"/>
              </a:spcBef>
              <a:spcAft>
                <a:spcPts val="0"/>
              </a:spcAft>
              <a:buNone/>
            </a:pPr>
            <a:r>
              <a:rPr lang="en-US" sz="1950">
                <a:solidFill>
                  <a:srgbClr val="181818"/>
                </a:solidFill>
                <a:highlight>
                  <a:srgbClr val="FFFFFF"/>
                </a:highlight>
                <a:latin typeface="Merriweather"/>
                <a:ea typeface="Merriweather"/>
                <a:cs typeface="Merriweather"/>
                <a:sym typeface="Merriweather"/>
              </a:rPr>
              <a:t>― </a:t>
            </a:r>
            <a:r>
              <a:rPr b="1" lang="en-US" sz="1950">
                <a:solidFill>
                  <a:srgbClr val="333333"/>
                </a:solidFill>
                <a:highlight>
                  <a:srgbClr val="FFFFFF"/>
                </a:highlight>
              </a:rPr>
              <a:t>James Clear, </a:t>
            </a:r>
            <a:r>
              <a:rPr b="1" lang="en-US" sz="1950">
                <a:solidFill>
                  <a:srgbClr val="333333"/>
                </a:solidFill>
                <a:highlight>
                  <a:srgbClr val="FFFFFF"/>
                </a:highlight>
                <a:uFill>
                  <a:noFill/>
                </a:uFill>
                <a:hlinkClick r:id="rId3">
                  <a:extLst>
                    <a:ext uri="{A12FA001-AC4F-418D-AE19-62706E023703}">
                      <ahyp:hlinkClr val="tx"/>
                    </a:ext>
                  </a:extLst>
                </a:hlinkClick>
              </a:rPr>
              <a:t>Atomic Habits: An Easy &amp; Proven Way to Build Good Habits &amp; Break Bad Ones</a:t>
            </a:r>
            <a:endParaRPr sz="23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97"/>
          <p:cNvSpPr txBox="1"/>
          <p:nvPr/>
        </p:nvSpPr>
        <p:spPr>
          <a:xfrm>
            <a:off x="1153825" y="1115550"/>
            <a:ext cx="9425700" cy="470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350">
                <a:solidFill>
                  <a:srgbClr val="181818"/>
                </a:solidFill>
                <a:highlight>
                  <a:srgbClr val="FFFFFF"/>
                </a:highlight>
                <a:latin typeface="Merriweather"/>
                <a:ea typeface="Merriweather"/>
                <a:cs typeface="Merriweather"/>
                <a:sym typeface="Merriweather"/>
              </a:rPr>
              <a:t>“If motion doesn’t lead to results, why do we do it? Sometimes we do it because we actually need to plan or learn more. But more often than not, we do it because motion allows us to feel like we’re making progress without running the risk of failure. Most of us are experts at avoiding criticism. It doesn’t feel good to fail or to be judged publicly, so we tend to avoid situations where that might happen. And that’s the biggest reason why you slip into motion rather than taking action: you want to delay failure.”</a:t>
            </a:r>
            <a:endParaRPr sz="2350">
              <a:solidFill>
                <a:srgbClr val="181818"/>
              </a:solidFill>
              <a:highlight>
                <a:srgbClr val="FFFFFF"/>
              </a:highlight>
              <a:latin typeface="Merriweather"/>
              <a:ea typeface="Merriweather"/>
              <a:cs typeface="Merriweather"/>
              <a:sym typeface="Merriweather"/>
            </a:endParaRPr>
          </a:p>
          <a:p>
            <a:pPr indent="0" lvl="0" marL="0" rtl="0" algn="l">
              <a:lnSpc>
                <a:spcPct val="115000"/>
              </a:lnSpc>
              <a:spcBef>
                <a:spcPts val="0"/>
              </a:spcBef>
              <a:spcAft>
                <a:spcPts val="0"/>
              </a:spcAft>
              <a:buNone/>
            </a:pPr>
            <a:r>
              <a:rPr lang="en-US" sz="2350">
                <a:solidFill>
                  <a:srgbClr val="181818"/>
                </a:solidFill>
                <a:highlight>
                  <a:srgbClr val="FFFFFF"/>
                </a:highlight>
                <a:latin typeface="Merriweather"/>
                <a:ea typeface="Merriweather"/>
                <a:cs typeface="Merriweather"/>
                <a:sym typeface="Merriweather"/>
              </a:rPr>
              <a:t>― </a:t>
            </a:r>
            <a:r>
              <a:rPr b="1" lang="en-US" sz="2350">
                <a:solidFill>
                  <a:srgbClr val="333333"/>
                </a:solidFill>
                <a:highlight>
                  <a:srgbClr val="FFFFFF"/>
                </a:highlight>
              </a:rPr>
              <a:t>James Clear, </a:t>
            </a:r>
            <a:r>
              <a:rPr b="1" lang="en-US" sz="2350">
                <a:solidFill>
                  <a:srgbClr val="333333"/>
                </a:solidFill>
                <a:highlight>
                  <a:srgbClr val="FFFFFF"/>
                </a:highlight>
                <a:uFill>
                  <a:noFill/>
                </a:uFill>
                <a:hlinkClick r:id="rId3">
                  <a:extLst>
                    <a:ext uri="{A12FA001-AC4F-418D-AE19-62706E023703}">
                      <ahyp:hlinkClr val="tx"/>
                    </a:ext>
                  </a:extLst>
                </a:hlinkClick>
              </a:rPr>
              <a:t>Atomic Habits: An Easy &amp; Proven Way to Build Good Habits &amp; Break Bad Ones</a:t>
            </a:r>
            <a:endParaRPr sz="3250">
              <a:solidFill>
                <a:srgbClr val="181818"/>
              </a:solidFill>
              <a:highlight>
                <a:srgbClr val="FFFFFF"/>
              </a:highlight>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6"/>
          <p:cNvPicPr preferRelativeResize="0"/>
          <p:nvPr/>
        </p:nvPicPr>
        <p:blipFill>
          <a:blip r:embed="rId3">
            <a:alphaModFix/>
          </a:blip>
          <a:stretch>
            <a:fillRect/>
          </a:stretch>
        </p:blipFill>
        <p:spPr>
          <a:xfrm>
            <a:off x="0" y="390300"/>
            <a:ext cx="8338774" cy="5519851"/>
          </a:xfrm>
          <a:prstGeom prst="rect">
            <a:avLst/>
          </a:prstGeom>
          <a:noFill/>
          <a:ln>
            <a:noFill/>
          </a:ln>
        </p:spPr>
      </p:pic>
      <p:pic>
        <p:nvPicPr>
          <p:cNvPr id="199" name="Google Shape;199;p26"/>
          <p:cNvPicPr preferRelativeResize="0"/>
          <p:nvPr/>
        </p:nvPicPr>
        <p:blipFill>
          <a:blip r:embed="rId4">
            <a:alphaModFix/>
          </a:blip>
          <a:stretch>
            <a:fillRect/>
          </a:stretch>
        </p:blipFill>
        <p:spPr>
          <a:xfrm>
            <a:off x="8133725" y="1579750"/>
            <a:ext cx="4013676" cy="5166751"/>
          </a:xfrm>
          <a:prstGeom prst="rect">
            <a:avLst/>
          </a:prstGeom>
          <a:noFill/>
          <a:ln>
            <a:noFill/>
          </a:ln>
        </p:spPr>
      </p:pic>
      <p:sp>
        <p:nvSpPr>
          <p:cNvPr id="200" name="Google Shape;200;p26"/>
          <p:cNvSpPr txBox="1"/>
          <p:nvPr/>
        </p:nvSpPr>
        <p:spPr>
          <a:xfrm>
            <a:off x="130000" y="2027950"/>
            <a:ext cx="12017400" cy="1092900"/>
          </a:xfrm>
          <a:prstGeom prst="rect">
            <a:avLst/>
          </a:prstGeom>
          <a:solidFill>
            <a:schemeClr val="lt1"/>
          </a:solidFill>
          <a:ln cap="flat" cmpd="sng" w="9525">
            <a:solidFill>
              <a:srgbClr val="073763"/>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Dr. Heidi Hanna ("the Stress Detective") has surveyed over 80,000 people. </a:t>
            </a:r>
            <a:endParaRPr sz="24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400"/>
              <a:buFont typeface="Arial"/>
              <a:buNone/>
            </a:pPr>
            <a:r>
              <a:rPr b="1" lang="en-US" sz="3500">
                <a:solidFill>
                  <a:srgbClr val="1C4587"/>
                </a:solidFill>
                <a:latin typeface="Calibri"/>
                <a:ea typeface="Calibri"/>
                <a:cs typeface="Calibri"/>
                <a:sym typeface="Calibri"/>
              </a:rPr>
              <a:t>What is the top thing that causes people stress in the morning?</a:t>
            </a:r>
            <a:endParaRPr b="1" sz="3700">
              <a:solidFill>
                <a:srgbClr val="1C4587"/>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98"/>
          <p:cNvSpPr txBox="1"/>
          <p:nvPr/>
        </p:nvSpPr>
        <p:spPr>
          <a:xfrm>
            <a:off x="968700" y="691775"/>
            <a:ext cx="10254600" cy="565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100">
                <a:solidFill>
                  <a:schemeClr val="dk1"/>
                </a:solidFill>
              </a:rPr>
              <a:t>Amy Blankston, co-founder of Digital Wellness Institute: </a:t>
            </a:r>
            <a:endParaRPr sz="2100">
              <a:solidFill>
                <a:schemeClr val="dk1"/>
              </a:solidFill>
            </a:endParaRPr>
          </a:p>
          <a:p>
            <a:pPr indent="0" lvl="0" marL="0" rtl="0" algn="l">
              <a:lnSpc>
                <a:spcPct val="115000"/>
              </a:lnSpc>
              <a:spcBef>
                <a:spcPts val="0"/>
              </a:spcBef>
              <a:spcAft>
                <a:spcPts val="0"/>
              </a:spcAft>
              <a:buNone/>
            </a:pPr>
            <a:r>
              <a:t/>
            </a:r>
            <a:endParaRPr sz="2100">
              <a:solidFill>
                <a:schemeClr val="dk1"/>
              </a:solidFill>
            </a:endParaRPr>
          </a:p>
          <a:p>
            <a:pPr indent="0" lvl="0" marL="0" rtl="0" algn="l">
              <a:lnSpc>
                <a:spcPct val="115000"/>
              </a:lnSpc>
              <a:spcBef>
                <a:spcPts val="0"/>
              </a:spcBef>
              <a:spcAft>
                <a:spcPts val="0"/>
              </a:spcAft>
              <a:buNone/>
            </a:pPr>
            <a:r>
              <a:rPr i="1" lang="en-US" sz="2300">
                <a:solidFill>
                  <a:schemeClr val="dk1"/>
                </a:solidFill>
              </a:rPr>
              <a:t>"I was reading recently [a] blog about how we have...time blocks in our lives that if you count up the number of blocks of time you have until you die, which is a little bit morbid, you begin to realize, I have X number of dinners with my family. I have this much time to write this book. I have that much time to learn a new instrument and all of a sudden time, the value of time really rises to the surface of, we begin to say, okay, yes, I want to check that, but what's best for me right now, who I want to be is the person who can find balance amidst all of that temptation and say this is what I needed to do. It's developing that discipline that is adjusting to the new era that we're living in." </a:t>
            </a:r>
            <a:endParaRPr i="1" sz="2300">
              <a:solidFill>
                <a:schemeClr val="dk1"/>
              </a:solidFill>
            </a:endParaRPr>
          </a:p>
          <a:p>
            <a:pPr indent="0" lvl="0" marL="0" rtl="0" algn="l">
              <a:lnSpc>
                <a:spcPct val="115000"/>
              </a:lnSpc>
              <a:spcBef>
                <a:spcPts val="0"/>
              </a:spcBef>
              <a:spcAft>
                <a:spcPts val="0"/>
              </a:spcAft>
              <a:buNone/>
            </a:pPr>
            <a:r>
              <a:t/>
            </a:r>
            <a:endParaRPr sz="2100">
              <a:solidFill>
                <a:schemeClr val="dk1"/>
              </a:solidFill>
            </a:endParaRPr>
          </a:p>
          <a:p>
            <a:pPr indent="0" lvl="0" marL="0" rtl="0" algn="l">
              <a:lnSpc>
                <a:spcPct val="115000"/>
              </a:lnSpc>
              <a:spcBef>
                <a:spcPts val="0"/>
              </a:spcBef>
              <a:spcAft>
                <a:spcPts val="0"/>
              </a:spcAft>
              <a:buNone/>
            </a:pPr>
            <a:r>
              <a:rPr lang="en-US" sz="2100">
                <a:solidFill>
                  <a:schemeClr val="dk1"/>
                </a:solidFill>
              </a:rPr>
              <a:t>https://findingbrave.org/wp-content/uploads/2017/08/Transcript-FInding-Brave-Episode-39-Amy-Blankson-How-to-Leverage-Technology-to-Increase-Your-Happiness.pdf</a:t>
            </a:r>
            <a:endParaRPr sz="24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99"/>
          <p:cNvSpPr txBox="1"/>
          <p:nvPr/>
        </p:nvSpPr>
        <p:spPr>
          <a:xfrm>
            <a:off x="2015175" y="1478850"/>
            <a:ext cx="7849200" cy="3667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500">
                <a:solidFill>
                  <a:schemeClr val="dk1"/>
                </a:solidFill>
              </a:rPr>
              <a:t>We can check our cell phones around 100 times a day! </a:t>
            </a:r>
            <a:r>
              <a:rPr lang="en-US" sz="2500" u="sng">
                <a:solidFill>
                  <a:srgbClr val="1155CC"/>
                </a:solidFill>
                <a:highlight>
                  <a:srgbClr val="FFFFFF"/>
                </a:highlight>
                <a:hlinkClick r:id="rId3">
                  <a:extLst>
                    <a:ext uri="{A12FA001-AC4F-418D-AE19-62706E023703}">
                      <ahyp:hlinkClr val="tx"/>
                    </a:ext>
                  </a:extLst>
                </a:hlinkClick>
              </a:rPr>
              <a:t>https://www.bankmycell.com/blog/smartphone-addiction/</a:t>
            </a:r>
            <a:endParaRPr sz="2500">
              <a:solidFill>
                <a:schemeClr val="dk1"/>
              </a:solidFill>
            </a:endParaRPr>
          </a:p>
          <a:p>
            <a:pPr indent="0" lvl="0" marL="0" rtl="0" algn="l">
              <a:lnSpc>
                <a:spcPct val="115000"/>
              </a:lnSpc>
              <a:spcBef>
                <a:spcPts val="0"/>
              </a:spcBef>
              <a:spcAft>
                <a:spcPts val="0"/>
              </a:spcAft>
              <a:buNone/>
            </a:pPr>
            <a:r>
              <a:t/>
            </a:r>
            <a:endParaRPr sz="2500">
              <a:solidFill>
                <a:schemeClr val="dk1"/>
              </a:solidFill>
            </a:endParaRPr>
          </a:p>
          <a:p>
            <a:pPr indent="0" lvl="0" marL="0" rtl="0" algn="l">
              <a:lnSpc>
                <a:spcPct val="115000"/>
              </a:lnSpc>
              <a:spcBef>
                <a:spcPts val="0"/>
              </a:spcBef>
              <a:spcAft>
                <a:spcPts val="0"/>
              </a:spcAft>
              <a:buNone/>
            </a:pPr>
            <a:r>
              <a:rPr lang="en-US" sz="2500">
                <a:solidFill>
                  <a:schemeClr val="dk1"/>
                </a:solidFill>
              </a:rPr>
              <a:t>This music video captures the challenges of living in a "Check Your Phone" culture: </a:t>
            </a:r>
            <a:endParaRPr sz="2500">
              <a:solidFill>
                <a:schemeClr val="dk1"/>
              </a:solidFill>
            </a:endParaRPr>
          </a:p>
          <a:p>
            <a:pPr indent="0" lvl="0" marL="0" rtl="0" algn="l">
              <a:lnSpc>
                <a:spcPct val="115000"/>
              </a:lnSpc>
              <a:spcBef>
                <a:spcPts val="0"/>
              </a:spcBef>
              <a:spcAft>
                <a:spcPts val="0"/>
              </a:spcAft>
              <a:buNone/>
            </a:pPr>
            <a:r>
              <a:rPr lang="en-US" sz="2500" u="sng">
                <a:solidFill>
                  <a:srgbClr val="1155CC"/>
                </a:solidFill>
                <a:hlinkClick r:id="rId4">
                  <a:extLst>
                    <a:ext uri="{A12FA001-AC4F-418D-AE19-62706E023703}">
                      <ahyp:hlinkClr val="tx"/>
                    </a:ext>
                  </a:extLst>
                </a:hlinkClick>
              </a:rPr>
              <a:t>https://www.youtube.com/watch?v=sVaw2ggTydc</a:t>
            </a:r>
            <a:endParaRPr sz="28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00"/>
          <p:cNvSpPr txBox="1"/>
          <p:nvPr/>
        </p:nvSpPr>
        <p:spPr>
          <a:xfrm>
            <a:off x="3289300" y="294156"/>
            <a:ext cx="5003799" cy="8540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What do you see?</a:t>
            </a:r>
            <a:endParaRPr b="0" i="0" sz="1400" u="none" cap="none" strike="noStrike">
              <a:solidFill>
                <a:srgbClr val="000000"/>
              </a:solidFill>
              <a:latin typeface="Arial"/>
              <a:ea typeface="Arial"/>
              <a:cs typeface="Arial"/>
              <a:sym typeface="Arial"/>
            </a:endParaRPr>
          </a:p>
        </p:txBody>
      </p:sp>
      <p:pic>
        <p:nvPicPr>
          <p:cNvPr id="879" name="Google Shape;879;p100"/>
          <p:cNvPicPr preferRelativeResize="0"/>
          <p:nvPr/>
        </p:nvPicPr>
        <p:blipFill rotWithShape="1">
          <a:blip r:embed="rId3">
            <a:alphaModFix/>
          </a:blip>
          <a:srcRect b="9184" l="11950" r="15722" t="15002"/>
          <a:stretch/>
        </p:blipFill>
        <p:spPr>
          <a:xfrm>
            <a:off x="10720318" y="109141"/>
            <a:ext cx="1178675" cy="1039090"/>
          </a:xfrm>
          <a:prstGeom prst="rect">
            <a:avLst/>
          </a:prstGeom>
          <a:noFill/>
          <a:ln>
            <a:noFill/>
          </a:ln>
        </p:spPr>
      </p:pic>
      <p:pic>
        <p:nvPicPr>
          <p:cNvPr id="880" name="Google Shape;880;p100"/>
          <p:cNvPicPr preferRelativeResize="0"/>
          <p:nvPr/>
        </p:nvPicPr>
        <p:blipFill rotWithShape="1">
          <a:blip r:embed="rId4">
            <a:alphaModFix/>
          </a:blip>
          <a:srcRect b="0" l="0" r="0" t="0"/>
          <a:stretch/>
        </p:blipFill>
        <p:spPr>
          <a:xfrm>
            <a:off x="1066800" y="317500"/>
            <a:ext cx="10045700" cy="6223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01"/>
          <p:cNvSpPr txBox="1"/>
          <p:nvPr/>
        </p:nvSpPr>
        <p:spPr>
          <a:xfrm>
            <a:off x="3289300" y="294156"/>
            <a:ext cx="5003799" cy="8540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What do you see?</a:t>
            </a:r>
            <a:endParaRPr b="0" i="0" sz="1400" u="none" cap="none" strike="noStrike">
              <a:solidFill>
                <a:srgbClr val="000000"/>
              </a:solidFill>
              <a:latin typeface="Arial"/>
              <a:ea typeface="Arial"/>
              <a:cs typeface="Arial"/>
              <a:sym typeface="Arial"/>
            </a:endParaRPr>
          </a:p>
        </p:txBody>
      </p:sp>
      <p:pic>
        <p:nvPicPr>
          <p:cNvPr id="887" name="Google Shape;887;p101"/>
          <p:cNvPicPr preferRelativeResize="0"/>
          <p:nvPr/>
        </p:nvPicPr>
        <p:blipFill rotWithShape="1">
          <a:blip r:embed="rId3">
            <a:alphaModFix/>
          </a:blip>
          <a:srcRect b="0" l="0" r="0" t="0"/>
          <a:stretch/>
        </p:blipFill>
        <p:spPr>
          <a:xfrm>
            <a:off x="4076700" y="1759438"/>
            <a:ext cx="3390900" cy="426036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102"/>
          <p:cNvSpPr txBox="1"/>
          <p:nvPr/>
        </p:nvSpPr>
        <p:spPr>
          <a:xfrm>
            <a:off x="889000" y="294156"/>
            <a:ext cx="9842400" cy="85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Calibri"/>
              <a:buNone/>
            </a:pPr>
            <a:r>
              <a:rPr b="1" i="0" lang="en-US" sz="3600" u="none" cap="none" strike="noStrike">
                <a:solidFill>
                  <a:schemeClr val="dk1"/>
                </a:solidFill>
                <a:latin typeface="Calibri"/>
                <a:ea typeface="Calibri"/>
                <a:cs typeface="Calibri"/>
                <a:sym typeface="Calibri"/>
              </a:rPr>
              <a:t>A values-centered approach to time</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=Easier to define distraction</a:t>
            </a:r>
            <a:endParaRPr b="0" i="0" sz="1400" u="none" cap="none" strike="noStrike">
              <a:solidFill>
                <a:srgbClr val="000000"/>
              </a:solidFill>
              <a:latin typeface="Arial"/>
              <a:ea typeface="Arial"/>
              <a:cs typeface="Arial"/>
              <a:sym typeface="Arial"/>
            </a:endParaRPr>
          </a:p>
        </p:txBody>
      </p:sp>
      <p:pic>
        <p:nvPicPr>
          <p:cNvPr id="894" name="Google Shape;894;p102"/>
          <p:cNvPicPr preferRelativeResize="0"/>
          <p:nvPr/>
        </p:nvPicPr>
        <p:blipFill rotWithShape="1">
          <a:blip r:embed="rId3">
            <a:alphaModFix/>
          </a:blip>
          <a:srcRect b="0" l="0" r="0" t="0"/>
          <a:stretch/>
        </p:blipFill>
        <p:spPr>
          <a:xfrm>
            <a:off x="698500" y="1759438"/>
            <a:ext cx="3390900" cy="4260362"/>
          </a:xfrm>
          <a:prstGeom prst="rect">
            <a:avLst/>
          </a:prstGeom>
          <a:noFill/>
          <a:ln>
            <a:noFill/>
          </a:ln>
        </p:spPr>
      </p:pic>
      <p:pic>
        <p:nvPicPr>
          <p:cNvPr id="895" name="Google Shape;895;p102"/>
          <p:cNvPicPr preferRelativeResize="0"/>
          <p:nvPr/>
        </p:nvPicPr>
        <p:blipFill rotWithShape="1">
          <a:blip r:embed="rId4">
            <a:alphaModFix amt="64000"/>
          </a:blip>
          <a:srcRect b="0" l="0" r="0" t="0"/>
          <a:stretch/>
        </p:blipFill>
        <p:spPr>
          <a:xfrm>
            <a:off x="9321800" y="118748"/>
            <a:ext cx="3039326" cy="2694139"/>
          </a:xfrm>
          <a:prstGeom prst="rect">
            <a:avLst/>
          </a:prstGeom>
          <a:noFill/>
          <a:ln>
            <a:noFill/>
          </a:ln>
        </p:spPr>
      </p:pic>
      <p:sp>
        <p:nvSpPr>
          <p:cNvPr id="896" name="Google Shape;896;p102"/>
          <p:cNvSpPr/>
          <p:nvPr/>
        </p:nvSpPr>
        <p:spPr>
          <a:xfrm>
            <a:off x="10216332" y="876300"/>
            <a:ext cx="1088400" cy="1098000"/>
          </a:xfrm>
          <a:prstGeom prst="ellipse">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7" name="Google Shape;897;p102"/>
          <p:cNvSpPr/>
          <p:nvPr/>
        </p:nvSpPr>
        <p:spPr>
          <a:xfrm>
            <a:off x="10642272" y="1300346"/>
            <a:ext cx="232500" cy="231600"/>
          </a:xfrm>
          <a:prstGeom prst="ellipse">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8" name="Google Shape;898;p102"/>
          <p:cNvSpPr/>
          <p:nvPr/>
        </p:nvSpPr>
        <p:spPr>
          <a:xfrm>
            <a:off x="4762500" y="2354133"/>
            <a:ext cx="4991100" cy="28623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In art, the negative space is the space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around and between the desired object of attention</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pic>
        <p:nvPicPr>
          <p:cNvPr id="899" name="Google Shape;899;p102"/>
          <p:cNvPicPr preferRelativeResize="0"/>
          <p:nvPr/>
        </p:nvPicPr>
        <p:blipFill rotWithShape="1">
          <a:blip r:embed="rId5">
            <a:alphaModFix/>
          </a:blip>
          <a:srcRect b="0" l="0" r="0" t="0"/>
          <a:stretch/>
        </p:blipFill>
        <p:spPr>
          <a:xfrm>
            <a:off x="10109200" y="4921563"/>
            <a:ext cx="1957040" cy="18044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03"/>
          <p:cNvSpPr txBox="1"/>
          <p:nvPr/>
        </p:nvSpPr>
        <p:spPr>
          <a:xfrm>
            <a:off x="1003300" y="281456"/>
            <a:ext cx="9931500" cy="85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Who do you want to become?</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“I am the type of person who ___________.”</a:t>
            </a:r>
            <a:endParaRPr b="0" i="0" sz="1400" u="none" cap="none" strike="noStrike">
              <a:solidFill>
                <a:srgbClr val="000000"/>
              </a:solidFill>
              <a:latin typeface="Arial"/>
              <a:ea typeface="Arial"/>
              <a:cs typeface="Arial"/>
              <a:sym typeface="Arial"/>
            </a:endParaRPr>
          </a:p>
        </p:txBody>
      </p:sp>
      <p:pic>
        <p:nvPicPr>
          <p:cNvPr id="906" name="Google Shape;906;p103"/>
          <p:cNvPicPr preferRelativeResize="0"/>
          <p:nvPr/>
        </p:nvPicPr>
        <p:blipFill rotWithShape="1">
          <a:blip r:embed="rId3">
            <a:alphaModFix/>
          </a:blip>
          <a:srcRect b="0" l="0" r="48689" t="0"/>
          <a:stretch/>
        </p:blipFill>
        <p:spPr>
          <a:xfrm>
            <a:off x="4724400" y="1784838"/>
            <a:ext cx="1739900" cy="426036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id="912" name="Google Shape;912;p104"/>
          <p:cNvPicPr preferRelativeResize="0"/>
          <p:nvPr/>
        </p:nvPicPr>
        <p:blipFill rotWithShape="1">
          <a:blip r:embed="rId3">
            <a:alphaModFix/>
          </a:blip>
          <a:srcRect b="0" l="0" r="48689" t="0"/>
          <a:stretch/>
        </p:blipFill>
        <p:spPr>
          <a:xfrm>
            <a:off x="4724400" y="1784838"/>
            <a:ext cx="1739900" cy="4260362"/>
          </a:xfrm>
          <a:prstGeom prst="rect">
            <a:avLst/>
          </a:prstGeom>
          <a:noFill/>
          <a:ln cap="flat" cmpd="sng" w="9525">
            <a:solidFill>
              <a:schemeClr val="dk1"/>
            </a:solidFill>
            <a:prstDash val="solid"/>
            <a:round/>
            <a:headEnd len="sm" w="sm" type="none"/>
            <a:tailEnd len="sm" w="sm" type="none"/>
          </a:ln>
        </p:spPr>
      </p:pic>
      <p:pic>
        <p:nvPicPr>
          <p:cNvPr id="913" name="Google Shape;913;p104"/>
          <p:cNvPicPr preferRelativeResize="0"/>
          <p:nvPr/>
        </p:nvPicPr>
        <p:blipFill rotWithShape="1">
          <a:blip r:embed="rId4">
            <a:alphaModFix/>
          </a:blip>
          <a:srcRect b="9188" l="11948" r="15723" t="15002"/>
          <a:stretch/>
        </p:blipFill>
        <p:spPr>
          <a:xfrm>
            <a:off x="10682218" y="109141"/>
            <a:ext cx="1178674" cy="1039090"/>
          </a:xfrm>
          <a:prstGeom prst="rect">
            <a:avLst/>
          </a:prstGeom>
          <a:noFill/>
          <a:ln>
            <a:noFill/>
          </a:ln>
        </p:spPr>
      </p:pic>
      <p:sp>
        <p:nvSpPr>
          <p:cNvPr id="914" name="Google Shape;914;p104"/>
          <p:cNvSpPr txBox="1"/>
          <p:nvPr/>
        </p:nvSpPr>
        <p:spPr>
          <a:xfrm>
            <a:off x="1498600" y="268756"/>
            <a:ext cx="8788500" cy="85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Who do you want to become?</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(Writing helps us define this more…)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pic>
        <p:nvPicPr>
          <p:cNvPr id="920" name="Google Shape;920;p105"/>
          <p:cNvPicPr preferRelativeResize="0"/>
          <p:nvPr/>
        </p:nvPicPr>
        <p:blipFill rotWithShape="1">
          <a:blip r:embed="rId3">
            <a:alphaModFix/>
          </a:blip>
          <a:srcRect b="0" l="0" r="48689" t="0"/>
          <a:stretch/>
        </p:blipFill>
        <p:spPr>
          <a:xfrm>
            <a:off x="4800182" y="1911838"/>
            <a:ext cx="1739900" cy="4260362"/>
          </a:xfrm>
          <a:prstGeom prst="rect">
            <a:avLst/>
          </a:prstGeom>
          <a:noFill/>
          <a:ln cap="flat" cmpd="sng" w="9525">
            <a:solidFill>
              <a:schemeClr val="dk1"/>
            </a:solidFill>
            <a:prstDash val="solid"/>
            <a:round/>
            <a:headEnd len="sm" w="sm" type="none"/>
            <a:tailEnd len="sm" w="sm" type="none"/>
          </a:ln>
        </p:spPr>
      </p:pic>
      <p:sp>
        <p:nvSpPr>
          <p:cNvPr id="921" name="Google Shape;921;p105"/>
          <p:cNvSpPr/>
          <p:nvPr/>
        </p:nvSpPr>
        <p:spPr>
          <a:xfrm rot="-4571237">
            <a:off x="6101377" y="3964481"/>
            <a:ext cx="354347" cy="409937"/>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922" name="Google Shape;922;p105"/>
          <p:cNvPicPr preferRelativeResize="0"/>
          <p:nvPr/>
        </p:nvPicPr>
        <p:blipFill rotWithShape="1">
          <a:blip r:embed="rId4">
            <a:alphaModFix/>
          </a:blip>
          <a:srcRect b="9188" l="11948" r="15723" t="15002"/>
          <a:stretch/>
        </p:blipFill>
        <p:spPr>
          <a:xfrm>
            <a:off x="10771118" y="109141"/>
            <a:ext cx="1178674" cy="1039090"/>
          </a:xfrm>
          <a:prstGeom prst="rect">
            <a:avLst/>
          </a:prstGeom>
          <a:noFill/>
          <a:ln>
            <a:noFill/>
          </a:ln>
        </p:spPr>
      </p:pic>
      <p:sp>
        <p:nvSpPr>
          <p:cNvPr id="923" name="Google Shape;923;p105"/>
          <p:cNvSpPr/>
          <p:nvPr/>
        </p:nvSpPr>
        <p:spPr>
          <a:xfrm rot="6974977">
            <a:off x="5357087" y="4881616"/>
            <a:ext cx="1023553" cy="1031872"/>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4" name="Google Shape;924;p105"/>
          <p:cNvSpPr/>
          <p:nvPr/>
        </p:nvSpPr>
        <p:spPr>
          <a:xfrm rot="-4471790">
            <a:off x="4891564" y="2550798"/>
            <a:ext cx="1023481" cy="1031928"/>
          </a:xfrm>
          <a:prstGeom prst="arc">
            <a:avLst>
              <a:gd fmla="val 16200000" name="adj1"/>
              <a:gd fmla="val 147112"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5" name="Google Shape;925;p105"/>
          <p:cNvSpPr/>
          <p:nvPr/>
        </p:nvSpPr>
        <p:spPr>
          <a:xfrm rot="-8053071">
            <a:off x="4814292" y="4162649"/>
            <a:ext cx="745926" cy="763319"/>
          </a:xfrm>
          <a:prstGeom prst="arc">
            <a:avLst>
              <a:gd fmla="val 16200000" name="adj1"/>
              <a:gd fmla="val 0" name="adj2"/>
            </a:avLst>
          </a:prstGeom>
          <a:noFill/>
          <a:ln cap="flat" cmpd="sng" w="3175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6" name="Google Shape;926;p105"/>
          <p:cNvSpPr txBox="1"/>
          <p:nvPr/>
        </p:nvSpPr>
        <p:spPr>
          <a:xfrm>
            <a:off x="455025" y="268750"/>
            <a:ext cx="10189500" cy="1067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Who do you want to become?</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Be clear and specific about defining your values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grpSp>
        <p:nvGrpSpPr>
          <p:cNvPr id="932" name="Google Shape;932;p106"/>
          <p:cNvGrpSpPr/>
          <p:nvPr/>
        </p:nvGrpSpPr>
        <p:grpSpPr>
          <a:xfrm>
            <a:off x="4127800" y="1917625"/>
            <a:ext cx="3299100" cy="3185400"/>
            <a:chOff x="4127800" y="1917625"/>
            <a:chExt cx="3299100" cy="3185400"/>
          </a:xfrm>
        </p:grpSpPr>
        <p:sp>
          <p:nvSpPr>
            <p:cNvPr id="933" name="Google Shape;933;p106"/>
            <p:cNvSpPr/>
            <p:nvPr/>
          </p:nvSpPr>
          <p:spPr>
            <a:xfrm>
              <a:off x="4647850" y="2413400"/>
              <a:ext cx="2242800" cy="2169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06"/>
            <p:cNvSpPr/>
            <p:nvPr/>
          </p:nvSpPr>
          <p:spPr>
            <a:xfrm>
              <a:off x="5205425" y="2925200"/>
              <a:ext cx="1105200" cy="1121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06"/>
            <p:cNvSpPr/>
            <p:nvPr/>
          </p:nvSpPr>
          <p:spPr>
            <a:xfrm>
              <a:off x="4127800" y="1917625"/>
              <a:ext cx="3299100" cy="3185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06"/>
            <p:cNvSpPr txBox="1"/>
            <p:nvPr/>
          </p:nvSpPr>
          <p:spPr>
            <a:xfrm>
              <a:off x="4989250" y="1917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Outcomes</a:t>
              </a:r>
              <a:endParaRPr sz="1900">
                <a:latin typeface="Calibri"/>
                <a:ea typeface="Calibri"/>
                <a:cs typeface="Calibri"/>
                <a:sym typeface="Calibri"/>
              </a:endParaRPr>
            </a:p>
          </p:txBody>
        </p:sp>
        <p:sp>
          <p:nvSpPr>
            <p:cNvPr id="937" name="Google Shape;937;p106"/>
            <p:cNvSpPr txBox="1"/>
            <p:nvPr/>
          </p:nvSpPr>
          <p:spPr>
            <a:xfrm>
              <a:off x="4969925" y="2524450"/>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Processes</a:t>
              </a:r>
              <a:endParaRPr sz="1900">
                <a:latin typeface="Calibri"/>
                <a:ea typeface="Calibri"/>
                <a:cs typeface="Calibri"/>
                <a:sym typeface="Calibri"/>
              </a:endParaRPr>
            </a:p>
          </p:txBody>
        </p:sp>
        <p:sp>
          <p:nvSpPr>
            <p:cNvPr id="938" name="Google Shape;938;p106"/>
            <p:cNvSpPr txBox="1"/>
            <p:nvPr/>
          </p:nvSpPr>
          <p:spPr>
            <a:xfrm>
              <a:off x="4989250" y="3225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Identity</a:t>
              </a:r>
              <a:endParaRPr sz="1900">
                <a:latin typeface="Calibri"/>
                <a:ea typeface="Calibri"/>
                <a:cs typeface="Calibri"/>
                <a:sym typeface="Calibri"/>
              </a:endParaRPr>
            </a:p>
          </p:txBody>
        </p:sp>
      </p:grpSp>
      <p:sp>
        <p:nvSpPr>
          <p:cNvPr id="939" name="Google Shape;939;p106"/>
          <p:cNvSpPr txBox="1"/>
          <p:nvPr/>
        </p:nvSpPr>
        <p:spPr>
          <a:xfrm>
            <a:off x="1830000" y="5492900"/>
            <a:ext cx="85320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"I am the type of person who _________________"</a:t>
            </a:r>
            <a:endParaRPr sz="2900">
              <a:latin typeface="Calibri"/>
              <a:ea typeface="Calibri"/>
              <a:cs typeface="Calibri"/>
              <a:sym typeface="Calibri"/>
            </a:endParaRPr>
          </a:p>
        </p:txBody>
      </p:sp>
      <p:sp>
        <p:nvSpPr>
          <p:cNvPr id="940" name="Google Shape;940;p106"/>
          <p:cNvSpPr txBox="1"/>
          <p:nvPr/>
        </p:nvSpPr>
        <p:spPr>
          <a:xfrm>
            <a:off x="2039500" y="196625"/>
            <a:ext cx="7475700" cy="1121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James Clear: </a:t>
            </a:r>
            <a:endParaRPr b="1" sz="40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Who do you want to become?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grpSp>
        <p:nvGrpSpPr>
          <p:cNvPr id="946" name="Google Shape;946;p107"/>
          <p:cNvGrpSpPr/>
          <p:nvPr/>
        </p:nvGrpSpPr>
        <p:grpSpPr>
          <a:xfrm>
            <a:off x="2451400" y="2146225"/>
            <a:ext cx="3299100" cy="3185400"/>
            <a:chOff x="4127800" y="1917625"/>
            <a:chExt cx="3299100" cy="3185400"/>
          </a:xfrm>
        </p:grpSpPr>
        <p:sp>
          <p:nvSpPr>
            <p:cNvPr id="947" name="Google Shape;947;p107"/>
            <p:cNvSpPr/>
            <p:nvPr/>
          </p:nvSpPr>
          <p:spPr>
            <a:xfrm>
              <a:off x="4647850" y="2413400"/>
              <a:ext cx="2242800" cy="2169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07"/>
            <p:cNvSpPr/>
            <p:nvPr/>
          </p:nvSpPr>
          <p:spPr>
            <a:xfrm>
              <a:off x="5205425" y="2925200"/>
              <a:ext cx="1105200" cy="1121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07"/>
            <p:cNvSpPr/>
            <p:nvPr/>
          </p:nvSpPr>
          <p:spPr>
            <a:xfrm>
              <a:off x="4127800" y="1917625"/>
              <a:ext cx="3299100" cy="3185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07"/>
            <p:cNvSpPr txBox="1"/>
            <p:nvPr/>
          </p:nvSpPr>
          <p:spPr>
            <a:xfrm>
              <a:off x="4989250" y="1917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Outcomes</a:t>
              </a:r>
              <a:endParaRPr sz="1900">
                <a:latin typeface="Calibri"/>
                <a:ea typeface="Calibri"/>
                <a:cs typeface="Calibri"/>
                <a:sym typeface="Calibri"/>
              </a:endParaRPr>
            </a:p>
          </p:txBody>
        </p:sp>
        <p:sp>
          <p:nvSpPr>
            <p:cNvPr id="951" name="Google Shape;951;p107"/>
            <p:cNvSpPr txBox="1"/>
            <p:nvPr/>
          </p:nvSpPr>
          <p:spPr>
            <a:xfrm>
              <a:off x="4969925" y="2524450"/>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Processes</a:t>
              </a:r>
              <a:endParaRPr sz="1900">
                <a:latin typeface="Calibri"/>
                <a:ea typeface="Calibri"/>
                <a:cs typeface="Calibri"/>
                <a:sym typeface="Calibri"/>
              </a:endParaRPr>
            </a:p>
          </p:txBody>
        </p:sp>
        <p:sp>
          <p:nvSpPr>
            <p:cNvPr id="952" name="Google Shape;952;p107"/>
            <p:cNvSpPr txBox="1"/>
            <p:nvPr/>
          </p:nvSpPr>
          <p:spPr>
            <a:xfrm>
              <a:off x="4989250" y="3225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Identity</a:t>
              </a:r>
              <a:endParaRPr sz="1900">
                <a:latin typeface="Calibri"/>
                <a:ea typeface="Calibri"/>
                <a:cs typeface="Calibri"/>
                <a:sym typeface="Calibri"/>
              </a:endParaRPr>
            </a:p>
          </p:txBody>
        </p:sp>
      </p:grpSp>
      <p:sp>
        <p:nvSpPr>
          <p:cNvPr id="953" name="Google Shape;953;p107"/>
          <p:cNvSpPr txBox="1"/>
          <p:nvPr/>
        </p:nvSpPr>
        <p:spPr>
          <a:xfrm>
            <a:off x="2039500" y="-184375"/>
            <a:ext cx="7475700" cy="11214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More thoughts on a values focus</a:t>
            </a:r>
            <a:endParaRPr b="0" i="0" sz="1400" u="none" cap="none" strike="noStrike">
              <a:solidFill>
                <a:srgbClr val="000000"/>
              </a:solidFill>
              <a:latin typeface="Arial"/>
              <a:ea typeface="Arial"/>
              <a:cs typeface="Arial"/>
              <a:sym typeface="Arial"/>
            </a:endParaRPr>
          </a:p>
        </p:txBody>
      </p:sp>
      <p:pic>
        <p:nvPicPr>
          <p:cNvPr id="954" name="Google Shape;954;p107"/>
          <p:cNvPicPr preferRelativeResize="0"/>
          <p:nvPr/>
        </p:nvPicPr>
        <p:blipFill>
          <a:blip r:embed="rId3">
            <a:alphaModFix/>
          </a:blip>
          <a:stretch>
            <a:fillRect/>
          </a:stretch>
        </p:blipFill>
        <p:spPr>
          <a:xfrm>
            <a:off x="253975" y="812725"/>
            <a:ext cx="6743700" cy="1181100"/>
          </a:xfrm>
          <a:prstGeom prst="rect">
            <a:avLst/>
          </a:prstGeom>
          <a:noFill/>
          <a:ln>
            <a:noFill/>
          </a:ln>
        </p:spPr>
      </p:pic>
      <p:pic>
        <p:nvPicPr>
          <p:cNvPr id="955" name="Google Shape;955;p107"/>
          <p:cNvPicPr preferRelativeResize="0"/>
          <p:nvPr/>
        </p:nvPicPr>
        <p:blipFill>
          <a:blip r:embed="rId4">
            <a:alphaModFix/>
          </a:blip>
          <a:stretch>
            <a:fillRect/>
          </a:stretch>
        </p:blipFill>
        <p:spPr>
          <a:xfrm>
            <a:off x="631700" y="5741125"/>
            <a:ext cx="6972300" cy="895350"/>
          </a:xfrm>
          <a:prstGeom prst="rect">
            <a:avLst/>
          </a:prstGeom>
          <a:noFill/>
          <a:ln>
            <a:noFill/>
          </a:ln>
        </p:spPr>
      </p:pic>
      <p:pic>
        <p:nvPicPr>
          <p:cNvPr id="956" name="Google Shape;956;p107"/>
          <p:cNvPicPr preferRelativeResize="0"/>
          <p:nvPr/>
        </p:nvPicPr>
        <p:blipFill>
          <a:blip r:embed="rId5">
            <a:alphaModFix/>
          </a:blip>
          <a:stretch>
            <a:fillRect/>
          </a:stretch>
        </p:blipFill>
        <p:spPr>
          <a:xfrm>
            <a:off x="7496750" y="741750"/>
            <a:ext cx="4542850" cy="5514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7"/>
          <p:cNvSpPr txBox="1"/>
          <p:nvPr/>
        </p:nvSpPr>
        <p:spPr>
          <a:xfrm>
            <a:off x="178775" y="90900"/>
            <a:ext cx="11863500" cy="6618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solidFill>
                  <a:srgbClr val="1C4587"/>
                </a:solidFill>
                <a:latin typeface="Calibri"/>
                <a:ea typeface="Calibri"/>
                <a:cs typeface="Calibri"/>
                <a:sym typeface="Calibri"/>
              </a:rPr>
              <a:t>It's the feeling that there isn't enough time to get everything done.</a:t>
            </a:r>
            <a:endParaRPr b="1" sz="3300">
              <a:solidFill>
                <a:srgbClr val="1C4587"/>
              </a:solidFill>
              <a:latin typeface="Calibri"/>
              <a:ea typeface="Calibri"/>
              <a:cs typeface="Calibri"/>
              <a:sym typeface="Calibri"/>
            </a:endParaRPr>
          </a:p>
        </p:txBody>
      </p:sp>
      <p:pic>
        <p:nvPicPr>
          <p:cNvPr id="207" name="Google Shape;207;p27"/>
          <p:cNvPicPr preferRelativeResize="0"/>
          <p:nvPr/>
        </p:nvPicPr>
        <p:blipFill>
          <a:blip r:embed="rId3">
            <a:alphaModFix/>
          </a:blip>
          <a:stretch>
            <a:fillRect/>
          </a:stretch>
        </p:blipFill>
        <p:spPr>
          <a:xfrm>
            <a:off x="810263" y="858900"/>
            <a:ext cx="10571481" cy="5999101"/>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grpSp>
        <p:nvGrpSpPr>
          <p:cNvPr id="962" name="Google Shape;962;p108"/>
          <p:cNvGrpSpPr/>
          <p:nvPr/>
        </p:nvGrpSpPr>
        <p:grpSpPr>
          <a:xfrm>
            <a:off x="4127800" y="1917625"/>
            <a:ext cx="3299100" cy="3185400"/>
            <a:chOff x="4127800" y="1917625"/>
            <a:chExt cx="3299100" cy="3185400"/>
          </a:xfrm>
        </p:grpSpPr>
        <p:sp>
          <p:nvSpPr>
            <p:cNvPr id="963" name="Google Shape;963;p108"/>
            <p:cNvSpPr/>
            <p:nvPr/>
          </p:nvSpPr>
          <p:spPr>
            <a:xfrm>
              <a:off x="4647850" y="2413400"/>
              <a:ext cx="2242800" cy="2169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08"/>
            <p:cNvSpPr/>
            <p:nvPr/>
          </p:nvSpPr>
          <p:spPr>
            <a:xfrm>
              <a:off x="5205425" y="2925200"/>
              <a:ext cx="1105200" cy="1121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08"/>
            <p:cNvSpPr/>
            <p:nvPr/>
          </p:nvSpPr>
          <p:spPr>
            <a:xfrm>
              <a:off x="4127800" y="1917625"/>
              <a:ext cx="3299100" cy="31854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108"/>
            <p:cNvSpPr txBox="1"/>
            <p:nvPr/>
          </p:nvSpPr>
          <p:spPr>
            <a:xfrm>
              <a:off x="4989250" y="1917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Outcomes</a:t>
              </a:r>
              <a:endParaRPr sz="1900">
                <a:latin typeface="Calibri"/>
                <a:ea typeface="Calibri"/>
                <a:cs typeface="Calibri"/>
                <a:sym typeface="Calibri"/>
              </a:endParaRPr>
            </a:p>
          </p:txBody>
        </p:sp>
        <p:sp>
          <p:nvSpPr>
            <p:cNvPr id="967" name="Google Shape;967;p108"/>
            <p:cNvSpPr txBox="1"/>
            <p:nvPr/>
          </p:nvSpPr>
          <p:spPr>
            <a:xfrm>
              <a:off x="4969925" y="2524450"/>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Processes</a:t>
              </a:r>
              <a:endParaRPr sz="1900">
                <a:latin typeface="Calibri"/>
                <a:ea typeface="Calibri"/>
                <a:cs typeface="Calibri"/>
                <a:sym typeface="Calibri"/>
              </a:endParaRPr>
            </a:p>
          </p:txBody>
        </p:sp>
        <p:sp>
          <p:nvSpPr>
            <p:cNvPr id="968" name="Google Shape;968;p108"/>
            <p:cNvSpPr txBox="1"/>
            <p:nvPr/>
          </p:nvSpPr>
          <p:spPr>
            <a:xfrm>
              <a:off x="4989250" y="3225625"/>
              <a:ext cx="157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latin typeface="Calibri"/>
                  <a:ea typeface="Calibri"/>
                  <a:cs typeface="Calibri"/>
                  <a:sym typeface="Calibri"/>
                </a:rPr>
                <a:t>Identity</a:t>
              </a:r>
              <a:endParaRPr sz="1900">
                <a:latin typeface="Calibri"/>
                <a:ea typeface="Calibri"/>
                <a:cs typeface="Calibri"/>
                <a:sym typeface="Calibri"/>
              </a:endParaRPr>
            </a:p>
          </p:txBody>
        </p:sp>
      </p:grpSp>
      <p:pic>
        <p:nvPicPr>
          <p:cNvPr id="969" name="Google Shape;969;p108"/>
          <p:cNvPicPr preferRelativeResize="0"/>
          <p:nvPr/>
        </p:nvPicPr>
        <p:blipFill>
          <a:blip r:embed="rId3">
            <a:alphaModFix/>
          </a:blip>
          <a:stretch>
            <a:fillRect/>
          </a:stretch>
        </p:blipFill>
        <p:spPr>
          <a:xfrm>
            <a:off x="7731700" y="3613900"/>
            <a:ext cx="4460299" cy="3082436"/>
          </a:xfrm>
          <a:prstGeom prst="rect">
            <a:avLst/>
          </a:prstGeom>
          <a:noFill/>
          <a:ln>
            <a:noFill/>
          </a:ln>
        </p:spPr>
      </p:pic>
      <p:sp>
        <p:nvSpPr>
          <p:cNvPr id="970" name="Google Shape;970;p108"/>
          <p:cNvSpPr txBox="1"/>
          <p:nvPr/>
        </p:nvSpPr>
        <p:spPr>
          <a:xfrm>
            <a:off x="1830000" y="455025"/>
            <a:ext cx="85320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900">
                <a:latin typeface="Calibri"/>
                <a:ea typeface="Calibri"/>
                <a:cs typeface="Calibri"/>
                <a:sym typeface="Calibri"/>
              </a:rPr>
              <a:t>"I am the type of person who _________________"</a:t>
            </a:r>
            <a:endParaRPr sz="2900">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id="975" name="Google Shape;975;p109"/>
          <p:cNvPicPr preferRelativeResize="0"/>
          <p:nvPr/>
        </p:nvPicPr>
        <p:blipFill rotWithShape="1">
          <a:blip r:embed="rId3">
            <a:alphaModFix/>
          </a:blip>
          <a:srcRect b="0" l="0" r="0" t="0"/>
          <a:stretch/>
        </p:blipFill>
        <p:spPr>
          <a:xfrm>
            <a:off x="3529379" y="2543628"/>
            <a:ext cx="4902200" cy="2400300"/>
          </a:xfrm>
          <a:prstGeom prst="rect">
            <a:avLst/>
          </a:prstGeom>
          <a:noFill/>
          <a:ln>
            <a:noFill/>
          </a:ln>
        </p:spPr>
      </p:pic>
      <p:sp>
        <p:nvSpPr>
          <p:cNvPr id="976" name="Google Shape;976;p109"/>
          <p:cNvSpPr txBox="1"/>
          <p:nvPr/>
        </p:nvSpPr>
        <p:spPr>
          <a:xfrm>
            <a:off x="838200" y="133411"/>
            <a:ext cx="105156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Bonus: More data on email etc.</a:t>
            </a:r>
            <a:endParaRPr b="1" i="0" sz="4400" u="none" cap="none" strike="noStrike">
              <a:solidFill>
                <a:schemeClr val="dk1"/>
              </a:solidFill>
              <a:latin typeface="Calibri"/>
              <a:ea typeface="Calibri"/>
              <a:cs typeface="Calibri"/>
              <a:sym typeface="Calibri"/>
            </a:endParaRPr>
          </a:p>
        </p:txBody>
      </p:sp>
      <p:sp>
        <p:nvSpPr>
          <p:cNvPr id="977" name="Google Shape;977;p109"/>
          <p:cNvSpPr/>
          <p:nvPr/>
        </p:nvSpPr>
        <p:spPr>
          <a:xfrm>
            <a:off x="2515707" y="6487774"/>
            <a:ext cx="69390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Survey courtesy of DWI: https://survey.alchemer.com/s3/5504604/b153c792d361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10"/>
          <p:cNvSpPr txBox="1"/>
          <p:nvPr/>
        </p:nvSpPr>
        <p:spPr>
          <a:xfrm>
            <a:off x="838200" y="1619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Some research about email</a:t>
            </a:r>
            <a:endParaRPr b="1" i="0" sz="4400" u="none" cap="none" strike="noStrike">
              <a:solidFill>
                <a:schemeClr val="dk1"/>
              </a:solidFill>
              <a:latin typeface="Calibri"/>
              <a:ea typeface="Calibri"/>
              <a:cs typeface="Calibri"/>
              <a:sym typeface="Calibri"/>
            </a:endParaRPr>
          </a:p>
        </p:txBody>
      </p:sp>
      <p:sp>
        <p:nvSpPr>
          <p:cNvPr id="983" name="Google Shape;983;p110"/>
          <p:cNvSpPr txBox="1"/>
          <p:nvPr>
            <p:ph idx="1" type="body"/>
          </p:nvPr>
        </p:nvSpPr>
        <p:spPr>
          <a:xfrm>
            <a:off x="522513" y="1298802"/>
            <a:ext cx="11393700" cy="515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US" sz="2400"/>
              <a:t>Adobe study: &gt; 5 hours a day (work &amp; personal); times checked through the day vary</a:t>
            </a:r>
            <a:endParaRPr/>
          </a:p>
          <a:p>
            <a:pPr indent="-76200" lvl="0" marL="228600" rtl="0" algn="ctr">
              <a:lnSpc>
                <a:spcPct val="90000"/>
              </a:lnSpc>
              <a:spcBef>
                <a:spcPts val="1000"/>
              </a:spcBef>
              <a:spcAft>
                <a:spcPts val="0"/>
              </a:spcAft>
              <a:buClr>
                <a:schemeClr val="dk1"/>
              </a:buClr>
              <a:buSzPts val="2400"/>
              <a:buNone/>
            </a:pPr>
            <a:r>
              <a:t/>
            </a:r>
            <a:endParaRPr sz="2400"/>
          </a:p>
        </p:txBody>
      </p:sp>
      <p:sp>
        <p:nvSpPr>
          <p:cNvPr id="984" name="Google Shape;984;p110"/>
          <p:cNvSpPr/>
          <p:nvPr/>
        </p:nvSpPr>
        <p:spPr>
          <a:xfrm>
            <a:off x="101600" y="6243975"/>
            <a:ext cx="119889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https://blog.adobe.com/en/publish/2019/09/08/if-you-think-email-is-dead--think-again.html</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See also https://www.slideshare.net/adobe/2019-adobe-email-usage-study</a:t>
            </a:r>
            <a:endParaRPr b="0" i="0" sz="1400" u="none" cap="none" strike="noStrike">
              <a:solidFill>
                <a:srgbClr val="000000"/>
              </a:solidFill>
              <a:latin typeface="Arial"/>
              <a:ea typeface="Arial"/>
              <a:cs typeface="Arial"/>
              <a:sym typeface="Arial"/>
            </a:endParaRPr>
          </a:p>
        </p:txBody>
      </p:sp>
      <p:pic>
        <p:nvPicPr>
          <p:cNvPr id="985" name="Google Shape;985;p110"/>
          <p:cNvPicPr preferRelativeResize="0"/>
          <p:nvPr/>
        </p:nvPicPr>
        <p:blipFill rotWithShape="1">
          <a:blip r:embed="rId4">
            <a:alphaModFix/>
          </a:blip>
          <a:srcRect b="0" l="0" r="0" t="0"/>
          <a:stretch/>
        </p:blipFill>
        <p:spPr>
          <a:xfrm>
            <a:off x="2999013" y="1843315"/>
            <a:ext cx="6193974" cy="447018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11"/>
          <p:cNvSpPr txBox="1"/>
          <p:nvPr/>
        </p:nvSpPr>
        <p:spPr>
          <a:xfrm>
            <a:off x="838200" y="-9570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Some research about email</a:t>
            </a:r>
            <a:endParaRPr b="1" i="0" sz="4400" u="none" cap="none" strike="noStrike">
              <a:solidFill>
                <a:schemeClr val="dk1"/>
              </a:solidFill>
              <a:latin typeface="Calibri"/>
              <a:ea typeface="Calibri"/>
              <a:cs typeface="Calibri"/>
              <a:sym typeface="Calibri"/>
            </a:endParaRPr>
          </a:p>
        </p:txBody>
      </p:sp>
      <p:sp>
        <p:nvSpPr>
          <p:cNvPr id="992" name="Google Shape;992;p111"/>
          <p:cNvSpPr txBox="1"/>
          <p:nvPr>
            <p:ph idx="1" type="body"/>
          </p:nvPr>
        </p:nvSpPr>
        <p:spPr>
          <a:xfrm>
            <a:off x="1611085" y="1229859"/>
            <a:ext cx="9303600" cy="19389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fontScale="47500" lnSpcReduction="20000"/>
          </a:bodyPr>
          <a:lstStyle/>
          <a:p>
            <a:pPr indent="-201930" lvl="0" marL="228600" rtl="0" algn="l">
              <a:lnSpc>
                <a:spcPct val="90000"/>
              </a:lnSpc>
              <a:spcBef>
                <a:spcPts val="0"/>
              </a:spcBef>
              <a:spcAft>
                <a:spcPts val="0"/>
              </a:spcAft>
              <a:buClr>
                <a:schemeClr val="dk1"/>
              </a:buClr>
              <a:buSzPct val="100000"/>
              <a:buChar char="•"/>
            </a:pPr>
            <a:r>
              <a:rPr lang="en-US"/>
              <a:t>Emails can unwittingly surrender your time to someone else’s values or priorities (this can be true of any electronic media, including social media feeds and news feeds)</a:t>
            </a:r>
            <a:endParaRPr/>
          </a:p>
          <a:p>
            <a:pPr indent="-201930" lvl="0" marL="228600" rtl="0" algn="l">
              <a:lnSpc>
                <a:spcPct val="90000"/>
              </a:lnSpc>
              <a:spcBef>
                <a:spcPts val="1000"/>
              </a:spcBef>
              <a:spcAft>
                <a:spcPts val="0"/>
              </a:spcAft>
              <a:buClr>
                <a:schemeClr val="dk1"/>
              </a:buClr>
              <a:buSzPct val="100000"/>
              <a:buChar char="•"/>
            </a:pPr>
            <a:r>
              <a:rPr lang="en-US"/>
              <a:t>Each email sent can produce four more:</a:t>
            </a:r>
            <a:endParaRPr/>
          </a:p>
          <a:p>
            <a:pPr indent="-205740" lvl="1" marL="685800" rtl="0" algn="l">
              <a:lnSpc>
                <a:spcPct val="90000"/>
              </a:lnSpc>
              <a:spcBef>
                <a:spcPts val="500"/>
              </a:spcBef>
              <a:spcAft>
                <a:spcPts val="0"/>
              </a:spcAft>
              <a:buClr>
                <a:schemeClr val="dk1"/>
              </a:buClr>
              <a:buSzPct val="100000"/>
              <a:buChar char="•"/>
            </a:pPr>
            <a:r>
              <a:rPr lang="en-US"/>
              <a:t>“Emails don't die - they spawn like zombies from the walking dead!” Amy Blankston</a:t>
            </a:r>
            <a:endParaRPr/>
          </a:p>
          <a:p>
            <a:pPr indent="-201930" lvl="0" marL="228600" rtl="0" algn="l">
              <a:lnSpc>
                <a:spcPct val="90000"/>
              </a:lnSpc>
              <a:spcBef>
                <a:spcPts val="1000"/>
              </a:spcBef>
              <a:spcAft>
                <a:spcPts val="0"/>
              </a:spcAft>
              <a:buClr>
                <a:schemeClr val="dk1"/>
              </a:buClr>
              <a:buSzPct val="100000"/>
              <a:buChar char="•"/>
            </a:pPr>
            <a:r>
              <a:rPr lang="en-US"/>
              <a:t>Email can consume hours of one’s day (some research estimates 2.5 hours lost on average)</a:t>
            </a:r>
            <a:endParaRPr/>
          </a:p>
          <a:p>
            <a:pPr indent="-201930" lvl="0" marL="228600" rtl="0" algn="l">
              <a:lnSpc>
                <a:spcPct val="90000"/>
              </a:lnSpc>
              <a:spcBef>
                <a:spcPts val="1000"/>
              </a:spcBef>
              <a:spcAft>
                <a:spcPts val="0"/>
              </a:spcAft>
              <a:buClr>
                <a:schemeClr val="dk1"/>
              </a:buClr>
              <a:buSzPct val="100000"/>
              <a:buChar char="•"/>
            </a:pPr>
            <a:r>
              <a:rPr lang="en-US"/>
              <a:t>Even one email can cost a lot in internal distraction (Erica Dawahn: see image below)</a:t>
            </a:r>
            <a:endParaRPr/>
          </a:p>
          <a:p>
            <a:pPr indent="-117475" lvl="0" marL="228600" rtl="0" algn="l">
              <a:lnSpc>
                <a:spcPct val="90000"/>
              </a:lnSpc>
              <a:spcBef>
                <a:spcPts val="1000"/>
              </a:spcBef>
              <a:spcAft>
                <a:spcPts val="0"/>
              </a:spcAft>
              <a:buClr>
                <a:schemeClr val="dk1"/>
              </a:buClr>
              <a:buSzPct val="100000"/>
              <a:buNone/>
            </a:pPr>
            <a:r>
              <a:t/>
            </a:r>
            <a:endParaRPr/>
          </a:p>
          <a:p>
            <a:pPr indent="-117475" lvl="0" marL="228600" rtl="0" algn="l">
              <a:lnSpc>
                <a:spcPct val="90000"/>
              </a:lnSpc>
              <a:spcBef>
                <a:spcPts val="1000"/>
              </a:spcBef>
              <a:spcAft>
                <a:spcPts val="0"/>
              </a:spcAft>
              <a:buClr>
                <a:schemeClr val="dk1"/>
              </a:buClr>
              <a:buSzPct val="100000"/>
              <a:buNone/>
            </a:pPr>
            <a:r>
              <a:t/>
            </a:r>
            <a:endParaRPr/>
          </a:p>
        </p:txBody>
      </p:sp>
      <p:pic>
        <p:nvPicPr>
          <p:cNvPr descr="https://lh5.googleusercontent.com/SAtiT8-FjqYJNrRJROnWH0hz7RqGnKW-MLFyyxio72bda3rekt9UDt82Ct3f3uk5L3cj8wzOHuC9sd86tH50plpf9SokAZgv0KyHsNtHhIdzobvKnfV1mkBLsTRHusZ4DigAFkXu" id="993" name="Google Shape;993;p111"/>
          <p:cNvPicPr preferRelativeResize="0"/>
          <p:nvPr/>
        </p:nvPicPr>
        <p:blipFill rotWithShape="1">
          <a:blip r:embed="rId3">
            <a:alphaModFix/>
          </a:blip>
          <a:srcRect b="0" l="0" r="0" t="0"/>
          <a:stretch/>
        </p:blipFill>
        <p:spPr>
          <a:xfrm>
            <a:off x="3124200" y="3473465"/>
            <a:ext cx="5943600" cy="3057525"/>
          </a:xfrm>
          <a:prstGeom prst="rect">
            <a:avLst/>
          </a:prstGeom>
          <a:noFill/>
          <a:ln>
            <a:noFill/>
          </a:ln>
        </p:spPr>
      </p:pic>
      <p:sp>
        <p:nvSpPr>
          <p:cNvPr id="994" name="Google Shape;994;p111"/>
          <p:cNvSpPr/>
          <p:nvPr/>
        </p:nvSpPr>
        <p:spPr>
          <a:xfrm>
            <a:off x="745671" y="6556390"/>
            <a:ext cx="110346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https://summit.digitalwellnessday.com/talks/how-to-read-digital-body-language/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94900"/>
          </a:schemeClr>
        </a:solidFill>
      </p:bgPr>
    </p:bg>
    <p:spTree>
      <p:nvGrpSpPr>
        <p:cNvPr id="998" name="Shape 998"/>
        <p:cNvGrpSpPr/>
        <p:nvPr/>
      </p:nvGrpSpPr>
      <p:grpSpPr>
        <a:xfrm>
          <a:off x="0" y="0"/>
          <a:ext cx="0" cy="0"/>
          <a:chOff x="0" y="0"/>
          <a:chExt cx="0" cy="0"/>
        </a:xfrm>
      </p:grpSpPr>
      <p:sp>
        <p:nvSpPr>
          <p:cNvPr id="999" name="Google Shape;999;p112"/>
          <p:cNvSpPr txBox="1"/>
          <p:nvPr/>
        </p:nvSpPr>
        <p:spPr>
          <a:xfrm>
            <a:off x="838200" y="1619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Some research about email</a:t>
            </a:r>
            <a:endParaRPr b="1" i="0" sz="4400" u="none" cap="none" strike="noStrike">
              <a:solidFill>
                <a:schemeClr val="dk1"/>
              </a:solidFill>
              <a:latin typeface="Calibri"/>
              <a:ea typeface="Calibri"/>
              <a:cs typeface="Calibri"/>
              <a:sym typeface="Calibri"/>
            </a:endParaRPr>
          </a:p>
        </p:txBody>
      </p:sp>
      <p:sp>
        <p:nvSpPr>
          <p:cNvPr id="1000" name="Google Shape;1000;p112"/>
          <p:cNvSpPr txBox="1"/>
          <p:nvPr>
            <p:ph idx="1" type="body"/>
          </p:nvPr>
        </p:nvSpPr>
        <p:spPr>
          <a:xfrm>
            <a:off x="1611086" y="1298802"/>
            <a:ext cx="9303600" cy="515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dk1"/>
              </a:buClr>
              <a:buSzPts val="1330"/>
              <a:buNone/>
            </a:pPr>
            <a:r>
              <a:rPr lang="en-US" sz="3030"/>
              <a:t>Adobe study: First tech touch of the day</a:t>
            </a:r>
            <a:endParaRPr sz="3030"/>
          </a:p>
          <a:p>
            <a:pPr indent="-50800" lvl="0" marL="228600" rtl="0" algn="l">
              <a:lnSpc>
                <a:spcPct val="70000"/>
              </a:lnSpc>
              <a:spcBef>
                <a:spcPts val="1000"/>
              </a:spcBef>
              <a:spcAft>
                <a:spcPts val="0"/>
              </a:spcAft>
              <a:buClr>
                <a:schemeClr val="dk1"/>
              </a:buClr>
              <a:buSzPts val="1330"/>
              <a:buNone/>
            </a:pPr>
            <a:r>
              <a:t/>
            </a:r>
            <a:endParaRPr sz="1330"/>
          </a:p>
        </p:txBody>
      </p:sp>
      <p:sp>
        <p:nvSpPr>
          <p:cNvPr id="1001" name="Google Shape;1001;p112"/>
          <p:cNvSpPr/>
          <p:nvPr/>
        </p:nvSpPr>
        <p:spPr>
          <a:xfrm>
            <a:off x="101600" y="6258490"/>
            <a:ext cx="119889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https://blog.adobe.com/en/publish/2019/09/08/if-you-think-email-is-dead--think-again.html</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See also https://www.slideshare.net/adobe/2019-adobe-email-usage-study</a:t>
            </a:r>
            <a:endParaRPr b="0" i="0" sz="1400" u="none" cap="none" strike="noStrike">
              <a:solidFill>
                <a:srgbClr val="000000"/>
              </a:solidFill>
              <a:latin typeface="Arial"/>
              <a:ea typeface="Arial"/>
              <a:cs typeface="Arial"/>
              <a:sym typeface="Arial"/>
            </a:endParaRPr>
          </a:p>
        </p:txBody>
      </p:sp>
      <p:graphicFrame>
        <p:nvGraphicFramePr>
          <p:cNvPr id="1002" name="Google Shape;1002;p112"/>
          <p:cNvGraphicFramePr/>
          <p:nvPr/>
        </p:nvGraphicFramePr>
        <p:xfrm>
          <a:off x="1930400" y="2235200"/>
          <a:ext cx="3000000" cy="3000000"/>
        </p:xfrm>
        <a:graphic>
          <a:graphicData uri="http://schemas.openxmlformats.org/drawingml/2006/table">
            <a:tbl>
              <a:tblPr bandRow="1" firstRow="1">
                <a:noFill/>
                <a:tableStyleId>{DDABD072-BAAF-4F33-9D7F-BC80920872FF}</a:tableStyleId>
              </a:tblPr>
              <a:tblGrid>
                <a:gridCol w="2032000"/>
                <a:gridCol w="2032000"/>
                <a:gridCol w="2032000"/>
                <a:gridCol w="2032000"/>
              </a:tblGrid>
              <a:tr h="7837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rPr>
                        <a:t>Checking in bed</a:t>
                      </a:r>
                      <a:endParaRPr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rPr>
                        <a:t>Checking during breakfast/getting ready</a:t>
                      </a:r>
                      <a:endParaRPr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chemeClr val="dk1"/>
                          </a:solidFill>
                        </a:rPr>
                        <a:t>Checking during commute</a:t>
                      </a:r>
                      <a:endParaRPr sz="1800" u="none" cap="none" strike="noStrike">
                        <a:solidFill>
                          <a:schemeClr val="dk1"/>
                        </a:solidFill>
                      </a:endParaRPr>
                    </a:p>
                  </a:txBody>
                  <a:tcPr marT="45725" marB="45725" marR="91450" marL="91450">
                    <a:solidFill>
                      <a:srgbClr val="13D4C3">
                        <a:alpha val="94900"/>
                      </a:srgbClr>
                    </a:solidFill>
                  </a:tcPr>
                </a:tc>
              </a:tr>
              <a:tr h="783775">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1"/>
                          </a:solidFill>
                        </a:rPr>
                        <a:t>Work email</a:t>
                      </a:r>
                      <a:endParaRPr b="1"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13%</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25%</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15%</a:t>
                      </a:r>
                      <a:endParaRPr sz="3200" u="none" cap="none" strike="noStrike">
                        <a:solidFill>
                          <a:schemeClr val="dk1"/>
                        </a:solidFill>
                      </a:endParaRPr>
                    </a:p>
                  </a:txBody>
                  <a:tcPr marT="45725" marB="45725" marR="91450" marL="91450">
                    <a:solidFill>
                      <a:srgbClr val="13D4C3">
                        <a:alpha val="94900"/>
                      </a:srgbClr>
                    </a:solidFill>
                  </a:tcPr>
                </a:tc>
              </a:tr>
              <a:tr h="783775">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1"/>
                          </a:solidFill>
                        </a:rPr>
                        <a:t>Personal email</a:t>
                      </a:r>
                      <a:endParaRPr b="1"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15%</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42%</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16%</a:t>
                      </a:r>
                      <a:endParaRPr sz="3200" u="none" cap="none" strike="noStrike">
                        <a:solidFill>
                          <a:schemeClr val="dk1"/>
                        </a:solidFill>
                      </a:endParaRPr>
                    </a:p>
                  </a:txBody>
                  <a:tcPr marT="45725" marB="45725" marR="91450" marL="91450">
                    <a:solidFill>
                      <a:srgbClr val="13D4C3">
                        <a:alpha val="94900"/>
                      </a:srgbClr>
                    </a:solidFill>
                  </a:tcPr>
                </a:tc>
              </a:tr>
              <a:tr h="783775">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dk1"/>
                          </a:solidFill>
                        </a:rPr>
                        <a:t>Social media</a:t>
                      </a:r>
                      <a:endParaRPr b="1" sz="18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26%</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25%</a:t>
                      </a:r>
                      <a:endParaRPr sz="3200" u="none" cap="none" strike="noStrike">
                        <a:solidFill>
                          <a:schemeClr val="dk1"/>
                        </a:solidFill>
                      </a:endParaRPr>
                    </a:p>
                  </a:txBody>
                  <a:tcPr marT="45725" marB="45725" marR="91450" marL="91450">
                    <a:solidFill>
                      <a:srgbClr val="13D4C3">
                        <a:alpha val="94900"/>
                      </a:srgbClr>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solidFill>
                            <a:schemeClr val="dk1"/>
                          </a:solidFill>
                        </a:rPr>
                        <a:t>11%</a:t>
                      </a:r>
                      <a:endParaRPr sz="3200" u="none" cap="none" strike="noStrike">
                        <a:solidFill>
                          <a:schemeClr val="dk1"/>
                        </a:solidFill>
                      </a:endParaRPr>
                    </a:p>
                  </a:txBody>
                  <a:tcPr marT="45725" marB="45725" marR="91450" marL="91450">
                    <a:solidFill>
                      <a:srgbClr val="13D4C3">
                        <a:alpha val="94900"/>
                      </a:srgbClr>
                    </a:solidFill>
                  </a:tcPr>
                </a:tc>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94900"/>
          </a:schemeClr>
        </a:solidFill>
      </p:bgPr>
    </p:bg>
    <p:spTree>
      <p:nvGrpSpPr>
        <p:cNvPr id="1006" name="Shape 1006"/>
        <p:cNvGrpSpPr/>
        <p:nvPr/>
      </p:nvGrpSpPr>
      <p:grpSpPr>
        <a:xfrm>
          <a:off x="0" y="0"/>
          <a:ext cx="0" cy="0"/>
          <a:chOff x="0" y="0"/>
          <a:chExt cx="0" cy="0"/>
        </a:xfrm>
      </p:grpSpPr>
      <p:sp>
        <p:nvSpPr>
          <p:cNvPr id="1007" name="Google Shape;1007;p113"/>
          <p:cNvSpPr txBox="1"/>
          <p:nvPr/>
        </p:nvSpPr>
        <p:spPr>
          <a:xfrm>
            <a:off x="838200" y="1619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Some </a:t>
            </a:r>
            <a:r>
              <a:rPr b="1" lang="en-US" sz="4400">
                <a:solidFill>
                  <a:schemeClr val="dk1"/>
                </a:solidFill>
                <a:latin typeface="Calibri"/>
                <a:ea typeface="Calibri"/>
                <a:cs typeface="Calibri"/>
                <a:sym typeface="Calibri"/>
              </a:rPr>
              <a:t>thoughts</a:t>
            </a:r>
            <a:r>
              <a:rPr b="1" i="0" lang="en-US" sz="4400" u="none" cap="none" strike="noStrike">
                <a:solidFill>
                  <a:schemeClr val="dk1"/>
                </a:solidFill>
                <a:latin typeface="Calibri"/>
                <a:ea typeface="Calibri"/>
                <a:cs typeface="Calibri"/>
                <a:sym typeface="Calibri"/>
              </a:rPr>
              <a:t> about email</a:t>
            </a:r>
            <a:endParaRPr b="1" i="0" sz="4400" u="none" cap="none" strike="noStrike">
              <a:solidFill>
                <a:schemeClr val="dk1"/>
              </a:solidFill>
              <a:latin typeface="Calibri"/>
              <a:ea typeface="Calibri"/>
              <a:cs typeface="Calibri"/>
              <a:sym typeface="Calibri"/>
            </a:endParaRPr>
          </a:p>
        </p:txBody>
      </p:sp>
      <p:sp>
        <p:nvSpPr>
          <p:cNvPr id="1008" name="Google Shape;1008;p113"/>
          <p:cNvSpPr txBox="1"/>
          <p:nvPr>
            <p:ph idx="1" type="body"/>
          </p:nvPr>
        </p:nvSpPr>
        <p:spPr>
          <a:xfrm>
            <a:off x="1611075" y="1298784"/>
            <a:ext cx="9303600" cy="45354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US" sz="3650"/>
              <a:t>"</a:t>
            </a:r>
            <a:r>
              <a:rPr lang="en-US" sz="2962"/>
              <a:t>Email is a constant distraction that prevents us from engaging in proper, meaningful thinking. Lightening your email load allows you to get [traction] into important work, rather than just managing minutiae." </a:t>
            </a:r>
            <a:r>
              <a:rPr lang="en-US" sz="2962" u="sng">
                <a:solidFill>
                  <a:schemeClr val="hlink"/>
                </a:solidFill>
                <a:hlinkClick r:id="rId3"/>
              </a:rPr>
              <a:t>https://www.forbes.com/sites/annabelacton/2017/07/13/innovators-challenge-how-to-stop-wasting-time-on-emails/?sh=536d6bec9788</a:t>
            </a:r>
            <a:endParaRPr sz="3362"/>
          </a:p>
        </p:txBody>
      </p:sp>
      <p:sp>
        <p:nvSpPr>
          <p:cNvPr id="1009" name="Google Shape;1009;p113"/>
          <p:cNvSpPr/>
          <p:nvPr/>
        </p:nvSpPr>
        <p:spPr>
          <a:xfrm>
            <a:off x="101600" y="6258490"/>
            <a:ext cx="119889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lang="en-US"/>
              <a:t>see also </a:t>
            </a:r>
            <a:r>
              <a:rPr b="0" i="0" lang="en-US" sz="16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https://blog.adobe.com/en/publish/2019/09/08/if-you-think-email-is-dead--think-again.html</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See also https://www.slideshare.net/adobe/2019-adobe-email-usage-study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114"/>
          <p:cNvSpPr txBox="1"/>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Some ideas for managing communications</a:t>
            </a:r>
            <a:endParaRPr b="0" i="0" sz="1400" u="none" cap="none" strike="noStrike">
              <a:solidFill>
                <a:srgbClr val="000000"/>
              </a:solidFill>
              <a:latin typeface="Arial"/>
              <a:ea typeface="Arial"/>
              <a:cs typeface="Arial"/>
              <a:sym typeface="Arial"/>
            </a:endParaRPr>
          </a:p>
        </p:txBody>
      </p:sp>
      <p:sp>
        <p:nvSpPr>
          <p:cNvPr id="1016" name="Google Shape;1016;p114"/>
          <p:cNvSpPr txBox="1"/>
          <p:nvPr>
            <p:ph idx="1" type="body"/>
          </p:nvPr>
        </p:nvSpPr>
        <p:spPr>
          <a:xfrm>
            <a:off x="838200" y="1103086"/>
            <a:ext cx="10515600" cy="32367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27330" lvl="0" marL="228600" rtl="0" algn="l">
              <a:lnSpc>
                <a:spcPct val="70000"/>
              </a:lnSpc>
              <a:spcBef>
                <a:spcPts val="0"/>
              </a:spcBef>
              <a:spcAft>
                <a:spcPts val="0"/>
              </a:spcAft>
              <a:buClr>
                <a:schemeClr val="dk1"/>
              </a:buClr>
              <a:buSzPts val="1940"/>
              <a:buChar char="•"/>
            </a:pPr>
            <a:r>
              <a:rPr lang="en-US" sz="1940"/>
              <a:t>Disrupt your habits to respect morning, mealtime, evening, and bedtime routines</a:t>
            </a:r>
            <a:endParaRPr sz="1940"/>
          </a:p>
          <a:p>
            <a:pPr indent="-227330" lvl="0" marL="228600" rtl="0" algn="l">
              <a:lnSpc>
                <a:spcPct val="70000"/>
              </a:lnSpc>
              <a:spcBef>
                <a:spcPts val="1000"/>
              </a:spcBef>
              <a:spcAft>
                <a:spcPts val="0"/>
              </a:spcAft>
              <a:buClr>
                <a:schemeClr val="dk1"/>
              </a:buClr>
              <a:buSzPts val="1940"/>
              <a:buChar char="•"/>
            </a:pPr>
            <a:r>
              <a:rPr lang="en-US" sz="1940"/>
              <a:t>Some people like to go for zero emails (+/-) [</a:t>
            </a:r>
            <a:endParaRPr sz="1940"/>
          </a:p>
          <a:p>
            <a:pPr indent="-227330" lvl="0" marL="228600" rtl="0" algn="l">
              <a:lnSpc>
                <a:spcPct val="70000"/>
              </a:lnSpc>
              <a:spcBef>
                <a:spcPts val="1000"/>
              </a:spcBef>
              <a:spcAft>
                <a:spcPts val="0"/>
              </a:spcAft>
              <a:buClr>
                <a:schemeClr val="dk1"/>
              </a:buClr>
              <a:buSzPts val="1940"/>
              <a:buChar char="•"/>
            </a:pPr>
            <a:r>
              <a:rPr lang="en-US" sz="1940"/>
              <a:t>Some people do batch email engagement (+/-)</a:t>
            </a:r>
            <a:endParaRPr sz="1940"/>
          </a:p>
          <a:p>
            <a:pPr indent="-227330" lvl="0" marL="228600" rtl="0" algn="l">
              <a:lnSpc>
                <a:spcPct val="70000"/>
              </a:lnSpc>
              <a:spcBef>
                <a:spcPts val="1000"/>
              </a:spcBef>
              <a:spcAft>
                <a:spcPts val="0"/>
              </a:spcAft>
              <a:buClr>
                <a:schemeClr val="dk1"/>
              </a:buClr>
              <a:buSzPts val="1940"/>
              <a:buChar char="•"/>
            </a:pPr>
            <a:r>
              <a:rPr lang="en-US" sz="1940"/>
              <a:t>Others set specific times in the day to check email</a:t>
            </a:r>
            <a:endParaRPr sz="1940"/>
          </a:p>
          <a:p>
            <a:pPr indent="-227330" lvl="0" marL="228600" rtl="0" algn="l">
              <a:lnSpc>
                <a:spcPct val="70000"/>
              </a:lnSpc>
              <a:spcBef>
                <a:spcPts val="1000"/>
              </a:spcBef>
              <a:spcAft>
                <a:spcPts val="0"/>
              </a:spcAft>
              <a:buClr>
                <a:schemeClr val="dk1"/>
              </a:buClr>
              <a:buSzPts val="1940"/>
              <a:buChar char="•"/>
            </a:pPr>
            <a:r>
              <a:rPr lang="en-US" sz="1940"/>
              <a:t>Nir Eyal and others – don’t start the day with email </a:t>
            </a:r>
            <a:endParaRPr sz="1940"/>
          </a:p>
          <a:p>
            <a:pPr indent="-227330" lvl="0" marL="228600" rtl="0" algn="l">
              <a:lnSpc>
                <a:spcPct val="70000"/>
              </a:lnSpc>
              <a:spcBef>
                <a:spcPts val="1000"/>
              </a:spcBef>
              <a:spcAft>
                <a:spcPts val="0"/>
              </a:spcAft>
              <a:buClr>
                <a:schemeClr val="dk1"/>
              </a:buClr>
              <a:buSzPts val="1940"/>
              <a:buChar char="•"/>
            </a:pPr>
            <a:r>
              <a:rPr lang="en-US" sz="1940"/>
              <a:t>James Clear (author of </a:t>
            </a:r>
            <a:r>
              <a:rPr i="1" lang="en-US" sz="1940"/>
              <a:t>Atomic Habits</a:t>
            </a:r>
            <a:r>
              <a:rPr lang="en-US" sz="1940"/>
              <a:t>): “Don’t open email until noon” </a:t>
            </a:r>
            <a:r>
              <a:rPr lang="en-US" sz="1940" u="sng">
                <a:solidFill>
                  <a:schemeClr val="hlink"/>
                </a:solidFill>
                <a:hlinkClick r:id="rId3"/>
              </a:rPr>
              <a:t>https://jamesclear.com/productivity</a:t>
            </a:r>
            <a:r>
              <a:rPr lang="en-US" sz="1940"/>
              <a:t> [that page is a gold mine of information]</a:t>
            </a:r>
            <a:endParaRPr sz="1940"/>
          </a:p>
          <a:p>
            <a:pPr indent="-227330" lvl="0" marL="228600" rtl="0" algn="l">
              <a:lnSpc>
                <a:spcPct val="70000"/>
              </a:lnSpc>
              <a:spcBef>
                <a:spcPts val="1000"/>
              </a:spcBef>
              <a:spcAft>
                <a:spcPts val="0"/>
              </a:spcAft>
              <a:buClr>
                <a:schemeClr val="dk1"/>
              </a:buClr>
              <a:buSzPts val="1940"/>
              <a:buChar char="•"/>
            </a:pPr>
            <a:r>
              <a:rPr lang="en-US" sz="1940"/>
              <a:t>Communications charters can help </a:t>
            </a:r>
            <a:endParaRPr sz="1940"/>
          </a:p>
          <a:p>
            <a:pPr indent="-231139" lvl="1" marL="685800" rtl="0" algn="l">
              <a:lnSpc>
                <a:spcPct val="70000"/>
              </a:lnSpc>
              <a:spcBef>
                <a:spcPts val="500"/>
              </a:spcBef>
              <a:spcAft>
                <a:spcPts val="0"/>
              </a:spcAft>
              <a:buClr>
                <a:schemeClr val="dk1"/>
              </a:buClr>
              <a:buSzPts val="1720"/>
              <a:buChar char="•"/>
            </a:pPr>
            <a:r>
              <a:rPr lang="en-US" sz="1720"/>
              <a:t>E.g., What tools work best for each person? </a:t>
            </a:r>
            <a:endParaRPr sz="1720"/>
          </a:p>
          <a:p>
            <a:pPr indent="-231139" lvl="1" marL="685800" rtl="0" algn="l">
              <a:lnSpc>
                <a:spcPct val="70000"/>
              </a:lnSpc>
              <a:spcBef>
                <a:spcPts val="500"/>
              </a:spcBef>
              <a:spcAft>
                <a:spcPts val="0"/>
              </a:spcAft>
              <a:buClr>
                <a:schemeClr val="dk1"/>
              </a:buClr>
              <a:buSzPts val="1720"/>
              <a:buChar char="•"/>
            </a:pPr>
            <a:r>
              <a:rPr lang="en-US" sz="1720"/>
              <a:t>What can family/ team agree on to ID urgent tasks and create time and space around others and/or protect important times of the day and create a culture where “always on” is not rewarded/encouraged?</a:t>
            </a:r>
            <a:endParaRPr sz="1720"/>
          </a:p>
          <a:p>
            <a:pPr indent="-104140" lvl="0" marL="228600" rtl="0" algn="l">
              <a:lnSpc>
                <a:spcPct val="70000"/>
              </a:lnSpc>
              <a:spcBef>
                <a:spcPts val="1000"/>
              </a:spcBef>
              <a:spcAft>
                <a:spcPts val="0"/>
              </a:spcAft>
              <a:buClr>
                <a:schemeClr val="dk1"/>
              </a:buClr>
              <a:buSzPts val="1540"/>
              <a:buNone/>
            </a:pPr>
            <a:r>
              <a:t/>
            </a:r>
            <a:endParaRPr sz="1940"/>
          </a:p>
        </p:txBody>
      </p:sp>
      <p:pic>
        <p:nvPicPr>
          <p:cNvPr id="1017" name="Google Shape;1017;p114"/>
          <p:cNvPicPr preferRelativeResize="0"/>
          <p:nvPr/>
        </p:nvPicPr>
        <p:blipFill rotWithShape="1">
          <a:blip r:embed="rId4">
            <a:alphaModFix/>
          </a:blip>
          <a:srcRect b="0" l="0" r="0" t="0"/>
          <a:stretch/>
        </p:blipFill>
        <p:spPr>
          <a:xfrm>
            <a:off x="2952296" y="4339771"/>
            <a:ext cx="6287405" cy="2441712"/>
          </a:xfrm>
          <a:prstGeom prst="rect">
            <a:avLst/>
          </a:prstGeom>
          <a:noFill/>
          <a:ln>
            <a:noFill/>
          </a:ln>
        </p:spPr>
      </p:pic>
      <p:sp>
        <p:nvSpPr>
          <p:cNvPr id="1018" name="Google Shape;1018;p114"/>
          <p:cNvSpPr/>
          <p:nvPr/>
        </p:nvSpPr>
        <p:spPr>
          <a:xfrm>
            <a:off x="311854" y="6357146"/>
            <a:ext cx="23370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Graphic credit: Chris Flack</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15"/>
          <p:cNvSpPr txBox="1"/>
          <p:nvPr/>
        </p:nvSpPr>
        <p:spPr>
          <a:xfrm>
            <a:off x="838200" y="234496"/>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chemeClr val="dk1"/>
                </a:solidFill>
                <a:latin typeface="Calibri"/>
                <a:ea typeface="Calibri"/>
                <a:cs typeface="Calibri"/>
                <a:sym typeface="Calibri"/>
              </a:rPr>
              <a:t>Managing email and other communications</a:t>
            </a:r>
            <a:endParaRPr b="0" i="0" sz="1400" u="none" cap="none" strike="noStrike">
              <a:solidFill>
                <a:srgbClr val="000000"/>
              </a:solidFill>
              <a:latin typeface="Arial"/>
              <a:ea typeface="Arial"/>
              <a:cs typeface="Arial"/>
              <a:sym typeface="Arial"/>
            </a:endParaRPr>
          </a:p>
        </p:txBody>
      </p:sp>
      <p:sp>
        <p:nvSpPr>
          <p:cNvPr id="1024" name="Google Shape;1024;p115"/>
          <p:cNvSpPr txBox="1"/>
          <p:nvPr>
            <p:ph idx="1" type="body"/>
          </p:nvPr>
        </p:nvSpPr>
        <p:spPr>
          <a:xfrm>
            <a:off x="1625600" y="2197765"/>
            <a:ext cx="9303600" cy="15759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a:bodyPr>
          <a:lstStyle/>
          <a:p>
            <a:pPr indent="-279400" lvl="0" marL="228600" rtl="0" algn="l">
              <a:lnSpc>
                <a:spcPct val="90000"/>
              </a:lnSpc>
              <a:spcBef>
                <a:spcPts val="0"/>
              </a:spcBef>
              <a:spcAft>
                <a:spcPts val="0"/>
              </a:spcAft>
              <a:buClr>
                <a:schemeClr val="dk1"/>
              </a:buClr>
              <a:buSzPts val="4400"/>
              <a:buChar char="•"/>
            </a:pPr>
            <a:r>
              <a:rPr lang="en-US" sz="4400"/>
              <a:t>What works for you?</a:t>
            </a:r>
            <a:endParaRPr/>
          </a:p>
          <a:p>
            <a:pPr indent="-279400" lvl="0" marL="228600" rtl="0" algn="l">
              <a:lnSpc>
                <a:spcPct val="90000"/>
              </a:lnSpc>
              <a:spcBef>
                <a:spcPts val="1000"/>
              </a:spcBef>
              <a:spcAft>
                <a:spcPts val="0"/>
              </a:spcAft>
              <a:buClr>
                <a:schemeClr val="dk1"/>
              </a:buClr>
              <a:buSzPts val="4400"/>
              <a:buChar char="•"/>
            </a:pPr>
            <a:r>
              <a:rPr lang="en-US" sz="4400"/>
              <a:t>What isn’t working for you?</a:t>
            </a:r>
            <a:endParaRPr/>
          </a:p>
        </p:txBody>
      </p:sp>
      <p:pic>
        <p:nvPicPr>
          <p:cNvPr id="1025" name="Google Shape;1025;p115"/>
          <p:cNvPicPr preferRelativeResize="0"/>
          <p:nvPr/>
        </p:nvPicPr>
        <p:blipFill rotWithShape="1">
          <a:blip r:embed="rId3">
            <a:alphaModFix/>
          </a:blip>
          <a:srcRect b="0" l="0" r="0" t="0"/>
          <a:stretch/>
        </p:blipFill>
        <p:spPr>
          <a:xfrm>
            <a:off x="3207656" y="4238174"/>
            <a:ext cx="5789387" cy="244226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16"/>
          <p:cNvSpPr txBox="1"/>
          <p:nvPr/>
        </p:nvSpPr>
        <p:spPr>
          <a:xfrm>
            <a:off x="211050" y="179964"/>
            <a:ext cx="115389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DWI </a:t>
            </a:r>
            <a:r>
              <a:rPr b="1" i="0" lang="en-US" sz="4400" u="none" cap="none" strike="noStrike">
                <a:solidFill>
                  <a:schemeClr val="dk1"/>
                </a:solidFill>
                <a:latin typeface="Calibri"/>
                <a:ea typeface="Calibri"/>
                <a:cs typeface="Calibri"/>
                <a:sym typeface="Calibri"/>
              </a:rPr>
              <a:t>Productivity </a:t>
            </a:r>
            <a:r>
              <a:rPr b="1" lang="en-US" sz="4400">
                <a:solidFill>
                  <a:schemeClr val="dk1"/>
                </a:solidFill>
                <a:latin typeface="Calibri"/>
                <a:ea typeface="Calibri"/>
                <a:cs typeface="Calibri"/>
                <a:sym typeface="Calibri"/>
              </a:rPr>
              <a:t>Self-assessment</a:t>
            </a:r>
            <a:r>
              <a:rPr b="1" i="0" lang="en-US" sz="4400" u="none" cap="none" strike="noStrike">
                <a:solidFill>
                  <a:schemeClr val="dk1"/>
                </a:solidFill>
                <a:latin typeface="Calibri"/>
                <a:ea typeface="Calibri"/>
                <a:cs typeface="Calibri"/>
                <a:sym typeface="Calibri"/>
              </a:rPr>
              <a:t> Question 3: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000"/>
              <a:buFont typeface="Calibri"/>
              <a:buNone/>
            </a:pPr>
            <a:r>
              <a:rPr b="1" i="1" lang="en-US" sz="4000" u="none" cap="none" strike="noStrike">
                <a:solidFill>
                  <a:schemeClr val="dk1"/>
                </a:solidFill>
                <a:latin typeface="Calibri"/>
                <a:ea typeface="Calibri"/>
                <a:cs typeface="Calibri"/>
                <a:sym typeface="Calibri"/>
              </a:rPr>
              <a:t>Using social media, games, email to procrastinate</a:t>
            </a:r>
            <a:endParaRPr b="1" i="1" sz="4000" u="none" cap="none" strike="noStrike">
              <a:solidFill>
                <a:schemeClr val="dk1"/>
              </a:solidFill>
              <a:latin typeface="Calibri"/>
              <a:ea typeface="Calibri"/>
              <a:cs typeface="Calibri"/>
              <a:sym typeface="Calibri"/>
            </a:endParaRPr>
          </a:p>
        </p:txBody>
      </p:sp>
      <p:sp>
        <p:nvSpPr>
          <p:cNvPr id="1031" name="Google Shape;1031;p116"/>
          <p:cNvSpPr txBox="1"/>
          <p:nvPr>
            <p:ph idx="1" type="body"/>
          </p:nvPr>
        </p:nvSpPr>
        <p:spPr>
          <a:xfrm>
            <a:off x="1553029" y="1675251"/>
            <a:ext cx="9303600" cy="15033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Nir Eyal: “We must understand the discomfort we are trying to escape” </a:t>
            </a:r>
            <a:endParaRPr/>
          </a:p>
          <a:p>
            <a:pPr indent="-228600" lvl="0" marL="228600" rtl="0" algn="l">
              <a:lnSpc>
                <a:spcPct val="90000"/>
              </a:lnSpc>
              <a:spcBef>
                <a:spcPts val="1000"/>
              </a:spcBef>
              <a:spcAft>
                <a:spcPts val="0"/>
              </a:spcAft>
              <a:buClr>
                <a:schemeClr val="dk1"/>
              </a:buClr>
              <a:buSzPct val="100000"/>
              <a:buChar char="•"/>
            </a:pPr>
            <a:r>
              <a:rPr lang="en-US"/>
              <a:t>”Time management is pain management” ~Nir Eyal, </a:t>
            </a:r>
            <a:r>
              <a:rPr i="1" lang="en-US"/>
              <a:t>Indistractable</a:t>
            </a:r>
            <a:endParaRPr i="1"/>
          </a:p>
          <a:p>
            <a:pPr indent="0" lvl="0" marL="0" rtl="0" algn="ctr">
              <a:lnSpc>
                <a:spcPct val="90000"/>
              </a:lnSpc>
              <a:spcBef>
                <a:spcPts val="1000"/>
              </a:spcBef>
              <a:spcAft>
                <a:spcPts val="0"/>
              </a:spcAft>
              <a:buClr>
                <a:schemeClr val="dk1"/>
              </a:buClr>
              <a:buSzPct val="100000"/>
              <a:buNone/>
            </a:pPr>
            <a:r>
              <a:rPr lang="en-US" sz="2600"/>
              <a:t>(see also Attention Economy and Mental Health modules)</a:t>
            </a:r>
            <a:endParaRPr/>
          </a:p>
        </p:txBody>
      </p:sp>
      <p:pic>
        <p:nvPicPr>
          <p:cNvPr id="1032" name="Google Shape;1032;p116"/>
          <p:cNvPicPr preferRelativeResize="0"/>
          <p:nvPr/>
        </p:nvPicPr>
        <p:blipFill rotWithShape="1">
          <a:blip r:embed="rId3">
            <a:alphaModFix/>
          </a:blip>
          <a:srcRect b="0" l="0" r="0" t="0"/>
          <a:stretch/>
        </p:blipFill>
        <p:spPr>
          <a:xfrm>
            <a:off x="1841026" y="3385985"/>
            <a:ext cx="3082791" cy="3089147"/>
          </a:xfrm>
          <a:prstGeom prst="rect">
            <a:avLst/>
          </a:prstGeom>
          <a:noFill/>
          <a:ln>
            <a:noFill/>
          </a:ln>
        </p:spPr>
      </p:pic>
      <p:pic>
        <p:nvPicPr>
          <p:cNvPr id="1033" name="Google Shape;1033;p116"/>
          <p:cNvPicPr preferRelativeResize="0"/>
          <p:nvPr/>
        </p:nvPicPr>
        <p:blipFill rotWithShape="1">
          <a:blip r:embed="rId4">
            <a:alphaModFix/>
          </a:blip>
          <a:srcRect b="0" l="0" r="0" t="0"/>
          <a:stretch/>
        </p:blipFill>
        <p:spPr>
          <a:xfrm>
            <a:off x="6066971" y="3385985"/>
            <a:ext cx="5031411" cy="2803289"/>
          </a:xfrm>
          <a:prstGeom prst="rect">
            <a:avLst/>
          </a:prstGeom>
          <a:noFill/>
          <a:ln>
            <a:noFill/>
          </a:ln>
        </p:spPr>
      </p:pic>
      <p:sp>
        <p:nvSpPr>
          <p:cNvPr id="1034" name="Google Shape;1034;p116"/>
          <p:cNvSpPr/>
          <p:nvPr/>
        </p:nvSpPr>
        <p:spPr>
          <a:xfrm>
            <a:off x="2515707" y="6487774"/>
            <a:ext cx="70014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Survey courtesy of DWI: https://survey.alchemer.com/s3/5504604/b153c792d361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pic>
        <p:nvPicPr>
          <p:cNvPr id="1039" name="Google Shape;1039;p117"/>
          <p:cNvPicPr preferRelativeResize="0"/>
          <p:nvPr/>
        </p:nvPicPr>
        <p:blipFill rotWithShape="1">
          <a:blip r:embed="rId3">
            <a:alphaModFix amt="75000"/>
          </a:blip>
          <a:srcRect b="0" l="0" r="0" t="0"/>
          <a:stretch/>
        </p:blipFill>
        <p:spPr>
          <a:xfrm>
            <a:off x="2046515" y="1696959"/>
            <a:ext cx="8368392" cy="4690109"/>
          </a:xfrm>
          <a:prstGeom prst="rect">
            <a:avLst/>
          </a:prstGeom>
          <a:noFill/>
          <a:ln cap="flat" cmpd="sng" w="9525">
            <a:solidFill>
              <a:schemeClr val="dk1"/>
            </a:solidFill>
            <a:prstDash val="solid"/>
            <a:round/>
            <a:headEnd len="sm" w="sm" type="none"/>
            <a:tailEnd len="sm" w="sm" type="none"/>
          </a:ln>
        </p:spPr>
      </p:pic>
      <p:sp>
        <p:nvSpPr>
          <p:cNvPr id="1040" name="Google Shape;1040;p117"/>
          <p:cNvSpPr txBox="1"/>
          <p:nvPr/>
        </p:nvSpPr>
        <p:spPr>
          <a:xfrm>
            <a:off x="211050" y="179964"/>
            <a:ext cx="11538900" cy="163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DWI </a:t>
            </a:r>
            <a:r>
              <a:rPr b="1" i="0" lang="en-US" sz="4400" u="none" cap="none" strike="noStrike">
                <a:solidFill>
                  <a:schemeClr val="dk1"/>
                </a:solidFill>
                <a:latin typeface="Calibri"/>
                <a:ea typeface="Calibri"/>
                <a:cs typeface="Calibri"/>
                <a:sym typeface="Calibri"/>
              </a:rPr>
              <a:t>Productivity Survey Question 3: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1" lang="en-US" sz="4000" u="none" cap="none" strike="noStrike">
                <a:solidFill>
                  <a:schemeClr val="dk1"/>
                </a:solidFill>
                <a:latin typeface="Calibri"/>
                <a:ea typeface="Calibri"/>
                <a:cs typeface="Calibri"/>
                <a:sym typeface="Calibri"/>
              </a:rPr>
              <a:t>Using social media, games, email to procrastinate</a:t>
            </a:r>
            <a:endParaRPr b="1" i="1" sz="40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