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64" r:id="rId3"/>
    <p:sldMasterId id="2147483665"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spreadsheets/d/11zDrV4bwSZGxML2MzGi_YqvLiZI23PmRrNBEy7BD3nA/edit?usp=sharing"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apzXGEbZht0"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apzXGEbZht0" TargetMode="External"/><Relationship Id="rId3" Type="http://schemas.openxmlformats.org/officeDocument/2006/relationships/hyperlink" Target="https://www.youtube.com/watch?v=BUwEwv3Wl58" TargetMode="Externa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BUwEwv3Wl58" TargetMode="Externa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sHOKQlRVyBt45q2QVcpmdV0EP5KLC4OegfXkSTylGjg/edit?usp=sharing" TargetMode="Externa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tanford.box.com/s/fmssvylk3wvkax9h510g29wcs8b1gf5i" TargetMode="Externa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114b3e06ce2_0_3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4" name="Google Shape;134;g114b3e06ce2_0_3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100"/>
              <a:buNone/>
            </a:pPr>
            <a:r>
              <a:rPr lang="en-US" sz="1100">
                <a:latin typeface="Arial"/>
                <a:ea typeface="Arial"/>
                <a:cs typeface="Arial"/>
                <a:sym typeface="Arial"/>
              </a:rPr>
              <a:t>Note: All material in this series is for educational and informational purposes only, and is not meant to be exhaustive or used as a replacement for professional health support. Also, the presentation is best viewed in slideshow format, as some of the slides are animated, but we have also included notes for many of the slides that you might want to review as well. Whatever works best for you! </a:t>
            </a:r>
            <a:endParaRPr sz="1100"/>
          </a:p>
          <a:p>
            <a:pPr indent="0" lvl="0" marL="0" rtl="0" algn="ctr">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NOTE: Portions of this work first appeared in or are derived or adapted from the Digital</a:t>
            </a:r>
            <a:endParaRPr sz="1100">
              <a:latin typeface="Arial"/>
              <a:ea typeface="Arial"/>
              <a:cs typeface="Arial"/>
              <a:sym typeface="Arial"/>
            </a:endParaRPr>
          </a:p>
          <a:p>
            <a:pPr indent="0" lvl="0" marL="0" rtl="0" algn="ctr">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Wellness Certificate Program. Those portions are Copyright © 2021, Digital Wellness Institute.</a:t>
            </a:r>
            <a:endParaRPr sz="1100">
              <a:latin typeface="Arial"/>
              <a:ea typeface="Arial"/>
              <a:cs typeface="Arial"/>
              <a:sym typeface="Arial"/>
            </a:endParaRPr>
          </a:p>
          <a:p>
            <a:pPr indent="0" lvl="0" marL="0" rtl="0" algn="ctr">
              <a:lnSpc>
                <a:spcPct val="115000"/>
              </a:lnSpc>
              <a:spcBef>
                <a:spcPts val="0"/>
              </a:spcBef>
              <a:spcAft>
                <a:spcPts val="0"/>
              </a:spcAft>
              <a:buClr>
                <a:schemeClr val="dk1"/>
              </a:buClr>
              <a:buSzPts val="1100"/>
              <a:buFont typeface="Arial"/>
              <a:buNone/>
            </a:pPr>
            <a:r>
              <a:t/>
            </a:r>
            <a:endParaRPr i="1" sz="1100">
              <a:latin typeface="Arial"/>
              <a:ea typeface="Arial"/>
              <a:cs typeface="Arial"/>
              <a:sym typeface="Arial"/>
            </a:endParaRPr>
          </a:p>
        </p:txBody>
      </p:sp>
      <p:sp>
        <p:nvSpPr>
          <p:cNvPr id="135" name="Google Shape;135;g114b3e06ce2_0_3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117d774eaf3_0_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2" name="Google Shape;202;g117d774eaf3_0_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You can see that this week I drew the circle a bit wider than usual. We've talked along the way about how the topics interconnect, but when it comes to relationships, the connections between our own wellness and our ability and capacity to help and serve others are strong. We all have </a:t>
            </a:r>
            <a:r>
              <a:rPr lang="en-US"/>
              <a:t>experienced</a:t>
            </a:r>
            <a:r>
              <a:rPr lang="en-US"/>
              <a:t> how our degree of centeredness, whether we are being bombarded by and overwhelmed by external messages we're trying to sift through (or worrying about), our mental and physical states, our "to-do" related stress, etc. can all impact how we interact with others. Everything we focus on in "putting our own oxygen mask on first" can impact how and if and how well we can engage in all types of relationships. </a:t>
            </a:r>
            <a:endParaRPr/>
          </a:p>
        </p:txBody>
      </p:sp>
      <p:sp>
        <p:nvSpPr>
          <p:cNvPr id="203" name="Google Shape;203;g117d774eaf3_0_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117d774eaf3_0_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2" name="Google Shape;212;g117d774eaf3_0_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These categories can be relevant to the question someone asked in the registration form about helping teens navigate social media. When we understand different types of relationships and connections, we can make more deliberate decisions about how/if we use tools as part of our relationship dynamics, and we can exercise our self-reflection muscle to discern whether what we are doing is building true relationship or may be giving us more the illusion of relationship or connection. We can also think of these categories when we assess priorities for time boxing as well. e.g., "How much time per week do I want to spend on bridging relationships vs. bonding relationships?" "How much time do I want to devote to filling my own well so I have capacity to give to and help others, and to show up in my relationships with integrity to who I am trying to be?"</a:t>
            </a:r>
            <a:endParaRPr/>
          </a:p>
        </p:txBody>
      </p:sp>
      <p:sp>
        <p:nvSpPr>
          <p:cNvPr id="213" name="Google Shape;213;g117d774eaf3_0_5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117d774eaf3_0_1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4" name="Google Shape;224;g117d774eaf3_0_10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We've spent most of our time to this point talking about building wellness for ourselves, so we'll touch on this only briefly today.</a:t>
            </a:r>
            <a:endParaRPr/>
          </a:p>
        </p:txBody>
      </p:sp>
      <p:sp>
        <p:nvSpPr>
          <p:cNvPr id="225" name="Google Shape;225;g117d774eaf3_0_10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117d774eaf3_0_1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3" name="Google Shape;233;g117d774eaf3_0_1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We read the first quote last week, but I wanted to share a few more thoughts from </a:t>
            </a:r>
            <a:r>
              <a:rPr i="1" lang="en-US"/>
              <a:t>Lead Yourself First. </a:t>
            </a:r>
            <a:endParaRPr i="1"/>
          </a:p>
        </p:txBody>
      </p:sp>
      <p:sp>
        <p:nvSpPr>
          <p:cNvPr id="234" name="Google Shape;234;g117d774eaf3_0_1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117ec789954_0_4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4" name="Google Shape;244;g117ec789954_0_4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There is a reason I am sharing these quotes again this week. These are not just touchy-feely quotes…research supports them! See next slide….</a:t>
            </a:r>
            <a:endParaRPr/>
          </a:p>
        </p:txBody>
      </p:sp>
      <p:sp>
        <p:nvSpPr>
          <p:cNvPr id="245" name="Google Shape;245;g117ec789954_0_4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117d774eaf3_0_1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1" name="Google Shape;251;g117d774eaf3_0_1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https://www.youtube.com/watch?v=zkmsjFisW_A  -- See also https://www.youtube.com/watch?v=8dO6Wwh_tiU</a:t>
            </a:r>
            <a:endParaRPr/>
          </a:p>
        </p:txBody>
      </p:sp>
      <p:sp>
        <p:nvSpPr>
          <p:cNvPr id="252" name="Google Shape;252;g117d774eaf3_0_1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117d774eaf3_0_1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9" name="Google Shape;259;g117d774eaf3_0_1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We wanted to spend the bulk of our time talking about bonding relationships. Another word that could be a synonym for </a:t>
            </a:r>
            <a:r>
              <a:rPr i="1" lang="en-US"/>
              <a:t>Bonding</a:t>
            </a:r>
            <a:r>
              <a:rPr lang="en-US"/>
              <a:t> relationships is </a:t>
            </a:r>
            <a:r>
              <a:rPr i="1" lang="en-US"/>
              <a:t>Building</a:t>
            </a:r>
            <a:r>
              <a:rPr lang="en-US"/>
              <a:t> relationships. Who helps bring constructive, building energy into our lives? Are we working to be builders in our spheres of influence, especially with those closest to us?</a:t>
            </a:r>
            <a:endParaRPr/>
          </a:p>
        </p:txBody>
      </p:sp>
      <p:sp>
        <p:nvSpPr>
          <p:cNvPr id="260" name="Google Shape;260;g117d774eaf3_0_13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117ec789954_0_4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1" name="Google Shape;271;g117ec789954_0_48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Before we reflect on how we foster bonding and building in our relationships, let's take a few minutes to look at the relationships that help build us. </a:t>
            </a:r>
            <a:endParaRPr/>
          </a:p>
        </p:txBody>
      </p:sp>
      <p:sp>
        <p:nvSpPr>
          <p:cNvPr id="272" name="Google Shape;272;g117ec789954_0_48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117ec789954_0_4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8" name="Google Shape;278;g117ec789954_0_45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Writing is a powerful tool. You will see in the recording that we gave people some time to write in response to this question.</a:t>
            </a:r>
            <a:endParaRPr/>
          </a:p>
        </p:txBody>
      </p:sp>
      <p:sp>
        <p:nvSpPr>
          <p:cNvPr id="279" name="Google Shape;279;g117ec789954_0_45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117ec789954_0_4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9" name="Google Shape;289;g117ec789954_0_46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 reflection question…</a:t>
            </a:r>
            <a:endParaRPr/>
          </a:p>
        </p:txBody>
      </p:sp>
      <p:sp>
        <p:nvSpPr>
          <p:cNvPr id="290" name="Google Shape;290;g117ec789954_0_46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117d774eaf3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1" name="Google Shape;141;g117d774eaf3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Sherry Turkle's video gets to some of why I chose this image from Big Hero 6. There is a lot of great potential with AI, and real risks, too, of potentially replacing human relationships with technology. (If you haven't seen Big Hero 6, it's worth a watch and presents some of these tensions in an interesting way.)</a:t>
            </a:r>
            <a:endParaRPr/>
          </a:p>
        </p:txBody>
      </p:sp>
      <p:sp>
        <p:nvSpPr>
          <p:cNvPr id="142" name="Google Shape;142;g117d774eaf3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117ec789954_0_4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6" name="Google Shape;296;g117ec789954_0_47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Another reflection question to keep in mind in an ongoing way. I deliberately chose images that capture how technology can help build and foster bonding. We all know what images look like of the opposite. </a:t>
            </a:r>
            <a:endParaRPr/>
          </a:p>
        </p:txBody>
      </p:sp>
      <p:sp>
        <p:nvSpPr>
          <p:cNvPr id="297" name="Google Shape;297;g117ec789954_0_47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117ec789954_0_5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5" name="Google Shape;305;g117ec789954_0_50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t>
            </a:r>
            <a:endParaRPr/>
          </a:p>
        </p:txBody>
      </p:sp>
      <p:sp>
        <p:nvSpPr>
          <p:cNvPr id="306" name="Google Shape;306;g117ec789954_0_50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117ec789954_0_5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2" name="Google Shape;312;g117ec789954_0_54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t>
            </a:r>
            <a:endParaRPr/>
          </a:p>
        </p:txBody>
      </p:sp>
      <p:sp>
        <p:nvSpPr>
          <p:cNvPr id="313" name="Google Shape;313;g117ec789954_0_54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117ec789954_0_5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9" name="Google Shape;319;g117ec789954_0_58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sz="1200"/>
              <a:t>https://www.mindtools.com/pages/article/developing-communications-charter.htm</a:t>
            </a:r>
            <a:endParaRPr/>
          </a:p>
          <a:p>
            <a:pPr indent="0" lvl="0" marL="0" rtl="0" algn="l">
              <a:spcBef>
                <a:spcPts val="0"/>
              </a:spcBef>
              <a:spcAft>
                <a:spcPts val="0"/>
              </a:spcAft>
              <a:buNone/>
            </a:pPr>
            <a:r>
              <a:rPr lang="en-US"/>
              <a:t>https://www.forbes.com/sites/darrenmenabney/2021/03/14/to-have-better-remote-meetings-create-a-team-communication-charter/?sh=51e802a68182</a:t>
            </a:r>
            <a:endParaRPr/>
          </a:p>
        </p:txBody>
      </p:sp>
      <p:sp>
        <p:nvSpPr>
          <p:cNvPr id="320" name="Google Shape;320;g117ec789954_0_58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117ec789954_0_6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9" name="Google Shape;329;g117ec789954_0_6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200"/>
              <a:buNone/>
            </a:pPr>
            <a:r>
              <a:rPr lang="en-US"/>
              <a:t>This is a Google worksheet you can copy and use with your team for work or other project teams </a:t>
            </a:r>
            <a:r>
              <a:rPr lang="en-US" u="sng">
                <a:solidFill>
                  <a:schemeClr val="hlink"/>
                </a:solidFill>
                <a:latin typeface="Arial"/>
                <a:ea typeface="Arial"/>
                <a:cs typeface="Arial"/>
                <a:sym typeface="Arial"/>
                <a:hlinkClick r:id="rId2"/>
              </a:rPr>
              <a:t>https://docs.google.com/spreadsheets/d/11zDrV4bwSZGxML2MzGi_YqvLiZI23PmRrNBEy7BD3nA/edit?usp=sharing</a:t>
            </a:r>
            <a:endParaRPr>
              <a:latin typeface="Arial"/>
              <a:ea typeface="Arial"/>
              <a:cs typeface="Arial"/>
              <a:sym typeface="Arial"/>
            </a:endParaRPr>
          </a:p>
          <a:p>
            <a:pPr indent="0" lvl="0" marL="0" rtl="0" algn="l">
              <a:spcBef>
                <a:spcPts val="0"/>
              </a:spcBef>
              <a:spcAft>
                <a:spcPts val="0"/>
              </a:spcAft>
              <a:buClr>
                <a:schemeClr val="dk1"/>
              </a:buClr>
              <a:buSzPts val="1200"/>
              <a:buFont typeface="Calibri"/>
              <a:buNone/>
            </a:pPr>
            <a:r>
              <a:rPr lang="en-US">
                <a:latin typeface="Arial"/>
                <a:ea typeface="Arial"/>
                <a:cs typeface="Arial"/>
                <a:sym typeface="Arial"/>
              </a:rPr>
              <a:t>There is a lot out there on communications charters, but here is one example of a link with more information: </a:t>
            </a:r>
            <a:endParaRPr>
              <a:latin typeface="Arial"/>
              <a:ea typeface="Arial"/>
              <a:cs typeface="Arial"/>
              <a:sym typeface="Arial"/>
            </a:endParaRPr>
          </a:p>
          <a:p>
            <a:pPr indent="0" lvl="0" marL="0" rtl="0" algn="l">
              <a:spcBef>
                <a:spcPts val="0"/>
              </a:spcBef>
              <a:spcAft>
                <a:spcPts val="0"/>
              </a:spcAft>
              <a:buClr>
                <a:schemeClr val="dk1"/>
              </a:buClr>
              <a:buSzPts val="1400"/>
              <a:buFont typeface="Arial"/>
              <a:buNone/>
            </a:pPr>
            <a:r>
              <a:t/>
            </a:r>
            <a:endParaRPr/>
          </a:p>
          <a:p>
            <a:pPr indent="0" lvl="0" marL="0" rtl="0" algn="l">
              <a:spcBef>
                <a:spcPts val="0"/>
              </a:spcBef>
              <a:spcAft>
                <a:spcPts val="0"/>
              </a:spcAft>
              <a:buClr>
                <a:schemeClr val="dk1"/>
              </a:buClr>
              <a:buSzPts val="1400"/>
              <a:buFont typeface="Arial"/>
              <a:buNone/>
            </a:pPr>
            <a:r>
              <a:rPr lang="en-US"/>
              <a:t>https://www.forbes.com/sites/darrenmenabney/2021/03/14/to-have-better-remote-meetings-create-a-team-communication-charter/?sh=51e802a68182</a:t>
            </a:r>
            <a:endParaRPr/>
          </a:p>
          <a:p>
            <a:pPr indent="0" lvl="0" marL="0" rtl="0" algn="l">
              <a:spcBef>
                <a:spcPts val="0"/>
              </a:spcBef>
              <a:spcAft>
                <a:spcPts val="0"/>
              </a:spcAft>
              <a:buNone/>
            </a:pPr>
            <a:r>
              <a:t/>
            </a:r>
            <a:endParaRPr/>
          </a:p>
        </p:txBody>
      </p:sp>
      <p:sp>
        <p:nvSpPr>
          <p:cNvPr id="330" name="Google Shape;330;g117ec789954_0_60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117ec789954_0_5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7" name="Google Shape;337;g117ec789954_0_5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t>
            </a:r>
            <a:endParaRPr/>
          </a:p>
        </p:txBody>
      </p:sp>
      <p:sp>
        <p:nvSpPr>
          <p:cNvPr id="338" name="Google Shape;338;g117ec789954_0_55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117ec789954_0_5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4" name="Google Shape;344;g117ec789954_0_54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t>
            </a:r>
            <a:endParaRPr/>
          </a:p>
        </p:txBody>
      </p:sp>
      <p:sp>
        <p:nvSpPr>
          <p:cNvPr id="345" name="Google Shape;345;g117ec789954_0_54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117d774eaf3_0_1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3" name="Google Shape;353;g117d774eaf3_0_1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4" name="Google Shape;354;g117d774eaf3_0_15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117d774eaf3_0_1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3" name="Google Shape;363;g117d774eaf3_0_16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Especially in a digital world, this is true. We have so many choices about where to spend our connection time. [We’ll talk more about connection with the intent to understand others in the Digital Citizenship module, but it’s essential to keep center in order to do that, so for now, we are focusing here on building your networks deliberately to have enough of the water you want to swim in ever-present…at that deep values level, not just at task levels.)</a:t>
            </a:r>
            <a:endParaRPr/>
          </a:p>
        </p:txBody>
      </p:sp>
      <p:sp>
        <p:nvSpPr>
          <p:cNvPr id="364" name="Google Shape;364;g117d774eaf3_0_16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117ec789954_0_3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1" name="Google Shape;371;g117ec789954_0_36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u="sng">
                <a:solidFill>
                  <a:schemeClr val="hlink"/>
                </a:solidFill>
                <a:hlinkClick r:id="rId2"/>
              </a:rPr>
              <a:t>https://www.youtube.com/watch?v=apzXGEbZht0</a:t>
            </a:r>
            <a:endParaRPr/>
          </a:p>
          <a:p>
            <a:pPr indent="0" lvl="0" marL="0" rtl="0" algn="l">
              <a:spcBef>
                <a:spcPts val="0"/>
              </a:spcBef>
              <a:spcAft>
                <a:spcPts val="0"/>
              </a:spcAft>
              <a:buNone/>
            </a:pPr>
            <a:r>
              <a:rPr lang="en-US"/>
              <a:t>But relationships are full of ebbs and flows of rupture and repair</a:t>
            </a:r>
            <a:endParaRPr/>
          </a:p>
        </p:txBody>
      </p:sp>
      <p:sp>
        <p:nvSpPr>
          <p:cNvPr id="372" name="Google Shape;372;g117ec789954_0_36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117ec789954_0_8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Because we had a guest at the end of the hour, we changed up the schedule a bit this time around. </a:t>
            </a:r>
            <a:endParaRPr/>
          </a:p>
        </p:txBody>
      </p:sp>
      <p:sp>
        <p:nvSpPr>
          <p:cNvPr id="149" name="Google Shape;149;g117ec789954_0_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117ec789954_0_5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9" name="Google Shape;379;g117ec789954_0_56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u="sng">
                <a:solidFill>
                  <a:schemeClr val="hlink"/>
                </a:solidFill>
                <a:hlinkClick r:id="rId2"/>
              </a:rPr>
              <a:t>https://www.youtube.com/watch?v=apzXGEbZht0</a:t>
            </a:r>
            <a:endParaRPr/>
          </a:p>
          <a:p>
            <a:pPr indent="0" lvl="0" marL="0" rtl="0" algn="l">
              <a:spcBef>
                <a:spcPts val="0"/>
              </a:spcBef>
              <a:spcAft>
                <a:spcPts val="0"/>
              </a:spcAft>
              <a:buNone/>
            </a:pPr>
            <a:r>
              <a:rPr lang="en-US"/>
              <a:t>Still face experiment with dads: </a:t>
            </a:r>
            <a:r>
              <a:rPr lang="en-US" u="sng">
                <a:solidFill>
                  <a:schemeClr val="hlink"/>
                </a:solidFill>
                <a:hlinkClick r:id="rId3"/>
              </a:rPr>
              <a:t>https://www.youtube.com/watch?v=BUwEwv3Wl58</a:t>
            </a:r>
            <a:r>
              <a:rPr lang="en-US"/>
              <a:t> Debrief with dads: https://www.youtube.com/watch?v=rLNiXnJccUQ</a:t>
            </a:r>
            <a:endParaRPr/>
          </a:p>
          <a:p>
            <a:pPr indent="0" lvl="0" marL="0" rtl="0" algn="l">
              <a:spcBef>
                <a:spcPts val="0"/>
              </a:spcBef>
              <a:spcAft>
                <a:spcPts val="0"/>
              </a:spcAft>
              <a:buNone/>
            </a:pPr>
            <a:r>
              <a:rPr lang="en-US"/>
              <a:t>But relationships are full of ebbs and flows of rupture and repair (see later slides)</a:t>
            </a:r>
            <a:endParaRPr/>
          </a:p>
        </p:txBody>
      </p:sp>
      <p:sp>
        <p:nvSpPr>
          <p:cNvPr id="380" name="Google Shape;380;g117ec789954_0_56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144f31b6528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7" name="Google Shape;387;g144f31b6528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lang="en-US" sz="1400">
                <a:latin typeface="Arial"/>
                <a:ea typeface="Arial"/>
                <a:cs typeface="Arial"/>
                <a:sym typeface="Arial"/>
              </a:rPr>
              <a:t>https://vimeo.com/119255263</a:t>
            </a:r>
            <a:endParaRPr sz="1400">
              <a:latin typeface="Arial"/>
              <a:ea typeface="Arial"/>
              <a:cs typeface="Arial"/>
              <a:sym typeface="Arial"/>
            </a:endParaRPr>
          </a:p>
          <a:p>
            <a:pPr indent="0" lvl="0" marL="0" rtl="0" algn="l">
              <a:spcBef>
                <a:spcPts val="0"/>
              </a:spcBef>
              <a:spcAft>
                <a:spcPts val="0"/>
              </a:spcAft>
              <a:buNone/>
            </a:pPr>
            <a:r>
              <a:t/>
            </a:r>
            <a:endParaRPr/>
          </a:p>
          <a:p>
            <a:pPr indent="0" lvl="0" marL="0" rtl="0" algn="l">
              <a:spcBef>
                <a:spcPts val="0"/>
              </a:spcBef>
              <a:spcAft>
                <a:spcPts val="0"/>
              </a:spcAft>
              <a:buNone/>
            </a:pPr>
            <a:r>
              <a:rPr lang="en-US"/>
              <a:t>Still face experiment with dads: </a:t>
            </a:r>
            <a:r>
              <a:rPr lang="en-US" u="sng">
                <a:solidFill>
                  <a:schemeClr val="hlink"/>
                </a:solidFill>
                <a:hlinkClick r:id="rId2"/>
              </a:rPr>
              <a:t>https://www.youtube.com/watch?v=BUwEwv3Wl58</a:t>
            </a:r>
            <a:r>
              <a:rPr lang="en-US"/>
              <a:t> Debrief with dads: https://www.youtube.com/watch?v=rLNiXnJccUQ</a:t>
            </a:r>
            <a:endParaRPr/>
          </a:p>
          <a:p>
            <a:pPr indent="0" lvl="0" marL="0" rtl="0" algn="l">
              <a:spcBef>
                <a:spcPts val="0"/>
              </a:spcBef>
              <a:spcAft>
                <a:spcPts val="0"/>
              </a:spcAft>
              <a:buNone/>
            </a:pPr>
            <a:r>
              <a:rPr lang="en-US"/>
              <a:t>But relationships are full of ebbs and flows of rupture and repair (see later slides)</a:t>
            </a:r>
            <a:endParaRPr/>
          </a:p>
        </p:txBody>
      </p:sp>
      <p:sp>
        <p:nvSpPr>
          <p:cNvPr id="388" name="Google Shape;388;g144f31b6528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1174d96dce4_0_9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7" name="Google Shape;397;g1174d96dce4_0_95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https://www.oprah.com/oprahs-lifeclass/does-your-face-light-up-video </a:t>
            </a:r>
            <a:endParaRPr/>
          </a:p>
          <a:p>
            <a:pPr indent="0" lvl="0" marL="0" rtl="0" algn="l">
              <a:lnSpc>
                <a:spcPct val="100000"/>
              </a:lnSpc>
              <a:spcBef>
                <a:spcPts val="0"/>
              </a:spcBef>
              <a:spcAft>
                <a:spcPts val="0"/>
              </a:spcAft>
              <a:buSzPts val="1400"/>
              <a:buNone/>
            </a:pPr>
            <a:r>
              <a:t/>
            </a:r>
            <a:endParaRPr/>
          </a:p>
        </p:txBody>
      </p:sp>
      <p:sp>
        <p:nvSpPr>
          <p:cNvPr id="398" name="Google Shape;398;g1174d96dce4_0_95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117ec789954_0_2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6" name="Google Shape;406;g117ec789954_0_29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This is a remarkable book that explains the problems of a primary peer orientation in youth, and how critical attachment with parents and/or caring adults is for healthy development of children and youth. This is a book I wish I'd had when my children were young. I discovered it as they were beginning to launch. </a:t>
            </a:r>
            <a:endParaRPr/>
          </a:p>
        </p:txBody>
      </p:sp>
      <p:sp>
        <p:nvSpPr>
          <p:cNvPr id="407" name="Google Shape;407;g117ec789954_0_29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116a4e718ea_0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8" name="Google Shape;418;g116a4e718ea_0_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https://greatergood.berkeley.edu/article/item/family_conflict_is_normal_its_the_repair_that_matters</a:t>
            </a:r>
            <a:endParaRPr/>
          </a:p>
          <a:p>
            <a:pPr indent="0" lvl="0" marL="0" rtl="0" algn="l">
              <a:lnSpc>
                <a:spcPct val="100000"/>
              </a:lnSpc>
              <a:spcBef>
                <a:spcPts val="0"/>
              </a:spcBef>
              <a:spcAft>
                <a:spcPts val="0"/>
              </a:spcAft>
              <a:buSzPts val="1400"/>
              <a:buNone/>
            </a:pPr>
            <a:r>
              <a:rPr lang="en-US"/>
              <a:t>See also this interview with Dr. Tronick: https://www.youtube.com/watch?v=O8AdOai6wug</a:t>
            </a:r>
            <a:endParaRPr/>
          </a:p>
        </p:txBody>
      </p:sp>
      <p:sp>
        <p:nvSpPr>
          <p:cNvPr id="419" name="Google Shape;419;g116a4e718ea_0_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116a4e718ea_0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6" name="Google Shape;426;g116a4e718ea_0_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https://greatergood.berkeley.edu/article/item/family_conflict_is_normal_its_the_repair_that_matters</a:t>
            </a:r>
            <a:endParaRPr/>
          </a:p>
        </p:txBody>
      </p:sp>
      <p:sp>
        <p:nvSpPr>
          <p:cNvPr id="427" name="Google Shape;427;g116a4e718ea_0_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117ec789954_0_5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6" name="Google Shape;436;g117ec789954_0_5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t>
            </a:r>
            <a:endParaRPr/>
          </a:p>
        </p:txBody>
      </p:sp>
      <p:sp>
        <p:nvSpPr>
          <p:cNvPr id="437" name="Google Shape;437;g117ec789954_0_5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117ec789954_0_4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9" name="Google Shape;449;g117ec789954_0_4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0" name="Google Shape;450;g117ec789954_0_44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116b43eb2fb_0_1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7" name="Google Shape;457;g116b43eb2fb_0_1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8" name="Google Shape;458;g116b43eb2fb_0_1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g117ec789954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5" name="Google Shape;465;g117ec789954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Keep the three categories in mind as you listen to this clip. I started the clip at about 2:35, but I would recommend watching the whole video. </a:t>
            </a:r>
            <a:endParaRPr/>
          </a:p>
          <a:p>
            <a:pPr indent="0" lvl="0" marL="0" rtl="0" algn="l">
              <a:spcBef>
                <a:spcPts val="0"/>
              </a:spcBef>
              <a:spcAft>
                <a:spcPts val="0"/>
              </a:spcAft>
              <a:buNone/>
            </a:pPr>
            <a:r>
              <a:rPr lang="en-US" sz="1200"/>
              <a:t>https://www.ted.com/talks/sherry_turkle_connected_but_alone/transcript?language=en – start at 2:48, run until 9:36 [on 1.5 speed, this takes just a little over 5 minutes): </a:t>
            </a:r>
            <a:r>
              <a:rPr b="1" i="0" lang="en-US" sz="1200">
                <a:solidFill>
                  <a:schemeClr val="dk1"/>
                </a:solidFill>
                <a:latin typeface="Calibri"/>
                <a:ea typeface="Calibri"/>
                <a:cs typeface="Calibri"/>
                <a:sym typeface="Calibri"/>
              </a:rPr>
              <a:t>Sherry Turkle</a:t>
            </a:r>
            <a:r>
              <a:rPr b="0" i="0" lang="en-US" sz="1200">
                <a:solidFill>
                  <a:schemeClr val="dk1"/>
                </a:solidFill>
                <a:latin typeface="Calibri"/>
                <a:ea typeface="Calibri"/>
                <a:cs typeface="Calibri"/>
                <a:sym typeface="Calibri"/>
              </a:rPr>
              <a:t> is the Abby Rockefeller Mauzé Professor of the Social Studies of Science and Technology in the Program in Science, Technology, and Society at MIT, and the founding director of the MIT Initiative on Technology and Self. Professor Turkle received a joint doctorate in sociology and personality psychology from Harvard University and is a licensed clinical psychologist. https://sherryturkle.mit.edu/</a:t>
            </a:r>
            <a:endParaRPr/>
          </a:p>
          <a:p>
            <a:pPr indent="0" lvl="0" marL="0" rtl="0" algn="l">
              <a:spcBef>
                <a:spcPts val="0"/>
              </a:spcBef>
              <a:spcAft>
                <a:spcPts val="0"/>
              </a:spcAft>
              <a:buNone/>
            </a:pPr>
            <a:r>
              <a:t/>
            </a:r>
            <a:endParaRPr sz="1200"/>
          </a:p>
          <a:p>
            <a:pPr indent="0" lvl="0" marL="0" rtl="0" algn="l">
              <a:spcBef>
                <a:spcPts val="0"/>
              </a:spcBef>
              <a:spcAft>
                <a:spcPts val="0"/>
              </a:spcAft>
              <a:buNone/>
            </a:pPr>
            <a:r>
              <a:t/>
            </a:r>
            <a:endParaRPr sz="1200"/>
          </a:p>
          <a:p>
            <a:pPr indent="0" lvl="0" marL="0" rtl="0" algn="l">
              <a:spcBef>
                <a:spcPts val="0"/>
              </a:spcBef>
              <a:spcAft>
                <a:spcPts val="0"/>
              </a:spcAft>
              <a:buNone/>
            </a:pPr>
            <a:br>
              <a:rPr b="0" i="0" lang="en-US" sz="1200">
                <a:solidFill>
                  <a:schemeClr val="dk1"/>
                </a:solidFill>
                <a:latin typeface="Calibri"/>
                <a:ea typeface="Calibri"/>
                <a:cs typeface="Calibri"/>
                <a:sym typeface="Calibri"/>
              </a:rPr>
            </a:br>
            <a:r>
              <a:rPr b="0" i="0" lang="en-US" sz="1200">
                <a:solidFill>
                  <a:schemeClr val="dk1"/>
                </a:solidFill>
                <a:latin typeface="Calibri"/>
                <a:ea typeface="Calibri"/>
                <a:cs typeface="Calibri"/>
                <a:sym typeface="Calibri"/>
              </a:rPr>
              <a:t>02:51</a:t>
            </a:r>
            <a:endParaRPr/>
          </a:p>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So just to take some quick examples:</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People text or do email</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during corporate board meetings.</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They text and shop and go on Facebook</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during classes, during presentations,</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actually during all meetings.</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People talk to me about the important new skill</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of making eye contact</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while you're texting.</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(Laughter)</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People explain to me</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that it's hard, but that it can be done.</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Parents text and do email</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at breakfast and at dinner</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while their children complain</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about not having their parents' full attention.</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But then these same children</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deny each other their full attention.</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This is a recent shot</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of my daughter and her friends</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being together</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while not being together.</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And we even text at funerals.</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I study this.</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We remove ourselves</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from our grief or from our revery</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and we go into our phones.</a:t>
            </a:r>
            <a:r>
              <a:rPr b="0" i="0"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b="0" i="0" lang="en-US" sz="1200">
                <a:solidFill>
                  <a:schemeClr val="dk1"/>
                </a:solidFill>
                <a:latin typeface="Calibri"/>
                <a:ea typeface="Calibri"/>
                <a:cs typeface="Calibri"/>
                <a:sym typeface="Calibri"/>
              </a:rPr>
              <a:t>03:56</a:t>
            </a:r>
            <a:endParaRPr/>
          </a:p>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Why does this matter?</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It matters to me</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because I think we're setting ourselves up for trouble --</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trouble certainly</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in how we relate to each other,</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but also trouble</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in how we relate to ourselves</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and our capacity for self-reflection.</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We're getting used to a new way</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of being alone together.</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People want to be with each other,</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but also elsewhere --</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connected to all the different places they want to be.</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People want to customize their lives.</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They want to go in and out of all the places they are</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because the thing that matters most to them</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is control over where they put their attention.</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So you want to go to that board meeting,</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but you only want to pay attention</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to the bits that interest you.</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And some people think that's a good thing.</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But you can end up</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hiding from each other,</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even as we're all constantly connected to each other.</a:t>
            </a:r>
            <a:r>
              <a:rPr b="0" i="0"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b="0" i="0" lang="en-US" sz="1200">
                <a:solidFill>
                  <a:schemeClr val="dk1"/>
                </a:solidFill>
                <a:latin typeface="Calibri"/>
                <a:ea typeface="Calibri"/>
                <a:cs typeface="Calibri"/>
                <a:sym typeface="Calibri"/>
              </a:rPr>
              <a:t>04:56</a:t>
            </a:r>
            <a:endParaRPr/>
          </a:p>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A 50-year-old business man</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lamented to me</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that he feels he doesn't have colleagues anymore at work.</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When he goes to work, he doesn't stop by to talk to anybody,</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he doesn't call.</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And he says he doesn't want to interrupt his colleagues</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because, he says, "They're too busy on their email."</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But then he stops himself</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and he says, "You know, I'm not telling you the truth.</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I'm the one who doesn't want to be interrupted.</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I think I should want to,</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but actually I'd rather just do things on my Blackberry."</a:t>
            </a:r>
            <a:r>
              <a:rPr b="0" i="0"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b="0" i="0" lang="en-US" sz="1200">
                <a:solidFill>
                  <a:schemeClr val="dk1"/>
                </a:solidFill>
                <a:latin typeface="Calibri"/>
                <a:ea typeface="Calibri"/>
                <a:cs typeface="Calibri"/>
                <a:sym typeface="Calibri"/>
              </a:rPr>
              <a:t>05:27</a:t>
            </a:r>
            <a:endParaRPr/>
          </a:p>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Across the generations,</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I see that people can't get enough of each other,</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if and only if</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they can have each other at a distance,</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in amounts they can control.</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I call it the Goldilocks effect:</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not too close, not too far,</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just right.</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But what might feel just right</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for that middle-aged executive</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can be a problem for an adolescent</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who needs to develop face-to-face relationships.</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An 18-year-old boy</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who uses texting for almost everything</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says to me wistfully,</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"Someday, someday,</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but certainly not now,</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I'd like to learn how to have a conversation."</a:t>
            </a:r>
            <a:r>
              <a:rPr b="0" i="0"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b="0" i="0" lang="en-US" sz="1200">
                <a:solidFill>
                  <a:schemeClr val="dk1"/>
                </a:solidFill>
                <a:latin typeface="Calibri"/>
                <a:ea typeface="Calibri"/>
                <a:cs typeface="Calibri"/>
                <a:sym typeface="Calibri"/>
              </a:rPr>
              <a:t>06:14</a:t>
            </a:r>
            <a:endParaRPr/>
          </a:p>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When I ask people</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"What's wrong with having a conversation?"</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People say, "I'll tell you what's wrong with having a conversation.</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It takes place in real time</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and you can't control what you're going to say."</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So that's the bottom line.</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Texting, email, posting,</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all of these things</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let us present the self as we want to be.</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We get to edit,</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and that means we get to delete,</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and that means we get to retouch,</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the face, the voice,</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the flesh, the body --</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not too little, not too much,</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just right.</a:t>
            </a:r>
            <a:r>
              <a:rPr b="0" i="0"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b="0" i="0" lang="en-US" sz="1200">
                <a:solidFill>
                  <a:schemeClr val="dk1"/>
                </a:solidFill>
                <a:latin typeface="Calibri"/>
                <a:ea typeface="Calibri"/>
                <a:cs typeface="Calibri"/>
                <a:sym typeface="Calibri"/>
              </a:rPr>
              <a:t>06:57</a:t>
            </a:r>
            <a:endParaRPr/>
          </a:p>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Human relationships</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are rich and they're messy</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and they're demanding.</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And we clean them up with technology.</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And when we do,</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one of the things that can happen</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is that we sacrifice conversation</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for mere connection.</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We short-change ourselves.</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And over time,</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we seem to forget this,</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or we seem to stop caring.</a:t>
            </a:r>
            <a:r>
              <a:rPr b="0" i="0"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b="0" i="0" lang="en-US" sz="1200">
                <a:solidFill>
                  <a:schemeClr val="dk1"/>
                </a:solidFill>
                <a:latin typeface="Calibri"/>
                <a:ea typeface="Calibri"/>
                <a:cs typeface="Calibri"/>
                <a:sym typeface="Calibri"/>
              </a:rPr>
              <a:t>07:24</a:t>
            </a:r>
            <a:endParaRPr/>
          </a:p>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I was caught off guard</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when Stephen Colbert</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asked me a profound question,</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a profound question.</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He said, "Don't all those little tweets,</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don't all those little sips</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of online communication,</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add up to one big gulp</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of real conversation?"</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My answer was no,</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they don't add up.</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Connecting in sips may work</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for gathering discrete bits of information,</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they may work for saying, "I'm thinking about you,"</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or even for saying, "I love you," --</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I mean, look at how I felt</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when I got that text from my daughter --</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but they don't really work</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for learning about each other,</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for really coming to know and understand each other.</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And we use conversations with each other</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to learn how to have conversations</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with ourselves.</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So a flight from conversation</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can really matter</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because it can compromise</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our capacity for self-reflection.</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For kids growing up,</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that skill is the bedrock of development.</a:t>
            </a:r>
            <a:r>
              <a:rPr b="0" i="0"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b="0" i="0" lang="en-US" sz="1200">
                <a:solidFill>
                  <a:schemeClr val="dk1"/>
                </a:solidFill>
                <a:latin typeface="Calibri"/>
                <a:ea typeface="Calibri"/>
                <a:cs typeface="Calibri"/>
                <a:sym typeface="Calibri"/>
              </a:rPr>
              <a:t>08:49</a:t>
            </a:r>
            <a:endParaRPr/>
          </a:p>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Over and over I hear,</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"I would rather text than talk."</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And what I'm seeing</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is that people get so used to being short-changed</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out of real conversation,</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so used to getting by with less,</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that they've become almost willing</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to dispense with people altogether.</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So for example,</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many people share with me this wish,</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that some day a more advanced version of Siri,</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the digital assistant on Apple's iPhone,</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will be more like a best friend,</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someone who will listen</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when others won't.</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I believe this wish</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reflects a painful truth</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that I've learned in the past 15 years.</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That feeling that no one is listening to me</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is very important</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in our relationships with technology.</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That's why it's so appealing</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to have a Facebook page</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or a Twitter feed --</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so many automatic listeners.</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And the feeling that no one is listening to me</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make us want to spend time</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with machines that seem to care about us.</a:t>
            </a:r>
            <a:r>
              <a:rPr b="0" i="0"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t/>
            </a:r>
            <a:endParaRPr/>
          </a:p>
        </p:txBody>
      </p:sp>
      <p:sp>
        <p:nvSpPr>
          <p:cNvPr id="466" name="Google Shape;466;g117ec789954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117ec789954_0_1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From its beginnings, EPIK has deliberately designed gatherings to be interactive, participatory, and action-oriented. We'll start every week with something that can help us check in (and build our sense of shared humanity, community, and group safety), explore some content (we'll not be able to cover it all, so we provide a repository of resources for you), and a challenge/invitation to take home and practice and/or share with your family/friends/coworkers.</a:t>
            </a:r>
            <a:endParaRPr/>
          </a:p>
        </p:txBody>
      </p:sp>
      <p:sp>
        <p:nvSpPr>
          <p:cNvPr id="156" name="Google Shape;156;g117ec789954_0_1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116a4e718ea_0_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2" name="Google Shape;472;g116a4e718ea_0_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3" name="Google Shape;473;g116a4e718ea_0_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g117d774eaf3_0_2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0" name="Google Shape;480;g117d774eaf3_0_28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t>
            </a:r>
            <a:endParaRPr/>
          </a:p>
        </p:txBody>
      </p:sp>
      <p:sp>
        <p:nvSpPr>
          <p:cNvPr id="481" name="Google Shape;481;g117d774eaf3_0_28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g117d774eaf3_0_2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9" name="Google Shape;499;g117d774eaf3_0_2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https://www.npr.org/2021/03/10/975607758/in-the-empathy-diaries-sherry-turkle-considers-the-burden-of-family-secrets</a:t>
            </a:r>
            <a:endParaRPr/>
          </a:p>
        </p:txBody>
      </p:sp>
      <p:sp>
        <p:nvSpPr>
          <p:cNvPr id="500" name="Google Shape;500;g117d774eaf3_0_24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g117d774eaf3_0_2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8" name="Google Shape;508;g117d774eaf3_0_20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We didn't have time to cover this in our discussion, but it's worth reflecting on (see next slide)</a:t>
            </a:r>
            <a:endParaRPr/>
          </a:p>
        </p:txBody>
      </p:sp>
      <p:sp>
        <p:nvSpPr>
          <p:cNvPr id="509" name="Google Shape;509;g117d774eaf3_0_20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g117ec789954_0_4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7" name="Google Shape;517;g117ec789954_0_40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t>
            </a:r>
            <a:endParaRPr/>
          </a:p>
        </p:txBody>
      </p:sp>
      <p:sp>
        <p:nvSpPr>
          <p:cNvPr id="518" name="Google Shape;518;g117ec789954_0_40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g117d774eaf3_0_1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6" name="Google Shape;526;g117d774eaf3_0_1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This and other quotes are in the Bonus section.</a:t>
            </a:r>
            <a:endParaRPr/>
          </a:p>
        </p:txBody>
      </p:sp>
      <p:sp>
        <p:nvSpPr>
          <p:cNvPr id="527" name="Google Shape;527;g117d774eaf3_0_1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g117d774eaf3_0_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4" name="Google Shape;534;g117d774eaf3_0_5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5" name="Google Shape;535;g117d774eaf3_0_5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g117d774eaf3_0_26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2" name="Google Shape;542;g117d774eaf3_0_2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g116b43eb2fb_0_14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48" name="Google Shape;548;g116b43eb2fb_0_1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g117d774eaf3_0_2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4" name="Google Shape;554;g117d774eaf3_0_27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5" name="Google Shape;555;g117d774eaf3_0_27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117d774eaf3_0_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3" name="Google Shape;163;g117d774eaf3_0_9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This is the typical way that EPIK likes to begin its meetings – with a "Stories Connect People" activity. [See more question prompts in the Stories Connect People document we've included in this week's Google Folder. </a:t>
            </a:r>
            <a:r>
              <a:rPr lang="en-US" u="sng">
                <a:solidFill>
                  <a:schemeClr val="hlink"/>
                </a:solidFill>
                <a:hlinkClick r:id="rId2"/>
              </a:rPr>
              <a:t>https://docs.google.com/document/d/1sHOKQlRVyBt45q2QVcpmdV0EP5KLC4OegfXkSTylGjg/edit?usp=sharing</a:t>
            </a:r>
            <a:r>
              <a:rPr lang="en-US"/>
              <a:t>) </a:t>
            </a:r>
            <a:endParaRPr/>
          </a:p>
          <a:p>
            <a:pPr indent="0" lvl="0" marL="0" rtl="0" algn="l">
              <a:spcBef>
                <a:spcPts val="0"/>
              </a:spcBef>
              <a:spcAft>
                <a:spcPts val="0"/>
              </a:spcAft>
              <a:buNone/>
            </a:pPr>
            <a:r>
              <a:rPr lang="en-US"/>
              <a:t>We’ll take a few minutes to share stories with each other. </a:t>
            </a:r>
            <a:endParaRPr/>
          </a:p>
          <a:p>
            <a:pPr indent="0" lvl="0" marL="0" rtl="0" algn="l">
              <a:spcBef>
                <a:spcPts val="0"/>
              </a:spcBef>
              <a:spcAft>
                <a:spcPts val="0"/>
              </a:spcAft>
              <a:buNone/>
            </a:pPr>
            <a:r>
              <a:rPr lang="en-US"/>
              <a:t>Here's a little history about the internal company research by Tribalry, a local company. The founders, from a family of 10 children, learned through these simple exercises that even with the people closest to you, you often don’t know what’s inside of them, what their stories are. Taking time for each others’ stories is critical to building relationships and trust, whether that be in close relationships or in business relationships. And taking time for conversation can help relationships grow from weak ties to stronger bonds. Stories connect people! Or, as Jared Stewart, co-founder of Tribalry says, "The shortest distance between two people is a story."</a:t>
            </a:r>
            <a:endParaRPr/>
          </a:p>
        </p:txBody>
      </p:sp>
      <p:sp>
        <p:nvSpPr>
          <p:cNvPr id="164" name="Google Shape;164;g117d774eaf3_0_9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117ec789954_0_6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1" name="Google Shape;561;g117ec789954_0_60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I added the slides about notifications and privacy settings from last week's slide deck for your convenience.</a:t>
            </a:r>
            <a:endParaRPr/>
          </a:p>
        </p:txBody>
      </p:sp>
      <p:sp>
        <p:nvSpPr>
          <p:cNvPr id="562" name="Google Shape;562;g117ec789954_0_60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g117ec789954_0_6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8" name="Google Shape;568;g117ec789954_0_6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I added the slides about notifications and privacy settings from last week's slide deck for your convenience.</a:t>
            </a:r>
            <a:endParaRPr/>
          </a:p>
        </p:txBody>
      </p:sp>
      <p:sp>
        <p:nvSpPr>
          <p:cNvPr id="569" name="Google Shape;569;g117ec789954_0_6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g117ec789954_0_6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5" name="Google Shape;575;g117ec789954_0_6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I added the slides about notifications and privacy settings from last week's slide deck for your convenience.</a:t>
            </a:r>
            <a:endParaRPr/>
          </a:p>
        </p:txBody>
      </p:sp>
      <p:sp>
        <p:nvSpPr>
          <p:cNvPr id="576" name="Google Shape;576;g117ec789954_0_6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g117ec789954_0_6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2" name="Google Shape;582;g117ec789954_0_6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See also: https://www.wired.com/story/facebooks-targeted-ads-are-more-complex-than-it-lets-on/, https://www.pewresearch.org/internet/2019/11/15/how-americans-think-about-privacy-and-the-vulnerability-of-their-personal-data/ https://www.consumerreports.org/privacy/how-facebook-tracks-you-even-when-youre-not-on-facebook-a7977954071/ https://applymagicsauce.com/demo https://news.harvard.edu/gazette/story/2017/08/when-it-comes-to-internet-privacy-be-very-afraid-analyst-suggests/. https://www.washingtonpost.com/video/c/embed/1f882f50-65bb-11e8-81ca-bb14593acaa6</a:t>
            </a:r>
            <a:endParaRPr/>
          </a:p>
        </p:txBody>
      </p:sp>
      <p:sp>
        <p:nvSpPr>
          <p:cNvPr id="583" name="Google Shape;583;g117ec789954_0_6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g117ec789954_0_6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2" name="Google Shape;592;g117ec789954_0_6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See also: https://www.wired.com/story/facebooks-targeted-ads-are-more-complex-than-it-lets-on/, https://www.pewresearch.org/internet/2019/11/15/how-americans-think-about-privacy-and-the-vulnerability-of-their-personal-data/ https://www.consumerreports.org/privacy/how-facebook-tracks-you-even-when-youre-not-on-facebook-a7977954071/ https://applymagicsauce.com/demo </a:t>
            </a:r>
            <a:endParaRPr/>
          </a:p>
        </p:txBody>
      </p:sp>
      <p:sp>
        <p:nvSpPr>
          <p:cNvPr id="593" name="Google Shape;593;g117ec789954_0_6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g117ec789954_0_6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0" name="Google Shape;600;g117ec789954_0_64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See also: https://www.wired.com/story/facebooks-targeted-ads-are-more-complex-than-it-lets-on/, https://www.pewresearch.org/internet/2019/11/15/how-americans-think-about-privacy-and-the-vulnerability-of-their-personal-data/ https://www.consumerreports.org/privacy/how-facebook-tracks-you-even-when-youre-not-on-facebook-a7977954071/ https://applymagicsauce.com/demo </a:t>
            </a:r>
            <a:endParaRPr/>
          </a:p>
        </p:txBody>
      </p:sp>
      <p:sp>
        <p:nvSpPr>
          <p:cNvPr id="601" name="Google Shape;601;g117ec789954_0_64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g117d774eaf3_0_2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8" name="Google Shape;608;g117d774eaf3_0_29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Pexels.com has many other image options that can be used for free. Just be careful; as with most resource sites, there may be content there that may not be appropriate for children and youth.</a:t>
            </a:r>
            <a:endParaRPr/>
          </a:p>
        </p:txBody>
      </p:sp>
      <p:sp>
        <p:nvSpPr>
          <p:cNvPr id="609" name="Google Shape;609;g117d774eaf3_0_29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5" name="Shape 625"/>
        <p:cNvGrpSpPr/>
        <p:nvPr/>
      </p:nvGrpSpPr>
      <p:grpSpPr>
        <a:xfrm>
          <a:off x="0" y="0"/>
          <a:ext cx="0" cy="0"/>
          <a:chOff x="0" y="0"/>
          <a:chExt cx="0" cy="0"/>
        </a:xfrm>
      </p:grpSpPr>
      <p:sp>
        <p:nvSpPr>
          <p:cNvPr id="626" name="Google Shape;626;g117d774eaf3_0_3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7" name="Google Shape;627;g117d774eaf3_0_3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See also Kelly McGonigal’s book on the social-belonging intervention research. </a:t>
            </a:r>
            <a:endParaRPr/>
          </a:p>
        </p:txBody>
      </p:sp>
      <p:sp>
        <p:nvSpPr>
          <p:cNvPr id="628" name="Google Shape;628;g117d774eaf3_0_3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g117d774eaf3_0_3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7" name="Google Shape;637;g117d774eaf3_0_3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8" name="Google Shape;638;g117d774eaf3_0_3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3" name="Shape 643"/>
        <p:cNvGrpSpPr/>
        <p:nvPr/>
      </p:nvGrpSpPr>
      <p:grpSpPr>
        <a:xfrm>
          <a:off x="0" y="0"/>
          <a:ext cx="0" cy="0"/>
          <a:chOff x="0" y="0"/>
          <a:chExt cx="0" cy="0"/>
        </a:xfrm>
      </p:grpSpPr>
      <p:sp>
        <p:nvSpPr>
          <p:cNvPr id="644" name="Google Shape;644;g117d774eaf3_0_3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5" name="Google Shape;645;g117d774eaf3_0_3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These quotes </a:t>
            </a:r>
            <a:endParaRPr/>
          </a:p>
        </p:txBody>
      </p:sp>
      <p:sp>
        <p:nvSpPr>
          <p:cNvPr id="646" name="Google Shape;646;g117d774eaf3_0_3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117ec789954_0_29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We started where we might have otherwise ended the meeting, with the self-assessment review and invitations for the week, to accommodate our guest speaker. </a:t>
            </a:r>
            <a:endParaRPr/>
          </a:p>
        </p:txBody>
      </p:sp>
      <p:sp>
        <p:nvSpPr>
          <p:cNvPr id="172" name="Google Shape;172;g117ec789954_0_2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g117d774eaf3_0_3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3" name="Google Shape;653;g117d774eaf3_0_3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4" name="Google Shape;654;g117d774eaf3_0_3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g117d774eaf3_0_3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1" name="Google Shape;661;g117d774eaf3_0_3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https://www.science.org/doi/10.1126/sciadv.aay3689. See also: </a:t>
            </a:r>
            <a:r>
              <a:rPr b="0" i="0" lang="en-US" sz="1200">
                <a:solidFill>
                  <a:schemeClr val="dk1"/>
                </a:solidFill>
                <a:latin typeface="Calibri"/>
                <a:ea typeface="Calibri"/>
                <a:cs typeface="Calibri"/>
                <a:sym typeface="Calibri"/>
              </a:rPr>
              <a:t>Walton, G. M. &amp; Cohen, G. L. (2007). </a:t>
            </a:r>
            <a:r>
              <a:rPr b="0" i="0" lang="en-US" sz="1200" u="sng" strike="noStrike">
                <a:solidFill>
                  <a:schemeClr val="dk1"/>
                </a:solidFill>
                <a:latin typeface="Calibri"/>
                <a:ea typeface="Calibri"/>
                <a:cs typeface="Calibri"/>
                <a:sym typeface="Calibri"/>
                <a:hlinkClick r:id="rId2">
                  <a:extLst>
                    <a:ext uri="{A12FA001-AC4F-418D-AE19-62706E023703}">
                      <ahyp:hlinkClr val="tx"/>
                    </a:ext>
                  </a:extLst>
                </a:hlinkClick>
              </a:rPr>
              <a:t>A question of belonging: Race, social fit, and achievement.</a:t>
            </a:r>
            <a:r>
              <a:rPr b="0" i="0" lang="en-US" sz="1200">
                <a:solidFill>
                  <a:schemeClr val="dk1"/>
                </a:solidFill>
                <a:latin typeface="Calibri"/>
                <a:ea typeface="Calibri"/>
                <a:cs typeface="Calibri"/>
                <a:sym typeface="Calibri"/>
              </a:rPr>
              <a:t> </a:t>
            </a:r>
            <a:r>
              <a:rPr b="0" i="1" lang="en-US" sz="1200">
                <a:solidFill>
                  <a:schemeClr val="dk1"/>
                </a:solidFill>
                <a:latin typeface="Calibri"/>
                <a:ea typeface="Calibri"/>
                <a:cs typeface="Calibri"/>
                <a:sym typeface="Calibri"/>
              </a:rPr>
              <a:t>Journal of Personality and Social Psychology, 92</a:t>
            </a:r>
            <a:r>
              <a:rPr b="0" i="0" lang="en-US" sz="1200">
                <a:solidFill>
                  <a:schemeClr val="dk1"/>
                </a:solidFill>
                <a:latin typeface="Calibri"/>
                <a:ea typeface="Calibri"/>
                <a:cs typeface="Calibri"/>
                <a:sym typeface="Calibri"/>
              </a:rPr>
              <a:t>, 82-96.</a:t>
            </a:r>
            <a:endParaRPr/>
          </a:p>
        </p:txBody>
      </p:sp>
      <p:sp>
        <p:nvSpPr>
          <p:cNvPr id="662" name="Google Shape;662;g117d774eaf3_0_34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g117ec789954_0_6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0" name="Google Shape;670;g117ec789954_0_6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1" name="Google Shape;671;g117ec789954_0_6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5" name="Shape 675"/>
        <p:cNvGrpSpPr/>
        <p:nvPr/>
      </p:nvGrpSpPr>
      <p:grpSpPr>
        <a:xfrm>
          <a:off x="0" y="0"/>
          <a:ext cx="0" cy="0"/>
          <a:chOff x="0" y="0"/>
          <a:chExt cx="0" cy="0"/>
        </a:xfrm>
      </p:grpSpPr>
      <p:sp>
        <p:nvSpPr>
          <p:cNvPr id="676" name="Google Shape;676;g117d774eaf3_0_3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7" name="Google Shape;677;g117d774eaf3_0_35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8" name="Google Shape;678;g117d774eaf3_0_35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g117d774eaf3_0_4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4" name="Google Shape;684;g117d774eaf3_0_40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t>
            </a:r>
            <a:endParaRPr/>
          </a:p>
        </p:txBody>
      </p:sp>
      <p:sp>
        <p:nvSpPr>
          <p:cNvPr id="685" name="Google Shape;685;g117d774eaf3_0_40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4" name="Shape 694"/>
        <p:cNvGrpSpPr/>
        <p:nvPr/>
      </p:nvGrpSpPr>
      <p:grpSpPr>
        <a:xfrm>
          <a:off x="0" y="0"/>
          <a:ext cx="0" cy="0"/>
          <a:chOff x="0" y="0"/>
          <a:chExt cx="0" cy="0"/>
        </a:xfrm>
      </p:grpSpPr>
      <p:sp>
        <p:nvSpPr>
          <p:cNvPr id="695" name="Google Shape;695;g117d774eaf3_0_3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6" name="Google Shape;696;g117d774eaf3_0_3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t>
            </a:r>
            <a:endParaRPr/>
          </a:p>
        </p:txBody>
      </p:sp>
      <p:sp>
        <p:nvSpPr>
          <p:cNvPr id="697" name="Google Shape;697;g117d774eaf3_0_36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3" name="Shape 703"/>
        <p:cNvGrpSpPr/>
        <p:nvPr/>
      </p:nvGrpSpPr>
      <p:grpSpPr>
        <a:xfrm>
          <a:off x="0" y="0"/>
          <a:ext cx="0" cy="0"/>
          <a:chOff x="0" y="0"/>
          <a:chExt cx="0" cy="0"/>
        </a:xfrm>
      </p:grpSpPr>
      <p:sp>
        <p:nvSpPr>
          <p:cNvPr id="704" name="Google Shape;704;g117d774eaf3_0_3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5" name="Google Shape;705;g117d774eaf3_0_36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https://www.youtube.com/watch?v=zkmsjFisW_A  -- See also https://www.youtube.com/watch?v=8dO6Wwh_tiU</a:t>
            </a:r>
            <a:endParaRPr/>
          </a:p>
        </p:txBody>
      </p:sp>
      <p:sp>
        <p:nvSpPr>
          <p:cNvPr id="706" name="Google Shape;706;g117d774eaf3_0_36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g117d774eaf3_0_3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3" name="Google Shape;713;g117d774eaf3_0_38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sz="1200"/>
              <a:t>This charter was shared in the DWI course, credit Digital Wellness Institute and Amy Blankston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https://www.forbes.com/sites/darrenmenabney/2021/03/14/to-have-better-remote-meetings-create-a-team-communication-charter/?sh=51e802a68182</a:t>
            </a:r>
            <a:endParaRPr/>
          </a:p>
        </p:txBody>
      </p:sp>
      <p:sp>
        <p:nvSpPr>
          <p:cNvPr id="714" name="Google Shape;714;g117d774eaf3_0_38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8" name="Shape 718"/>
        <p:cNvGrpSpPr/>
        <p:nvPr/>
      </p:nvGrpSpPr>
      <p:grpSpPr>
        <a:xfrm>
          <a:off x="0" y="0"/>
          <a:ext cx="0" cy="0"/>
          <a:chOff x="0" y="0"/>
          <a:chExt cx="0" cy="0"/>
        </a:xfrm>
      </p:grpSpPr>
      <p:sp>
        <p:nvSpPr>
          <p:cNvPr id="719" name="Google Shape;719;g117ec789954_0_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0" name="Google Shape;720;g117ec789954_0_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some links: (https://www.mindtools.com/pages/article/developing-communications-charter.htm)</a:t>
            </a:r>
            <a:endParaRPr/>
          </a:p>
          <a:p>
            <a:pPr indent="0" lvl="0" marL="0" rtl="0" algn="l">
              <a:spcBef>
                <a:spcPts val="0"/>
              </a:spcBef>
              <a:spcAft>
                <a:spcPts val="0"/>
              </a:spcAft>
              <a:buClr>
                <a:schemeClr val="dk1"/>
              </a:buClr>
              <a:buFont typeface="Arial"/>
              <a:buNone/>
            </a:pPr>
            <a:r>
              <a:t/>
            </a:r>
            <a:endParaRPr/>
          </a:p>
          <a:p>
            <a:pPr indent="0" lvl="0" marL="0" rtl="0" algn="l">
              <a:spcBef>
                <a:spcPts val="0"/>
              </a:spcBef>
              <a:spcAft>
                <a:spcPts val="0"/>
              </a:spcAft>
              <a:buClr>
                <a:schemeClr val="dk1"/>
              </a:buClr>
              <a:buFont typeface="Arial"/>
              <a:buNone/>
            </a:pPr>
            <a:r>
              <a:rPr lang="en-US"/>
              <a:t>https://www.forbes.com/sites/darrenmenabney/2021/03/14/to-have-better-remote-meetings-create-a-team-communication-charter/?sh=51e802a68182</a:t>
            </a:r>
            <a:endParaRPr/>
          </a:p>
        </p:txBody>
      </p:sp>
      <p:sp>
        <p:nvSpPr>
          <p:cNvPr id="721" name="Google Shape;721;g117ec789954_0_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117d774eaf3_0_2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9" name="Google Shape;179;g117d774eaf3_0_2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You could also think about what relationships in your life in general (not just online) help you feel more connected, less lonely, supported, able to trust. As always, write any other questions that may come to mind that you would like to use for self-assessment. We know ourselves best and know what we want to work on and build awareness around. </a:t>
            </a:r>
            <a:endParaRPr/>
          </a:p>
        </p:txBody>
      </p:sp>
      <p:sp>
        <p:nvSpPr>
          <p:cNvPr id="180" name="Google Shape;180;g117d774eaf3_0_2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117d774eaf3_0_2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6" name="Google Shape;186;g117d774eaf3_0_2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We didn't review the questions from this assessment in this week. We might dig into them a little more in the Digital Citizenship module, but for now, we do invite you to at least skim over the assessment. I neglected to mention in our gathering that this tool has been validated for anyone 12 and up. </a:t>
            </a:r>
            <a:endParaRPr/>
          </a:p>
        </p:txBody>
      </p:sp>
      <p:sp>
        <p:nvSpPr>
          <p:cNvPr id="187" name="Google Shape;187;g117d774eaf3_0_23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117d774eaf3_0_25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5" name="Google Shape;195;g117d774eaf3_0_2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6" name="Shape 16"/>
        <p:cNvGrpSpPr/>
        <p:nvPr/>
      </p:nvGrpSpPr>
      <p:grpSpPr>
        <a:xfrm>
          <a:off x="0" y="0"/>
          <a:ext cx="0" cy="0"/>
          <a:chOff x="0" y="0"/>
          <a:chExt cx="0" cy="0"/>
        </a:xfrm>
      </p:grpSpPr>
      <p:sp>
        <p:nvSpPr>
          <p:cNvPr id="17" name="Google Shape;17;p2"/>
          <p:cNvSpPr txBox="1"/>
          <p:nvPr>
            <p:ph type="ctrTitle"/>
          </p:nvPr>
        </p:nvSpPr>
        <p:spPr>
          <a:xfrm>
            <a:off x="1524000" y="1122363"/>
            <a:ext cx="9144000" cy="2387600"/>
          </a:xfrm>
          <a:prstGeom prst="rect">
            <a:avLst/>
          </a:prstGeom>
          <a:solidFill>
            <a:schemeClr val="lt1"/>
          </a:solid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2"/>
          <p:cNvSpPr txBox="1"/>
          <p:nvPr>
            <p:ph idx="1" type="subTitle"/>
          </p:nvPr>
        </p:nvSpPr>
        <p:spPr>
          <a:xfrm>
            <a:off x="1524000" y="3602038"/>
            <a:ext cx="9144000" cy="1655762"/>
          </a:xfrm>
          <a:prstGeom prst="rect">
            <a:avLst/>
          </a:prstGeom>
          <a:solidFill>
            <a:schemeClr val="lt1"/>
          </a:solid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9" name="Google Shape;19;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84" name="Shape 84"/>
        <p:cNvGrpSpPr/>
        <p:nvPr/>
      </p:nvGrpSpPr>
      <p:grpSpPr>
        <a:xfrm>
          <a:off x="0" y="0"/>
          <a:ext cx="0" cy="0"/>
          <a:chOff x="0" y="0"/>
          <a:chExt cx="0" cy="0"/>
        </a:xfrm>
      </p:grpSpPr>
      <p:sp>
        <p:nvSpPr>
          <p:cNvPr id="85" name="Google Shape;85;p12"/>
          <p:cNvSpPr txBox="1"/>
          <p:nvPr>
            <p:ph type="title"/>
          </p:nvPr>
        </p:nvSpPr>
        <p:spPr>
          <a:xfrm>
            <a:off x="838200" y="365125"/>
            <a:ext cx="10515600" cy="1325700"/>
          </a:xfrm>
          <a:prstGeom prst="rect">
            <a:avLst/>
          </a:prstGeom>
          <a:solidFill>
            <a:schemeClr val="lt1"/>
          </a:solid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6" name="Google Shape;86;p12"/>
          <p:cNvSpPr txBox="1"/>
          <p:nvPr>
            <p:ph idx="1" type="body"/>
          </p:nvPr>
        </p:nvSpPr>
        <p:spPr>
          <a:xfrm>
            <a:off x="838200" y="1825625"/>
            <a:ext cx="10515600" cy="4351200"/>
          </a:xfrm>
          <a:prstGeom prst="rect">
            <a:avLst/>
          </a:prstGeom>
          <a:solidFill>
            <a:schemeClr val="lt1"/>
          </a:solid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87" name="Google Shape;87;p1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8" name="Google Shape;88;p1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9" name="Google Shape;89;p1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90" name="Shape 90"/>
        <p:cNvGrpSpPr/>
        <p:nvPr/>
      </p:nvGrpSpPr>
      <p:grpSpPr>
        <a:xfrm>
          <a:off x="0" y="0"/>
          <a:ext cx="0" cy="0"/>
          <a:chOff x="0" y="0"/>
          <a:chExt cx="0" cy="0"/>
        </a:xfrm>
      </p:grpSpPr>
      <p:sp>
        <p:nvSpPr>
          <p:cNvPr id="91" name="Google Shape;91;p13"/>
          <p:cNvSpPr txBox="1"/>
          <p:nvPr>
            <p:ph type="title"/>
          </p:nvPr>
        </p:nvSpPr>
        <p:spPr>
          <a:xfrm>
            <a:off x="838200" y="365125"/>
            <a:ext cx="10515600" cy="1325700"/>
          </a:xfrm>
          <a:prstGeom prst="rect">
            <a:avLst/>
          </a:prstGeom>
          <a:solidFill>
            <a:schemeClr val="lt1"/>
          </a:solid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2" name="Google Shape;92;p13"/>
          <p:cNvSpPr txBox="1"/>
          <p:nvPr>
            <p:ph idx="1" type="body"/>
          </p:nvPr>
        </p:nvSpPr>
        <p:spPr>
          <a:xfrm>
            <a:off x="838200" y="1825625"/>
            <a:ext cx="5181600" cy="4351200"/>
          </a:xfrm>
          <a:prstGeom prst="rect">
            <a:avLst/>
          </a:prstGeom>
          <a:solidFill>
            <a:schemeClr val="lt1"/>
          </a:solid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93" name="Google Shape;93;p13"/>
          <p:cNvSpPr txBox="1"/>
          <p:nvPr>
            <p:ph idx="2" type="body"/>
          </p:nvPr>
        </p:nvSpPr>
        <p:spPr>
          <a:xfrm>
            <a:off x="6172200" y="1825625"/>
            <a:ext cx="5181600" cy="4351200"/>
          </a:xfrm>
          <a:prstGeom prst="rect">
            <a:avLst/>
          </a:prstGeom>
          <a:solidFill>
            <a:schemeClr val="lt1"/>
          </a:solid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94" name="Google Shape;94;p1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5" name="Google Shape;95;p1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6" name="Google Shape;96;p1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97" name="Shape 97"/>
        <p:cNvGrpSpPr/>
        <p:nvPr/>
      </p:nvGrpSpPr>
      <p:grpSpPr>
        <a:xfrm>
          <a:off x="0" y="0"/>
          <a:ext cx="0" cy="0"/>
          <a:chOff x="0" y="0"/>
          <a:chExt cx="0" cy="0"/>
        </a:xfrm>
      </p:grpSpPr>
      <p:sp>
        <p:nvSpPr>
          <p:cNvPr id="98" name="Google Shape;98;p14"/>
          <p:cNvSpPr txBox="1"/>
          <p:nvPr>
            <p:ph type="title"/>
          </p:nvPr>
        </p:nvSpPr>
        <p:spPr>
          <a:xfrm>
            <a:off x="839788"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9" name="Google Shape;99;p14"/>
          <p:cNvSpPr txBox="1"/>
          <p:nvPr>
            <p:ph idx="1" type="body"/>
          </p:nvPr>
        </p:nvSpPr>
        <p:spPr>
          <a:xfrm>
            <a:off x="839788" y="1681163"/>
            <a:ext cx="5157900" cy="823800"/>
          </a:xfrm>
          <a:prstGeom prst="rect">
            <a:avLst/>
          </a:prstGeom>
          <a:noFill/>
          <a:ln>
            <a:noFill/>
          </a:ln>
        </p:spPr>
        <p:txBody>
          <a:bodyPr anchorCtr="0" anchor="b"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2400"/>
              <a:buNone/>
              <a:defRPr b="1" sz="2400"/>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100" name="Google Shape;100;p14"/>
          <p:cNvSpPr txBox="1"/>
          <p:nvPr>
            <p:ph idx="2" type="body"/>
          </p:nvPr>
        </p:nvSpPr>
        <p:spPr>
          <a:xfrm>
            <a:off x="839788" y="2505075"/>
            <a:ext cx="5157900" cy="36846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01" name="Google Shape;101;p14"/>
          <p:cNvSpPr txBox="1"/>
          <p:nvPr>
            <p:ph idx="3" type="body"/>
          </p:nvPr>
        </p:nvSpPr>
        <p:spPr>
          <a:xfrm>
            <a:off x="6172200" y="1681163"/>
            <a:ext cx="5183100" cy="823800"/>
          </a:xfrm>
          <a:prstGeom prst="rect">
            <a:avLst/>
          </a:prstGeom>
          <a:noFill/>
          <a:ln>
            <a:noFill/>
          </a:ln>
        </p:spPr>
        <p:txBody>
          <a:bodyPr anchorCtr="0" anchor="b"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2400"/>
              <a:buNone/>
              <a:defRPr b="1" sz="2400"/>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102" name="Google Shape;102;p14"/>
          <p:cNvSpPr txBox="1"/>
          <p:nvPr>
            <p:ph idx="4" type="body"/>
          </p:nvPr>
        </p:nvSpPr>
        <p:spPr>
          <a:xfrm>
            <a:off x="6172200" y="2505075"/>
            <a:ext cx="5183100" cy="36846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03" name="Google Shape;103;p1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4" name="Google Shape;104;p1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5" name="Google Shape;105;p1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06" name="Shape 106"/>
        <p:cNvGrpSpPr/>
        <p:nvPr/>
      </p:nvGrpSpPr>
      <p:grpSpPr>
        <a:xfrm>
          <a:off x="0" y="0"/>
          <a:ext cx="0" cy="0"/>
          <a:chOff x="0" y="0"/>
          <a:chExt cx="0" cy="0"/>
        </a:xfrm>
      </p:grpSpPr>
      <p:sp>
        <p:nvSpPr>
          <p:cNvPr id="107" name="Google Shape;107;p15"/>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dk1"/>
              </a:buClr>
              <a:buSzPts val="3200"/>
              <a:buFont typeface="Calibri"/>
              <a:buNone/>
              <a:defRPr sz="32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8" name="Google Shape;108;p15"/>
          <p:cNvSpPr txBox="1"/>
          <p:nvPr>
            <p:ph idx="1" type="body"/>
          </p:nvPr>
        </p:nvSpPr>
        <p:spPr>
          <a:xfrm>
            <a:off x="5183188" y="987425"/>
            <a:ext cx="6172200" cy="4873500"/>
          </a:xfrm>
          <a:prstGeom prst="rect">
            <a:avLst/>
          </a:prstGeom>
          <a:noFill/>
          <a:ln>
            <a:noFill/>
          </a:ln>
        </p:spPr>
        <p:txBody>
          <a:bodyPr anchorCtr="0" anchor="t" bIns="45700" lIns="91425" spcFirstLastPara="1" rIns="91425" wrap="square" tIns="45700">
            <a:normAutofit/>
          </a:bodyPr>
          <a:lstStyle>
            <a:lvl1pPr indent="-431800" lvl="0" marL="457200" rtl="0" algn="l">
              <a:lnSpc>
                <a:spcPct val="90000"/>
              </a:lnSpc>
              <a:spcBef>
                <a:spcPts val="1000"/>
              </a:spcBef>
              <a:spcAft>
                <a:spcPts val="0"/>
              </a:spcAft>
              <a:buClr>
                <a:schemeClr val="dk1"/>
              </a:buClr>
              <a:buSzPts val="3200"/>
              <a:buChar char="•"/>
              <a:defRPr sz="3200"/>
            </a:lvl1pPr>
            <a:lvl2pPr indent="-406400" lvl="1" marL="914400" rtl="0" algn="l">
              <a:lnSpc>
                <a:spcPct val="90000"/>
              </a:lnSpc>
              <a:spcBef>
                <a:spcPts val="500"/>
              </a:spcBef>
              <a:spcAft>
                <a:spcPts val="0"/>
              </a:spcAft>
              <a:buClr>
                <a:schemeClr val="dk1"/>
              </a:buClr>
              <a:buSzPts val="2800"/>
              <a:buChar char="•"/>
              <a:defRPr sz="2800"/>
            </a:lvl2pPr>
            <a:lvl3pPr indent="-381000" lvl="2" marL="1371600" rtl="0" algn="l">
              <a:lnSpc>
                <a:spcPct val="90000"/>
              </a:lnSpc>
              <a:spcBef>
                <a:spcPts val="500"/>
              </a:spcBef>
              <a:spcAft>
                <a:spcPts val="0"/>
              </a:spcAft>
              <a:buClr>
                <a:schemeClr val="dk1"/>
              </a:buClr>
              <a:buSzPts val="2400"/>
              <a:buChar char="•"/>
              <a:defRPr sz="2400"/>
            </a:lvl3pPr>
            <a:lvl4pPr indent="-355600" lvl="3" marL="1828800" rtl="0" algn="l">
              <a:lnSpc>
                <a:spcPct val="90000"/>
              </a:lnSpc>
              <a:spcBef>
                <a:spcPts val="500"/>
              </a:spcBef>
              <a:spcAft>
                <a:spcPts val="0"/>
              </a:spcAft>
              <a:buClr>
                <a:schemeClr val="dk1"/>
              </a:buClr>
              <a:buSzPts val="2000"/>
              <a:buChar char="•"/>
              <a:defRPr sz="2000"/>
            </a:lvl4pPr>
            <a:lvl5pPr indent="-355600" lvl="4" marL="2286000" rtl="0" algn="l">
              <a:lnSpc>
                <a:spcPct val="90000"/>
              </a:lnSpc>
              <a:spcBef>
                <a:spcPts val="500"/>
              </a:spcBef>
              <a:spcAft>
                <a:spcPts val="0"/>
              </a:spcAft>
              <a:buClr>
                <a:schemeClr val="dk1"/>
              </a:buClr>
              <a:buSzPts val="2000"/>
              <a:buChar char="•"/>
              <a:defRPr sz="2000"/>
            </a:lvl5pPr>
            <a:lvl6pPr indent="-355600" lvl="5" marL="2743200" rtl="0" algn="l">
              <a:lnSpc>
                <a:spcPct val="90000"/>
              </a:lnSpc>
              <a:spcBef>
                <a:spcPts val="500"/>
              </a:spcBef>
              <a:spcAft>
                <a:spcPts val="0"/>
              </a:spcAft>
              <a:buClr>
                <a:schemeClr val="dk1"/>
              </a:buClr>
              <a:buSzPts val="2000"/>
              <a:buChar char="•"/>
              <a:defRPr sz="2000"/>
            </a:lvl6pPr>
            <a:lvl7pPr indent="-355600" lvl="6" marL="3200400" rtl="0" algn="l">
              <a:lnSpc>
                <a:spcPct val="90000"/>
              </a:lnSpc>
              <a:spcBef>
                <a:spcPts val="500"/>
              </a:spcBef>
              <a:spcAft>
                <a:spcPts val="0"/>
              </a:spcAft>
              <a:buClr>
                <a:schemeClr val="dk1"/>
              </a:buClr>
              <a:buSzPts val="2000"/>
              <a:buChar char="•"/>
              <a:defRPr sz="2000"/>
            </a:lvl7pPr>
            <a:lvl8pPr indent="-355600" lvl="7" marL="3657600" rtl="0" algn="l">
              <a:lnSpc>
                <a:spcPct val="90000"/>
              </a:lnSpc>
              <a:spcBef>
                <a:spcPts val="500"/>
              </a:spcBef>
              <a:spcAft>
                <a:spcPts val="0"/>
              </a:spcAft>
              <a:buClr>
                <a:schemeClr val="dk1"/>
              </a:buClr>
              <a:buSzPts val="2000"/>
              <a:buChar char="•"/>
              <a:defRPr sz="2000"/>
            </a:lvl8pPr>
            <a:lvl9pPr indent="-355600" lvl="8" marL="4114800" rtl="0" algn="l">
              <a:lnSpc>
                <a:spcPct val="90000"/>
              </a:lnSpc>
              <a:spcBef>
                <a:spcPts val="500"/>
              </a:spcBef>
              <a:spcAft>
                <a:spcPts val="0"/>
              </a:spcAft>
              <a:buClr>
                <a:schemeClr val="dk1"/>
              </a:buClr>
              <a:buSzPts val="2000"/>
              <a:buChar char="•"/>
              <a:defRPr sz="2000"/>
            </a:lvl9pPr>
          </a:lstStyle>
          <a:p/>
        </p:txBody>
      </p:sp>
      <p:sp>
        <p:nvSpPr>
          <p:cNvPr id="109" name="Google Shape;109;p15"/>
          <p:cNvSpPr txBox="1"/>
          <p:nvPr>
            <p:ph idx="2"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1600"/>
              <a:buNone/>
              <a:defRPr sz="1600"/>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110" name="Google Shape;110;p15"/>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11" name="Google Shape;111;p1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12" name="Google Shape;112;p1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13" name="Shape 113"/>
        <p:cNvGrpSpPr/>
        <p:nvPr/>
      </p:nvGrpSpPr>
      <p:grpSpPr>
        <a:xfrm>
          <a:off x="0" y="0"/>
          <a:ext cx="0" cy="0"/>
          <a:chOff x="0" y="0"/>
          <a:chExt cx="0" cy="0"/>
        </a:xfrm>
      </p:grpSpPr>
      <p:sp>
        <p:nvSpPr>
          <p:cNvPr id="114" name="Google Shape;114;p16"/>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dk1"/>
              </a:buClr>
              <a:buSzPts val="3200"/>
              <a:buFont typeface="Calibri"/>
              <a:buNone/>
              <a:defRPr sz="32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15" name="Google Shape;115;p16"/>
          <p:cNvSpPr/>
          <p:nvPr>
            <p:ph idx="2" type="pic"/>
          </p:nvPr>
        </p:nvSpPr>
        <p:spPr>
          <a:xfrm>
            <a:off x="5183188" y="987425"/>
            <a:ext cx="6172200" cy="4873500"/>
          </a:xfrm>
          <a:prstGeom prst="rect">
            <a:avLst/>
          </a:prstGeom>
          <a:noFill/>
          <a:ln>
            <a:noFill/>
          </a:ln>
        </p:spPr>
      </p:sp>
      <p:sp>
        <p:nvSpPr>
          <p:cNvPr id="116" name="Google Shape;116;p16"/>
          <p:cNvSpPr txBox="1"/>
          <p:nvPr>
            <p:ph idx="1"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1600"/>
              <a:buNone/>
              <a:defRPr sz="1600"/>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117" name="Google Shape;117;p1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18" name="Google Shape;118;p1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19" name="Google Shape;119;p1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20" name="Shape 120"/>
        <p:cNvGrpSpPr/>
        <p:nvPr/>
      </p:nvGrpSpPr>
      <p:grpSpPr>
        <a:xfrm>
          <a:off x="0" y="0"/>
          <a:ext cx="0" cy="0"/>
          <a:chOff x="0" y="0"/>
          <a:chExt cx="0" cy="0"/>
        </a:xfrm>
      </p:grpSpPr>
      <p:sp>
        <p:nvSpPr>
          <p:cNvPr id="121" name="Google Shape;121;p17"/>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22" name="Google Shape;122;p17"/>
          <p:cNvSpPr txBox="1"/>
          <p:nvPr>
            <p:ph idx="1" type="body"/>
          </p:nvPr>
        </p:nvSpPr>
        <p:spPr>
          <a:xfrm rot="5400000">
            <a:off x="3920400" y="-1256575"/>
            <a:ext cx="4351200" cy="105156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23" name="Google Shape;123;p1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24" name="Google Shape;124;p1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25" name="Google Shape;125;p1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26" name="Shape 126"/>
        <p:cNvGrpSpPr/>
        <p:nvPr/>
      </p:nvGrpSpPr>
      <p:grpSpPr>
        <a:xfrm>
          <a:off x="0" y="0"/>
          <a:ext cx="0" cy="0"/>
          <a:chOff x="0" y="0"/>
          <a:chExt cx="0" cy="0"/>
        </a:xfrm>
      </p:grpSpPr>
      <p:sp>
        <p:nvSpPr>
          <p:cNvPr id="127" name="Google Shape;127;p18"/>
          <p:cNvSpPr txBox="1"/>
          <p:nvPr>
            <p:ph type="title"/>
          </p:nvPr>
        </p:nvSpPr>
        <p:spPr>
          <a:xfrm rot="5400000">
            <a:off x="7133400" y="1956625"/>
            <a:ext cx="5811900" cy="26289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28" name="Google Shape;128;p18"/>
          <p:cNvSpPr txBox="1"/>
          <p:nvPr>
            <p:ph idx="1" type="body"/>
          </p:nvPr>
        </p:nvSpPr>
        <p:spPr>
          <a:xfrm rot="5400000">
            <a:off x="1799400" y="-596075"/>
            <a:ext cx="5811900" cy="77343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29" name="Google Shape;129;p1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30" name="Google Shape;130;p1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31" name="Google Shape;131;p1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2" name="Shape 22"/>
        <p:cNvGrpSpPr/>
        <p:nvPr/>
      </p:nvGrpSpPr>
      <p:grpSpPr>
        <a:xfrm>
          <a:off x="0" y="0"/>
          <a:ext cx="0" cy="0"/>
          <a:chOff x="0" y="0"/>
          <a:chExt cx="0" cy="0"/>
        </a:xfrm>
      </p:grpSpPr>
      <p:sp>
        <p:nvSpPr>
          <p:cNvPr id="23" name="Google Shape;23;p3"/>
          <p:cNvSpPr txBox="1"/>
          <p:nvPr>
            <p:ph type="title"/>
          </p:nvPr>
        </p:nvSpPr>
        <p:spPr>
          <a:xfrm>
            <a:off x="838200" y="365125"/>
            <a:ext cx="10515600" cy="1325563"/>
          </a:xfrm>
          <a:prstGeom prst="rect">
            <a:avLst/>
          </a:prstGeom>
          <a:solidFill>
            <a:schemeClr val="lt1"/>
          </a:solid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3"/>
          <p:cNvSpPr txBox="1"/>
          <p:nvPr>
            <p:ph idx="1" type="body"/>
          </p:nvPr>
        </p:nvSpPr>
        <p:spPr>
          <a:xfrm>
            <a:off x="838200" y="1825625"/>
            <a:ext cx="10515600" cy="4351338"/>
          </a:xfrm>
          <a:prstGeom prst="rect">
            <a:avLst/>
          </a:prstGeom>
          <a:solidFill>
            <a:schemeClr val="lt1"/>
          </a:solid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 name="Google Shape;25;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8" name="Shape 28"/>
        <p:cNvGrpSpPr/>
        <p:nvPr/>
      </p:nvGrpSpPr>
      <p:grpSpPr>
        <a:xfrm>
          <a:off x="0" y="0"/>
          <a:ext cx="0" cy="0"/>
          <a:chOff x="0" y="0"/>
          <a:chExt cx="0" cy="0"/>
        </a:xfrm>
      </p:grpSpPr>
      <p:sp>
        <p:nvSpPr>
          <p:cNvPr id="29" name="Google Shape;29;p4"/>
          <p:cNvSpPr txBox="1"/>
          <p:nvPr>
            <p:ph type="title"/>
          </p:nvPr>
        </p:nvSpPr>
        <p:spPr>
          <a:xfrm>
            <a:off x="838200" y="365125"/>
            <a:ext cx="10515600" cy="1325563"/>
          </a:xfrm>
          <a:prstGeom prst="rect">
            <a:avLst/>
          </a:prstGeom>
          <a:solidFill>
            <a:schemeClr val="lt1"/>
          </a:solid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4"/>
          <p:cNvSpPr txBox="1"/>
          <p:nvPr>
            <p:ph idx="1" type="body"/>
          </p:nvPr>
        </p:nvSpPr>
        <p:spPr>
          <a:xfrm>
            <a:off x="838200" y="1825625"/>
            <a:ext cx="5181600" cy="4351338"/>
          </a:xfrm>
          <a:prstGeom prst="rect">
            <a:avLst/>
          </a:prstGeom>
          <a:solidFill>
            <a:schemeClr val="lt1"/>
          </a:solid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 name="Google Shape;31;p4"/>
          <p:cNvSpPr txBox="1"/>
          <p:nvPr>
            <p:ph idx="2" type="body"/>
          </p:nvPr>
        </p:nvSpPr>
        <p:spPr>
          <a:xfrm>
            <a:off x="6172200" y="1825625"/>
            <a:ext cx="5181600" cy="4351338"/>
          </a:xfrm>
          <a:prstGeom prst="rect">
            <a:avLst/>
          </a:prstGeom>
          <a:solidFill>
            <a:schemeClr val="lt1"/>
          </a:solid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5" name="Shape 35"/>
        <p:cNvGrpSpPr/>
        <p:nvPr/>
      </p:nvGrpSpPr>
      <p:grpSpPr>
        <a:xfrm>
          <a:off x="0" y="0"/>
          <a:ext cx="0" cy="0"/>
          <a:chOff x="0" y="0"/>
          <a:chExt cx="0" cy="0"/>
        </a:xfrm>
      </p:grpSpPr>
      <p:sp>
        <p:nvSpPr>
          <p:cNvPr id="36" name="Google Shape;36;p5"/>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5"/>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8" name="Google Shape;38;p5"/>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 name="Google Shape;39;p5"/>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0" name="Google Shape;40;p5"/>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4" name="Shape 44"/>
        <p:cNvGrpSpPr/>
        <p:nvPr/>
      </p:nvGrpSpPr>
      <p:grpSpPr>
        <a:xfrm>
          <a:off x="0" y="0"/>
          <a:ext cx="0" cy="0"/>
          <a:chOff x="0" y="0"/>
          <a:chExt cx="0" cy="0"/>
        </a:xfrm>
      </p:grpSpPr>
      <p:sp>
        <p:nvSpPr>
          <p:cNvPr id="45" name="Google Shape;45;p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6"/>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47" name="Google Shape;47;p6"/>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8" name="Google Shape;48;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1" name="Shape 51"/>
        <p:cNvGrpSpPr/>
        <p:nvPr/>
      </p:nvGrpSpPr>
      <p:grpSpPr>
        <a:xfrm>
          <a:off x="0" y="0"/>
          <a:ext cx="0" cy="0"/>
          <a:chOff x="0" y="0"/>
          <a:chExt cx="0" cy="0"/>
        </a:xfrm>
      </p:grpSpPr>
      <p:sp>
        <p:nvSpPr>
          <p:cNvPr id="52" name="Google Shape;52;p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7"/>
          <p:cNvSpPr/>
          <p:nvPr>
            <p:ph idx="2" type="pic"/>
          </p:nvPr>
        </p:nvSpPr>
        <p:spPr>
          <a:xfrm>
            <a:off x="5183188" y="987425"/>
            <a:ext cx="6172200" cy="4873625"/>
          </a:xfrm>
          <a:prstGeom prst="rect">
            <a:avLst/>
          </a:prstGeom>
          <a:noFill/>
          <a:ln>
            <a:noFill/>
          </a:ln>
        </p:spPr>
      </p:sp>
      <p:sp>
        <p:nvSpPr>
          <p:cNvPr id="54" name="Google Shape;54;p7"/>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5" name="Google Shape;55;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58" name="Shape 58"/>
        <p:cNvGrpSpPr/>
        <p:nvPr/>
      </p:nvGrpSpPr>
      <p:grpSpPr>
        <a:xfrm>
          <a:off x="0" y="0"/>
          <a:ext cx="0" cy="0"/>
          <a:chOff x="0" y="0"/>
          <a:chExt cx="0" cy="0"/>
        </a:xfrm>
      </p:grpSpPr>
      <p:sp>
        <p:nvSpPr>
          <p:cNvPr id="59" name="Google Shape;59;p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8"/>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 name="Google Shape;61;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64" name="Shape 64"/>
        <p:cNvGrpSpPr/>
        <p:nvPr/>
      </p:nvGrpSpPr>
      <p:grpSpPr>
        <a:xfrm>
          <a:off x="0" y="0"/>
          <a:ext cx="0" cy="0"/>
          <a:chOff x="0" y="0"/>
          <a:chExt cx="0" cy="0"/>
        </a:xfrm>
      </p:grpSpPr>
      <p:sp>
        <p:nvSpPr>
          <p:cNvPr id="65" name="Google Shape;65;p9"/>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9"/>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 name="Google Shape;67;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8" name="Shape 78"/>
        <p:cNvGrpSpPr/>
        <p:nvPr/>
      </p:nvGrpSpPr>
      <p:grpSpPr>
        <a:xfrm>
          <a:off x="0" y="0"/>
          <a:ext cx="0" cy="0"/>
          <a:chOff x="0" y="0"/>
          <a:chExt cx="0" cy="0"/>
        </a:xfrm>
      </p:grpSpPr>
      <p:sp>
        <p:nvSpPr>
          <p:cNvPr id="79" name="Google Shape;79;p11"/>
          <p:cNvSpPr txBox="1"/>
          <p:nvPr>
            <p:ph type="ctrTitle"/>
          </p:nvPr>
        </p:nvSpPr>
        <p:spPr>
          <a:xfrm>
            <a:off x="1524000" y="1122363"/>
            <a:ext cx="9144000" cy="2387700"/>
          </a:xfrm>
          <a:prstGeom prst="rect">
            <a:avLst/>
          </a:prstGeom>
          <a:solidFill>
            <a:schemeClr val="lt1"/>
          </a:solidFill>
          <a:ln>
            <a:noFill/>
          </a:ln>
        </p:spPr>
        <p:txBody>
          <a:bodyPr anchorCtr="0" anchor="b" bIns="45700" lIns="91425" spcFirstLastPara="1" rIns="91425" wrap="square" tIns="45700">
            <a:normAutofit/>
          </a:bodyPr>
          <a:lstStyle>
            <a:lvl1pPr lvl="0" rtl="0" algn="ctr">
              <a:lnSpc>
                <a:spcPct val="90000"/>
              </a:lnSpc>
              <a:spcBef>
                <a:spcPts val="0"/>
              </a:spcBef>
              <a:spcAft>
                <a:spcPts val="0"/>
              </a:spcAft>
              <a:buClr>
                <a:schemeClr val="dk1"/>
              </a:buClr>
              <a:buSzPts val="6000"/>
              <a:buFont typeface="Calibri"/>
              <a:buNone/>
              <a:defRPr sz="6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0" name="Google Shape;80;p11"/>
          <p:cNvSpPr txBox="1"/>
          <p:nvPr>
            <p:ph idx="1" type="subTitle"/>
          </p:nvPr>
        </p:nvSpPr>
        <p:spPr>
          <a:xfrm>
            <a:off x="1524000" y="3602038"/>
            <a:ext cx="9144000" cy="1655700"/>
          </a:xfrm>
          <a:prstGeom prst="rect">
            <a:avLst/>
          </a:prstGeom>
          <a:solidFill>
            <a:schemeClr val="lt1"/>
          </a:solidFill>
          <a:ln>
            <a:noFill/>
          </a:ln>
        </p:spPr>
        <p:txBody>
          <a:bodyPr anchorCtr="0" anchor="t" bIns="45700" lIns="91425" spcFirstLastPara="1" rIns="91425" wrap="square" tIns="45700">
            <a:normAutofit/>
          </a:bodyPr>
          <a:lstStyle>
            <a:lvl1pPr lvl="0" rtl="0" algn="ctr">
              <a:lnSpc>
                <a:spcPct val="90000"/>
              </a:lnSpc>
              <a:spcBef>
                <a:spcPts val="1000"/>
              </a:spcBef>
              <a:spcAft>
                <a:spcPts val="0"/>
              </a:spcAft>
              <a:buClr>
                <a:schemeClr val="dk1"/>
              </a:buClr>
              <a:buSzPts val="2400"/>
              <a:buNone/>
              <a:defRPr sz="2400"/>
            </a:lvl1pPr>
            <a:lvl2pPr lvl="1" rtl="0" algn="ctr">
              <a:lnSpc>
                <a:spcPct val="90000"/>
              </a:lnSpc>
              <a:spcBef>
                <a:spcPts val="500"/>
              </a:spcBef>
              <a:spcAft>
                <a:spcPts val="0"/>
              </a:spcAft>
              <a:buClr>
                <a:schemeClr val="dk1"/>
              </a:buClr>
              <a:buSzPts val="2000"/>
              <a:buNone/>
              <a:defRPr sz="2000"/>
            </a:lvl2pPr>
            <a:lvl3pPr lvl="2" rtl="0" algn="ctr">
              <a:lnSpc>
                <a:spcPct val="90000"/>
              </a:lnSpc>
              <a:spcBef>
                <a:spcPts val="500"/>
              </a:spcBef>
              <a:spcAft>
                <a:spcPts val="0"/>
              </a:spcAft>
              <a:buClr>
                <a:schemeClr val="dk1"/>
              </a:buClr>
              <a:buSzPts val="1800"/>
              <a:buNone/>
              <a:defRPr sz="1800"/>
            </a:lvl3pPr>
            <a:lvl4pPr lvl="3" rtl="0" algn="ctr">
              <a:lnSpc>
                <a:spcPct val="90000"/>
              </a:lnSpc>
              <a:spcBef>
                <a:spcPts val="500"/>
              </a:spcBef>
              <a:spcAft>
                <a:spcPts val="0"/>
              </a:spcAft>
              <a:buClr>
                <a:schemeClr val="dk1"/>
              </a:buClr>
              <a:buSzPts val="1600"/>
              <a:buNone/>
              <a:defRPr sz="1600"/>
            </a:lvl4pPr>
            <a:lvl5pPr lvl="4" rtl="0" algn="ctr">
              <a:lnSpc>
                <a:spcPct val="90000"/>
              </a:lnSpc>
              <a:spcBef>
                <a:spcPts val="500"/>
              </a:spcBef>
              <a:spcAft>
                <a:spcPts val="0"/>
              </a:spcAft>
              <a:buClr>
                <a:schemeClr val="dk1"/>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81" name="Google Shape;81;p1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2" name="Google Shape;82;p1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3" name="Google Shape;83;p1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8.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10" Type="http://schemas.openxmlformats.org/officeDocument/2006/relationships/theme" Target="../theme/theme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44.png"/><Relationship Id="rId2" Type="http://schemas.openxmlformats.org/officeDocument/2006/relationships/image" Target="../media/image2.png"/><Relationship Id="rId3" Type="http://schemas.openxmlformats.org/officeDocument/2006/relationships/slideLayout" Target="../slideLayouts/slideLayout9.xml"/><Relationship Id="rId4" Type="http://schemas.openxmlformats.org/officeDocument/2006/relationships/slideLayout" Target="../slideLayouts/slideLayout10.xml"/><Relationship Id="rId11" Type="http://schemas.openxmlformats.org/officeDocument/2006/relationships/theme" Target="../theme/theme1.xml"/><Relationship Id="rId10" Type="http://schemas.openxmlformats.org/officeDocument/2006/relationships/slideLayout" Target="../slideLayouts/slideLayout16.xml"/><Relationship Id="rId9" Type="http://schemas.openxmlformats.org/officeDocument/2006/relationships/slideLayout" Target="../slideLayouts/slideLayout15.xml"/><Relationship Id="rId5" Type="http://schemas.openxmlformats.org/officeDocument/2006/relationships/slideLayout" Target="../slideLayouts/slideLayout11.xml"/><Relationship Id="rId6" Type="http://schemas.openxmlformats.org/officeDocument/2006/relationships/slideLayout" Target="../slideLayouts/slideLayout12.xml"/><Relationship Id="rId7" Type="http://schemas.openxmlformats.org/officeDocument/2006/relationships/slideLayout" Target="../slideLayouts/slideLayout13.xml"/><Relationship Id="rId8"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15" name="Google Shape;15;p1"/>
          <p:cNvPicPr preferRelativeResize="0"/>
          <p:nvPr/>
        </p:nvPicPr>
        <p:blipFill rotWithShape="1">
          <a:blip r:embed="rId1">
            <a:alphaModFix amt="3000"/>
          </a:blip>
          <a:srcRect b="3566" l="0" r="0" t="4806"/>
          <a:stretch/>
        </p:blipFill>
        <p:spPr>
          <a:xfrm>
            <a:off x="164892" y="0"/>
            <a:ext cx="11872210" cy="68580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0" name="Shape 70"/>
        <p:cNvGrpSpPr/>
        <p:nvPr/>
      </p:nvGrpSpPr>
      <p:grpSpPr>
        <a:xfrm>
          <a:off x="0" y="0"/>
          <a:ext cx="0" cy="0"/>
          <a:chOff x="0" y="0"/>
          <a:chExt cx="0" cy="0"/>
        </a:xfrm>
      </p:grpSpPr>
      <p:pic>
        <p:nvPicPr>
          <p:cNvPr id="71" name="Google Shape;71;p10"/>
          <p:cNvPicPr preferRelativeResize="0"/>
          <p:nvPr/>
        </p:nvPicPr>
        <p:blipFill>
          <a:blip r:embed="rId1">
            <a:alphaModFix amt="63000"/>
          </a:blip>
          <a:stretch>
            <a:fillRect/>
          </a:stretch>
        </p:blipFill>
        <p:spPr>
          <a:xfrm>
            <a:off x="0" y="0"/>
            <a:ext cx="12192000" cy="6858000"/>
          </a:xfrm>
          <a:prstGeom prst="rect">
            <a:avLst/>
          </a:prstGeom>
          <a:noFill/>
          <a:ln>
            <a:noFill/>
          </a:ln>
        </p:spPr>
      </p:pic>
      <p:sp>
        <p:nvSpPr>
          <p:cNvPr id="72" name="Google Shape;72;p1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3" name="Google Shape;73;p10"/>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4" name="Google Shape;74;p1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75" name="Google Shape;75;p1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76" name="Google Shape;76;p1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77" name="Google Shape;77;p10"/>
          <p:cNvPicPr preferRelativeResize="0"/>
          <p:nvPr/>
        </p:nvPicPr>
        <p:blipFill rotWithShape="1">
          <a:blip r:embed="rId2">
            <a:alphaModFix/>
          </a:blip>
          <a:srcRect b="0" l="0" r="0" t="0"/>
          <a:stretch/>
        </p:blipFill>
        <p:spPr>
          <a:xfrm>
            <a:off x="11376300" y="6197200"/>
            <a:ext cx="813200" cy="8132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 Id="rId3" Type="http://schemas.openxmlformats.org/officeDocument/2006/relationships/image" Target="../media/image3.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 Id="rId3" Type="http://schemas.openxmlformats.org/officeDocument/2006/relationships/image" Target="../media/image10.png"/><Relationship Id="rId4" Type="http://schemas.openxmlformats.org/officeDocument/2006/relationships/image" Target="../media/image13.png"/><Relationship Id="rId5" Type="http://schemas.openxmlformats.org/officeDocument/2006/relationships/image" Target="../media/image16.png"/><Relationship Id="rId6" Type="http://schemas.openxmlformats.org/officeDocument/2006/relationships/image" Target="../media/image18.png"/><Relationship Id="rId7" Type="http://schemas.openxmlformats.org/officeDocument/2006/relationships/image" Target="../media/image2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 Id="rId3" Type="http://schemas.openxmlformats.org/officeDocument/2006/relationships/image" Target="../media/image23.png"/><Relationship Id="rId4" Type="http://schemas.openxmlformats.org/officeDocument/2006/relationships/image" Target="../media/image32.png"/><Relationship Id="rId5"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 Id="rId3" Type="http://schemas.openxmlformats.org/officeDocument/2006/relationships/image" Target="../media/image23.png"/><Relationship Id="rId4" Type="http://schemas.openxmlformats.org/officeDocument/2006/relationships/image" Target="../media/image32.png"/><Relationship Id="rId5"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xml"/><Relationship Id="rId3"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 Id="rId3"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6.xml"/><Relationship Id="rId3" Type="http://schemas.openxmlformats.org/officeDocument/2006/relationships/image" Target="../media/image21.png"/><Relationship Id="rId4" Type="http://schemas.openxmlformats.org/officeDocument/2006/relationships/image" Target="../media/image19.png"/><Relationship Id="rId5" Type="http://schemas.openxmlformats.org/officeDocument/2006/relationships/image" Target="../media/image24.png"/><Relationship Id="rId6" Type="http://schemas.openxmlformats.org/officeDocument/2006/relationships/image" Target="../media/image20.png"/><Relationship Id="rId7" Type="http://schemas.openxmlformats.org/officeDocument/2006/relationships/image" Target="../media/image3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7.xml"/><Relationship Id="rId3" Type="http://schemas.openxmlformats.org/officeDocument/2006/relationships/image" Target="../media/image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8.xml"/><Relationship Id="rId3" Type="http://schemas.openxmlformats.org/officeDocument/2006/relationships/image" Target="../media/image21.png"/><Relationship Id="rId4" Type="http://schemas.openxmlformats.org/officeDocument/2006/relationships/image" Target="../media/image19.png"/><Relationship Id="rId5" Type="http://schemas.openxmlformats.org/officeDocument/2006/relationships/image" Target="../media/image24.png"/><Relationship Id="rId6" Type="http://schemas.openxmlformats.org/officeDocument/2006/relationships/image" Target="../media/image20.png"/><Relationship Id="rId7" Type="http://schemas.openxmlformats.org/officeDocument/2006/relationships/image" Target="../media/image3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9.xml"/><Relationship Id="rId3"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0.xml"/><Relationship Id="rId3" Type="http://schemas.openxmlformats.org/officeDocument/2006/relationships/image" Target="../media/image27.png"/><Relationship Id="rId4" Type="http://schemas.openxmlformats.org/officeDocument/2006/relationships/image" Target="../media/image14.png"/><Relationship Id="rId5" Type="http://schemas.openxmlformats.org/officeDocument/2006/relationships/image" Target="../media/image4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1.xml"/><Relationship Id="rId3" Type="http://schemas.openxmlformats.org/officeDocument/2006/relationships/image" Target="../media/image4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2.xml"/><Relationship Id="rId3" Type="http://schemas.openxmlformats.org/officeDocument/2006/relationships/image" Target="../media/image2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4.xml"/><Relationship Id="rId3" Type="http://schemas.openxmlformats.org/officeDocument/2006/relationships/image" Target="../media/image6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6.xml"/><Relationship Id="rId3" Type="http://schemas.openxmlformats.org/officeDocument/2006/relationships/image" Target="../media/image3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7.xml"/><Relationship Id="rId3" Type="http://schemas.openxmlformats.org/officeDocument/2006/relationships/image" Target="../media/image30.pn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8.xml"/><Relationship Id="rId3" Type="http://schemas.openxmlformats.org/officeDocument/2006/relationships/image" Target="../media/image4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0.xml"/><Relationship Id="rId3" Type="http://schemas.openxmlformats.org/officeDocument/2006/relationships/hyperlink" Target="http://www.youtube.com/watch?v=apzXGEbZht0" TargetMode="External"/><Relationship Id="rId4" Type="http://schemas.openxmlformats.org/officeDocument/2006/relationships/image" Target="../media/image33.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1.xml"/><Relationship Id="rId3" Type="http://schemas.openxmlformats.org/officeDocument/2006/relationships/image" Target="../media/image9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7.png"/><Relationship Id="rId4" Type="http://schemas.openxmlformats.org/officeDocument/2006/relationships/hyperlink" Target="https://www.oprah.com/oprahs-lifeclass/does-your-face-light-up-video" TargetMode="External"/><Relationship Id="rId5" Type="http://schemas.openxmlformats.org/officeDocument/2006/relationships/hyperlink" Target="http://www.youtube.com/watch?v=9Jw0Fu8nhOc" TargetMode="External"/><Relationship Id="rId6" Type="http://schemas.openxmlformats.org/officeDocument/2006/relationships/image" Target="../media/image34.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3.xml"/><Relationship Id="rId3" Type="http://schemas.openxmlformats.org/officeDocument/2006/relationships/image" Target="../media/image67.png"/><Relationship Id="rId4" Type="http://schemas.openxmlformats.org/officeDocument/2006/relationships/image" Target="../media/image56.png"/><Relationship Id="rId5" Type="http://schemas.openxmlformats.org/officeDocument/2006/relationships/image" Target="../media/image57.png"/><Relationship Id="rId6" Type="http://schemas.openxmlformats.org/officeDocument/2006/relationships/image" Target="../media/image6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hyperlink" Target="https://www.youtube.com/watch?v=_XjXv6zseA0"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hyperlink" Target="https://www.rickhanson.net/being-well-podcast-repairing-relationships/" TargetMode="External"/><Relationship Id="rId4" Type="http://schemas.openxmlformats.org/officeDocument/2006/relationships/hyperlink" Target="https://www.youtube.com/watch?v=_XjXv6zseA0"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8.xml"/><Relationship Id="rId3" Type="http://schemas.openxmlformats.org/officeDocument/2006/relationships/image" Target="../media/image4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9.xml"/><Relationship Id="rId3" Type="http://schemas.openxmlformats.org/officeDocument/2006/relationships/hyperlink" Target="http://www.youtube.com/watch?v=rv0g8TsnA6c" TargetMode="External"/><Relationship Id="rId4" Type="http://schemas.openxmlformats.org/officeDocument/2006/relationships/image" Target="../media/image3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0.xml"/><Relationship Id="rId3" Type="http://schemas.openxmlformats.org/officeDocument/2006/relationships/image" Target="../media/image53.png"/></Relationships>
</file>

<file path=ppt/slides/_rels/slide41.xml.rels><?xml version="1.0" encoding="UTF-8" standalone="yes"?><Relationships xmlns="http://schemas.openxmlformats.org/package/2006/relationships"><Relationship Id="rId11" Type="http://schemas.openxmlformats.org/officeDocument/2006/relationships/image" Target="../media/image58.png"/><Relationship Id="rId10" Type="http://schemas.openxmlformats.org/officeDocument/2006/relationships/image" Target="../media/image52.png"/><Relationship Id="rId13" Type="http://schemas.openxmlformats.org/officeDocument/2006/relationships/image" Target="../media/image54.png"/><Relationship Id="rId12" Type="http://schemas.openxmlformats.org/officeDocument/2006/relationships/image" Target="../media/image46.png"/><Relationship Id="rId1" Type="http://schemas.openxmlformats.org/officeDocument/2006/relationships/slideLayout" Target="../slideLayouts/slideLayout10.xml"/><Relationship Id="rId2" Type="http://schemas.openxmlformats.org/officeDocument/2006/relationships/notesSlide" Target="../notesSlides/notesSlide41.xml"/><Relationship Id="rId3" Type="http://schemas.openxmlformats.org/officeDocument/2006/relationships/image" Target="../media/image38.png"/><Relationship Id="rId4" Type="http://schemas.openxmlformats.org/officeDocument/2006/relationships/image" Target="../media/image43.png"/><Relationship Id="rId9" Type="http://schemas.openxmlformats.org/officeDocument/2006/relationships/image" Target="../media/image49.png"/><Relationship Id="rId14" Type="http://schemas.openxmlformats.org/officeDocument/2006/relationships/image" Target="../media/image64.png"/><Relationship Id="rId5" Type="http://schemas.openxmlformats.org/officeDocument/2006/relationships/image" Target="../media/image45.png"/><Relationship Id="rId6" Type="http://schemas.openxmlformats.org/officeDocument/2006/relationships/image" Target="../media/image48.png"/><Relationship Id="rId7" Type="http://schemas.openxmlformats.org/officeDocument/2006/relationships/image" Target="../media/image39.png"/><Relationship Id="rId8" Type="http://schemas.openxmlformats.org/officeDocument/2006/relationships/image" Target="../media/image5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2.xml"/><Relationship Id="rId3" Type="http://schemas.openxmlformats.org/officeDocument/2006/relationships/image" Target="../media/image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3.xml"/><Relationship Id="rId3" Type="http://schemas.openxmlformats.org/officeDocument/2006/relationships/image" Target="../media/image59.png"/><Relationship Id="rId4" Type="http://schemas.openxmlformats.org/officeDocument/2006/relationships/image" Target="../media/image6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4.xml"/><Relationship Id="rId3" Type="http://schemas.openxmlformats.org/officeDocument/2006/relationships/hyperlink" Target="https://www.tedxprague.cz/en/videa/isolation-is-the-dream-killer-not-your-attitude-barbara-sher" TargetMode="External"/><Relationship Id="rId4" Type="http://schemas.openxmlformats.org/officeDocument/2006/relationships/image" Target="../media/image59.png"/><Relationship Id="rId5" Type="http://schemas.openxmlformats.org/officeDocument/2006/relationships/image" Target="../media/image6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5.xml"/><Relationship Id="rId3" Type="http://schemas.openxmlformats.org/officeDocument/2006/relationships/hyperlink" Target="https://www.youtube.com/watch?v=wJSzi9ypOCo" TargetMode="External"/><Relationship Id="rId4" Type="http://schemas.openxmlformats.org/officeDocument/2006/relationships/hyperlink" Target="https://www.goodreads.com/work/quotes/52153967"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6.xml"/><Relationship Id="rId3" Type="http://schemas.openxmlformats.org/officeDocument/2006/relationships/image" Target="../media/image69.png"/><Relationship Id="rId4" Type="http://schemas.openxmlformats.org/officeDocument/2006/relationships/image" Target="../media/image6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7.xml"/><Relationship Id="rId3" Type="http://schemas.openxmlformats.org/officeDocument/2006/relationships/image" Target="../media/image1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8.xml"/><Relationship Id="rId3" Type="http://schemas.openxmlformats.org/officeDocument/2006/relationships/image" Target="../media/image5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9.xml"/><Relationship Id="rId3" Type="http://schemas.openxmlformats.org/officeDocument/2006/relationships/hyperlink" Target="https://survey.alchemer.com/s3/6226945/Digital-Flourishing-Survey-PositiveMediatedSocialInteractions"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11.pn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0.xml"/><Relationship Id="rId3" Type="http://schemas.openxmlformats.org/officeDocument/2006/relationships/hyperlink" Target="https://support.google.com/pixelphone/answer/6111294?hl=en" TargetMode="External"/><Relationship Id="rId4" Type="http://schemas.openxmlformats.org/officeDocument/2006/relationships/hyperlink" Target="https://www.facebook.com/help/390022341057202/" TargetMode="External"/><Relationship Id="rId5" Type="http://schemas.openxmlformats.org/officeDocument/2006/relationships/hyperlink" Target="https://faq.whatsapp.com/android/chats/how-to-manage-your-notifications" TargetMode="External"/><Relationship Id="rId6" Type="http://schemas.openxmlformats.org/officeDocument/2006/relationships/hyperlink" Target="https://www.linkedin.com/help/linkedin/answer/76636/managing-your-linkedin-notification-updates?lang=en" TargetMode="External"/><Relationship Id="rId7" Type="http://schemas.openxmlformats.org/officeDocument/2006/relationships/hyperlink" Target="https://support.microsoft.com/en-us/windows/change-notification-and-action-settings-in-windows-10-8942c744-6198-fe56-4639-34320cf9444e" TargetMode="External"/><Relationship Id="rId8" Type="http://schemas.openxmlformats.org/officeDocument/2006/relationships/hyperlink" Target="https://slack.com/help/articles/201355156-Configure-your-Slack-notifications" TargetMode="External"/></Relationships>
</file>

<file path=ppt/slides/_rels/slide51.xml.rels><?xml version="1.0" encoding="UTF-8" standalone="yes"?><Relationships xmlns="http://schemas.openxmlformats.org/package/2006/relationships"><Relationship Id="rId10" Type="http://schemas.openxmlformats.org/officeDocument/2006/relationships/hyperlink" Target="https://support.skype.com/en/faq/FA34811/how-do-i-manage-notifications-in-skype-on-desktop" TargetMode="External"/><Relationship Id="rId1" Type="http://schemas.openxmlformats.org/officeDocument/2006/relationships/slideLayout" Target="../slideLayouts/slideLayout10.xml"/><Relationship Id="rId2" Type="http://schemas.openxmlformats.org/officeDocument/2006/relationships/notesSlide" Target="../notesSlides/notesSlide51.xml"/><Relationship Id="rId3" Type="http://schemas.openxmlformats.org/officeDocument/2006/relationships/hyperlink" Target="https://support.apple.com/en-us/HT204791" TargetMode="External"/><Relationship Id="rId4" Type="http://schemas.openxmlformats.org/officeDocument/2006/relationships/hyperlink" Target="https://help.fitbit.com/articles/en_US/Help_article/2323.htm" TargetMode="External"/><Relationship Id="rId9" Type="http://schemas.openxmlformats.org/officeDocument/2006/relationships/hyperlink" Target="https://support.google.com/googlenews/answer/9005590?hl=en&amp;co=GENIE.Platform%3DAndroid#:~:text=Change%20your%20notifications&amp;text=Tap%20News%20settings%20.,notifications%2C%20turn%20off%20Get%20notifications" TargetMode="External"/><Relationship Id="rId5" Type="http://schemas.openxmlformats.org/officeDocument/2006/relationships/hyperlink" Target="https://www.businessinsider.com/how-to-turn-off-all-notifications-across-devices" TargetMode="External"/><Relationship Id="rId6" Type="http://schemas.openxmlformats.org/officeDocument/2006/relationships/hyperlink" Target="https://support.voxer.com/hc/en-us/articles/204332223-Disable-Enable-Notifications-per-Chat" TargetMode="External"/><Relationship Id="rId7" Type="http://schemas.openxmlformats.org/officeDocument/2006/relationships/hyperlink" Target="https://support.marcopolo.me/article/69-notification-settings" TargetMode="External"/><Relationship Id="rId8" Type="http://schemas.openxmlformats.org/officeDocument/2006/relationships/hyperlink" Target="https://help.viber.com/en/article/personalize-your-viber-settings-iphone" TargetMode="External"/></Relationships>
</file>

<file path=ppt/slides/_rels/slide52.xml.rels><?xml version="1.0" encoding="UTF-8" standalone="yes"?><Relationships xmlns="http://schemas.openxmlformats.org/package/2006/relationships"><Relationship Id="rId11" Type="http://schemas.openxmlformats.org/officeDocument/2006/relationships/hyperlink" Target="https://www.howtogeek.com/675283/how-to-turn-off-or-customize-xbox-one-notifications/" TargetMode="External"/><Relationship Id="rId10" Type="http://schemas.openxmlformats.org/officeDocument/2006/relationships/hyperlink" Target="https://en-americas-support.nintendo.com/app/answers/detail/a_id/22345/~/how-to-change-notification-settings" TargetMode="External"/><Relationship Id="rId12" Type="http://schemas.openxmlformats.org/officeDocument/2006/relationships/hyperlink" Target="https://en-americas-support.nintendo.com/app/answers/detail/a_id/22345/~/how-to-change-notification-settings" TargetMode="External"/><Relationship Id="rId1" Type="http://schemas.openxmlformats.org/officeDocument/2006/relationships/slideLayout" Target="../slideLayouts/slideLayout10.xml"/><Relationship Id="rId2" Type="http://schemas.openxmlformats.org/officeDocument/2006/relationships/notesSlide" Target="../notesSlides/notesSlide52.xml"/><Relationship Id="rId3" Type="http://schemas.openxmlformats.org/officeDocument/2006/relationships/hyperlink" Target="https://www.swipetips.com/how-to-turn-off-groupme-notifications-on-iphone-or-android/" TargetMode="External"/><Relationship Id="rId4" Type="http://schemas.openxmlformats.org/officeDocument/2006/relationships/hyperlink" Target="https://slack.com/help/articles/201355156-Configure-your-Slack-notifications" TargetMode="External"/><Relationship Id="rId9" Type="http://schemas.openxmlformats.org/officeDocument/2006/relationships/hyperlink" Target="https://www.wired.com/story/turn-off-notifications-smartphone/" TargetMode="External"/><Relationship Id="rId5" Type="http://schemas.openxmlformats.org/officeDocument/2006/relationships/hyperlink" Target="https://help.instagram.com/105448789880240" TargetMode="External"/><Relationship Id="rId6" Type="http://schemas.openxmlformats.org/officeDocument/2006/relationships/hyperlink" Target="https://support.snapchat.com/article/android-notifications" TargetMode="External"/><Relationship Id="rId7" Type="http://schemas.openxmlformats.org/officeDocument/2006/relationships/hyperlink" Target="https://clubhouseapp.zendesk.com/hc/en-us/articles/360062778193-When-do-I-get-notified-about-people-" TargetMode="External"/><Relationship Id="rId8" Type="http://schemas.openxmlformats.org/officeDocument/2006/relationships/hyperlink" Target="https://clubhouseapp.zendesk.com/hc/en-us/articles/1500002511422-Can-I-adjust-my-notification-settings-"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3.xml"/><Relationship Id="rId3" Type="http://schemas.openxmlformats.org/officeDocument/2006/relationships/image" Target="../media/image7.png"/><Relationship Id="rId4" Type="http://schemas.openxmlformats.org/officeDocument/2006/relationships/image" Target="../media/image60.png"/><Relationship Id="rId5" Type="http://schemas.openxmlformats.org/officeDocument/2006/relationships/hyperlink" Target="https://www.ted.com/talks/finn_lutzow_holm_myrstad_how_tech_companies_deceive_you_into_giving_up_your_data_and_privacy" TargetMode="External"/></Relationships>
</file>

<file path=ppt/slides/_rels/slide54.xml.rels><?xml version="1.0" encoding="UTF-8" standalone="yes"?><Relationships xmlns="http://schemas.openxmlformats.org/package/2006/relationships"><Relationship Id="rId11" Type="http://schemas.openxmlformats.org/officeDocument/2006/relationships/hyperlink" Target="https://the-digital-reader.com/2020/02/12/six-default-amazon-security-settings-you-can-change-for-more-privacy/" TargetMode="External"/><Relationship Id="rId10" Type="http://schemas.openxmlformats.org/officeDocument/2006/relationships/hyperlink" Target="https://www.theverge.com/2019/4/19/18484802/youtube-privacy-protect-how-to-video-preferences-web-ad-personalization" TargetMode="External"/><Relationship Id="rId12" Type="http://schemas.openxmlformats.org/officeDocument/2006/relationships/hyperlink" Target="https://www.washingtonpost.com/news/the-switch/wp/2018/06/01/hands-off-my-data-15-default-privacy-settings-you-should-change-right-now/" TargetMode="External"/><Relationship Id="rId1" Type="http://schemas.openxmlformats.org/officeDocument/2006/relationships/slideLayout" Target="../slideLayouts/slideLayout10.xml"/><Relationship Id="rId2" Type="http://schemas.openxmlformats.org/officeDocument/2006/relationships/notesSlide" Target="../notesSlides/notesSlide54.xml"/><Relationship Id="rId3" Type="http://schemas.openxmlformats.org/officeDocument/2006/relationships/image" Target="../media/image7.png"/><Relationship Id="rId4" Type="http://schemas.openxmlformats.org/officeDocument/2006/relationships/hyperlink" Target="https://www.theverge.com/2020/2/11/21126427/google-chrome-privacy-tools-private-network-browser-settings" TargetMode="External"/><Relationship Id="rId9" Type="http://schemas.openxmlformats.org/officeDocument/2006/relationships/hyperlink" Target="https://www.wired.com/story/google-tracks-you-privacy/" TargetMode="External"/><Relationship Id="rId5" Type="http://schemas.openxmlformats.org/officeDocument/2006/relationships/hyperlink" Target="https://www.theverge.com/2020/2/27/21154221/instagram-privacy-how-to-stories-posts-settings-tags-ads-blocking" TargetMode="External"/><Relationship Id="rId6" Type="http://schemas.openxmlformats.org/officeDocument/2006/relationships/hyperlink" Target="https://www.consumerreports.org/privacy/facebook-privacy-settings-a1775535782/" TargetMode="External"/><Relationship Id="rId7" Type="http://schemas.openxmlformats.org/officeDocument/2006/relationships/hyperlink" Target="https://www.lifewire.com/snapchat-privacy-tips-4117444" TargetMode="External"/><Relationship Id="rId8" Type="http://schemas.openxmlformats.org/officeDocument/2006/relationships/hyperlink" Target="https://www.fastcompany.com/90388813/the-ultimate-guide-to-whatsapps-powerful-privacy-options"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5.xml"/><Relationship Id="rId3" Type="http://schemas.openxmlformats.org/officeDocument/2006/relationships/image" Target="../media/image7.png"/><Relationship Id="rId4" Type="http://schemas.openxmlformats.org/officeDocument/2006/relationships/hyperlink" Target="https://smartasset.com/personal-finance/10-tips-for-secure-online-transactions" TargetMode="External"/><Relationship Id="rId9" Type="http://schemas.openxmlformats.org/officeDocument/2006/relationships/hyperlink" Target="https://www.safervpn.com/blog/7-best-privacy-apps-for-your-phone/" TargetMode="External"/><Relationship Id="rId5" Type="http://schemas.openxmlformats.org/officeDocument/2006/relationships/hyperlink" Target="https://techwellness.com/blogs/expertise/how-to-turn-off-or-disable-microphone-and-camera-to-stop-apps-apple-microsoft-spying" TargetMode="External"/><Relationship Id="rId6" Type="http://schemas.openxmlformats.org/officeDocument/2006/relationships/hyperlink" Target="https://www.makeuseof.com/tag/stop-google-android-listening/" TargetMode="External"/><Relationship Id="rId7" Type="http://schemas.openxmlformats.org/officeDocument/2006/relationships/hyperlink" Target="https://www.amnesty.org/en/latest/press-release/2016/10/snapchat-skype-among-apps-not-protecting-users-privacy/" TargetMode="External"/><Relationship Id="rId8" Type="http://schemas.openxmlformats.org/officeDocument/2006/relationships/hyperlink" Target="https://www.imore.com/how-to-revoke-facebook-app-permissions" TargetMode="External"/></Relationships>
</file>

<file path=ppt/slides/_rels/slide56.xml.rels><?xml version="1.0" encoding="UTF-8" standalone="yes"?><Relationships xmlns="http://schemas.openxmlformats.org/package/2006/relationships"><Relationship Id="rId11" Type="http://schemas.openxmlformats.org/officeDocument/2006/relationships/image" Target="../media/image76.png"/><Relationship Id="rId10" Type="http://schemas.openxmlformats.org/officeDocument/2006/relationships/image" Target="../media/image81.png"/><Relationship Id="rId13" Type="http://schemas.openxmlformats.org/officeDocument/2006/relationships/image" Target="../media/image14.png"/><Relationship Id="rId12" Type="http://schemas.openxmlformats.org/officeDocument/2006/relationships/image" Target="../media/image48.png"/><Relationship Id="rId1" Type="http://schemas.openxmlformats.org/officeDocument/2006/relationships/slideLayout" Target="../slideLayouts/slideLayout10.xml"/><Relationship Id="rId2" Type="http://schemas.openxmlformats.org/officeDocument/2006/relationships/notesSlide" Target="../notesSlides/notesSlide56.xml"/><Relationship Id="rId3" Type="http://schemas.openxmlformats.org/officeDocument/2006/relationships/image" Target="../media/image61.png"/><Relationship Id="rId4" Type="http://schemas.openxmlformats.org/officeDocument/2006/relationships/image" Target="../media/image70.png"/><Relationship Id="rId9" Type="http://schemas.openxmlformats.org/officeDocument/2006/relationships/image" Target="../media/image78.png"/><Relationship Id="rId15" Type="http://schemas.openxmlformats.org/officeDocument/2006/relationships/image" Target="../media/image27.png"/><Relationship Id="rId14" Type="http://schemas.openxmlformats.org/officeDocument/2006/relationships/image" Target="../media/image77.png"/><Relationship Id="rId5" Type="http://schemas.openxmlformats.org/officeDocument/2006/relationships/image" Target="../media/image71.png"/><Relationship Id="rId6" Type="http://schemas.openxmlformats.org/officeDocument/2006/relationships/image" Target="../media/image68.png"/><Relationship Id="rId7" Type="http://schemas.openxmlformats.org/officeDocument/2006/relationships/image" Target="../media/image75.png"/><Relationship Id="rId8" Type="http://schemas.openxmlformats.org/officeDocument/2006/relationships/image" Target="../media/image7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7.xml"/><Relationship Id="rId3" Type="http://schemas.openxmlformats.org/officeDocument/2006/relationships/image" Target="../media/image82.png"/><Relationship Id="rId4" Type="http://schemas.openxmlformats.org/officeDocument/2006/relationships/image" Target="../media/image80.png"/><Relationship Id="rId5" Type="http://schemas.openxmlformats.org/officeDocument/2006/relationships/image" Target="../media/image95.png"/><Relationship Id="rId6" Type="http://schemas.openxmlformats.org/officeDocument/2006/relationships/image" Target="../media/image8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8.xml"/><Relationship Id="rId3" Type="http://schemas.openxmlformats.org/officeDocument/2006/relationships/image" Target="../media/image8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9.xml"/><Relationship Id="rId3" Type="http://schemas.openxmlformats.org/officeDocument/2006/relationships/hyperlink" Target="https://www.adultdevelopmentstudy.org/" TargetMode="External"/><Relationship Id="rId4" Type="http://schemas.openxmlformats.org/officeDocument/2006/relationships/image" Target="../media/image8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xml"/><Relationship Id="rId3" Type="http://schemas.openxmlformats.org/officeDocument/2006/relationships/image" Target="../media/image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0.xml"/><Relationship Id="rId3" Type="http://schemas.openxmlformats.org/officeDocument/2006/relationships/image" Target="../media/image8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1.xml"/><Relationship Id="rId3" Type="http://schemas.openxmlformats.org/officeDocument/2006/relationships/image" Target="../media/image98.png"/><Relationship Id="rId4" Type="http://schemas.openxmlformats.org/officeDocument/2006/relationships/image" Target="../media/image95.png"/><Relationship Id="rId5" Type="http://schemas.openxmlformats.org/officeDocument/2006/relationships/image" Target="../media/image8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3.xml"/><Relationship Id="rId3" Type="http://schemas.openxmlformats.org/officeDocument/2006/relationships/hyperlink" Target="http://ccare.stanford.edu/uncategorized/connectedness-health-the-science-of-social-connection-infographic/" TargetMode="External"/><Relationship Id="rId4" Type="http://schemas.openxmlformats.org/officeDocument/2006/relationships/hyperlink" Target="https://ideas.repec.org/a/gam/jsoctx/v5y2015i2p399-419d49046.html" TargetMode="External"/><Relationship Id="rId5" Type="http://schemas.openxmlformats.org/officeDocument/2006/relationships/hyperlink" Target="https://doi.org/10.1177/1461444815604143" TargetMode="Externa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4.xml"/><Relationship Id="rId3" Type="http://schemas.openxmlformats.org/officeDocument/2006/relationships/image" Target="../media/image97.png"/><Relationship Id="rId4" Type="http://schemas.openxmlformats.org/officeDocument/2006/relationships/image" Target="../media/image88.png"/><Relationship Id="rId5" Type="http://schemas.openxmlformats.org/officeDocument/2006/relationships/image" Target="../media/image92.png"/><Relationship Id="rId6" Type="http://schemas.openxmlformats.org/officeDocument/2006/relationships/image" Target="../media/image87.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5.xml"/><Relationship Id="rId3" Type="http://schemas.openxmlformats.org/officeDocument/2006/relationships/image" Target="../media/image10.png"/><Relationship Id="rId4" Type="http://schemas.openxmlformats.org/officeDocument/2006/relationships/hyperlink" Target="about:blank" TargetMode="External"/><Relationship Id="rId5" Type="http://schemas.openxmlformats.org/officeDocument/2006/relationships/hyperlink" Target="https://www.ted.com/talks/sherry_turkle_connected_but_alone/transcript?language=en" TargetMode="Externa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6.xml"/><Relationship Id="rId3" Type="http://schemas.openxmlformats.org/officeDocument/2006/relationships/image" Target="../media/image17.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7.xml"/><Relationship Id="rId3" Type="http://schemas.openxmlformats.org/officeDocument/2006/relationships/image" Target="../media/image89.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8.xml"/><Relationship Id="rId3" Type="http://schemas.openxmlformats.org/officeDocument/2006/relationships/image" Target="../media/image9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xml"/><Relationship Id="rId3"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xml"/><Relationship Id="rId3"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hyperlink" Target="https://survey.alchemer.com/s3/5504604/b153c792d361" TargetMode="External"/><Relationship Id="rId4" Type="http://schemas.openxmlformats.org/officeDocument/2006/relationships/hyperlink" Target="https://survey.alchemer.com/s3/6226945/Digital-Flourishing-Survey-PositiveMediatedSocialInteractions" TargetMode="External"/><Relationship Id="rId5"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pic>
        <p:nvPicPr>
          <p:cNvPr id="137" name="Google Shape;137;p19"/>
          <p:cNvPicPr preferRelativeResize="0"/>
          <p:nvPr/>
        </p:nvPicPr>
        <p:blipFill rotWithShape="1">
          <a:blip r:embed="rId3">
            <a:alphaModFix/>
          </a:blip>
          <a:srcRect b="0" l="862" r="0" t="0"/>
          <a:stretch/>
        </p:blipFill>
        <p:spPr>
          <a:xfrm>
            <a:off x="2074100" y="0"/>
            <a:ext cx="8043800" cy="6553201"/>
          </a:xfrm>
          <a:prstGeom prst="rect">
            <a:avLst/>
          </a:prstGeom>
          <a:noFill/>
          <a:ln>
            <a:noFill/>
          </a:ln>
        </p:spPr>
      </p:pic>
      <p:sp>
        <p:nvSpPr>
          <p:cNvPr id="138" name="Google Shape;138;p19"/>
          <p:cNvSpPr txBox="1"/>
          <p:nvPr/>
        </p:nvSpPr>
        <p:spPr>
          <a:xfrm>
            <a:off x="-71575" y="6366900"/>
            <a:ext cx="11406600" cy="5157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1100"/>
              <a:buFont typeface="Arial"/>
              <a:buNone/>
            </a:pPr>
            <a:r>
              <a:rPr b="0" i="1" lang="en-US" sz="1000" u="none" cap="none" strike="noStrike">
                <a:solidFill>
                  <a:schemeClr val="dk1"/>
                </a:solidFill>
                <a:latin typeface="Arial"/>
                <a:ea typeface="Arial"/>
                <a:cs typeface="Arial"/>
                <a:sym typeface="Arial"/>
              </a:rPr>
              <a:t>Note: All material in this series is for educational and informational purposes only, and is not meant to be exhaustive or used as a replacement for professional health support. Also, any sharing of re</a:t>
            </a:r>
            <a:r>
              <a:rPr i="1" lang="en-US" sz="1000">
                <a:solidFill>
                  <a:schemeClr val="dk1"/>
                </a:solidFill>
              </a:rPr>
              <a:t>sources doesn't imply full endorsement of all of that person or group's work. We share what we find helpful, but invite you to use your media literacy skills in all your study and research.</a:t>
            </a:r>
            <a:endParaRPr b="0" i="0" sz="1000" u="none" cap="none" strike="noStrik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28"/>
          <p:cNvSpPr txBox="1"/>
          <p:nvPr>
            <p:ph type="title"/>
          </p:nvPr>
        </p:nvSpPr>
        <p:spPr>
          <a:xfrm>
            <a:off x="323977" y="213659"/>
            <a:ext cx="7731900" cy="1171800"/>
          </a:xfrm>
          <a:prstGeom prst="rect">
            <a:avLst/>
          </a:prstGeom>
          <a:solidFill>
            <a:schemeClr val="lt1"/>
          </a:solid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solidFill>
                  <a:srgbClr val="1C4587"/>
                </a:solidFill>
              </a:rPr>
              <a:t>Today’s topic: </a:t>
            </a:r>
            <a:r>
              <a:rPr b="1" lang="en-US">
                <a:solidFill>
                  <a:srgbClr val="E3760B"/>
                </a:solidFill>
              </a:rPr>
              <a:t>Relationships</a:t>
            </a:r>
            <a:endParaRPr b="1">
              <a:solidFill>
                <a:srgbClr val="E3760B"/>
              </a:solidFill>
            </a:endParaRPr>
          </a:p>
        </p:txBody>
      </p:sp>
      <p:sp>
        <p:nvSpPr>
          <p:cNvPr id="206" name="Google Shape;206;p28"/>
          <p:cNvSpPr txBox="1"/>
          <p:nvPr/>
        </p:nvSpPr>
        <p:spPr>
          <a:xfrm>
            <a:off x="-22300" y="6545950"/>
            <a:ext cx="11757000" cy="323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n-US" sz="1500">
                <a:solidFill>
                  <a:schemeClr val="dk1"/>
                </a:solidFill>
                <a:latin typeface="Calibri"/>
                <a:ea typeface="Calibri"/>
                <a:cs typeface="Calibri"/>
                <a:sym typeface="Calibri"/>
              </a:rPr>
              <a:t>Note: EPIK’s Digital Centeredness model is adapted from the Digital Wellness Institute’s six-pronged model that aligns with DWI’s original survey</a:t>
            </a:r>
            <a:endParaRPr i="1" sz="1500">
              <a:solidFill>
                <a:schemeClr val="dk1"/>
              </a:solidFill>
              <a:latin typeface="Calibri"/>
              <a:ea typeface="Calibri"/>
              <a:cs typeface="Calibri"/>
              <a:sym typeface="Calibri"/>
            </a:endParaRPr>
          </a:p>
        </p:txBody>
      </p:sp>
      <p:pic>
        <p:nvPicPr>
          <p:cNvPr id="207" name="Google Shape;207;p28"/>
          <p:cNvPicPr preferRelativeResize="0"/>
          <p:nvPr/>
        </p:nvPicPr>
        <p:blipFill rotWithShape="1">
          <a:blip r:embed="rId3">
            <a:alphaModFix/>
          </a:blip>
          <a:srcRect b="704" l="11866" r="13406" t="0"/>
          <a:stretch/>
        </p:blipFill>
        <p:spPr>
          <a:xfrm>
            <a:off x="3483854" y="1536924"/>
            <a:ext cx="4572003" cy="4556275"/>
          </a:xfrm>
          <a:prstGeom prst="rect">
            <a:avLst/>
          </a:prstGeom>
          <a:noFill/>
          <a:ln>
            <a:noFill/>
          </a:ln>
        </p:spPr>
      </p:pic>
      <p:sp>
        <p:nvSpPr>
          <p:cNvPr id="208" name="Google Shape;208;p28"/>
          <p:cNvSpPr/>
          <p:nvPr/>
        </p:nvSpPr>
        <p:spPr>
          <a:xfrm rot="-2870133">
            <a:off x="4402982" y="2273949"/>
            <a:ext cx="2667220" cy="2899776"/>
          </a:xfrm>
          <a:prstGeom prst="ellipse">
            <a:avLst/>
          </a:prstGeom>
          <a:noFill/>
          <a:ln cap="flat" cmpd="sng" w="508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09" name="Google Shape;209;p28"/>
          <p:cNvPicPr preferRelativeResize="0"/>
          <p:nvPr/>
        </p:nvPicPr>
        <p:blipFill rotWithShape="1">
          <a:blip r:embed="rId4">
            <a:alphaModFix/>
          </a:blip>
          <a:srcRect b="0" l="0" r="0" t="0"/>
          <a:stretch/>
        </p:blipFill>
        <p:spPr>
          <a:xfrm>
            <a:off x="8879979" y="213659"/>
            <a:ext cx="2972600" cy="178189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29"/>
          <p:cNvSpPr txBox="1"/>
          <p:nvPr/>
        </p:nvSpPr>
        <p:spPr>
          <a:xfrm>
            <a:off x="838200" y="-8618"/>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Three Relationship Categories</a:t>
            </a:r>
            <a:endParaRPr b="1" sz="4400">
              <a:solidFill>
                <a:srgbClr val="1C4587"/>
              </a:solidFill>
              <a:latin typeface="Calibri"/>
              <a:ea typeface="Calibri"/>
              <a:cs typeface="Calibri"/>
              <a:sym typeface="Calibri"/>
            </a:endParaRPr>
          </a:p>
        </p:txBody>
      </p:sp>
      <p:sp>
        <p:nvSpPr>
          <p:cNvPr id="216" name="Google Shape;216;p29"/>
          <p:cNvSpPr txBox="1"/>
          <p:nvPr>
            <p:ph idx="1" type="body"/>
          </p:nvPr>
        </p:nvSpPr>
        <p:spPr>
          <a:xfrm>
            <a:off x="1184275" y="1132600"/>
            <a:ext cx="9637500" cy="2717400"/>
          </a:xfrm>
          <a:prstGeom prst="rect">
            <a:avLst/>
          </a:prstGeom>
          <a:solidFill>
            <a:schemeClr val="lt1"/>
          </a:solidFill>
          <a:ln cap="flat" cmpd="sng" w="9525">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260350" lvl="0" marL="228600" rtl="0" algn="l">
              <a:lnSpc>
                <a:spcPct val="90000"/>
              </a:lnSpc>
              <a:spcBef>
                <a:spcPts val="0"/>
              </a:spcBef>
              <a:spcAft>
                <a:spcPts val="0"/>
              </a:spcAft>
              <a:buClr>
                <a:srgbClr val="1C4587"/>
              </a:buClr>
              <a:buSzPts val="3300"/>
              <a:buChar char="•"/>
            </a:pPr>
            <a:r>
              <a:rPr lang="en-US" sz="3300">
                <a:solidFill>
                  <a:srgbClr val="1C4587"/>
                </a:solidFill>
              </a:rPr>
              <a:t>Relationship with </a:t>
            </a:r>
            <a:r>
              <a:rPr lang="en-US" sz="3300">
                <a:solidFill>
                  <a:srgbClr val="E3760B"/>
                </a:solidFill>
              </a:rPr>
              <a:t>self</a:t>
            </a:r>
            <a:r>
              <a:rPr lang="en-US" sz="3300">
                <a:solidFill>
                  <a:srgbClr val="1C4587"/>
                </a:solidFill>
              </a:rPr>
              <a:t> </a:t>
            </a:r>
            <a:endParaRPr sz="3300">
              <a:solidFill>
                <a:srgbClr val="1C4587"/>
              </a:solidFill>
            </a:endParaRPr>
          </a:p>
          <a:p>
            <a:pPr indent="-260350" lvl="0" marL="228600" rtl="0" algn="l">
              <a:lnSpc>
                <a:spcPct val="90000"/>
              </a:lnSpc>
              <a:spcBef>
                <a:spcPts val="1000"/>
              </a:spcBef>
              <a:spcAft>
                <a:spcPts val="0"/>
              </a:spcAft>
              <a:buClr>
                <a:srgbClr val="1C4587"/>
              </a:buClr>
              <a:buSzPts val="3300"/>
              <a:buChar char="•"/>
            </a:pPr>
            <a:r>
              <a:rPr lang="en-US" sz="3300">
                <a:solidFill>
                  <a:srgbClr val="1C4587"/>
                </a:solidFill>
              </a:rPr>
              <a:t>Relationship with family, close friends, close support networks (</a:t>
            </a:r>
            <a:r>
              <a:rPr i="1" lang="en-US" sz="3300">
                <a:solidFill>
                  <a:srgbClr val="E3760B"/>
                </a:solidFill>
              </a:rPr>
              <a:t>Bonding</a:t>
            </a:r>
            <a:r>
              <a:rPr lang="en-US" sz="3300">
                <a:solidFill>
                  <a:srgbClr val="1C4587"/>
                </a:solidFill>
              </a:rPr>
              <a:t> social capital)</a:t>
            </a:r>
            <a:endParaRPr sz="3300">
              <a:solidFill>
                <a:srgbClr val="1C4587"/>
              </a:solidFill>
            </a:endParaRPr>
          </a:p>
          <a:p>
            <a:pPr indent="-260350" lvl="0" marL="228600" rtl="0" algn="l">
              <a:lnSpc>
                <a:spcPct val="90000"/>
              </a:lnSpc>
              <a:spcBef>
                <a:spcPts val="1000"/>
              </a:spcBef>
              <a:spcAft>
                <a:spcPts val="0"/>
              </a:spcAft>
              <a:buClr>
                <a:srgbClr val="1C4587"/>
              </a:buClr>
              <a:buSzPts val="3300"/>
              <a:buChar char="•"/>
            </a:pPr>
            <a:r>
              <a:rPr lang="en-US" sz="3300">
                <a:solidFill>
                  <a:srgbClr val="1C4587"/>
                </a:solidFill>
              </a:rPr>
              <a:t>The “getting things done” connections (including weak and dormant ties) (</a:t>
            </a:r>
            <a:r>
              <a:rPr i="1" lang="en-US" sz="3300">
                <a:solidFill>
                  <a:srgbClr val="E3760B"/>
                </a:solidFill>
              </a:rPr>
              <a:t>Bridging</a:t>
            </a:r>
            <a:r>
              <a:rPr lang="en-US" sz="3300">
                <a:solidFill>
                  <a:srgbClr val="1C4587"/>
                </a:solidFill>
              </a:rPr>
              <a:t> social capital)</a:t>
            </a:r>
            <a:endParaRPr sz="3300">
              <a:solidFill>
                <a:srgbClr val="1C4587"/>
              </a:solidFill>
            </a:endParaRPr>
          </a:p>
        </p:txBody>
      </p:sp>
      <p:pic>
        <p:nvPicPr>
          <p:cNvPr id="217" name="Google Shape;217;p29"/>
          <p:cNvPicPr preferRelativeResize="0"/>
          <p:nvPr/>
        </p:nvPicPr>
        <p:blipFill rotWithShape="1">
          <a:blip r:embed="rId3">
            <a:alphaModFix/>
          </a:blip>
          <a:srcRect b="0" l="0" r="0" t="0"/>
          <a:stretch/>
        </p:blipFill>
        <p:spPr>
          <a:xfrm>
            <a:off x="235487" y="4601558"/>
            <a:ext cx="2023762" cy="1356239"/>
          </a:xfrm>
          <a:prstGeom prst="rect">
            <a:avLst/>
          </a:prstGeom>
          <a:noFill/>
          <a:ln>
            <a:noFill/>
          </a:ln>
        </p:spPr>
      </p:pic>
      <p:pic>
        <p:nvPicPr>
          <p:cNvPr id="218" name="Google Shape;218;p29"/>
          <p:cNvPicPr preferRelativeResize="0"/>
          <p:nvPr/>
        </p:nvPicPr>
        <p:blipFill rotWithShape="1">
          <a:blip r:embed="rId4">
            <a:alphaModFix/>
          </a:blip>
          <a:srcRect b="0" l="0" r="0" t="0"/>
          <a:stretch/>
        </p:blipFill>
        <p:spPr>
          <a:xfrm>
            <a:off x="3593293" y="4317071"/>
            <a:ext cx="2599354" cy="1675487"/>
          </a:xfrm>
          <a:prstGeom prst="rect">
            <a:avLst/>
          </a:prstGeom>
          <a:noFill/>
          <a:ln>
            <a:noFill/>
          </a:ln>
        </p:spPr>
      </p:pic>
      <p:pic>
        <p:nvPicPr>
          <p:cNvPr id="219" name="Google Shape;219;p29"/>
          <p:cNvPicPr preferRelativeResize="0"/>
          <p:nvPr/>
        </p:nvPicPr>
        <p:blipFill rotWithShape="1">
          <a:blip r:embed="rId5">
            <a:alphaModFix/>
          </a:blip>
          <a:srcRect b="0" l="0" r="0" t="0"/>
          <a:stretch/>
        </p:blipFill>
        <p:spPr>
          <a:xfrm>
            <a:off x="5285528" y="4957895"/>
            <a:ext cx="2274255" cy="1640734"/>
          </a:xfrm>
          <a:prstGeom prst="rect">
            <a:avLst/>
          </a:prstGeom>
          <a:noFill/>
          <a:ln>
            <a:noFill/>
          </a:ln>
        </p:spPr>
      </p:pic>
      <p:pic>
        <p:nvPicPr>
          <p:cNvPr id="220" name="Google Shape;220;p29"/>
          <p:cNvPicPr preferRelativeResize="0"/>
          <p:nvPr/>
        </p:nvPicPr>
        <p:blipFill rotWithShape="1">
          <a:blip r:embed="rId6">
            <a:alphaModFix/>
          </a:blip>
          <a:srcRect b="0" l="17648" r="-40892" t="0"/>
          <a:stretch/>
        </p:blipFill>
        <p:spPr>
          <a:xfrm>
            <a:off x="9003700" y="4601552"/>
            <a:ext cx="2599351" cy="1997074"/>
          </a:xfrm>
          <a:prstGeom prst="rect">
            <a:avLst/>
          </a:prstGeom>
          <a:noFill/>
          <a:ln>
            <a:noFill/>
          </a:ln>
        </p:spPr>
      </p:pic>
      <p:pic>
        <p:nvPicPr>
          <p:cNvPr id="221" name="Google Shape;221;p29"/>
          <p:cNvPicPr preferRelativeResize="0"/>
          <p:nvPr/>
        </p:nvPicPr>
        <p:blipFill>
          <a:blip r:embed="rId7">
            <a:alphaModFix/>
          </a:blip>
          <a:stretch>
            <a:fillRect/>
          </a:stretch>
        </p:blipFill>
        <p:spPr>
          <a:xfrm>
            <a:off x="10176650" y="4317075"/>
            <a:ext cx="1862950" cy="12397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30"/>
          <p:cNvSpPr txBox="1"/>
          <p:nvPr/>
        </p:nvSpPr>
        <p:spPr>
          <a:xfrm>
            <a:off x="0" y="-116898"/>
            <a:ext cx="121920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Relationship Category #1: Self</a:t>
            </a:r>
            <a:endParaRPr b="1" sz="4400">
              <a:solidFill>
                <a:srgbClr val="1C4587"/>
              </a:solidFill>
              <a:latin typeface="Calibri"/>
              <a:ea typeface="Calibri"/>
              <a:cs typeface="Calibri"/>
              <a:sym typeface="Calibri"/>
            </a:endParaRPr>
          </a:p>
        </p:txBody>
      </p:sp>
      <p:pic>
        <p:nvPicPr>
          <p:cNvPr id="228" name="Google Shape;228;p30"/>
          <p:cNvPicPr preferRelativeResize="0"/>
          <p:nvPr/>
        </p:nvPicPr>
        <p:blipFill>
          <a:blip r:embed="rId3">
            <a:alphaModFix/>
          </a:blip>
          <a:stretch>
            <a:fillRect/>
          </a:stretch>
        </p:blipFill>
        <p:spPr>
          <a:xfrm>
            <a:off x="755305" y="3168700"/>
            <a:ext cx="2596244" cy="2475950"/>
          </a:xfrm>
          <a:prstGeom prst="rect">
            <a:avLst/>
          </a:prstGeom>
          <a:noFill/>
          <a:ln>
            <a:noFill/>
          </a:ln>
        </p:spPr>
      </p:pic>
      <p:pic>
        <p:nvPicPr>
          <p:cNvPr id="229" name="Google Shape;229;p30"/>
          <p:cNvPicPr preferRelativeResize="0"/>
          <p:nvPr/>
        </p:nvPicPr>
        <p:blipFill>
          <a:blip r:embed="rId4">
            <a:alphaModFix/>
          </a:blip>
          <a:stretch>
            <a:fillRect/>
          </a:stretch>
        </p:blipFill>
        <p:spPr>
          <a:xfrm>
            <a:off x="3753001" y="2945958"/>
            <a:ext cx="4255644" cy="2921442"/>
          </a:xfrm>
          <a:prstGeom prst="rect">
            <a:avLst/>
          </a:prstGeom>
          <a:noFill/>
          <a:ln>
            <a:noFill/>
          </a:ln>
        </p:spPr>
      </p:pic>
      <p:pic>
        <p:nvPicPr>
          <p:cNvPr id="230" name="Google Shape;230;p30"/>
          <p:cNvPicPr preferRelativeResize="0"/>
          <p:nvPr/>
        </p:nvPicPr>
        <p:blipFill>
          <a:blip r:embed="rId5">
            <a:alphaModFix/>
          </a:blip>
          <a:stretch>
            <a:fillRect/>
          </a:stretch>
        </p:blipFill>
        <p:spPr>
          <a:xfrm>
            <a:off x="8410100" y="3141151"/>
            <a:ext cx="3404199" cy="253104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31"/>
          <p:cNvSpPr txBox="1"/>
          <p:nvPr/>
        </p:nvSpPr>
        <p:spPr>
          <a:xfrm>
            <a:off x="0" y="71377"/>
            <a:ext cx="121920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073763"/>
                </a:solidFill>
                <a:latin typeface="Calibri"/>
                <a:ea typeface="Calibri"/>
                <a:cs typeface="Calibri"/>
                <a:sym typeface="Calibri"/>
              </a:rPr>
              <a:t>Relationship Category #1: Self</a:t>
            </a:r>
            <a:endParaRPr b="1" sz="4400">
              <a:solidFill>
                <a:srgbClr val="073763"/>
              </a:solidFill>
              <a:latin typeface="Calibri"/>
              <a:ea typeface="Calibri"/>
              <a:cs typeface="Calibri"/>
              <a:sym typeface="Calibri"/>
            </a:endParaRPr>
          </a:p>
        </p:txBody>
      </p:sp>
      <p:sp>
        <p:nvSpPr>
          <p:cNvPr id="237" name="Google Shape;237;p31"/>
          <p:cNvSpPr txBox="1"/>
          <p:nvPr/>
        </p:nvSpPr>
        <p:spPr>
          <a:xfrm>
            <a:off x="358346" y="1230923"/>
            <a:ext cx="11392800" cy="335100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2900">
                <a:solidFill>
                  <a:srgbClr val="1C4587"/>
                </a:solidFill>
                <a:latin typeface="Calibri"/>
                <a:ea typeface="Calibri"/>
                <a:cs typeface="Calibri"/>
                <a:sym typeface="Calibri"/>
              </a:rPr>
              <a:t>"If we’d spend more time in solitude, we’d value ourselves more.”</a:t>
            </a:r>
            <a:endParaRPr sz="2900">
              <a:solidFill>
                <a:srgbClr val="1C4587"/>
              </a:solidFill>
              <a:latin typeface="Calibri"/>
              <a:ea typeface="Calibri"/>
              <a:cs typeface="Calibri"/>
              <a:sym typeface="Calibri"/>
            </a:endParaRPr>
          </a:p>
          <a:p>
            <a:pPr indent="0" lvl="0" marL="0" rtl="0" algn="l">
              <a:lnSpc>
                <a:spcPct val="90000"/>
              </a:lnSpc>
              <a:spcBef>
                <a:spcPts val="0"/>
              </a:spcBef>
              <a:spcAft>
                <a:spcPts val="0"/>
              </a:spcAft>
              <a:buSzPts val="1100"/>
              <a:buNone/>
            </a:pPr>
            <a:r>
              <a:t/>
            </a:r>
            <a:endParaRPr sz="2900">
              <a:solidFill>
                <a:srgbClr val="1C4587"/>
              </a:solidFill>
              <a:highlight>
                <a:srgbClr val="FFFFFF"/>
              </a:highlight>
              <a:latin typeface="Calibri"/>
              <a:ea typeface="Calibri"/>
              <a:cs typeface="Calibri"/>
              <a:sym typeface="Calibri"/>
            </a:endParaRPr>
          </a:p>
          <a:p>
            <a:pPr indent="0" lvl="0" marL="0" rtl="0" algn="l">
              <a:lnSpc>
                <a:spcPct val="90000"/>
              </a:lnSpc>
              <a:spcBef>
                <a:spcPts val="0"/>
              </a:spcBef>
              <a:spcAft>
                <a:spcPts val="0"/>
              </a:spcAft>
              <a:buSzPts val="1100"/>
              <a:buNone/>
            </a:pPr>
            <a:r>
              <a:rPr lang="en-US" sz="2900">
                <a:solidFill>
                  <a:srgbClr val="1C4587"/>
                </a:solidFill>
                <a:highlight>
                  <a:srgbClr val="FFFFFF"/>
                </a:highlight>
                <a:latin typeface="Calibri"/>
                <a:ea typeface="Calibri"/>
                <a:cs typeface="Calibri"/>
                <a:sym typeface="Calibri"/>
              </a:rPr>
              <a:t>Solitude = "a subjective state of mind, in which the mind, isolated from input from other minds, works through a problem on its own."</a:t>
            </a:r>
            <a:endParaRPr sz="2900">
              <a:solidFill>
                <a:srgbClr val="1C4587"/>
              </a:solidFill>
              <a:highlight>
                <a:srgbClr val="FFFFFF"/>
              </a:highlight>
              <a:latin typeface="Calibri"/>
              <a:ea typeface="Calibri"/>
              <a:cs typeface="Calibri"/>
              <a:sym typeface="Calibri"/>
            </a:endParaRPr>
          </a:p>
          <a:p>
            <a:pPr indent="0" lvl="0" marL="0" rtl="0" algn="l">
              <a:lnSpc>
                <a:spcPct val="90000"/>
              </a:lnSpc>
              <a:spcBef>
                <a:spcPts val="0"/>
              </a:spcBef>
              <a:spcAft>
                <a:spcPts val="0"/>
              </a:spcAft>
              <a:buSzPts val="1100"/>
              <a:buNone/>
            </a:pPr>
            <a:r>
              <a:t/>
            </a:r>
            <a:endParaRPr sz="2900">
              <a:solidFill>
                <a:srgbClr val="1C4587"/>
              </a:solidFill>
              <a:highlight>
                <a:srgbClr val="FFFFFF"/>
              </a:highlight>
              <a:latin typeface="Calibri"/>
              <a:ea typeface="Calibri"/>
              <a:cs typeface="Calibri"/>
              <a:sym typeface="Calibri"/>
            </a:endParaRPr>
          </a:p>
          <a:p>
            <a:pPr indent="0" lvl="0" marL="0" rtl="0" algn="l">
              <a:lnSpc>
                <a:spcPct val="90000"/>
              </a:lnSpc>
              <a:spcBef>
                <a:spcPts val="0"/>
              </a:spcBef>
              <a:spcAft>
                <a:spcPts val="0"/>
              </a:spcAft>
              <a:buSzPts val="1100"/>
              <a:buNone/>
            </a:pPr>
            <a:r>
              <a:rPr lang="en-US" sz="2900">
                <a:solidFill>
                  <a:srgbClr val="1C4587"/>
                </a:solidFill>
                <a:highlight>
                  <a:srgbClr val="FFFFFF"/>
                </a:highlight>
                <a:latin typeface="Calibri"/>
                <a:ea typeface="Calibri"/>
                <a:cs typeface="Calibri"/>
                <a:sym typeface="Calibri"/>
              </a:rPr>
              <a:t>"A leader who silences the din not only around her mind but inside it can then hear the delicate voice of intuition, which may have already made connections that her conscious mind has not." </a:t>
            </a:r>
            <a:endParaRPr sz="2000">
              <a:solidFill>
                <a:schemeClr val="dk1"/>
              </a:solidFill>
              <a:latin typeface="Calibri"/>
              <a:ea typeface="Calibri"/>
              <a:cs typeface="Calibri"/>
              <a:sym typeface="Calibri"/>
            </a:endParaRPr>
          </a:p>
        </p:txBody>
      </p:sp>
      <p:pic>
        <p:nvPicPr>
          <p:cNvPr id="238" name="Google Shape;238;p31"/>
          <p:cNvPicPr preferRelativeResize="0"/>
          <p:nvPr/>
        </p:nvPicPr>
        <p:blipFill>
          <a:blip r:embed="rId3">
            <a:alphaModFix/>
          </a:blip>
          <a:stretch>
            <a:fillRect/>
          </a:stretch>
        </p:blipFill>
        <p:spPr>
          <a:xfrm>
            <a:off x="2471875" y="4836280"/>
            <a:ext cx="1778759" cy="1697987"/>
          </a:xfrm>
          <a:prstGeom prst="rect">
            <a:avLst/>
          </a:prstGeom>
          <a:noFill/>
          <a:ln>
            <a:noFill/>
          </a:ln>
        </p:spPr>
      </p:pic>
      <p:pic>
        <p:nvPicPr>
          <p:cNvPr id="239" name="Google Shape;239;p31"/>
          <p:cNvPicPr preferRelativeResize="0"/>
          <p:nvPr/>
        </p:nvPicPr>
        <p:blipFill>
          <a:blip r:embed="rId4">
            <a:alphaModFix/>
          </a:blip>
          <a:stretch>
            <a:fillRect/>
          </a:stretch>
        </p:blipFill>
        <p:spPr>
          <a:xfrm>
            <a:off x="4525680" y="4683525"/>
            <a:ext cx="2915659" cy="2003500"/>
          </a:xfrm>
          <a:prstGeom prst="rect">
            <a:avLst/>
          </a:prstGeom>
          <a:noFill/>
          <a:ln>
            <a:noFill/>
          </a:ln>
        </p:spPr>
      </p:pic>
      <p:pic>
        <p:nvPicPr>
          <p:cNvPr id="240" name="Google Shape;240;p31"/>
          <p:cNvPicPr preferRelativeResize="0"/>
          <p:nvPr/>
        </p:nvPicPr>
        <p:blipFill>
          <a:blip r:embed="rId5">
            <a:alphaModFix/>
          </a:blip>
          <a:stretch>
            <a:fillRect/>
          </a:stretch>
        </p:blipFill>
        <p:spPr>
          <a:xfrm>
            <a:off x="7716388" y="4817387"/>
            <a:ext cx="2332312" cy="1735770"/>
          </a:xfrm>
          <a:prstGeom prst="rect">
            <a:avLst/>
          </a:prstGeom>
          <a:noFill/>
          <a:ln>
            <a:noFill/>
          </a:ln>
        </p:spPr>
      </p:pic>
      <p:sp>
        <p:nvSpPr>
          <p:cNvPr id="241" name="Google Shape;241;p31"/>
          <p:cNvSpPr txBox="1"/>
          <p:nvPr/>
        </p:nvSpPr>
        <p:spPr>
          <a:xfrm>
            <a:off x="128875" y="6303900"/>
            <a:ext cx="19185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200">
                <a:solidFill>
                  <a:schemeClr val="dk1"/>
                </a:solidFill>
                <a:latin typeface="Calibri"/>
                <a:ea typeface="Calibri"/>
                <a:cs typeface="Calibri"/>
                <a:sym typeface="Calibri"/>
              </a:rPr>
              <a:t>Quotes are from the book, </a:t>
            </a:r>
            <a:r>
              <a:rPr i="1" lang="en-US" sz="1200">
                <a:solidFill>
                  <a:schemeClr val="dk1"/>
                </a:solidFill>
                <a:latin typeface="Calibri"/>
                <a:ea typeface="Calibri"/>
                <a:cs typeface="Calibri"/>
                <a:sym typeface="Calibri"/>
              </a:rPr>
              <a:t>Lead Yourself First. </a:t>
            </a:r>
            <a:endParaRPr i="1" sz="1200">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32"/>
          <p:cNvSpPr txBox="1"/>
          <p:nvPr>
            <p:ph idx="1" type="body"/>
          </p:nvPr>
        </p:nvSpPr>
        <p:spPr>
          <a:xfrm>
            <a:off x="1507650" y="651325"/>
            <a:ext cx="9176700" cy="3516900"/>
          </a:xfrm>
          <a:prstGeom prst="rect">
            <a:avLst/>
          </a:prstGeom>
          <a:solidFill>
            <a:schemeClr val="lt1"/>
          </a:solidFill>
          <a:ln>
            <a:noFill/>
          </a:ln>
        </p:spPr>
        <p:txBody>
          <a:bodyPr anchorCtr="0" anchor="t" bIns="45700" lIns="91425" spcFirstLastPara="1" rIns="91425" wrap="square" tIns="45700">
            <a:normAutofit lnSpcReduction="20000"/>
          </a:bodyPr>
          <a:lstStyle/>
          <a:p>
            <a:pPr indent="0" lvl="0" marL="0" rtl="0" algn="ctr">
              <a:lnSpc>
                <a:spcPct val="90000"/>
              </a:lnSpc>
              <a:spcBef>
                <a:spcPts val="0"/>
              </a:spcBef>
              <a:spcAft>
                <a:spcPts val="0"/>
              </a:spcAft>
              <a:buClr>
                <a:schemeClr val="dk1"/>
              </a:buClr>
              <a:buSzPts val="3200"/>
              <a:buNone/>
            </a:pPr>
            <a:r>
              <a:rPr b="1" lang="en-US" sz="3200">
                <a:solidFill>
                  <a:srgbClr val="1C4587"/>
                </a:solidFill>
              </a:rPr>
              <a:t>"We but mirror the world. All the tendencies present in the outer world are to be found in the world of our body. If we could change ourselves, the tendencies in the world would also change. … We need not wait to see what others do.”</a:t>
            </a:r>
            <a:endParaRPr>
              <a:solidFill>
                <a:srgbClr val="1C4587"/>
              </a:solidFill>
            </a:endParaRPr>
          </a:p>
          <a:p>
            <a:pPr indent="0" lvl="0" marL="0" rtl="0" algn="ctr">
              <a:lnSpc>
                <a:spcPct val="90000"/>
              </a:lnSpc>
              <a:spcBef>
                <a:spcPts val="1000"/>
              </a:spcBef>
              <a:spcAft>
                <a:spcPts val="0"/>
              </a:spcAft>
              <a:buClr>
                <a:schemeClr val="dk1"/>
              </a:buClr>
              <a:buSzPts val="3200"/>
              <a:buNone/>
            </a:pPr>
            <a:r>
              <a:rPr lang="en-US" sz="2000"/>
              <a:t>~ Mahatma Gandhi </a:t>
            </a:r>
            <a:endParaRPr sz="2000"/>
          </a:p>
          <a:p>
            <a:pPr indent="0" lvl="0" marL="0" rtl="0" algn="ctr">
              <a:lnSpc>
                <a:spcPct val="90000"/>
              </a:lnSpc>
              <a:spcBef>
                <a:spcPts val="1000"/>
              </a:spcBef>
              <a:spcAft>
                <a:spcPts val="0"/>
              </a:spcAft>
              <a:buClr>
                <a:schemeClr val="dk1"/>
              </a:buClr>
              <a:buSzPts val="1200"/>
              <a:buNone/>
            </a:pPr>
            <a:r>
              <a:t/>
            </a:r>
            <a:endParaRPr b="1" sz="1200"/>
          </a:p>
          <a:p>
            <a:pPr indent="0" lvl="0" marL="0" rtl="0" algn="ctr">
              <a:lnSpc>
                <a:spcPct val="90000"/>
              </a:lnSpc>
              <a:spcBef>
                <a:spcPts val="1000"/>
              </a:spcBef>
              <a:spcAft>
                <a:spcPts val="0"/>
              </a:spcAft>
              <a:buClr>
                <a:schemeClr val="dk1"/>
              </a:buClr>
              <a:buSzPts val="3200"/>
              <a:buNone/>
            </a:pPr>
            <a:r>
              <a:rPr b="1" lang="en-US" sz="3200">
                <a:solidFill>
                  <a:srgbClr val="1C4587"/>
                </a:solidFill>
              </a:rPr>
              <a:t>“In the attention economy, mindfulness is activism.”</a:t>
            </a:r>
            <a:endParaRPr>
              <a:solidFill>
                <a:srgbClr val="1C4587"/>
              </a:solidFill>
            </a:endParaRPr>
          </a:p>
          <a:p>
            <a:pPr indent="0" lvl="0" marL="0" rtl="0" algn="ctr">
              <a:lnSpc>
                <a:spcPct val="90000"/>
              </a:lnSpc>
              <a:spcBef>
                <a:spcPts val="1000"/>
              </a:spcBef>
              <a:spcAft>
                <a:spcPts val="0"/>
              </a:spcAft>
              <a:buClr>
                <a:schemeClr val="dk1"/>
              </a:buClr>
              <a:buSzPts val="2000"/>
              <a:buNone/>
            </a:pPr>
            <a:r>
              <a:rPr lang="en-US" sz="2000"/>
              <a:t>-Jay Vidyarthi, Mindful Tech designer and consultant</a:t>
            </a:r>
            <a:endParaRPr/>
          </a:p>
        </p:txBody>
      </p:sp>
      <p:pic>
        <p:nvPicPr>
          <p:cNvPr id="248" name="Google Shape;248;p32"/>
          <p:cNvPicPr preferRelativeResize="0"/>
          <p:nvPr/>
        </p:nvPicPr>
        <p:blipFill rotWithShape="1">
          <a:blip r:embed="rId3">
            <a:alphaModFix/>
          </a:blip>
          <a:srcRect b="0" l="0" r="0" t="0"/>
          <a:stretch/>
        </p:blipFill>
        <p:spPr>
          <a:xfrm>
            <a:off x="4521198" y="4447807"/>
            <a:ext cx="3149601" cy="210539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33"/>
          <p:cNvSpPr txBox="1"/>
          <p:nvPr/>
        </p:nvSpPr>
        <p:spPr>
          <a:xfrm>
            <a:off x="406399" y="142585"/>
            <a:ext cx="11364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80000"/>
              </a:lnSpc>
              <a:spcBef>
                <a:spcPts val="0"/>
              </a:spcBef>
              <a:spcAft>
                <a:spcPts val="0"/>
              </a:spcAft>
              <a:buClr>
                <a:schemeClr val="dk1"/>
              </a:buClr>
              <a:buSzPts val="4800"/>
              <a:buFont typeface="Calibri"/>
              <a:buNone/>
            </a:pPr>
            <a:r>
              <a:rPr b="1" lang="en-US" sz="4200">
                <a:solidFill>
                  <a:srgbClr val="1C4587"/>
                </a:solidFill>
                <a:latin typeface="Calibri"/>
                <a:ea typeface="Calibri"/>
                <a:cs typeface="Calibri"/>
                <a:sym typeface="Calibri"/>
              </a:rPr>
              <a:t>Personal wellness choices</a:t>
            </a:r>
            <a:r>
              <a:rPr b="1" lang="en-US" sz="4200">
                <a:solidFill>
                  <a:srgbClr val="1C4587"/>
                </a:solidFill>
                <a:latin typeface="Calibri"/>
                <a:ea typeface="Calibri"/>
                <a:cs typeface="Calibri"/>
                <a:sym typeface="Calibri"/>
              </a:rPr>
              <a:t> can impact others, </a:t>
            </a:r>
            <a:endParaRPr b="1" sz="4200">
              <a:solidFill>
                <a:srgbClr val="1C4587"/>
              </a:solidFill>
              <a:latin typeface="Calibri"/>
              <a:ea typeface="Calibri"/>
              <a:cs typeface="Calibri"/>
              <a:sym typeface="Calibri"/>
            </a:endParaRPr>
          </a:p>
          <a:p>
            <a:pPr indent="0" lvl="0" marL="0" marR="0" rtl="0" algn="ctr">
              <a:lnSpc>
                <a:spcPct val="80000"/>
              </a:lnSpc>
              <a:spcBef>
                <a:spcPts val="0"/>
              </a:spcBef>
              <a:spcAft>
                <a:spcPts val="0"/>
              </a:spcAft>
              <a:buClr>
                <a:schemeClr val="dk1"/>
              </a:buClr>
              <a:buSzPts val="4800"/>
              <a:buFont typeface="Calibri"/>
              <a:buNone/>
            </a:pPr>
            <a:r>
              <a:rPr b="1" lang="en-US" sz="4200">
                <a:solidFill>
                  <a:srgbClr val="1C4587"/>
                </a:solidFill>
                <a:latin typeface="Calibri"/>
                <a:ea typeface="Calibri"/>
                <a:cs typeface="Calibri"/>
                <a:sym typeface="Calibri"/>
              </a:rPr>
              <a:t>three degrees out!</a:t>
            </a:r>
            <a:r>
              <a:rPr b="1" lang="en-US" sz="4500">
                <a:solidFill>
                  <a:srgbClr val="1C4587"/>
                </a:solidFill>
                <a:latin typeface="Calibri"/>
                <a:ea typeface="Calibri"/>
                <a:cs typeface="Calibri"/>
                <a:sym typeface="Calibri"/>
              </a:rPr>
              <a:t> </a:t>
            </a:r>
            <a:endParaRPr sz="1100">
              <a:solidFill>
                <a:srgbClr val="1C4587"/>
              </a:solidFill>
            </a:endParaRPr>
          </a:p>
        </p:txBody>
      </p:sp>
      <p:pic>
        <p:nvPicPr>
          <p:cNvPr id="255" name="Google Shape;255;p33"/>
          <p:cNvPicPr preferRelativeResize="0"/>
          <p:nvPr/>
        </p:nvPicPr>
        <p:blipFill rotWithShape="1">
          <a:blip r:embed="rId3">
            <a:alphaModFix/>
          </a:blip>
          <a:srcRect b="0" l="0" r="0" t="0"/>
          <a:stretch/>
        </p:blipFill>
        <p:spPr>
          <a:xfrm>
            <a:off x="2198130" y="1468148"/>
            <a:ext cx="7355014" cy="4122556"/>
          </a:xfrm>
          <a:prstGeom prst="rect">
            <a:avLst/>
          </a:prstGeom>
          <a:noFill/>
          <a:ln>
            <a:noFill/>
          </a:ln>
        </p:spPr>
      </p:pic>
      <p:sp>
        <p:nvSpPr>
          <p:cNvPr id="256" name="Google Shape;256;p33"/>
          <p:cNvSpPr txBox="1"/>
          <p:nvPr/>
        </p:nvSpPr>
        <p:spPr>
          <a:xfrm>
            <a:off x="670304" y="5733241"/>
            <a:ext cx="10836900" cy="10158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000">
                <a:solidFill>
                  <a:schemeClr val="dk1"/>
                </a:solidFill>
                <a:latin typeface="Calibri"/>
                <a:ea typeface="Calibri"/>
                <a:cs typeface="Calibri"/>
                <a:sym typeface="Calibri"/>
              </a:rPr>
              <a:t>“I’m not just changing my own outcome. I’m potentially changing my son’s life. And my son’s friend’s life. And my son’s friend’s mother’s life. I’m not just taking care of myself…[but taking care of people I care about].” ~ James Fowler (and Nicholas Christakis)</a:t>
            </a:r>
            <a:endParaRPr sz="2000">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34"/>
          <p:cNvSpPr txBox="1"/>
          <p:nvPr/>
        </p:nvSpPr>
        <p:spPr>
          <a:xfrm>
            <a:off x="0" y="-157223"/>
            <a:ext cx="121920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Relationship Category #2: </a:t>
            </a:r>
            <a:r>
              <a:rPr b="1" i="1" lang="en-US" sz="4400">
                <a:solidFill>
                  <a:srgbClr val="1C4587"/>
                </a:solidFill>
                <a:latin typeface="Calibri"/>
                <a:ea typeface="Calibri"/>
                <a:cs typeface="Calibri"/>
                <a:sym typeface="Calibri"/>
              </a:rPr>
              <a:t>Bonding</a:t>
            </a:r>
            <a:r>
              <a:rPr b="1" lang="en-US" sz="4400">
                <a:solidFill>
                  <a:srgbClr val="1C4587"/>
                </a:solidFill>
                <a:latin typeface="Calibri"/>
                <a:ea typeface="Calibri"/>
                <a:cs typeface="Calibri"/>
                <a:sym typeface="Calibri"/>
              </a:rPr>
              <a:t> Social Capital</a:t>
            </a:r>
            <a:endParaRPr b="1" sz="4400">
              <a:solidFill>
                <a:srgbClr val="1C4587"/>
              </a:solidFill>
              <a:latin typeface="Calibri"/>
              <a:ea typeface="Calibri"/>
              <a:cs typeface="Calibri"/>
              <a:sym typeface="Calibri"/>
            </a:endParaRPr>
          </a:p>
        </p:txBody>
      </p:sp>
      <p:pic>
        <p:nvPicPr>
          <p:cNvPr id="263" name="Google Shape;263;p34"/>
          <p:cNvPicPr preferRelativeResize="0"/>
          <p:nvPr/>
        </p:nvPicPr>
        <p:blipFill rotWithShape="1">
          <a:blip r:embed="rId3">
            <a:alphaModFix/>
          </a:blip>
          <a:srcRect b="0" l="0" r="0" t="0"/>
          <a:stretch/>
        </p:blipFill>
        <p:spPr>
          <a:xfrm>
            <a:off x="2514234" y="4816133"/>
            <a:ext cx="2476517" cy="1936350"/>
          </a:xfrm>
          <a:prstGeom prst="rect">
            <a:avLst/>
          </a:prstGeom>
          <a:noFill/>
          <a:ln>
            <a:noFill/>
          </a:ln>
        </p:spPr>
      </p:pic>
      <p:pic>
        <p:nvPicPr>
          <p:cNvPr id="264" name="Google Shape;264;p34"/>
          <p:cNvPicPr preferRelativeResize="0"/>
          <p:nvPr/>
        </p:nvPicPr>
        <p:blipFill rotWithShape="1">
          <a:blip r:embed="rId4">
            <a:alphaModFix/>
          </a:blip>
          <a:srcRect b="0" l="0" r="0" t="0"/>
          <a:stretch/>
        </p:blipFill>
        <p:spPr>
          <a:xfrm>
            <a:off x="54566" y="3572237"/>
            <a:ext cx="2369064" cy="1979296"/>
          </a:xfrm>
          <a:prstGeom prst="rect">
            <a:avLst/>
          </a:prstGeom>
          <a:noFill/>
          <a:ln>
            <a:noFill/>
          </a:ln>
        </p:spPr>
      </p:pic>
      <p:pic>
        <p:nvPicPr>
          <p:cNvPr id="265" name="Google Shape;265;p34"/>
          <p:cNvPicPr preferRelativeResize="0"/>
          <p:nvPr/>
        </p:nvPicPr>
        <p:blipFill rotWithShape="1">
          <a:blip r:embed="rId5">
            <a:alphaModFix/>
          </a:blip>
          <a:srcRect b="0" l="0" r="0" t="0"/>
          <a:stretch/>
        </p:blipFill>
        <p:spPr>
          <a:xfrm>
            <a:off x="7016698" y="4833689"/>
            <a:ext cx="2918341" cy="1901223"/>
          </a:xfrm>
          <a:prstGeom prst="rect">
            <a:avLst/>
          </a:prstGeom>
          <a:noFill/>
          <a:ln>
            <a:noFill/>
          </a:ln>
        </p:spPr>
      </p:pic>
      <p:pic>
        <p:nvPicPr>
          <p:cNvPr id="266" name="Google Shape;266;p34"/>
          <p:cNvPicPr preferRelativeResize="0"/>
          <p:nvPr/>
        </p:nvPicPr>
        <p:blipFill rotWithShape="1">
          <a:blip r:embed="rId6">
            <a:alphaModFix/>
          </a:blip>
          <a:srcRect b="0" l="0" r="0" t="0"/>
          <a:stretch/>
        </p:blipFill>
        <p:spPr>
          <a:xfrm>
            <a:off x="5081352" y="3658174"/>
            <a:ext cx="1841658" cy="1807395"/>
          </a:xfrm>
          <a:prstGeom prst="rect">
            <a:avLst/>
          </a:prstGeom>
          <a:noFill/>
          <a:ln>
            <a:noFill/>
          </a:ln>
        </p:spPr>
      </p:pic>
      <p:pic>
        <p:nvPicPr>
          <p:cNvPr id="267" name="Google Shape;267;p34"/>
          <p:cNvPicPr preferRelativeResize="0"/>
          <p:nvPr/>
        </p:nvPicPr>
        <p:blipFill rotWithShape="1">
          <a:blip r:embed="rId7">
            <a:alphaModFix/>
          </a:blip>
          <a:srcRect b="0" l="0" r="0" t="0"/>
          <a:stretch/>
        </p:blipFill>
        <p:spPr>
          <a:xfrm>
            <a:off x="10004053" y="3773994"/>
            <a:ext cx="2064129" cy="1441616"/>
          </a:xfrm>
          <a:prstGeom prst="rect">
            <a:avLst/>
          </a:prstGeom>
          <a:noFill/>
          <a:ln>
            <a:noFill/>
          </a:ln>
        </p:spPr>
      </p:pic>
      <p:sp>
        <p:nvSpPr>
          <p:cNvPr id="268" name="Google Shape;268;p34"/>
          <p:cNvSpPr txBox="1"/>
          <p:nvPr>
            <p:ph idx="1" type="body"/>
          </p:nvPr>
        </p:nvSpPr>
        <p:spPr>
          <a:xfrm>
            <a:off x="1394375" y="1039025"/>
            <a:ext cx="9552000" cy="2304600"/>
          </a:xfrm>
          <a:prstGeom prst="rect">
            <a:avLst/>
          </a:prstGeom>
          <a:solidFill>
            <a:schemeClr val="lt1"/>
          </a:solidFill>
          <a:ln cap="flat" cmpd="sng" w="9525">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D9D9D9"/>
              </a:buClr>
              <a:buSzPts val="2800"/>
              <a:buChar char="•"/>
            </a:pPr>
            <a:r>
              <a:rPr lang="en-US">
                <a:solidFill>
                  <a:srgbClr val="D9D9D9"/>
                </a:solidFill>
              </a:rPr>
              <a:t>Relationship with self </a:t>
            </a:r>
            <a:endParaRPr>
              <a:solidFill>
                <a:srgbClr val="D9D9D9"/>
              </a:solidFill>
            </a:endParaRPr>
          </a:p>
          <a:p>
            <a:pPr indent="-228600" lvl="0" marL="228600" rtl="0" algn="l">
              <a:lnSpc>
                <a:spcPct val="90000"/>
              </a:lnSpc>
              <a:spcBef>
                <a:spcPts val="1000"/>
              </a:spcBef>
              <a:spcAft>
                <a:spcPts val="0"/>
              </a:spcAft>
              <a:buClr>
                <a:srgbClr val="1C4587"/>
              </a:buClr>
              <a:buSzPts val="2800"/>
              <a:buChar char="•"/>
            </a:pPr>
            <a:r>
              <a:rPr b="1" lang="en-US">
                <a:solidFill>
                  <a:srgbClr val="1C4587"/>
                </a:solidFill>
              </a:rPr>
              <a:t>Relationship with family, close friends, close support networks (</a:t>
            </a:r>
            <a:r>
              <a:rPr b="1" i="1" lang="en-US">
                <a:solidFill>
                  <a:srgbClr val="E3760B"/>
                </a:solidFill>
              </a:rPr>
              <a:t>Bonding</a:t>
            </a:r>
            <a:r>
              <a:rPr b="1" lang="en-US">
                <a:solidFill>
                  <a:srgbClr val="1C4587"/>
                </a:solidFill>
              </a:rPr>
              <a:t> social capital, connections that </a:t>
            </a:r>
            <a:r>
              <a:rPr b="1" i="1" lang="en-US">
                <a:solidFill>
                  <a:srgbClr val="E3760B"/>
                </a:solidFill>
              </a:rPr>
              <a:t>Build</a:t>
            </a:r>
            <a:r>
              <a:rPr b="1" lang="en-US">
                <a:solidFill>
                  <a:srgbClr val="1C4587"/>
                </a:solidFill>
              </a:rPr>
              <a:t>)</a:t>
            </a:r>
            <a:endParaRPr b="1">
              <a:solidFill>
                <a:srgbClr val="1C4587"/>
              </a:solidFill>
            </a:endParaRPr>
          </a:p>
          <a:p>
            <a:pPr indent="-228600" lvl="0" marL="228600" rtl="0" algn="l">
              <a:lnSpc>
                <a:spcPct val="90000"/>
              </a:lnSpc>
              <a:spcBef>
                <a:spcPts val="1000"/>
              </a:spcBef>
              <a:spcAft>
                <a:spcPts val="0"/>
              </a:spcAft>
              <a:buClr>
                <a:srgbClr val="D9D9D9"/>
              </a:buClr>
              <a:buSzPts val="2800"/>
              <a:buChar char="•"/>
            </a:pPr>
            <a:r>
              <a:rPr lang="en-US">
                <a:solidFill>
                  <a:srgbClr val="D9D9D9"/>
                </a:solidFill>
              </a:rPr>
              <a:t>The “getting things done” connections (including weak and dormant ties) (</a:t>
            </a:r>
            <a:r>
              <a:rPr i="1" lang="en-US">
                <a:solidFill>
                  <a:srgbClr val="D9D9D9"/>
                </a:solidFill>
              </a:rPr>
              <a:t>Bridging</a:t>
            </a:r>
            <a:r>
              <a:rPr lang="en-US">
                <a:solidFill>
                  <a:srgbClr val="D9D9D9"/>
                </a:solidFill>
              </a:rPr>
              <a:t> social capital)</a:t>
            </a:r>
            <a:endParaRPr>
              <a:solidFill>
                <a:srgbClr val="D9D9D9"/>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35"/>
          <p:cNvSpPr txBox="1"/>
          <p:nvPr/>
        </p:nvSpPr>
        <p:spPr>
          <a:xfrm>
            <a:off x="0" y="71377"/>
            <a:ext cx="121920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Relationship Category #2: </a:t>
            </a:r>
            <a:r>
              <a:rPr b="1" i="1" lang="en-US" sz="4400">
                <a:solidFill>
                  <a:srgbClr val="E3760B"/>
                </a:solidFill>
                <a:latin typeface="Calibri"/>
                <a:ea typeface="Calibri"/>
                <a:cs typeface="Calibri"/>
                <a:sym typeface="Calibri"/>
              </a:rPr>
              <a:t>Bonding</a:t>
            </a:r>
            <a:r>
              <a:rPr b="1" lang="en-US" sz="4400">
                <a:solidFill>
                  <a:srgbClr val="1C4587"/>
                </a:solidFill>
                <a:latin typeface="Calibri"/>
                <a:ea typeface="Calibri"/>
                <a:cs typeface="Calibri"/>
                <a:sym typeface="Calibri"/>
              </a:rPr>
              <a:t> </a:t>
            </a:r>
            <a:endParaRPr b="1" sz="4400">
              <a:solidFill>
                <a:srgbClr val="1C4587"/>
              </a:solidFill>
              <a:latin typeface="Calibri"/>
              <a:ea typeface="Calibri"/>
              <a:cs typeface="Calibri"/>
              <a:sym typeface="Calibri"/>
            </a:endParaRPr>
          </a:p>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Social Capital (connections that </a:t>
            </a:r>
            <a:r>
              <a:rPr b="1" i="1" lang="en-US" sz="4400">
                <a:solidFill>
                  <a:srgbClr val="E3760B"/>
                </a:solidFill>
                <a:latin typeface="Calibri"/>
                <a:ea typeface="Calibri"/>
                <a:cs typeface="Calibri"/>
                <a:sym typeface="Calibri"/>
              </a:rPr>
              <a:t>Build</a:t>
            </a:r>
            <a:r>
              <a:rPr b="1" lang="en-US" sz="4400">
                <a:solidFill>
                  <a:srgbClr val="1C4587"/>
                </a:solidFill>
                <a:latin typeface="Calibri"/>
                <a:ea typeface="Calibri"/>
                <a:cs typeface="Calibri"/>
                <a:sym typeface="Calibri"/>
              </a:rPr>
              <a:t>)</a:t>
            </a:r>
            <a:endParaRPr b="1" sz="4400">
              <a:solidFill>
                <a:srgbClr val="1C4587"/>
              </a:solidFill>
              <a:latin typeface="Calibri"/>
              <a:ea typeface="Calibri"/>
              <a:cs typeface="Calibri"/>
              <a:sym typeface="Calibri"/>
            </a:endParaRPr>
          </a:p>
        </p:txBody>
      </p:sp>
      <p:pic>
        <p:nvPicPr>
          <p:cNvPr id="275" name="Google Shape;275;p35"/>
          <p:cNvPicPr preferRelativeResize="0"/>
          <p:nvPr/>
        </p:nvPicPr>
        <p:blipFill>
          <a:blip r:embed="rId3">
            <a:alphaModFix/>
          </a:blip>
          <a:stretch>
            <a:fillRect/>
          </a:stretch>
        </p:blipFill>
        <p:spPr>
          <a:xfrm>
            <a:off x="4404275" y="2044483"/>
            <a:ext cx="2632508" cy="292144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36"/>
          <p:cNvSpPr txBox="1"/>
          <p:nvPr/>
        </p:nvSpPr>
        <p:spPr>
          <a:xfrm>
            <a:off x="0" y="71377"/>
            <a:ext cx="12192000" cy="1325700"/>
          </a:xfrm>
          <a:prstGeom prst="rect">
            <a:avLst/>
          </a:prstGeom>
          <a:noFill/>
          <a:ln>
            <a:noFill/>
          </a:ln>
        </p:spPr>
        <p:txBody>
          <a:bodyPr anchorCtr="0" anchor="ctr" bIns="45700" lIns="91425" spcFirstLastPara="1" rIns="91425" wrap="square" tIns="45700">
            <a:normAutofit fontScale="85000" lnSpcReduction="20000"/>
          </a:bodyPr>
          <a:lstStyle/>
          <a:p>
            <a:pPr indent="0" lvl="0" marL="0" marR="0" rtl="0" algn="ctr">
              <a:lnSpc>
                <a:spcPct val="90000"/>
              </a:lnSpc>
              <a:spcBef>
                <a:spcPts val="0"/>
              </a:spcBef>
              <a:spcAft>
                <a:spcPts val="0"/>
              </a:spcAft>
              <a:buClr>
                <a:schemeClr val="dk1"/>
              </a:buClr>
              <a:buSzPct val="100000"/>
              <a:buFont typeface="Calibri"/>
              <a:buNone/>
            </a:pPr>
            <a:r>
              <a:rPr b="1" lang="en-US" sz="4400">
                <a:solidFill>
                  <a:srgbClr val="1C4587"/>
                </a:solidFill>
                <a:latin typeface="Calibri"/>
                <a:ea typeface="Calibri"/>
                <a:cs typeface="Calibri"/>
                <a:sym typeface="Calibri"/>
              </a:rPr>
              <a:t>Think &amp; Write: </a:t>
            </a:r>
            <a:endParaRPr b="1" sz="4400">
              <a:solidFill>
                <a:srgbClr val="1C4587"/>
              </a:solidFill>
              <a:latin typeface="Calibri"/>
              <a:ea typeface="Calibri"/>
              <a:cs typeface="Calibri"/>
              <a:sym typeface="Calibri"/>
            </a:endParaRPr>
          </a:p>
          <a:p>
            <a:pPr indent="0" lvl="0" marL="0" marR="0" rtl="0" algn="ctr">
              <a:lnSpc>
                <a:spcPct val="90000"/>
              </a:lnSpc>
              <a:spcBef>
                <a:spcPts val="0"/>
              </a:spcBef>
              <a:spcAft>
                <a:spcPts val="0"/>
              </a:spcAft>
              <a:buClr>
                <a:schemeClr val="dk1"/>
              </a:buClr>
              <a:buSzPct val="100000"/>
              <a:buFont typeface="Calibri"/>
              <a:buNone/>
            </a:pPr>
            <a:r>
              <a:rPr b="1" lang="en-US" sz="4400">
                <a:solidFill>
                  <a:srgbClr val="E3760B"/>
                </a:solidFill>
                <a:latin typeface="Calibri"/>
                <a:ea typeface="Calibri"/>
                <a:cs typeface="Calibri"/>
                <a:sym typeface="Calibri"/>
              </a:rPr>
              <a:t>Who are the individuals (or groups) who bring  </a:t>
            </a:r>
            <a:endParaRPr b="1" sz="4400">
              <a:solidFill>
                <a:srgbClr val="E3760B"/>
              </a:solidFill>
              <a:latin typeface="Calibri"/>
              <a:ea typeface="Calibri"/>
              <a:cs typeface="Calibri"/>
              <a:sym typeface="Calibri"/>
            </a:endParaRPr>
          </a:p>
          <a:p>
            <a:pPr indent="0" lvl="0" marL="0" marR="0" rtl="0" algn="ctr">
              <a:lnSpc>
                <a:spcPct val="90000"/>
              </a:lnSpc>
              <a:spcBef>
                <a:spcPts val="0"/>
              </a:spcBef>
              <a:spcAft>
                <a:spcPts val="0"/>
              </a:spcAft>
              <a:buClr>
                <a:schemeClr val="dk1"/>
              </a:buClr>
              <a:buSzPct val="100000"/>
              <a:buFont typeface="Calibri"/>
              <a:buNone/>
            </a:pPr>
            <a:r>
              <a:rPr b="1" i="1" lang="en-US" sz="4400">
                <a:solidFill>
                  <a:srgbClr val="E3760B"/>
                </a:solidFill>
                <a:latin typeface="Calibri"/>
                <a:ea typeface="Calibri"/>
                <a:cs typeface="Calibri"/>
                <a:sym typeface="Calibri"/>
              </a:rPr>
              <a:t>bonding</a:t>
            </a:r>
            <a:r>
              <a:rPr b="1" lang="en-US" sz="4400">
                <a:solidFill>
                  <a:srgbClr val="E3760B"/>
                </a:solidFill>
                <a:latin typeface="Calibri"/>
                <a:ea typeface="Calibri"/>
                <a:cs typeface="Calibri"/>
                <a:sym typeface="Calibri"/>
              </a:rPr>
              <a:t> and </a:t>
            </a:r>
            <a:r>
              <a:rPr b="1" i="1" lang="en-US" sz="4400">
                <a:solidFill>
                  <a:srgbClr val="E3760B"/>
                </a:solidFill>
                <a:latin typeface="Calibri"/>
                <a:ea typeface="Calibri"/>
                <a:cs typeface="Calibri"/>
                <a:sym typeface="Calibri"/>
              </a:rPr>
              <a:t>building</a:t>
            </a:r>
            <a:r>
              <a:rPr b="1" lang="en-US" sz="4400">
                <a:solidFill>
                  <a:srgbClr val="E3760B"/>
                </a:solidFill>
                <a:latin typeface="Calibri"/>
                <a:ea typeface="Calibri"/>
                <a:cs typeface="Calibri"/>
                <a:sym typeface="Calibri"/>
              </a:rPr>
              <a:t> energy into your life?</a:t>
            </a:r>
            <a:endParaRPr b="1" sz="4400">
              <a:solidFill>
                <a:srgbClr val="E3760B"/>
              </a:solidFill>
              <a:latin typeface="Calibri"/>
              <a:ea typeface="Calibri"/>
              <a:cs typeface="Calibri"/>
              <a:sym typeface="Calibri"/>
            </a:endParaRPr>
          </a:p>
        </p:txBody>
      </p:sp>
      <p:pic>
        <p:nvPicPr>
          <p:cNvPr id="282" name="Google Shape;282;p36"/>
          <p:cNvPicPr preferRelativeResize="0"/>
          <p:nvPr/>
        </p:nvPicPr>
        <p:blipFill rotWithShape="1">
          <a:blip r:embed="rId3">
            <a:alphaModFix/>
          </a:blip>
          <a:srcRect b="0" l="0" r="0" t="0"/>
          <a:stretch/>
        </p:blipFill>
        <p:spPr>
          <a:xfrm>
            <a:off x="1315449" y="4359799"/>
            <a:ext cx="2646526" cy="2069250"/>
          </a:xfrm>
          <a:prstGeom prst="rect">
            <a:avLst/>
          </a:prstGeom>
          <a:noFill/>
          <a:ln>
            <a:noFill/>
          </a:ln>
        </p:spPr>
      </p:pic>
      <p:pic>
        <p:nvPicPr>
          <p:cNvPr id="283" name="Google Shape;283;p36"/>
          <p:cNvPicPr preferRelativeResize="0"/>
          <p:nvPr/>
        </p:nvPicPr>
        <p:blipFill rotWithShape="1">
          <a:blip r:embed="rId4">
            <a:alphaModFix/>
          </a:blip>
          <a:srcRect b="0" l="0" r="0" t="0"/>
          <a:stretch/>
        </p:blipFill>
        <p:spPr>
          <a:xfrm>
            <a:off x="2658566" y="1644537"/>
            <a:ext cx="2369064" cy="1979296"/>
          </a:xfrm>
          <a:prstGeom prst="rect">
            <a:avLst/>
          </a:prstGeom>
          <a:noFill/>
          <a:ln>
            <a:noFill/>
          </a:ln>
        </p:spPr>
      </p:pic>
      <p:pic>
        <p:nvPicPr>
          <p:cNvPr id="284" name="Google Shape;284;p36"/>
          <p:cNvPicPr preferRelativeResize="0"/>
          <p:nvPr/>
        </p:nvPicPr>
        <p:blipFill rotWithShape="1">
          <a:blip r:embed="rId5">
            <a:alphaModFix/>
          </a:blip>
          <a:srcRect b="0" l="0" r="0" t="0"/>
          <a:stretch/>
        </p:blipFill>
        <p:spPr>
          <a:xfrm>
            <a:off x="6516685" y="1683564"/>
            <a:ext cx="2918341" cy="1901223"/>
          </a:xfrm>
          <a:prstGeom prst="rect">
            <a:avLst/>
          </a:prstGeom>
          <a:noFill/>
          <a:ln>
            <a:noFill/>
          </a:ln>
        </p:spPr>
      </p:pic>
      <p:pic>
        <p:nvPicPr>
          <p:cNvPr id="285" name="Google Shape;285;p36"/>
          <p:cNvPicPr preferRelativeResize="0"/>
          <p:nvPr/>
        </p:nvPicPr>
        <p:blipFill rotWithShape="1">
          <a:blip r:embed="rId6">
            <a:alphaModFix/>
          </a:blip>
          <a:srcRect b="0" l="0" r="0" t="0"/>
          <a:stretch/>
        </p:blipFill>
        <p:spPr>
          <a:xfrm>
            <a:off x="4925861" y="4359801"/>
            <a:ext cx="2108462" cy="2069250"/>
          </a:xfrm>
          <a:prstGeom prst="rect">
            <a:avLst/>
          </a:prstGeom>
          <a:noFill/>
          <a:ln>
            <a:noFill/>
          </a:ln>
        </p:spPr>
      </p:pic>
      <p:pic>
        <p:nvPicPr>
          <p:cNvPr id="286" name="Google Shape;286;p36"/>
          <p:cNvPicPr preferRelativeResize="0"/>
          <p:nvPr/>
        </p:nvPicPr>
        <p:blipFill rotWithShape="1">
          <a:blip r:embed="rId7">
            <a:alphaModFix/>
          </a:blip>
          <a:srcRect b="0" l="0" r="0" t="0"/>
          <a:stretch/>
        </p:blipFill>
        <p:spPr>
          <a:xfrm>
            <a:off x="8214075" y="4440725"/>
            <a:ext cx="2834027" cy="19793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37"/>
          <p:cNvSpPr txBox="1"/>
          <p:nvPr/>
        </p:nvSpPr>
        <p:spPr>
          <a:xfrm>
            <a:off x="0" y="71377"/>
            <a:ext cx="121920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Reflect:</a:t>
            </a:r>
            <a:endParaRPr b="1" sz="4400">
              <a:solidFill>
                <a:srgbClr val="1C4587"/>
              </a:solidFill>
              <a:latin typeface="Calibri"/>
              <a:ea typeface="Calibri"/>
              <a:cs typeface="Calibri"/>
              <a:sym typeface="Calibri"/>
            </a:endParaRPr>
          </a:p>
          <a:p>
            <a:pPr indent="0" lvl="0" marL="0" marR="0" rtl="0" algn="ctr">
              <a:lnSpc>
                <a:spcPct val="90000"/>
              </a:lnSpc>
              <a:spcBef>
                <a:spcPts val="0"/>
              </a:spcBef>
              <a:spcAft>
                <a:spcPts val="0"/>
              </a:spcAft>
              <a:buClr>
                <a:schemeClr val="dk1"/>
              </a:buClr>
              <a:buSzPts val="4400"/>
              <a:buFont typeface="Calibri"/>
              <a:buNone/>
            </a:pPr>
            <a:r>
              <a:rPr b="1" lang="en-US" sz="4400">
                <a:solidFill>
                  <a:srgbClr val="E3760B"/>
                </a:solidFill>
                <a:latin typeface="Calibri"/>
                <a:ea typeface="Calibri"/>
                <a:cs typeface="Calibri"/>
                <a:sym typeface="Calibri"/>
              </a:rPr>
              <a:t>Do they get some intentional "time box" space?</a:t>
            </a:r>
            <a:endParaRPr b="1" sz="4400">
              <a:solidFill>
                <a:srgbClr val="E3760B"/>
              </a:solidFill>
              <a:latin typeface="Calibri"/>
              <a:ea typeface="Calibri"/>
              <a:cs typeface="Calibri"/>
              <a:sym typeface="Calibri"/>
            </a:endParaRPr>
          </a:p>
        </p:txBody>
      </p:sp>
      <p:pic>
        <p:nvPicPr>
          <p:cNvPr id="293" name="Google Shape;293;p37"/>
          <p:cNvPicPr preferRelativeResize="0"/>
          <p:nvPr/>
        </p:nvPicPr>
        <p:blipFill rotWithShape="1">
          <a:blip r:embed="rId3">
            <a:alphaModFix/>
          </a:blip>
          <a:srcRect b="0" l="0" r="0" t="0"/>
          <a:stretch/>
        </p:blipFill>
        <p:spPr>
          <a:xfrm>
            <a:off x="4183562" y="1621899"/>
            <a:ext cx="3824876" cy="489687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20"/>
          <p:cNvSpPr txBox="1"/>
          <p:nvPr>
            <p:ph type="ctrTitle"/>
          </p:nvPr>
        </p:nvSpPr>
        <p:spPr>
          <a:xfrm>
            <a:off x="4134217" y="5298464"/>
            <a:ext cx="3608100" cy="1279800"/>
          </a:xfrm>
          <a:prstGeom prst="rect">
            <a:avLst/>
          </a:prstGeom>
          <a:solidFill>
            <a:schemeClr val="lt1"/>
          </a:solid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222A35"/>
              </a:buClr>
              <a:buSzPts val="2800"/>
              <a:buFont typeface="Calibri"/>
              <a:buNone/>
            </a:pPr>
            <a:br>
              <a:rPr b="1" lang="en-US" sz="2800">
                <a:solidFill>
                  <a:srgbClr val="E3760B"/>
                </a:solidFill>
              </a:rPr>
            </a:br>
            <a:r>
              <a:rPr b="1" lang="en-US" sz="2800">
                <a:solidFill>
                  <a:srgbClr val="E3760B"/>
                </a:solidFill>
              </a:rPr>
              <a:t>Discussion #6</a:t>
            </a:r>
            <a:br>
              <a:rPr b="1" lang="en-US" sz="2800">
                <a:solidFill>
                  <a:srgbClr val="E3760B"/>
                </a:solidFill>
              </a:rPr>
            </a:br>
            <a:r>
              <a:rPr b="1" lang="en-US" sz="5400">
                <a:solidFill>
                  <a:srgbClr val="E3760B"/>
                </a:solidFill>
              </a:rPr>
              <a:t> </a:t>
            </a:r>
            <a:r>
              <a:rPr b="1" lang="en-US" sz="4800">
                <a:solidFill>
                  <a:srgbClr val="E3760B"/>
                </a:solidFill>
              </a:rPr>
              <a:t>Relationships</a:t>
            </a:r>
            <a:endParaRPr b="1" sz="5400">
              <a:solidFill>
                <a:srgbClr val="E3760B"/>
              </a:solidFill>
            </a:endParaRPr>
          </a:p>
        </p:txBody>
      </p:sp>
      <p:sp>
        <p:nvSpPr>
          <p:cNvPr id="145" name="Google Shape;145;p20"/>
          <p:cNvSpPr txBox="1"/>
          <p:nvPr/>
        </p:nvSpPr>
        <p:spPr>
          <a:xfrm>
            <a:off x="1175657" y="406385"/>
            <a:ext cx="9768000" cy="1279800"/>
          </a:xfrm>
          <a:prstGeom prst="rect">
            <a:avLst/>
          </a:prstGeom>
          <a:solidFill>
            <a:schemeClr val="lt1"/>
          </a:solidFill>
          <a:ln>
            <a:noFill/>
          </a:ln>
        </p:spPr>
        <p:txBody>
          <a:bodyPr anchorCtr="0" anchor="b" bIns="45700" lIns="91425" spcFirstLastPara="1" rIns="91425" wrap="square" tIns="45700">
            <a:normAutofit/>
          </a:bodyPr>
          <a:lstStyle/>
          <a:p>
            <a:pPr indent="0" lvl="0" marL="0" marR="0" rtl="0" algn="ctr">
              <a:lnSpc>
                <a:spcPct val="90000"/>
              </a:lnSpc>
              <a:spcBef>
                <a:spcPts val="0"/>
              </a:spcBef>
              <a:spcAft>
                <a:spcPts val="0"/>
              </a:spcAft>
              <a:buClr>
                <a:srgbClr val="222A35"/>
              </a:buClr>
              <a:buSzPts val="5400"/>
              <a:buFont typeface="Calibri"/>
              <a:buNone/>
            </a:pPr>
            <a:r>
              <a:rPr b="1" i="0" lang="en-US" sz="5400" u="none" cap="none" strike="noStrike">
                <a:solidFill>
                  <a:srgbClr val="1C4587"/>
                </a:solidFill>
                <a:latin typeface="Calibri"/>
                <a:ea typeface="Calibri"/>
                <a:cs typeface="Calibri"/>
                <a:sym typeface="Calibri"/>
              </a:rPr>
              <a:t>Bringing Digital Wellness Home</a:t>
            </a:r>
            <a:endParaRPr>
              <a:solidFill>
                <a:srgbClr val="1C4587"/>
              </a:solidFill>
            </a:endParaRPr>
          </a:p>
        </p:txBody>
      </p:sp>
      <p:pic>
        <p:nvPicPr>
          <p:cNvPr id="146" name="Google Shape;146;p20"/>
          <p:cNvPicPr preferRelativeResize="0"/>
          <p:nvPr/>
        </p:nvPicPr>
        <p:blipFill rotWithShape="1">
          <a:blip r:embed="rId3">
            <a:alphaModFix/>
          </a:blip>
          <a:srcRect b="0" l="0" r="0" t="0"/>
          <a:stretch/>
        </p:blipFill>
        <p:spPr>
          <a:xfrm>
            <a:off x="4039654" y="2123301"/>
            <a:ext cx="3797300" cy="24257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38"/>
          <p:cNvSpPr txBox="1"/>
          <p:nvPr/>
        </p:nvSpPr>
        <p:spPr>
          <a:xfrm>
            <a:off x="0" y="71377"/>
            <a:ext cx="12192000" cy="1325700"/>
          </a:xfrm>
          <a:prstGeom prst="rect">
            <a:avLst/>
          </a:prstGeom>
          <a:noFill/>
          <a:ln>
            <a:noFill/>
          </a:ln>
        </p:spPr>
        <p:txBody>
          <a:bodyPr anchorCtr="0" anchor="ctr" bIns="45700" lIns="91425" spcFirstLastPara="1" rIns="91425" wrap="square" tIns="45700">
            <a:normAutofit fontScale="92500"/>
          </a:bodyPr>
          <a:lstStyle/>
          <a:p>
            <a:pPr indent="0" lvl="0" marL="0" marR="0" rtl="0" algn="ctr">
              <a:lnSpc>
                <a:spcPct val="90000"/>
              </a:lnSpc>
              <a:spcBef>
                <a:spcPts val="0"/>
              </a:spcBef>
              <a:spcAft>
                <a:spcPts val="0"/>
              </a:spcAft>
              <a:buClr>
                <a:schemeClr val="dk1"/>
              </a:buClr>
              <a:buSzPct val="100000"/>
              <a:buFont typeface="Calibri"/>
              <a:buNone/>
            </a:pPr>
            <a:r>
              <a:rPr b="1" lang="en-US" sz="4400">
                <a:solidFill>
                  <a:srgbClr val="1C4587"/>
                </a:solidFill>
                <a:latin typeface="Calibri"/>
                <a:ea typeface="Calibri"/>
                <a:cs typeface="Calibri"/>
                <a:sym typeface="Calibri"/>
              </a:rPr>
              <a:t>Reflect:</a:t>
            </a:r>
            <a:endParaRPr b="1" sz="4400">
              <a:solidFill>
                <a:srgbClr val="1C4587"/>
              </a:solidFill>
              <a:latin typeface="Calibri"/>
              <a:ea typeface="Calibri"/>
              <a:cs typeface="Calibri"/>
              <a:sym typeface="Calibri"/>
            </a:endParaRPr>
          </a:p>
          <a:p>
            <a:pPr indent="0" lvl="0" marL="0" marR="0" rtl="0" algn="ctr">
              <a:lnSpc>
                <a:spcPct val="90000"/>
              </a:lnSpc>
              <a:spcBef>
                <a:spcPts val="0"/>
              </a:spcBef>
              <a:spcAft>
                <a:spcPts val="0"/>
              </a:spcAft>
              <a:buClr>
                <a:schemeClr val="dk1"/>
              </a:buClr>
              <a:buSzPct val="100000"/>
              <a:buFont typeface="Calibri"/>
              <a:buNone/>
            </a:pPr>
            <a:r>
              <a:rPr b="1" lang="en-US" sz="4400">
                <a:solidFill>
                  <a:srgbClr val="E3760B"/>
                </a:solidFill>
                <a:latin typeface="Calibri"/>
                <a:ea typeface="Calibri"/>
                <a:cs typeface="Calibri"/>
                <a:sym typeface="Calibri"/>
              </a:rPr>
              <a:t>Does tech </a:t>
            </a:r>
            <a:r>
              <a:rPr b="1" i="1" lang="en-US" sz="4400">
                <a:solidFill>
                  <a:srgbClr val="E3760B"/>
                </a:solidFill>
                <a:latin typeface="Calibri"/>
                <a:ea typeface="Calibri"/>
                <a:cs typeface="Calibri"/>
                <a:sym typeface="Calibri"/>
              </a:rPr>
              <a:t>foster</a:t>
            </a:r>
            <a:r>
              <a:rPr b="1" lang="en-US" sz="4400">
                <a:solidFill>
                  <a:srgbClr val="E3760B"/>
                </a:solidFill>
                <a:latin typeface="Calibri"/>
                <a:ea typeface="Calibri"/>
                <a:cs typeface="Calibri"/>
                <a:sym typeface="Calibri"/>
              </a:rPr>
              <a:t> or </a:t>
            </a:r>
            <a:r>
              <a:rPr b="1" i="1" lang="en-US" sz="4400">
                <a:solidFill>
                  <a:srgbClr val="E3760B"/>
                </a:solidFill>
                <a:latin typeface="Calibri"/>
                <a:ea typeface="Calibri"/>
                <a:cs typeface="Calibri"/>
                <a:sym typeface="Calibri"/>
              </a:rPr>
              <a:t>interfere</a:t>
            </a:r>
            <a:r>
              <a:rPr b="1" lang="en-US" sz="4400">
                <a:solidFill>
                  <a:srgbClr val="E3760B"/>
                </a:solidFill>
                <a:latin typeface="Calibri"/>
                <a:ea typeface="Calibri"/>
                <a:cs typeface="Calibri"/>
                <a:sym typeface="Calibri"/>
              </a:rPr>
              <a:t> with these relationships?</a:t>
            </a:r>
            <a:endParaRPr b="1" sz="4400">
              <a:solidFill>
                <a:srgbClr val="E3760B"/>
              </a:solidFill>
              <a:latin typeface="Calibri"/>
              <a:ea typeface="Calibri"/>
              <a:cs typeface="Calibri"/>
              <a:sym typeface="Calibri"/>
            </a:endParaRPr>
          </a:p>
        </p:txBody>
      </p:sp>
      <p:pic>
        <p:nvPicPr>
          <p:cNvPr id="300" name="Google Shape;300;p38"/>
          <p:cNvPicPr preferRelativeResize="0"/>
          <p:nvPr/>
        </p:nvPicPr>
        <p:blipFill rotWithShape="1">
          <a:blip r:embed="rId3">
            <a:alphaModFix/>
          </a:blip>
          <a:srcRect b="0" l="0" r="0" t="0"/>
          <a:stretch/>
        </p:blipFill>
        <p:spPr>
          <a:xfrm>
            <a:off x="1031497" y="2471600"/>
            <a:ext cx="2142925" cy="2734450"/>
          </a:xfrm>
          <a:prstGeom prst="rect">
            <a:avLst/>
          </a:prstGeom>
          <a:noFill/>
          <a:ln>
            <a:noFill/>
          </a:ln>
        </p:spPr>
      </p:pic>
      <p:pic>
        <p:nvPicPr>
          <p:cNvPr id="301" name="Google Shape;301;p38"/>
          <p:cNvPicPr preferRelativeResize="0"/>
          <p:nvPr/>
        </p:nvPicPr>
        <p:blipFill rotWithShape="1">
          <a:blip r:embed="rId4">
            <a:alphaModFix/>
          </a:blip>
          <a:srcRect b="0" l="0" r="0" t="0"/>
          <a:stretch/>
        </p:blipFill>
        <p:spPr>
          <a:xfrm>
            <a:off x="4251454" y="2947884"/>
            <a:ext cx="2972600" cy="1781895"/>
          </a:xfrm>
          <a:prstGeom prst="rect">
            <a:avLst/>
          </a:prstGeom>
          <a:noFill/>
          <a:ln>
            <a:noFill/>
          </a:ln>
        </p:spPr>
      </p:pic>
      <p:pic>
        <p:nvPicPr>
          <p:cNvPr id="302" name="Google Shape;302;p38"/>
          <p:cNvPicPr preferRelativeResize="0"/>
          <p:nvPr/>
        </p:nvPicPr>
        <p:blipFill>
          <a:blip r:embed="rId5">
            <a:alphaModFix/>
          </a:blip>
          <a:stretch>
            <a:fillRect/>
          </a:stretch>
        </p:blipFill>
        <p:spPr>
          <a:xfrm>
            <a:off x="8301100" y="2585300"/>
            <a:ext cx="3119374" cy="25445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39"/>
          <p:cNvSpPr txBox="1"/>
          <p:nvPr/>
        </p:nvSpPr>
        <p:spPr>
          <a:xfrm>
            <a:off x="0" y="71377"/>
            <a:ext cx="121920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Too often tech is not used for </a:t>
            </a:r>
            <a:r>
              <a:rPr b="1" i="1" lang="en-US" sz="4400">
                <a:solidFill>
                  <a:srgbClr val="1C4587"/>
                </a:solidFill>
                <a:latin typeface="Calibri"/>
                <a:ea typeface="Calibri"/>
                <a:cs typeface="Calibri"/>
                <a:sym typeface="Calibri"/>
              </a:rPr>
              <a:t>true</a:t>
            </a:r>
            <a:r>
              <a:rPr b="1" lang="en-US" sz="4400">
                <a:solidFill>
                  <a:srgbClr val="1C4587"/>
                </a:solidFill>
                <a:latin typeface="Calibri"/>
                <a:ea typeface="Calibri"/>
                <a:cs typeface="Calibri"/>
                <a:sym typeface="Calibri"/>
              </a:rPr>
              <a:t> bonding, </a:t>
            </a:r>
            <a:endParaRPr b="1" sz="4400">
              <a:solidFill>
                <a:srgbClr val="1C4587"/>
              </a:solidFill>
              <a:latin typeface="Calibri"/>
              <a:ea typeface="Calibri"/>
              <a:cs typeface="Calibri"/>
              <a:sym typeface="Calibri"/>
            </a:endParaRPr>
          </a:p>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but rather gives us the </a:t>
            </a:r>
            <a:r>
              <a:rPr b="1" i="1" lang="en-US" sz="4400">
                <a:solidFill>
                  <a:srgbClr val="1C4587"/>
                </a:solidFill>
                <a:latin typeface="Calibri"/>
                <a:ea typeface="Calibri"/>
                <a:cs typeface="Calibri"/>
                <a:sym typeface="Calibri"/>
              </a:rPr>
              <a:t>appearance</a:t>
            </a:r>
            <a:r>
              <a:rPr b="1" lang="en-US" sz="4400">
                <a:solidFill>
                  <a:srgbClr val="1C4587"/>
                </a:solidFill>
                <a:latin typeface="Calibri"/>
                <a:ea typeface="Calibri"/>
                <a:cs typeface="Calibri"/>
                <a:sym typeface="Calibri"/>
              </a:rPr>
              <a:t> of connection</a:t>
            </a:r>
            <a:endParaRPr b="1" sz="4400">
              <a:solidFill>
                <a:srgbClr val="E3760B"/>
              </a:solidFill>
              <a:latin typeface="Calibri"/>
              <a:ea typeface="Calibri"/>
              <a:cs typeface="Calibri"/>
              <a:sym typeface="Calibri"/>
            </a:endParaRPr>
          </a:p>
        </p:txBody>
      </p:sp>
      <p:pic>
        <p:nvPicPr>
          <p:cNvPr id="309" name="Google Shape;309;p39"/>
          <p:cNvPicPr preferRelativeResize="0"/>
          <p:nvPr/>
        </p:nvPicPr>
        <p:blipFill>
          <a:blip r:embed="rId3">
            <a:alphaModFix/>
          </a:blip>
          <a:stretch>
            <a:fillRect/>
          </a:stretch>
        </p:blipFill>
        <p:spPr>
          <a:xfrm>
            <a:off x="2641450" y="1708140"/>
            <a:ext cx="5989475" cy="448303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40"/>
          <p:cNvSpPr txBox="1"/>
          <p:nvPr/>
        </p:nvSpPr>
        <p:spPr>
          <a:xfrm>
            <a:off x="0" y="219982"/>
            <a:ext cx="121920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Or we may spend more time than we really need to in </a:t>
            </a:r>
            <a:r>
              <a:rPr b="1" i="1" lang="en-US" sz="4400">
                <a:solidFill>
                  <a:srgbClr val="1C4587"/>
                </a:solidFill>
                <a:latin typeface="Calibri"/>
                <a:ea typeface="Calibri"/>
                <a:cs typeface="Calibri"/>
                <a:sym typeface="Calibri"/>
              </a:rPr>
              <a:t>Bridging</a:t>
            </a:r>
            <a:r>
              <a:rPr b="1" lang="en-US" sz="4400">
                <a:solidFill>
                  <a:srgbClr val="1C4587"/>
                </a:solidFill>
                <a:latin typeface="Calibri"/>
                <a:ea typeface="Calibri"/>
                <a:cs typeface="Calibri"/>
                <a:sym typeface="Calibri"/>
              </a:rPr>
              <a:t> vs. </a:t>
            </a:r>
            <a:r>
              <a:rPr b="1" i="1" lang="en-US" sz="4400">
                <a:solidFill>
                  <a:srgbClr val="1C4587"/>
                </a:solidFill>
                <a:latin typeface="Calibri"/>
                <a:ea typeface="Calibri"/>
                <a:cs typeface="Calibri"/>
                <a:sym typeface="Calibri"/>
              </a:rPr>
              <a:t>Bonding</a:t>
            </a:r>
            <a:r>
              <a:rPr b="1" lang="en-US" sz="4400">
                <a:solidFill>
                  <a:srgbClr val="1C4587"/>
                </a:solidFill>
                <a:latin typeface="Calibri"/>
                <a:ea typeface="Calibri"/>
                <a:cs typeface="Calibri"/>
                <a:sym typeface="Calibri"/>
              </a:rPr>
              <a:t> Social connections </a:t>
            </a:r>
            <a:endParaRPr sz="4400">
              <a:solidFill>
                <a:srgbClr val="1C4587"/>
              </a:solidFill>
              <a:latin typeface="Calibri"/>
              <a:ea typeface="Calibri"/>
              <a:cs typeface="Calibri"/>
              <a:sym typeface="Calibri"/>
            </a:endParaRPr>
          </a:p>
        </p:txBody>
      </p:sp>
      <p:pic>
        <p:nvPicPr>
          <p:cNvPr id="316" name="Google Shape;316;p40"/>
          <p:cNvPicPr preferRelativeResize="0"/>
          <p:nvPr/>
        </p:nvPicPr>
        <p:blipFill>
          <a:blip r:embed="rId3">
            <a:alphaModFix/>
          </a:blip>
          <a:stretch>
            <a:fillRect/>
          </a:stretch>
        </p:blipFill>
        <p:spPr>
          <a:xfrm>
            <a:off x="3949575" y="2471300"/>
            <a:ext cx="4292850" cy="28568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41"/>
          <p:cNvSpPr txBox="1"/>
          <p:nvPr/>
        </p:nvSpPr>
        <p:spPr>
          <a:xfrm>
            <a:off x="135923" y="0"/>
            <a:ext cx="115659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Some Ideas for Communications &amp; Relationships</a:t>
            </a:r>
            <a:endParaRPr b="1" sz="4400">
              <a:solidFill>
                <a:srgbClr val="1C4587"/>
              </a:solidFill>
              <a:latin typeface="Calibri"/>
              <a:ea typeface="Calibri"/>
              <a:cs typeface="Calibri"/>
              <a:sym typeface="Calibri"/>
            </a:endParaRPr>
          </a:p>
        </p:txBody>
      </p:sp>
      <p:sp>
        <p:nvSpPr>
          <p:cNvPr id="323" name="Google Shape;323;p41"/>
          <p:cNvSpPr txBox="1"/>
          <p:nvPr>
            <p:ph idx="1" type="body"/>
          </p:nvPr>
        </p:nvSpPr>
        <p:spPr>
          <a:xfrm>
            <a:off x="836375" y="3919425"/>
            <a:ext cx="10707000" cy="2161800"/>
          </a:xfrm>
          <a:prstGeom prst="rect">
            <a:avLst/>
          </a:prstGeom>
          <a:solidFill>
            <a:schemeClr val="lt1"/>
          </a:solidFill>
          <a:ln cap="flat" cmpd="sng" w="9525">
            <a:solidFill>
              <a:schemeClr val="accent1"/>
            </a:solidFill>
            <a:prstDash val="solid"/>
            <a:round/>
            <a:headEnd len="sm" w="sm" type="none"/>
            <a:tailEnd len="sm" w="sm" type="none"/>
          </a:ln>
        </p:spPr>
        <p:txBody>
          <a:bodyPr anchorCtr="0" anchor="t" bIns="45700" lIns="91425" spcFirstLastPara="1" rIns="91425" wrap="square" tIns="45700">
            <a:normAutofit/>
          </a:bodyPr>
          <a:lstStyle/>
          <a:p>
            <a:pPr indent="-229234" lvl="0" marL="228600" marR="0" rtl="0" algn="l">
              <a:lnSpc>
                <a:spcPct val="90000"/>
              </a:lnSpc>
              <a:spcBef>
                <a:spcPts val="1000"/>
              </a:spcBef>
              <a:spcAft>
                <a:spcPts val="0"/>
              </a:spcAft>
              <a:buSzPts val="2600"/>
              <a:buChar char="•"/>
            </a:pPr>
            <a:r>
              <a:rPr lang="en-US" sz="2600"/>
              <a:t>Create </a:t>
            </a:r>
            <a:r>
              <a:rPr lang="en-US" sz="2600">
                <a:solidFill>
                  <a:srgbClr val="E3760B"/>
                </a:solidFill>
              </a:rPr>
              <a:t>Communications Charters</a:t>
            </a:r>
            <a:r>
              <a:rPr lang="en-US" sz="2600"/>
              <a:t> </a:t>
            </a:r>
            <a:endParaRPr sz="2600"/>
          </a:p>
          <a:p>
            <a:pPr indent="-381000" lvl="1" marL="914400" marR="0" rtl="0" algn="l">
              <a:lnSpc>
                <a:spcPct val="90000"/>
              </a:lnSpc>
              <a:spcBef>
                <a:spcPts val="0"/>
              </a:spcBef>
              <a:spcAft>
                <a:spcPts val="0"/>
              </a:spcAft>
              <a:buSzPts val="2400"/>
              <a:buChar char="•"/>
            </a:pPr>
            <a:r>
              <a:rPr lang="en-US"/>
              <a:t>Communicate about what communication tools work best for what purposes</a:t>
            </a:r>
            <a:endParaRPr/>
          </a:p>
          <a:p>
            <a:pPr indent="-381000" lvl="1" marL="914400" marR="0" rtl="0" algn="l">
              <a:lnSpc>
                <a:spcPct val="90000"/>
              </a:lnSpc>
              <a:spcBef>
                <a:spcPts val="0"/>
              </a:spcBef>
              <a:spcAft>
                <a:spcPts val="0"/>
              </a:spcAft>
              <a:buSzPts val="2400"/>
              <a:buChar char="•"/>
            </a:pPr>
            <a:r>
              <a:rPr lang="en-US"/>
              <a:t>What can family/ team agree on to ID urgent tasks and create time and space around others and/or protect important times of the day and create a culture where “always on” is not rewarded/encouraged?</a:t>
            </a:r>
            <a:endParaRPr/>
          </a:p>
        </p:txBody>
      </p:sp>
      <p:sp>
        <p:nvSpPr>
          <p:cNvPr id="324" name="Google Shape;324;p41"/>
          <p:cNvSpPr txBox="1"/>
          <p:nvPr>
            <p:ph idx="1" type="body"/>
          </p:nvPr>
        </p:nvSpPr>
        <p:spPr>
          <a:xfrm>
            <a:off x="836375" y="1980475"/>
            <a:ext cx="10707000" cy="793500"/>
          </a:xfrm>
          <a:prstGeom prst="rect">
            <a:avLst/>
          </a:prstGeom>
          <a:solidFill>
            <a:schemeClr val="lt1"/>
          </a:solidFill>
          <a:ln cap="flat" cmpd="sng" w="9525">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229234" lvl="0" marL="228600" rtl="0" algn="l">
              <a:lnSpc>
                <a:spcPct val="90000"/>
              </a:lnSpc>
              <a:spcBef>
                <a:spcPts val="0"/>
              </a:spcBef>
              <a:spcAft>
                <a:spcPts val="0"/>
              </a:spcAft>
              <a:buClr>
                <a:schemeClr val="dk1"/>
              </a:buClr>
              <a:buSzPts val="2600"/>
              <a:buChar char="•"/>
            </a:pPr>
            <a:r>
              <a:rPr lang="en-US" sz="2600"/>
              <a:t>Respect </a:t>
            </a:r>
            <a:r>
              <a:rPr lang="en-US" sz="2600">
                <a:solidFill>
                  <a:srgbClr val="E3760B"/>
                </a:solidFill>
              </a:rPr>
              <a:t>crossroads moments</a:t>
            </a:r>
            <a:r>
              <a:rPr lang="en-US" sz="2600"/>
              <a:t>: e.g., morning, after school, mealtime, evening, and bedtime routines (for self and with loved ones, if applicable)</a:t>
            </a:r>
            <a:endParaRPr sz="2600"/>
          </a:p>
        </p:txBody>
      </p:sp>
      <p:sp>
        <p:nvSpPr>
          <p:cNvPr id="325" name="Google Shape;325;p41"/>
          <p:cNvSpPr txBox="1"/>
          <p:nvPr>
            <p:ph idx="1" type="body"/>
          </p:nvPr>
        </p:nvSpPr>
        <p:spPr>
          <a:xfrm>
            <a:off x="836350" y="1134825"/>
            <a:ext cx="10707000" cy="463800"/>
          </a:xfrm>
          <a:prstGeom prst="rect">
            <a:avLst/>
          </a:prstGeom>
          <a:solidFill>
            <a:schemeClr val="lt1"/>
          </a:solidFill>
          <a:ln cap="flat" cmpd="sng" w="9525">
            <a:solidFill>
              <a:schemeClr val="accent1"/>
            </a:solidFill>
            <a:prstDash val="solid"/>
            <a:round/>
            <a:headEnd len="sm" w="sm" type="none"/>
            <a:tailEnd len="sm" w="sm" type="none"/>
          </a:ln>
        </p:spPr>
        <p:txBody>
          <a:bodyPr anchorCtr="0" anchor="t" bIns="45700" lIns="91425" spcFirstLastPara="1" rIns="91425" wrap="square" tIns="45700">
            <a:normAutofit/>
          </a:bodyPr>
          <a:lstStyle/>
          <a:p>
            <a:pPr indent="-229234" lvl="0" marL="228600" rtl="0" algn="l">
              <a:lnSpc>
                <a:spcPct val="90000"/>
              </a:lnSpc>
              <a:spcBef>
                <a:spcPts val="0"/>
              </a:spcBef>
              <a:spcAft>
                <a:spcPts val="0"/>
              </a:spcAft>
              <a:buClr>
                <a:schemeClr val="dk1"/>
              </a:buClr>
              <a:buSzPts val="2600"/>
              <a:buChar char="•"/>
            </a:pPr>
            <a:r>
              <a:rPr lang="en-US" sz="2600"/>
              <a:t>Be </a:t>
            </a:r>
            <a:r>
              <a:rPr lang="en-US" sz="2600">
                <a:solidFill>
                  <a:srgbClr val="E3760B"/>
                </a:solidFill>
              </a:rPr>
              <a:t>present</a:t>
            </a:r>
            <a:r>
              <a:rPr lang="en-US" sz="2600"/>
              <a:t> with your people </a:t>
            </a:r>
            <a:endParaRPr sz="2600"/>
          </a:p>
        </p:txBody>
      </p:sp>
      <p:sp>
        <p:nvSpPr>
          <p:cNvPr id="326" name="Google Shape;326;p41"/>
          <p:cNvSpPr txBox="1"/>
          <p:nvPr>
            <p:ph idx="1" type="body"/>
          </p:nvPr>
        </p:nvSpPr>
        <p:spPr>
          <a:xfrm>
            <a:off x="836375" y="3160625"/>
            <a:ext cx="10707000" cy="463800"/>
          </a:xfrm>
          <a:prstGeom prst="rect">
            <a:avLst/>
          </a:prstGeom>
          <a:solidFill>
            <a:schemeClr val="lt1"/>
          </a:solidFill>
          <a:ln cap="flat" cmpd="sng" w="9525">
            <a:solidFill>
              <a:schemeClr val="accent1"/>
            </a:solidFill>
            <a:prstDash val="solid"/>
            <a:round/>
            <a:headEnd len="sm" w="sm" type="none"/>
            <a:tailEnd len="sm" w="sm" type="none"/>
          </a:ln>
        </p:spPr>
        <p:txBody>
          <a:bodyPr anchorCtr="0" anchor="t" bIns="45700" lIns="91425" spcFirstLastPara="1" rIns="91425" wrap="square" tIns="45700">
            <a:normAutofit/>
          </a:bodyPr>
          <a:lstStyle/>
          <a:p>
            <a:pPr indent="-229234" lvl="0" marL="228600" marR="0" rtl="0" algn="l">
              <a:lnSpc>
                <a:spcPct val="90000"/>
              </a:lnSpc>
              <a:spcBef>
                <a:spcPts val="1000"/>
              </a:spcBef>
              <a:spcAft>
                <a:spcPts val="0"/>
              </a:spcAft>
              <a:buSzPts val="2600"/>
              <a:buChar char="•"/>
            </a:pPr>
            <a:r>
              <a:rPr lang="en-US" sz="2600"/>
              <a:t>Get notifications from </a:t>
            </a:r>
            <a:r>
              <a:rPr i="1" lang="en-US" sz="2600">
                <a:solidFill>
                  <a:srgbClr val="E3760B"/>
                </a:solidFill>
              </a:rPr>
              <a:t>people</a:t>
            </a:r>
            <a:r>
              <a:rPr lang="en-US" sz="2600"/>
              <a:t> not products (see Bonus slides)</a:t>
            </a:r>
            <a:endParaRPr sz="26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5"/>
                                        </p:tgtEl>
                                        <p:attrNameLst>
                                          <p:attrName>style.visibility</p:attrName>
                                        </p:attrNameLst>
                                      </p:cBhvr>
                                      <p:to>
                                        <p:strVal val="visible"/>
                                      </p:to>
                                    </p:set>
                                    <p:animEffect filter="fade" transition="in">
                                      <p:cBhvr>
                                        <p:cTn dur="1000"/>
                                        <p:tgtEl>
                                          <p:spTgt spid="32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4"/>
                                        </p:tgtEl>
                                        <p:attrNameLst>
                                          <p:attrName>style.visibility</p:attrName>
                                        </p:attrNameLst>
                                      </p:cBhvr>
                                      <p:to>
                                        <p:strVal val="visible"/>
                                      </p:to>
                                    </p:set>
                                    <p:animEffect filter="fade" transition="in">
                                      <p:cBhvr>
                                        <p:cTn dur="1000"/>
                                        <p:tgtEl>
                                          <p:spTgt spid="32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6"/>
                                        </p:tgtEl>
                                        <p:attrNameLst>
                                          <p:attrName>style.visibility</p:attrName>
                                        </p:attrNameLst>
                                      </p:cBhvr>
                                      <p:to>
                                        <p:strVal val="visible"/>
                                      </p:to>
                                    </p:set>
                                    <p:animEffect filter="fade" transition="in">
                                      <p:cBhvr>
                                        <p:cTn dur="1000"/>
                                        <p:tgtEl>
                                          <p:spTgt spid="32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3"/>
                                        </p:tgtEl>
                                        <p:attrNameLst>
                                          <p:attrName>style.visibility</p:attrName>
                                        </p:attrNameLst>
                                      </p:cBhvr>
                                      <p:to>
                                        <p:strVal val="visible"/>
                                      </p:to>
                                    </p:set>
                                    <p:animEffect filter="fade" transition="in">
                                      <p:cBhvr>
                                        <p:cTn dur="1000"/>
                                        <p:tgtEl>
                                          <p:spTgt spid="3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42"/>
          <p:cNvSpPr txBox="1"/>
          <p:nvPr/>
        </p:nvSpPr>
        <p:spPr>
          <a:xfrm>
            <a:off x="377371" y="-228600"/>
            <a:ext cx="113937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i="0" lang="en-US" sz="4400" u="none" cap="none" strike="noStrike">
                <a:solidFill>
                  <a:srgbClr val="1C4587"/>
                </a:solidFill>
                <a:latin typeface="Calibri"/>
                <a:ea typeface="Calibri"/>
                <a:cs typeface="Calibri"/>
                <a:sym typeface="Calibri"/>
              </a:rPr>
              <a:t>Create Communications Charters</a:t>
            </a:r>
            <a:endParaRPr b="1" i="0" sz="4400" u="none" cap="none" strike="noStrike">
              <a:solidFill>
                <a:srgbClr val="1C4587"/>
              </a:solidFill>
              <a:latin typeface="Calibri"/>
              <a:ea typeface="Calibri"/>
              <a:cs typeface="Calibri"/>
              <a:sym typeface="Calibri"/>
            </a:endParaRPr>
          </a:p>
        </p:txBody>
      </p:sp>
      <p:sp>
        <p:nvSpPr>
          <p:cNvPr id="333" name="Google Shape;333;p42"/>
          <p:cNvSpPr txBox="1"/>
          <p:nvPr/>
        </p:nvSpPr>
        <p:spPr>
          <a:xfrm>
            <a:off x="290250" y="6385525"/>
            <a:ext cx="116115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https://docs.google.com/spreadsheets/d/11zDrV4bwSZGxML2MzGi_YqvLiZI23PmRrNBEy7BD3nA/edit?usp=sharing</a:t>
            </a:r>
            <a:endParaRPr b="0" i="0" sz="1400" u="none" cap="none" strike="noStrike">
              <a:solidFill>
                <a:srgbClr val="000000"/>
              </a:solidFill>
              <a:latin typeface="Arial"/>
              <a:ea typeface="Arial"/>
              <a:cs typeface="Arial"/>
              <a:sym typeface="Arial"/>
            </a:endParaRPr>
          </a:p>
        </p:txBody>
      </p:sp>
      <p:pic>
        <p:nvPicPr>
          <p:cNvPr id="334" name="Google Shape;334;p42"/>
          <p:cNvPicPr preferRelativeResize="0"/>
          <p:nvPr/>
        </p:nvPicPr>
        <p:blipFill>
          <a:blip r:embed="rId3">
            <a:alphaModFix/>
          </a:blip>
          <a:stretch>
            <a:fillRect/>
          </a:stretch>
        </p:blipFill>
        <p:spPr>
          <a:xfrm>
            <a:off x="152400" y="779300"/>
            <a:ext cx="11611498" cy="565247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43"/>
          <p:cNvSpPr txBox="1"/>
          <p:nvPr/>
        </p:nvSpPr>
        <p:spPr>
          <a:xfrm>
            <a:off x="0" y="219982"/>
            <a:ext cx="121920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Category #3: </a:t>
            </a:r>
            <a:r>
              <a:rPr b="1" i="1" lang="en-US" sz="4400">
                <a:solidFill>
                  <a:srgbClr val="E3760B"/>
                </a:solidFill>
                <a:latin typeface="Calibri"/>
                <a:ea typeface="Calibri"/>
                <a:cs typeface="Calibri"/>
                <a:sym typeface="Calibri"/>
              </a:rPr>
              <a:t>Bridging</a:t>
            </a:r>
            <a:r>
              <a:rPr b="1" lang="en-US" sz="4400">
                <a:solidFill>
                  <a:srgbClr val="1C4587"/>
                </a:solidFill>
                <a:latin typeface="Calibri"/>
                <a:ea typeface="Calibri"/>
                <a:cs typeface="Calibri"/>
                <a:sym typeface="Calibri"/>
              </a:rPr>
              <a:t> Social Capital </a:t>
            </a:r>
            <a:endParaRPr b="1" sz="4400">
              <a:solidFill>
                <a:srgbClr val="1C4587"/>
              </a:solidFill>
              <a:latin typeface="Calibri"/>
              <a:ea typeface="Calibri"/>
              <a:cs typeface="Calibri"/>
              <a:sym typeface="Calibri"/>
            </a:endParaRPr>
          </a:p>
        </p:txBody>
      </p:sp>
      <p:sp>
        <p:nvSpPr>
          <p:cNvPr id="341" name="Google Shape;341;p43"/>
          <p:cNvSpPr txBox="1"/>
          <p:nvPr>
            <p:ph idx="1" type="body"/>
          </p:nvPr>
        </p:nvSpPr>
        <p:spPr>
          <a:xfrm>
            <a:off x="880775" y="1860525"/>
            <a:ext cx="10254900" cy="2717400"/>
          </a:xfrm>
          <a:prstGeom prst="rect">
            <a:avLst/>
          </a:prstGeom>
          <a:solidFill>
            <a:schemeClr val="lt1"/>
          </a:solidFill>
          <a:ln cap="flat" cmpd="sng" w="9525">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260350" lvl="0" marL="228600" rtl="0" algn="l">
              <a:lnSpc>
                <a:spcPct val="90000"/>
              </a:lnSpc>
              <a:spcBef>
                <a:spcPts val="0"/>
              </a:spcBef>
              <a:spcAft>
                <a:spcPts val="0"/>
              </a:spcAft>
              <a:buClr>
                <a:srgbClr val="D9D9D9"/>
              </a:buClr>
              <a:buSzPts val="3300"/>
              <a:buChar char="•"/>
            </a:pPr>
            <a:r>
              <a:rPr lang="en-US" sz="3300">
                <a:solidFill>
                  <a:srgbClr val="D9D9D9"/>
                </a:solidFill>
              </a:rPr>
              <a:t>Relationship with self </a:t>
            </a:r>
            <a:endParaRPr sz="3300">
              <a:solidFill>
                <a:srgbClr val="D9D9D9"/>
              </a:solidFill>
            </a:endParaRPr>
          </a:p>
          <a:p>
            <a:pPr indent="-260350" lvl="0" marL="228600" rtl="0" algn="l">
              <a:lnSpc>
                <a:spcPct val="90000"/>
              </a:lnSpc>
              <a:spcBef>
                <a:spcPts val="1000"/>
              </a:spcBef>
              <a:spcAft>
                <a:spcPts val="0"/>
              </a:spcAft>
              <a:buClr>
                <a:srgbClr val="D9D9D9"/>
              </a:buClr>
              <a:buSzPts val="3300"/>
              <a:buChar char="•"/>
            </a:pPr>
            <a:r>
              <a:rPr lang="en-US" sz="3300">
                <a:solidFill>
                  <a:srgbClr val="D9D9D9"/>
                </a:solidFill>
              </a:rPr>
              <a:t>Relationship with family, close friends, close support networks (</a:t>
            </a:r>
            <a:r>
              <a:rPr i="1" lang="en-US" sz="3300">
                <a:solidFill>
                  <a:srgbClr val="D9D9D9"/>
                </a:solidFill>
              </a:rPr>
              <a:t>Bonding</a:t>
            </a:r>
            <a:r>
              <a:rPr lang="en-US" sz="3300">
                <a:solidFill>
                  <a:srgbClr val="D9D9D9"/>
                </a:solidFill>
              </a:rPr>
              <a:t> social capital, connections that </a:t>
            </a:r>
            <a:r>
              <a:rPr i="1" lang="en-US" sz="3300">
                <a:solidFill>
                  <a:srgbClr val="D9D9D9"/>
                </a:solidFill>
              </a:rPr>
              <a:t>Build</a:t>
            </a:r>
            <a:r>
              <a:rPr lang="en-US" sz="3300">
                <a:solidFill>
                  <a:srgbClr val="D9D9D9"/>
                </a:solidFill>
              </a:rPr>
              <a:t>)</a:t>
            </a:r>
            <a:endParaRPr sz="3300">
              <a:solidFill>
                <a:srgbClr val="D9D9D9"/>
              </a:solidFill>
            </a:endParaRPr>
          </a:p>
          <a:p>
            <a:pPr indent="-260350" lvl="0" marL="228600" rtl="0" algn="l">
              <a:lnSpc>
                <a:spcPct val="90000"/>
              </a:lnSpc>
              <a:spcBef>
                <a:spcPts val="1000"/>
              </a:spcBef>
              <a:spcAft>
                <a:spcPts val="0"/>
              </a:spcAft>
              <a:buClr>
                <a:srgbClr val="1C4587"/>
              </a:buClr>
              <a:buSzPts val="3300"/>
              <a:buChar char="•"/>
            </a:pPr>
            <a:r>
              <a:rPr lang="en-US" sz="3300">
                <a:solidFill>
                  <a:srgbClr val="1C4587"/>
                </a:solidFill>
              </a:rPr>
              <a:t>The “getting things done” connections (including weak and dormant ties) (</a:t>
            </a:r>
            <a:r>
              <a:rPr i="1" lang="en-US" sz="3300">
                <a:solidFill>
                  <a:srgbClr val="E3760B"/>
                </a:solidFill>
              </a:rPr>
              <a:t>Bridging</a:t>
            </a:r>
            <a:r>
              <a:rPr lang="en-US" sz="3300">
                <a:solidFill>
                  <a:srgbClr val="1C4587"/>
                </a:solidFill>
              </a:rPr>
              <a:t> social capital)</a:t>
            </a:r>
            <a:endParaRPr sz="3300">
              <a:solidFill>
                <a:srgbClr val="1C4587"/>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44"/>
          <p:cNvSpPr txBox="1"/>
          <p:nvPr>
            <p:ph idx="1" type="body"/>
          </p:nvPr>
        </p:nvSpPr>
        <p:spPr>
          <a:xfrm>
            <a:off x="1767015" y="1709252"/>
            <a:ext cx="8773200" cy="1416900"/>
          </a:xfrm>
          <a:prstGeom prst="rect">
            <a:avLst/>
          </a:prstGeom>
          <a:solidFill>
            <a:schemeClr val="lt1"/>
          </a:solidFill>
          <a:ln cap="flat" cmpd="sng" w="9525">
            <a:solidFill>
              <a:schemeClr val="accent1"/>
            </a:solidFill>
            <a:prstDash val="solid"/>
            <a:round/>
            <a:headEnd len="sm" w="sm" type="none"/>
            <a:tailEnd len="sm" w="sm" type="none"/>
          </a:ln>
        </p:spPr>
        <p:txBody>
          <a:bodyPr anchorCtr="0" anchor="t" bIns="45700" lIns="91425" spcFirstLastPara="1" rIns="91425" wrap="square" tIns="45700">
            <a:normAutofit/>
          </a:bodyPr>
          <a:lstStyle/>
          <a:p>
            <a:pPr indent="0" lvl="0" marL="0" rtl="0" algn="ctr">
              <a:lnSpc>
                <a:spcPct val="90000"/>
              </a:lnSpc>
              <a:spcBef>
                <a:spcPts val="0"/>
              </a:spcBef>
              <a:spcAft>
                <a:spcPts val="0"/>
              </a:spcAft>
              <a:buNone/>
            </a:pPr>
            <a:r>
              <a:rPr lang="en-US"/>
              <a:t>David Burkus – even an hour a week on “weak ties” can improve your professional and personal network – opportunities to be helped and to help </a:t>
            </a:r>
            <a:endParaRPr/>
          </a:p>
        </p:txBody>
      </p:sp>
      <p:pic>
        <p:nvPicPr>
          <p:cNvPr id="348" name="Google Shape;348;p44"/>
          <p:cNvPicPr preferRelativeResize="0"/>
          <p:nvPr/>
        </p:nvPicPr>
        <p:blipFill rotWithShape="1">
          <a:blip r:embed="rId3">
            <a:alphaModFix/>
          </a:blip>
          <a:srcRect b="0" l="0" r="0" t="0"/>
          <a:stretch/>
        </p:blipFill>
        <p:spPr>
          <a:xfrm>
            <a:off x="3913463" y="3276268"/>
            <a:ext cx="3516576" cy="1591127"/>
          </a:xfrm>
          <a:prstGeom prst="rect">
            <a:avLst/>
          </a:prstGeom>
          <a:noFill/>
          <a:ln>
            <a:noFill/>
          </a:ln>
        </p:spPr>
      </p:pic>
      <p:sp>
        <p:nvSpPr>
          <p:cNvPr id="349" name="Google Shape;349;p44"/>
          <p:cNvSpPr txBox="1"/>
          <p:nvPr/>
        </p:nvSpPr>
        <p:spPr>
          <a:xfrm>
            <a:off x="0" y="219982"/>
            <a:ext cx="121920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i="1" lang="en-US" sz="4400">
                <a:solidFill>
                  <a:srgbClr val="E3760B"/>
                </a:solidFill>
                <a:latin typeface="Calibri"/>
                <a:ea typeface="Calibri"/>
                <a:cs typeface="Calibri"/>
                <a:sym typeface="Calibri"/>
              </a:rPr>
              <a:t>Bridging</a:t>
            </a:r>
            <a:r>
              <a:rPr b="1" lang="en-US" sz="4400">
                <a:solidFill>
                  <a:srgbClr val="1C4587"/>
                </a:solidFill>
                <a:latin typeface="Calibri"/>
                <a:ea typeface="Calibri"/>
                <a:cs typeface="Calibri"/>
                <a:sym typeface="Calibri"/>
              </a:rPr>
              <a:t> Social Capital can also </a:t>
            </a:r>
            <a:r>
              <a:rPr b="1" i="1" lang="en-US" sz="4400">
                <a:solidFill>
                  <a:srgbClr val="E3760B"/>
                </a:solidFill>
                <a:latin typeface="Calibri"/>
                <a:ea typeface="Calibri"/>
                <a:cs typeface="Calibri"/>
                <a:sym typeface="Calibri"/>
              </a:rPr>
              <a:t>Build</a:t>
            </a:r>
            <a:r>
              <a:rPr b="1" lang="en-US" sz="4400">
                <a:solidFill>
                  <a:srgbClr val="1C4587"/>
                </a:solidFill>
                <a:latin typeface="Calibri"/>
                <a:ea typeface="Calibri"/>
                <a:cs typeface="Calibri"/>
                <a:sym typeface="Calibri"/>
              </a:rPr>
              <a:t> </a:t>
            </a:r>
            <a:endParaRPr b="1" sz="4400">
              <a:solidFill>
                <a:srgbClr val="1C4587"/>
              </a:solidFill>
              <a:latin typeface="Calibri"/>
              <a:ea typeface="Calibri"/>
              <a:cs typeface="Calibri"/>
              <a:sym typeface="Calibri"/>
            </a:endParaRPr>
          </a:p>
        </p:txBody>
      </p:sp>
      <p:sp>
        <p:nvSpPr>
          <p:cNvPr id="350" name="Google Shape;350;p44"/>
          <p:cNvSpPr/>
          <p:nvPr/>
        </p:nvSpPr>
        <p:spPr>
          <a:xfrm>
            <a:off x="2955075" y="5115500"/>
            <a:ext cx="5422800" cy="5232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i="1" lang="en-US" sz="1600">
                <a:solidFill>
                  <a:srgbClr val="202124"/>
                </a:solidFill>
                <a:latin typeface="Calibri"/>
                <a:ea typeface="Calibri"/>
                <a:cs typeface="Calibri"/>
                <a:sym typeface="Calibri"/>
              </a:rPr>
              <a:t>Friend of a Friend ...: Understanding the Hidden Networks That Can Transform Your Life and Your Career by David Burkus</a:t>
            </a:r>
            <a:endParaRPr i="1" sz="1600">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45"/>
          <p:cNvSpPr txBox="1"/>
          <p:nvPr/>
        </p:nvSpPr>
        <p:spPr>
          <a:xfrm>
            <a:off x="319314" y="30594"/>
            <a:ext cx="11364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The Power of Networks</a:t>
            </a:r>
            <a:endParaRPr>
              <a:solidFill>
                <a:srgbClr val="1C4587"/>
              </a:solidFill>
            </a:endParaRPr>
          </a:p>
        </p:txBody>
      </p:sp>
      <p:sp>
        <p:nvSpPr>
          <p:cNvPr id="357" name="Google Shape;357;p45"/>
          <p:cNvSpPr txBox="1"/>
          <p:nvPr/>
        </p:nvSpPr>
        <p:spPr>
          <a:xfrm>
            <a:off x="1077489" y="1169594"/>
            <a:ext cx="10191900" cy="585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dk1"/>
                </a:solidFill>
                <a:latin typeface="Calibri"/>
                <a:ea typeface="Calibri"/>
                <a:cs typeface="Calibri"/>
                <a:sym typeface="Calibri"/>
              </a:rPr>
              <a:t>Our </a:t>
            </a:r>
            <a:r>
              <a:rPr i="1" lang="en-US" sz="3200">
                <a:solidFill>
                  <a:schemeClr val="dk1"/>
                </a:solidFill>
                <a:latin typeface="Calibri"/>
                <a:ea typeface="Calibri"/>
                <a:cs typeface="Calibri"/>
                <a:sym typeface="Calibri"/>
              </a:rPr>
              <a:t>existing</a:t>
            </a:r>
            <a:r>
              <a:rPr lang="en-US" sz="3200">
                <a:solidFill>
                  <a:schemeClr val="dk1"/>
                </a:solidFill>
                <a:latin typeface="Calibri"/>
                <a:ea typeface="Calibri"/>
                <a:cs typeface="Calibri"/>
                <a:sym typeface="Calibri"/>
              </a:rPr>
              <a:t> social relationships impact our health, and… </a:t>
            </a:r>
            <a:endParaRPr/>
          </a:p>
        </p:txBody>
      </p:sp>
      <p:sp>
        <p:nvSpPr>
          <p:cNvPr id="358" name="Google Shape;358;p45"/>
          <p:cNvSpPr/>
          <p:nvPr/>
        </p:nvSpPr>
        <p:spPr>
          <a:xfrm>
            <a:off x="3356431" y="1912300"/>
            <a:ext cx="5412900" cy="400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000">
                <a:solidFill>
                  <a:schemeClr val="dk1"/>
                </a:solidFill>
                <a:latin typeface="Calibri"/>
                <a:ea typeface="Calibri"/>
                <a:cs typeface="Calibri"/>
                <a:sym typeface="Calibri"/>
              </a:rPr>
              <a:t>https://www.youtube.com/watch?v=zkmsjFisW_A</a:t>
            </a:r>
            <a:endParaRPr sz="2000">
              <a:solidFill>
                <a:schemeClr val="dk1"/>
              </a:solidFill>
              <a:latin typeface="Calibri"/>
              <a:ea typeface="Calibri"/>
              <a:cs typeface="Calibri"/>
              <a:sym typeface="Calibri"/>
            </a:endParaRPr>
          </a:p>
        </p:txBody>
      </p:sp>
      <p:pic>
        <p:nvPicPr>
          <p:cNvPr id="359" name="Google Shape;359;p45"/>
          <p:cNvPicPr preferRelativeResize="0"/>
          <p:nvPr/>
        </p:nvPicPr>
        <p:blipFill rotWithShape="1">
          <a:blip r:embed="rId3">
            <a:alphaModFix/>
          </a:blip>
          <a:srcRect b="0" l="0" r="0" t="0"/>
          <a:stretch/>
        </p:blipFill>
        <p:spPr>
          <a:xfrm>
            <a:off x="6638284" y="3046422"/>
            <a:ext cx="4173238" cy="2846860"/>
          </a:xfrm>
          <a:prstGeom prst="rect">
            <a:avLst/>
          </a:prstGeom>
          <a:noFill/>
          <a:ln>
            <a:noFill/>
          </a:ln>
        </p:spPr>
      </p:pic>
      <p:pic>
        <p:nvPicPr>
          <p:cNvPr id="360" name="Google Shape;360;p45"/>
          <p:cNvPicPr preferRelativeResize="0"/>
          <p:nvPr/>
        </p:nvPicPr>
        <p:blipFill rotWithShape="1">
          <a:blip r:embed="rId4">
            <a:alphaModFix/>
          </a:blip>
          <a:srcRect b="0" l="0" r="0" t="0"/>
          <a:stretch/>
        </p:blipFill>
        <p:spPr>
          <a:xfrm>
            <a:off x="1077489" y="3004704"/>
            <a:ext cx="4557884" cy="2932768"/>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p46"/>
          <p:cNvSpPr/>
          <p:nvPr/>
        </p:nvSpPr>
        <p:spPr>
          <a:xfrm rot="-520165">
            <a:off x="2278543" y="1194316"/>
            <a:ext cx="7446144" cy="5240660"/>
          </a:xfrm>
          <a:custGeom>
            <a:rect b="b" l="l" r="r" t="t"/>
            <a:pathLst>
              <a:path extrusionOk="0" h="4775200" w="5830549">
                <a:moveTo>
                  <a:pt x="4717143" y="4455886"/>
                </a:moveTo>
                <a:lnTo>
                  <a:pt x="4717143" y="4455886"/>
                </a:lnTo>
                <a:cubicBezTo>
                  <a:pt x="4702629" y="4499429"/>
                  <a:pt x="4691253" y="4544147"/>
                  <a:pt x="4673600" y="4586515"/>
                </a:cubicBezTo>
                <a:cubicBezTo>
                  <a:pt x="4666891" y="4602617"/>
                  <a:pt x="4659364" y="4620812"/>
                  <a:pt x="4644572" y="4630057"/>
                </a:cubicBezTo>
                <a:cubicBezTo>
                  <a:pt x="4621012" y="4644782"/>
                  <a:pt x="4533421" y="4665102"/>
                  <a:pt x="4499429" y="4673600"/>
                </a:cubicBezTo>
                <a:cubicBezTo>
                  <a:pt x="4422019" y="4668762"/>
                  <a:pt x="4344335" y="4667205"/>
                  <a:pt x="4267200" y="4659086"/>
                </a:cubicBezTo>
                <a:cubicBezTo>
                  <a:pt x="4251985" y="4657484"/>
                  <a:pt x="4238660" y="4647572"/>
                  <a:pt x="4223658" y="4644572"/>
                </a:cubicBezTo>
                <a:cubicBezTo>
                  <a:pt x="4165943" y="4633029"/>
                  <a:pt x="4107543" y="4625219"/>
                  <a:pt x="4049486" y="4615543"/>
                </a:cubicBezTo>
                <a:lnTo>
                  <a:pt x="3962400" y="4601029"/>
                </a:lnTo>
                <a:cubicBezTo>
                  <a:pt x="3826933" y="4605867"/>
                  <a:pt x="3691028" y="4603629"/>
                  <a:pt x="3556000" y="4615543"/>
                </a:cubicBezTo>
                <a:cubicBezTo>
                  <a:pt x="3525520" y="4618232"/>
                  <a:pt x="3497943" y="4634896"/>
                  <a:pt x="3468915" y="4644572"/>
                </a:cubicBezTo>
                <a:lnTo>
                  <a:pt x="3381829" y="4673600"/>
                </a:lnTo>
                <a:cubicBezTo>
                  <a:pt x="3367315" y="4678438"/>
                  <a:pt x="3353129" y="4684404"/>
                  <a:pt x="3338286" y="4688115"/>
                </a:cubicBezTo>
                <a:cubicBezTo>
                  <a:pt x="3299581" y="4697791"/>
                  <a:pt x="3260020" y="4704527"/>
                  <a:pt x="3222172" y="4717143"/>
                </a:cubicBezTo>
                <a:cubicBezTo>
                  <a:pt x="3193143" y="4726819"/>
                  <a:pt x="3165091" y="4740171"/>
                  <a:pt x="3135086" y="4746172"/>
                </a:cubicBezTo>
                <a:cubicBezTo>
                  <a:pt x="3042954" y="4764598"/>
                  <a:pt x="3086448" y="4754703"/>
                  <a:pt x="3004458" y="4775200"/>
                </a:cubicBezTo>
                <a:cubicBezTo>
                  <a:pt x="2868991" y="4770362"/>
                  <a:pt x="2733086" y="4772600"/>
                  <a:pt x="2598058" y="4760686"/>
                </a:cubicBezTo>
                <a:cubicBezTo>
                  <a:pt x="2567577" y="4757997"/>
                  <a:pt x="2540001" y="4741333"/>
                  <a:pt x="2510972" y="4731657"/>
                </a:cubicBezTo>
                <a:lnTo>
                  <a:pt x="2467429" y="4717143"/>
                </a:lnTo>
                <a:lnTo>
                  <a:pt x="2423886" y="4702629"/>
                </a:lnTo>
                <a:cubicBezTo>
                  <a:pt x="2409372" y="4692953"/>
                  <a:pt x="2395945" y="4681401"/>
                  <a:pt x="2380343" y="4673600"/>
                </a:cubicBezTo>
                <a:cubicBezTo>
                  <a:pt x="2366659" y="4666758"/>
                  <a:pt x="2351511" y="4663289"/>
                  <a:pt x="2336800" y="4659086"/>
                </a:cubicBezTo>
                <a:cubicBezTo>
                  <a:pt x="2315092" y="4652884"/>
                  <a:pt x="2258405" y="4641660"/>
                  <a:pt x="2235200" y="4630057"/>
                </a:cubicBezTo>
                <a:cubicBezTo>
                  <a:pt x="2219598" y="4622256"/>
                  <a:pt x="2207260" y="4608830"/>
                  <a:pt x="2191658" y="4601029"/>
                </a:cubicBezTo>
                <a:cubicBezTo>
                  <a:pt x="2177974" y="4594187"/>
                  <a:pt x="2162875" y="4590541"/>
                  <a:pt x="2148115" y="4586515"/>
                </a:cubicBezTo>
                <a:cubicBezTo>
                  <a:pt x="1968055" y="4537408"/>
                  <a:pt x="2088678" y="4576379"/>
                  <a:pt x="1988458" y="4542972"/>
                </a:cubicBezTo>
                <a:cubicBezTo>
                  <a:pt x="1555665" y="4560283"/>
                  <a:pt x="1585361" y="4567206"/>
                  <a:pt x="1088572" y="4542972"/>
                </a:cubicBezTo>
                <a:cubicBezTo>
                  <a:pt x="1068648" y="4542000"/>
                  <a:pt x="1049622" y="4534189"/>
                  <a:pt x="1030515" y="4528457"/>
                </a:cubicBezTo>
                <a:cubicBezTo>
                  <a:pt x="1001207" y="4519664"/>
                  <a:pt x="943429" y="4499429"/>
                  <a:pt x="943429" y="4499429"/>
                </a:cubicBezTo>
                <a:cubicBezTo>
                  <a:pt x="928915" y="4489753"/>
                  <a:pt x="913287" y="4481567"/>
                  <a:pt x="899886" y="4470400"/>
                </a:cubicBezTo>
                <a:cubicBezTo>
                  <a:pt x="884117" y="4457259"/>
                  <a:pt x="873422" y="4438243"/>
                  <a:pt x="856343" y="4426857"/>
                </a:cubicBezTo>
                <a:cubicBezTo>
                  <a:pt x="843613" y="4418370"/>
                  <a:pt x="827314" y="4417181"/>
                  <a:pt x="812800" y="4412343"/>
                </a:cubicBezTo>
                <a:cubicBezTo>
                  <a:pt x="783772" y="4383314"/>
                  <a:pt x="748487" y="4359414"/>
                  <a:pt x="725715" y="4325257"/>
                </a:cubicBezTo>
                <a:cubicBezTo>
                  <a:pt x="687010" y="4267201"/>
                  <a:pt x="711200" y="4291391"/>
                  <a:pt x="653143" y="4252686"/>
                </a:cubicBezTo>
                <a:cubicBezTo>
                  <a:pt x="627636" y="4176163"/>
                  <a:pt x="655488" y="4238083"/>
                  <a:pt x="595086" y="4165600"/>
                </a:cubicBezTo>
                <a:cubicBezTo>
                  <a:pt x="534610" y="4093029"/>
                  <a:pt x="602344" y="4146247"/>
                  <a:pt x="522515" y="4093029"/>
                </a:cubicBezTo>
                <a:cubicBezTo>
                  <a:pt x="512839" y="4078515"/>
                  <a:pt x="506614" y="4060973"/>
                  <a:pt x="493486" y="4049486"/>
                </a:cubicBezTo>
                <a:cubicBezTo>
                  <a:pt x="467230" y="4026512"/>
                  <a:pt x="435429" y="4010782"/>
                  <a:pt x="406400" y="3991429"/>
                </a:cubicBezTo>
                <a:cubicBezTo>
                  <a:pt x="391886" y="3981753"/>
                  <a:pt x="375193" y="3974735"/>
                  <a:pt x="362858" y="3962400"/>
                </a:cubicBezTo>
                <a:cubicBezTo>
                  <a:pt x="263437" y="3862980"/>
                  <a:pt x="309930" y="3898087"/>
                  <a:pt x="232229" y="3846286"/>
                </a:cubicBezTo>
                <a:cubicBezTo>
                  <a:pt x="162786" y="3742121"/>
                  <a:pt x="198842" y="3783870"/>
                  <a:pt x="130629" y="3715657"/>
                </a:cubicBezTo>
                <a:cubicBezTo>
                  <a:pt x="77694" y="3556853"/>
                  <a:pt x="162119" y="3797397"/>
                  <a:pt x="87086" y="3628572"/>
                </a:cubicBezTo>
                <a:cubicBezTo>
                  <a:pt x="74659" y="3600610"/>
                  <a:pt x="67734" y="3570515"/>
                  <a:pt x="58058" y="3541486"/>
                </a:cubicBezTo>
                <a:cubicBezTo>
                  <a:pt x="53220" y="3526972"/>
                  <a:pt x="50385" y="3511627"/>
                  <a:pt x="43543" y="3497943"/>
                </a:cubicBezTo>
                <a:cubicBezTo>
                  <a:pt x="5594" y="3422044"/>
                  <a:pt x="19763" y="3460876"/>
                  <a:pt x="0" y="3381829"/>
                </a:cubicBezTo>
                <a:cubicBezTo>
                  <a:pt x="8195" y="3267106"/>
                  <a:pt x="-21209" y="3207932"/>
                  <a:pt x="43543" y="3135086"/>
                </a:cubicBezTo>
                <a:cubicBezTo>
                  <a:pt x="70817" y="3104403"/>
                  <a:pt x="107857" y="3082158"/>
                  <a:pt x="130629" y="3048000"/>
                </a:cubicBezTo>
                <a:lnTo>
                  <a:pt x="188686" y="2960915"/>
                </a:lnTo>
                <a:cubicBezTo>
                  <a:pt x="193524" y="2946401"/>
                  <a:pt x="198997" y="2932083"/>
                  <a:pt x="203200" y="2917372"/>
                </a:cubicBezTo>
                <a:cubicBezTo>
                  <a:pt x="208680" y="2898192"/>
                  <a:pt x="210711" y="2877993"/>
                  <a:pt x="217715" y="2859315"/>
                </a:cubicBezTo>
                <a:cubicBezTo>
                  <a:pt x="225312" y="2839056"/>
                  <a:pt x="239901" y="2821783"/>
                  <a:pt x="246743" y="2801257"/>
                </a:cubicBezTo>
                <a:cubicBezTo>
                  <a:pt x="259359" y="2763408"/>
                  <a:pt x="275772" y="2685143"/>
                  <a:pt x="275772" y="2685143"/>
                </a:cubicBezTo>
                <a:cubicBezTo>
                  <a:pt x="271937" y="2573929"/>
                  <a:pt x="284440" y="2275717"/>
                  <a:pt x="232229" y="2119086"/>
                </a:cubicBezTo>
                <a:cubicBezTo>
                  <a:pt x="157336" y="1894411"/>
                  <a:pt x="243174" y="2126463"/>
                  <a:pt x="174172" y="1988457"/>
                </a:cubicBezTo>
                <a:cubicBezTo>
                  <a:pt x="167330" y="1974773"/>
                  <a:pt x="167088" y="1958289"/>
                  <a:pt x="159658" y="1944915"/>
                </a:cubicBezTo>
                <a:cubicBezTo>
                  <a:pt x="142715" y="1914417"/>
                  <a:pt x="101600" y="1857829"/>
                  <a:pt x="101600" y="1857829"/>
                </a:cubicBezTo>
                <a:cubicBezTo>
                  <a:pt x="91924" y="1828800"/>
                  <a:pt x="79993" y="1800428"/>
                  <a:pt x="72572" y="1770743"/>
                </a:cubicBezTo>
                <a:lnTo>
                  <a:pt x="43543" y="1654629"/>
                </a:lnTo>
                <a:cubicBezTo>
                  <a:pt x="48381" y="1548191"/>
                  <a:pt x="49886" y="1441549"/>
                  <a:pt x="58058" y="1335315"/>
                </a:cubicBezTo>
                <a:cubicBezTo>
                  <a:pt x="59588" y="1315426"/>
                  <a:pt x="64714" y="1295592"/>
                  <a:pt x="72572" y="1277257"/>
                </a:cubicBezTo>
                <a:cubicBezTo>
                  <a:pt x="79443" y="1261224"/>
                  <a:pt x="94515" y="1249655"/>
                  <a:pt x="101600" y="1233715"/>
                </a:cubicBezTo>
                <a:cubicBezTo>
                  <a:pt x="114027" y="1205753"/>
                  <a:pt x="113656" y="1172089"/>
                  <a:pt x="130629" y="1146629"/>
                </a:cubicBezTo>
                <a:cubicBezTo>
                  <a:pt x="140305" y="1132115"/>
                  <a:pt x="146530" y="1114573"/>
                  <a:pt x="159658" y="1103086"/>
                </a:cubicBezTo>
                <a:cubicBezTo>
                  <a:pt x="221084" y="1049339"/>
                  <a:pt x="230480" y="1050450"/>
                  <a:pt x="290286" y="1030515"/>
                </a:cubicBezTo>
                <a:cubicBezTo>
                  <a:pt x="304800" y="1016001"/>
                  <a:pt x="320688" y="1002741"/>
                  <a:pt x="333829" y="986972"/>
                </a:cubicBezTo>
                <a:cubicBezTo>
                  <a:pt x="434873" y="865720"/>
                  <a:pt x="279183" y="1027106"/>
                  <a:pt x="406400" y="899886"/>
                </a:cubicBezTo>
                <a:cubicBezTo>
                  <a:pt x="442884" y="790439"/>
                  <a:pt x="393670" y="925346"/>
                  <a:pt x="449943" y="812800"/>
                </a:cubicBezTo>
                <a:cubicBezTo>
                  <a:pt x="458573" y="795541"/>
                  <a:pt x="476646" y="725156"/>
                  <a:pt x="478972" y="711200"/>
                </a:cubicBezTo>
                <a:cubicBezTo>
                  <a:pt x="492541" y="629782"/>
                  <a:pt x="496343" y="546055"/>
                  <a:pt x="508000" y="464457"/>
                </a:cubicBezTo>
                <a:cubicBezTo>
                  <a:pt x="511489" y="440035"/>
                  <a:pt x="516968" y="415924"/>
                  <a:pt x="522515" y="391886"/>
                </a:cubicBezTo>
                <a:cubicBezTo>
                  <a:pt x="531486" y="353012"/>
                  <a:pt x="529413" y="308967"/>
                  <a:pt x="551543" y="275772"/>
                </a:cubicBezTo>
                <a:cubicBezTo>
                  <a:pt x="587022" y="222554"/>
                  <a:pt x="596699" y="183847"/>
                  <a:pt x="653143" y="159657"/>
                </a:cubicBezTo>
                <a:cubicBezTo>
                  <a:pt x="671478" y="151799"/>
                  <a:pt x="691848" y="149981"/>
                  <a:pt x="711200" y="145143"/>
                </a:cubicBezTo>
                <a:cubicBezTo>
                  <a:pt x="798286" y="149981"/>
                  <a:pt x="885631" y="151388"/>
                  <a:pt x="972458" y="159657"/>
                </a:cubicBezTo>
                <a:cubicBezTo>
                  <a:pt x="987688" y="161108"/>
                  <a:pt x="1001065" y="170853"/>
                  <a:pt x="1016000" y="174172"/>
                </a:cubicBezTo>
                <a:cubicBezTo>
                  <a:pt x="1044728" y="180556"/>
                  <a:pt x="1074057" y="183848"/>
                  <a:pt x="1103086" y="188686"/>
                </a:cubicBezTo>
                <a:cubicBezTo>
                  <a:pt x="1190172" y="183848"/>
                  <a:pt x="1277481" y="182069"/>
                  <a:pt x="1364343" y="174172"/>
                </a:cubicBezTo>
                <a:cubicBezTo>
                  <a:pt x="1384209" y="172366"/>
                  <a:pt x="1404065" y="167515"/>
                  <a:pt x="1422400" y="159657"/>
                </a:cubicBezTo>
                <a:cubicBezTo>
                  <a:pt x="1619332" y="75257"/>
                  <a:pt x="1326027" y="177266"/>
                  <a:pt x="1509486" y="116115"/>
                </a:cubicBezTo>
                <a:cubicBezTo>
                  <a:pt x="1524000" y="106439"/>
                  <a:pt x="1537088" y="94171"/>
                  <a:pt x="1553029" y="87086"/>
                </a:cubicBezTo>
                <a:cubicBezTo>
                  <a:pt x="1580991" y="74658"/>
                  <a:pt x="1614655" y="75030"/>
                  <a:pt x="1640115" y="58057"/>
                </a:cubicBezTo>
                <a:cubicBezTo>
                  <a:pt x="1654629" y="48381"/>
                  <a:pt x="1668056" y="36830"/>
                  <a:pt x="1683658" y="29029"/>
                </a:cubicBezTo>
                <a:cubicBezTo>
                  <a:pt x="1719388" y="11164"/>
                  <a:pt x="1780840" y="5575"/>
                  <a:pt x="1814286" y="0"/>
                </a:cubicBezTo>
                <a:cubicBezTo>
                  <a:pt x="1877181" y="4838"/>
                  <a:pt x="1940663" y="4677"/>
                  <a:pt x="2002972" y="14515"/>
                </a:cubicBezTo>
                <a:cubicBezTo>
                  <a:pt x="2033196" y="19287"/>
                  <a:pt x="2061029" y="33867"/>
                  <a:pt x="2090058" y="43543"/>
                </a:cubicBezTo>
                <a:lnTo>
                  <a:pt x="2177143" y="72572"/>
                </a:lnTo>
                <a:cubicBezTo>
                  <a:pt x="2191657" y="77410"/>
                  <a:pt x="2205843" y="83375"/>
                  <a:pt x="2220686" y="87086"/>
                </a:cubicBezTo>
                <a:cubicBezTo>
                  <a:pt x="2259391" y="96762"/>
                  <a:pt x="2298951" y="103499"/>
                  <a:pt x="2336800" y="116115"/>
                </a:cubicBezTo>
                <a:cubicBezTo>
                  <a:pt x="2351314" y="120953"/>
                  <a:pt x="2365632" y="126426"/>
                  <a:pt x="2380343" y="130629"/>
                </a:cubicBezTo>
                <a:cubicBezTo>
                  <a:pt x="2484665" y="160435"/>
                  <a:pt x="2391222" y="129719"/>
                  <a:pt x="2510972" y="159657"/>
                </a:cubicBezTo>
                <a:cubicBezTo>
                  <a:pt x="2525815" y="163368"/>
                  <a:pt x="2539804" y="169969"/>
                  <a:pt x="2554515" y="174172"/>
                </a:cubicBezTo>
                <a:cubicBezTo>
                  <a:pt x="2602337" y="187836"/>
                  <a:pt x="2635266" y="193225"/>
                  <a:pt x="2685143" y="203200"/>
                </a:cubicBezTo>
                <a:cubicBezTo>
                  <a:pt x="3233981" y="178253"/>
                  <a:pt x="2830072" y="217756"/>
                  <a:pt x="3120572" y="159657"/>
                </a:cubicBezTo>
                <a:cubicBezTo>
                  <a:pt x="3144762" y="154819"/>
                  <a:pt x="3169343" y="151634"/>
                  <a:pt x="3193143" y="145143"/>
                </a:cubicBezTo>
                <a:cubicBezTo>
                  <a:pt x="3222664" y="137092"/>
                  <a:pt x="3280229" y="116115"/>
                  <a:pt x="3280229" y="116115"/>
                </a:cubicBezTo>
                <a:cubicBezTo>
                  <a:pt x="3352800" y="120953"/>
                  <a:pt x="3426200" y="118672"/>
                  <a:pt x="3497943" y="130629"/>
                </a:cubicBezTo>
                <a:cubicBezTo>
                  <a:pt x="3515150" y="133497"/>
                  <a:pt x="3525884" y="151856"/>
                  <a:pt x="3541486" y="159657"/>
                </a:cubicBezTo>
                <a:cubicBezTo>
                  <a:pt x="3555170" y="166499"/>
                  <a:pt x="3570515" y="169334"/>
                  <a:pt x="3585029" y="174172"/>
                </a:cubicBezTo>
                <a:cubicBezTo>
                  <a:pt x="3716372" y="305515"/>
                  <a:pt x="3542971" y="122934"/>
                  <a:pt x="3657600" y="275772"/>
                </a:cubicBezTo>
                <a:cubicBezTo>
                  <a:pt x="3692795" y="322698"/>
                  <a:pt x="3715320" y="333603"/>
                  <a:pt x="3759200" y="362857"/>
                </a:cubicBezTo>
                <a:cubicBezTo>
                  <a:pt x="3836613" y="478976"/>
                  <a:pt x="3735007" y="338662"/>
                  <a:pt x="3831772" y="435429"/>
                </a:cubicBezTo>
                <a:cubicBezTo>
                  <a:pt x="3897423" y="501080"/>
                  <a:pt x="3819574" y="465230"/>
                  <a:pt x="3904343" y="493486"/>
                </a:cubicBezTo>
                <a:cubicBezTo>
                  <a:pt x="3972076" y="488648"/>
                  <a:pt x="4040052" y="486471"/>
                  <a:pt x="4107543" y="478972"/>
                </a:cubicBezTo>
                <a:cubicBezTo>
                  <a:pt x="4148998" y="474366"/>
                  <a:pt x="4217676" y="444181"/>
                  <a:pt x="4252686" y="435429"/>
                </a:cubicBezTo>
                <a:cubicBezTo>
                  <a:pt x="4325586" y="417204"/>
                  <a:pt x="4291819" y="427223"/>
                  <a:pt x="4354286" y="406400"/>
                </a:cubicBezTo>
                <a:cubicBezTo>
                  <a:pt x="4382120" y="408388"/>
                  <a:pt x="4550503" y="386785"/>
                  <a:pt x="4601029" y="449943"/>
                </a:cubicBezTo>
                <a:cubicBezTo>
                  <a:pt x="4610586" y="461890"/>
                  <a:pt x="4608701" y="479802"/>
                  <a:pt x="4615543" y="493486"/>
                </a:cubicBezTo>
                <a:cubicBezTo>
                  <a:pt x="4623344" y="509088"/>
                  <a:pt x="4634896" y="522515"/>
                  <a:pt x="4644572" y="537029"/>
                </a:cubicBezTo>
                <a:lnTo>
                  <a:pt x="4673600" y="624115"/>
                </a:lnTo>
                <a:lnTo>
                  <a:pt x="4688115" y="667657"/>
                </a:lnTo>
                <a:cubicBezTo>
                  <a:pt x="4693689" y="701102"/>
                  <a:pt x="4699278" y="762556"/>
                  <a:pt x="4717143" y="798286"/>
                </a:cubicBezTo>
                <a:cubicBezTo>
                  <a:pt x="4747381" y="858762"/>
                  <a:pt x="4767944" y="856343"/>
                  <a:pt x="4833258" y="899886"/>
                </a:cubicBezTo>
                <a:cubicBezTo>
                  <a:pt x="4902263" y="945890"/>
                  <a:pt x="4860245" y="923397"/>
                  <a:pt x="4963886" y="957943"/>
                </a:cubicBezTo>
                <a:lnTo>
                  <a:pt x="5007429" y="972457"/>
                </a:lnTo>
                <a:cubicBezTo>
                  <a:pt x="5021943" y="977295"/>
                  <a:pt x="5035718" y="985799"/>
                  <a:pt x="5050972" y="986972"/>
                </a:cubicBezTo>
                <a:lnTo>
                  <a:pt x="5239658" y="1001486"/>
                </a:lnTo>
                <a:cubicBezTo>
                  <a:pt x="5282469" y="1030028"/>
                  <a:pt x="5291821" y="1032152"/>
                  <a:pt x="5326743" y="1074057"/>
                </a:cubicBezTo>
                <a:cubicBezTo>
                  <a:pt x="5337911" y="1087458"/>
                  <a:pt x="5346096" y="1103086"/>
                  <a:pt x="5355772" y="1117600"/>
                </a:cubicBezTo>
                <a:cubicBezTo>
                  <a:pt x="5381279" y="1194122"/>
                  <a:pt x="5353428" y="1132205"/>
                  <a:pt x="5413829" y="1204686"/>
                </a:cubicBezTo>
                <a:cubicBezTo>
                  <a:pt x="5474305" y="1277257"/>
                  <a:pt x="5406573" y="1224039"/>
                  <a:pt x="5486400" y="1277257"/>
                </a:cubicBezTo>
                <a:cubicBezTo>
                  <a:pt x="5563813" y="1393376"/>
                  <a:pt x="5462207" y="1253062"/>
                  <a:pt x="5558972" y="1349829"/>
                </a:cubicBezTo>
                <a:cubicBezTo>
                  <a:pt x="5571307" y="1362164"/>
                  <a:pt x="5574872" y="1381885"/>
                  <a:pt x="5588000" y="1393372"/>
                </a:cubicBezTo>
                <a:cubicBezTo>
                  <a:pt x="5614256" y="1416346"/>
                  <a:pt x="5646057" y="1432077"/>
                  <a:pt x="5675086" y="1451429"/>
                </a:cubicBezTo>
                <a:cubicBezTo>
                  <a:pt x="5689600" y="1461105"/>
                  <a:pt x="5701422" y="1477589"/>
                  <a:pt x="5718629" y="1480457"/>
                </a:cubicBezTo>
                <a:lnTo>
                  <a:pt x="5805715" y="1494972"/>
                </a:lnTo>
                <a:cubicBezTo>
                  <a:pt x="5846951" y="1659921"/>
                  <a:pt x="5829585" y="1567200"/>
                  <a:pt x="5805715" y="1901372"/>
                </a:cubicBezTo>
                <a:cubicBezTo>
                  <a:pt x="5804294" y="1921269"/>
                  <a:pt x="5797508" y="1940505"/>
                  <a:pt x="5791200" y="1959429"/>
                </a:cubicBezTo>
                <a:cubicBezTo>
                  <a:pt x="5782961" y="1984146"/>
                  <a:pt x="5771076" y="2007515"/>
                  <a:pt x="5762172" y="2032000"/>
                </a:cubicBezTo>
                <a:cubicBezTo>
                  <a:pt x="5751715" y="2060757"/>
                  <a:pt x="5744507" y="2090676"/>
                  <a:pt x="5733143" y="2119086"/>
                </a:cubicBezTo>
                <a:cubicBezTo>
                  <a:pt x="5723467" y="2143276"/>
                  <a:pt x="5711602" y="2166702"/>
                  <a:pt x="5704115" y="2191657"/>
                </a:cubicBezTo>
                <a:cubicBezTo>
                  <a:pt x="5697026" y="2215286"/>
                  <a:pt x="5694952" y="2240147"/>
                  <a:pt x="5689600" y="2264229"/>
                </a:cubicBezTo>
                <a:cubicBezTo>
                  <a:pt x="5683935" y="2289723"/>
                  <a:pt x="5671761" y="2339720"/>
                  <a:pt x="5660572" y="2365829"/>
                </a:cubicBezTo>
                <a:cubicBezTo>
                  <a:pt x="5631541" y="2433568"/>
                  <a:pt x="5619035" y="2428372"/>
                  <a:pt x="5602515" y="2510972"/>
                </a:cubicBezTo>
                <a:cubicBezTo>
                  <a:pt x="5591408" y="2566506"/>
                  <a:pt x="5576625" y="2652386"/>
                  <a:pt x="5558972" y="2714172"/>
                </a:cubicBezTo>
                <a:cubicBezTo>
                  <a:pt x="5554769" y="2728883"/>
                  <a:pt x="5551300" y="2744031"/>
                  <a:pt x="5544458" y="2757715"/>
                </a:cubicBezTo>
                <a:cubicBezTo>
                  <a:pt x="5536657" y="2773317"/>
                  <a:pt x="5529050" y="2790360"/>
                  <a:pt x="5515429" y="2801257"/>
                </a:cubicBezTo>
                <a:cubicBezTo>
                  <a:pt x="5503482" y="2810814"/>
                  <a:pt x="5485260" y="2808342"/>
                  <a:pt x="5471886" y="2815772"/>
                </a:cubicBezTo>
                <a:cubicBezTo>
                  <a:pt x="5441388" y="2832715"/>
                  <a:pt x="5384800" y="2873829"/>
                  <a:pt x="5384800" y="2873829"/>
                </a:cubicBezTo>
                <a:lnTo>
                  <a:pt x="5326743" y="2960915"/>
                </a:lnTo>
                <a:cubicBezTo>
                  <a:pt x="5317067" y="2975429"/>
                  <a:pt x="5303231" y="2987909"/>
                  <a:pt x="5297715" y="3004457"/>
                </a:cubicBezTo>
                <a:lnTo>
                  <a:pt x="5268686" y="3091543"/>
                </a:lnTo>
                <a:cubicBezTo>
                  <a:pt x="5273524" y="3154438"/>
                  <a:pt x="5273362" y="3217920"/>
                  <a:pt x="5283200" y="3280229"/>
                </a:cubicBezTo>
                <a:cubicBezTo>
                  <a:pt x="5287972" y="3310453"/>
                  <a:pt x="5304808" y="3337630"/>
                  <a:pt x="5312229" y="3367315"/>
                </a:cubicBezTo>
                <a:lnTo>
                  <a:pt x="5326743" y="3425372"/>
                </a:lnTo>
                <a:cubicBezTo>
                  <a:pt x="5321905" y="3526972"/>
                  <a:pt x="5324845" y="3629242"/>
                  <a:pt x="5312229" y="3730172"/>
                </a:cubicBezTo>
                <a:cubicBezTo>
                  <a:pt x="5310065" y="3747481"/>
                  <a:pt x="5296328" y="3762228"/>
                  <a:pt x="5283200" y="3773715"/>
                </a:cubicBezTo>
                <a:cubicBezTo>
                  <a:pt x="5256944" y="3796689"/>
                  <a:pt x="5229213" y="3820740"/>
                  <a:pt x="5196115" y="3831772"/>
                </a:cubicBezTo>
                <a:lnTo>
                  <a:pt x="5152572" y="3846286"/>
                </a:lnTo>
                <a:cubicBezTo>
                  <a:pt x="5075158" y="3962405"/>
                  <a:pt x="5176766" y="3822091"/>
                  <a:pt x="5080000" y="3918857"/>
                </a:cubicBezTo>
                <a:cubicBezTo>
                  <a:pt x="5056429" y="3942428"/>
                  <a:pt x="5037118" y="3993900"/>
                  <a:pt x="5021943" y="4020457"/>
                </a:cubicBezTo>
                <a:cubicBezTo>
                  <a:pt x="5013288" y="4035603"/>
                  <a:pt x="5000716" y="4048398"/>
                  <a:pt x="4992915" y="4064000"/>
                </a:cubicBezTo>
                <a:cubicBezTo>
                  <a:pt x="4986073" y="4077684"/>
                  <a:pt x="4985242" y="4093859"/>
                  <a:pt x="4978400" y="4107543"/>
                </a:cubicBezTo>
                <a:cubicBezTo>
                  <a:pt x="4970599" y="4123145"/>
                  <a:pt x="4957173" y="4135484"/>
                  <a:pt x="4949372" y="4151086"/>
                </a:cubicBezTo>
                <a:cubicBezTo>
                  <a:pt x="4942530" y="4164770"/>
                  <a:pt x="4939061" y="4179918"/>
                  <a:pt x="4934858" y="4194629"/>
                </a:cubicBezTo>
                <a:cubicBezTo>
                  <a:pt x="4905937" y="4295849"/>
                  <a:pt x="4934344" y="4211451"/>
                  <a:pt x="4905829" y="4339772"/>
                </a:cubicBezTo>
                <a:cubicBezTo>
                  <a:pt x="4902510" y="4354707"/>
                  <a:pt x="4903765" y="4374422"/>
                  <a:pt x="4891315" y="4383315"/>
                </a:cubicBezTo>
                <a:cubicBezTo>
                  <a:pt x="4866416" y="4401100"/>
                  <a:pt x="4804229" y="4412343"/>
                  <a:pt x="4804229" y="4412343"/>
                </a:cubicBezTo>
                <a:cubicBezTo>
                  <a:pt x="4775200" y="4431695"/>
                  <a:pt x="4728175" y="4437302"/>
                  <a:pt x="4717143" y="4470400"/>
                </a:cubicBezTo>
                <a:lnTo>
                  <a:pt x="4702629" y="4513943"/>
                </a:lnTo>
                <a:lnTo>
                  <a:pt x="4717143" y="4455886"/>
                </a:lnTo>
                <a:close/>
              </a:path>
            </a:pathLst>
          </a:custGeom>
          <a:blipFill rotWithShape="1">
            <a:blip r:embed="rId3">
              <a:alphaModFix amt="25000"/>
            </a:blip>
            <a:stretch>
              <a:fillRect b="0" l="0" r="0" t="0"/>
            </a:stretch>
          </a:blipFill>
          <a:ln cap="flat" cmpd="sng" w="12700">
            <a:solidFill>
              <a:srgbClr val="8DA9DB"/>
            </a:solidFill>
            <a:prstDash val="solid"/>
            <a:miter lim="800000"/>
            <a:headEnd len="sm" w="sm" type="none"/>
            <a:tailEnd len="sm" w="sm" type="none"/>
          </a:ln>
          <a:effectLst>
            <a:outerShdw blurRad="50800" rotWithShape="0" algn="tl" dir="2700000" dist="762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7" name="Google Shape;367;p46"/>
          <p:cNvSpPr txBox="1"/>
          <p:nvPr/>
        </p:nvSpPr>
        <p:spPr>
          <a:xfrm>
            <a:off x="319314" y="30594"/>
            <a:ext cx="11364600" cy="1325700"/>
          </a:xfrm>
          <a:prstGeom prst="rect">
            <a:avLst/>
          </a:prstGeom>
          <a:noFill/>
          <a:ln>
            <a:noFill/>
          </a:ln>
        </p:spPr>
        <p:txBody>
          <a:bodyPr anchorCtr="0" anchor="ctr" bIns="45700" lIns="91425" spcFirstLastPara="1" rIns="91425" wrap="square" tIns="45700">
            <a:normAutofit fontScale="92500"/>
          </a:bodyPr>
          <a:lstStyle/>
          <a:p>
            <a:pPr indent="0" lvl="0" marL="0" marR="0" rtl="0" algn="ctr">
              <a:lnSpc>
                <a:spcPct val="90000"/>
              </a:lnSpc>
              <a:spcBef>
                <a:spcPts val="0"/>
              </a:spcBef>
              <a:spcAft>
                <a:spcPts val="0"/>
              </a:spcAft>
              <a:buClr>
                <a:schemeClr val="dk1"/>
              </a:buClr>
              <a:buSzPct val="100000"/>
              <a:buFont typeface="Calibri"/>
              <a:buNone/>
            </a:pPr>
            <a:r>
              <a:rPr b="1" lang="en-US" sz="4400">
                <a:solidFill>
                  <a:srgbClr val="1C4587"/>
                </a:solidFill>
                <a:latin typeface="Calibri"/>
                <a:ea typeface="Calibri"/>
                <a:cs typeface="Calibri"/>
                <a:sym typeface="Calibri"/>
              </a:rPr>
              <a:t>…We also can make choices about the social waters </a:t>
            </a:r>
            <a:endParaRPr>
              <a:solidFill>
                <a:srgbClr val="1C4587"/>
              </a:solidFill>
            </a:endParaRPr>
          </a:p>
          <a:p>
            <a:pPr indent="0" lvl="0" marL="0" marR="0" rtl="0" algn="ctr">
              <a:lnSpc>
                <a:spcPct val="90000"/>
              </a:lnSpc>
              <a:spcBef>
                <a:spcPts val="0"/>
              </a:spcBef>
              <a:spcAft>
                <a:spcPts val="0"/>
              </a:spcAft>
              <a:buClr>
                <a:schemeClr val="dk1"/>
              </a:buClr>
              <a:buSzPct val="100000"/>
              <a:buFont typeface="Calibri"/>
              <a:buNone/>
            </a:pPr>
            <a:r>
              <a:rPr b="1" lang="en-US" sz="4400">
                <a:solidFill>
                  <a:srgbClr val="1C4587"/>
                </a:solidFill>
                <a:latin typeface="Calibri"/>
                <a:ea typeface="Calibri"/>
                <a:cs typeface="Calibri"/>
                <a:sym typeface="Calibri"/>
              </a:rPr>
              <a:t>in which we swim  </a:t>
            </a:r>
            <a:endParaRPr>
              <a:solidFill>
                <a:srgbClr val="1C4587"/>
              </a:solidFill>
            </a:endParaRPr>
          </a:p>
        </p:txBody>
      </p:sp>
      <p:sp>
        <p:nvSpPr>
          <p:cNvPr id="368" name="Google Shape;368;p46"/>
          <p:cNvSpPr/>
          <p:nvPr/>
        </p:nvSpPr>
        <p:spPr>
          <a:xfrm>
            <a:off x="3349138" y="2330698"/>
            <a:ext cx="5388600" cy="25014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3500">
                <a:solidFill>
                  <a:schemeClr val="dk1"/>
                </a:solidFill>
                <a:latin typeface="Calibri"/>
                <a:ea typeface="Calibri"/>
                <a:cs typeface="Calibri"/>
                <a:sym typeface="Calibri"/>
              </a:rPr>
              <a:t>"The [groups] we belong to shape our behavior…. [You can choose to] join a group where your desired behavior is the normal behavior." ~James Clear</a:t>
            </a:r>
            <a:endParaRPr sz="3500">
              <a:solidFill>
                <a:schemeClr val="dk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47"/>
          <p:cNvSpPr txBox="1"/>
          <p:nvPr/>
        </p:nvSpPr>
        <p:spPr>
          <a:xfrm>
            <a:off x="838200" y="22272"/>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t/>
            </a:r>
            <a:endParaRPr/>
          </a:p>
        </p:txBody>
      </p:sp>
      <p:sp>
        <p:nvSpPr>
          <p:cNvPr id="375" name="Google Shape;375;p47"/>
          <p:cNvSpPr txBox="1"/>
          <p:nvPr>
            <p:ph idx="1" type="body"/>
          </p:nvPr>
        </p:nvSpPr>
        <p:spPr>
          <a:xfrm>
            <a:off x="759450" y="1874850"/>
            <a:ext cx="10673100" cy="2717400"/>
          </a:xfrm>
          <a:prstGeom prst="rect">
            <a:avLst/>
          </a:prstGeom>
          <a:solidFill>
            <a:schemeClr val="lt1"/>
          </a:solidFill>
          <a:ln cap="flat" cmpd="sng" w="9525">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260350" lvl="0" marL="228600" rtl="0" algn="l">
              <a:lnSpc>
                <a:spcPct val="90000"/>
              </a:lnSpc>
              <a:spcBef>
                <a:spcPts val="0"/>
              </a:spcBef>
              <a:spcAft>
                <a:spcPts val="0"/>
              </a:spcAft>
              <a:buClr>
                <a:srgbClr val="D9D9D9"/>
              </a:buClr>
              <a:buSzPts val="3300"/>
              <a:buChar char="•"/>
            </a:pPr>
            <a:r>
              <a:rPr lang="en-US" sz="3300">
                <a:solidFill>
                  <a:srgbClr val="D9D9D9"/>
                </a:solidFill>
              </a:rPr>
              <a:t>Relationship with self </a:t>
            </a:r>
            <a:endParaRPr sz="3300">
              <a:solidFill>
                <a:srgbClr val="D9D9D9"/>
              </a:solidFill>
            </a:endParaRPr>
          </a:p>
          <a:p>
            <a:pPr indent="-260350" lvl="0" marL="228600" rtl="0" algn="l">
              <a:lnSpc>
                <a:spcPct val="90000"/>
              </a:lnSpc>
              <a:spcBef>
                <a:spcPts val="1000"/>
              </a:spcBef>
              <a:spcAft>
                <a:spcPts val="0"/>
              </a:spcAft>
              <a:buClr>
                <a:srgbClr val="1C4587"/>
              </a:buClr>
              <a:buSzPts val="3300"/>
              <a:buChar char="•"/>
            </a:pPr>
            <a:r>
              <a:rPr b="1" lang="en-US" sz="3300">
                <a:solidFill>
                  <a:srgbClr val="1C4587"/>
                </a:solidFill>
              </a:rPr>
              <a:t>Relationship with family, close friends, close support networks (</a:t>
            </a:r>
            <a:r>
              <a:rPr b="1" i="1" lang="en-US" sz="3300">
                <a:solidFill>
                  <a:srgbClr val="E3760B"/>
                </a:solidFill>
              </a:rPr>
              <a:t>Bonding</a:t>
            </a:r>
            <a:r>
              <a:rPr b="1" lang="en-US" sz="3300">
                <a:solidFill>
                  <a:srgbClr val="1C4587"/>
                </a:solidFill>
              </a:rPr>
              <a:t> social capital, connections that </a:t>
            </a:r>
            <a:r>
              <a:rPr b="1" i="1" lang="en-US" sz="3300">
                <a:solidFill>
                  <a:srgbClr val="E3760B"/>
                </a:solidFill>
              </a:rPr>
              <a:t>Build</a:t>
            </a:r>
            <a:r>
              <a:rPr b="1" lang="en-US" sz="3300">
                <a:solidFill>
                  <a:srgbClr val="1C4587"/>
                </a:solidFill>
              </a:rPr>
              <a:t>)</a:t>
            </a:r>
            <a:endParaRPr b="1" sz="3300">
              <a:solidFill>
                <a:srgbClr val="1C4587"/>
              </a:solidFill>
            </a:endParaRPr>
          </a:p>
          <a:p>
            <a:pPr indent="-260350" lvl="0" marL="228600" rtl="0" algn="l">
              <a:lnSpc>
                <a:spcPct val="90000"/>
              </a:lnSpc>
              <a:spcBef>
                <a:spcPts val="1000"/>
              </a:spcBef>
              <a:spcAft>
                <a:spcPts val="0"/>
              </a:spcAft>
              <a:buClr>
                <a:srgbClr val="D9D9D9"/>
              </a:buClr>
              <a:buSzPts val="3300"/>
              <a:buChar char="•"/>
            </a:pPr>
            <a:r>
              <a:rPr lang="en-US" sz="3300">
                <a:solidFill>
                  <a:srgbClr val="D9D9D9"/>
                </a:solidFill>
              </a:rPr>
              <a:t>The “getting things done” connections (including weak and dormant ties) (</a:t>
            </a:r>
            <a:r>
              <a:rPr i="1" lang="en-US" sz="3300">
                <a:solidFill>
                  <a:srgbClr val="D9D9D9"/>
                </a:solidFill>
              </a:rPr>
              <a:t>Bridging</a:t>
            </a:r>
            <a:r>
              <a:rPr lang="en-US" sz="3300">
                <a:solidFill>
                  <a:srgbClr val="D9D9D9"/>
                </a:solidFill>
              </a:rPr>
              <a:t> social capital)</a:t>
            </a:r>
            <a:endParaRPr sz="3300">
              <a:solidFill>
                <a:srgbClr val="D9D9D9"/>
              </a:solidFill>
            </a:endParaRPr>
          </a:p>
        </p:txBody>
      </p:sp>
      <p:sp>
        <p:nvSpPr>
          <p:cNvPr id="376" name="Google Shape;376;p47"/>
          <p:cNvSpPr txBox="1"/>
          <p:nvPr/>
        </p:nvSpPr>
        <p:spPr>
          <a:xfrm>
            <a:off x="1187225" y="553875"/>
            <a:ext cx="9642000" cy="12237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b="1" lang="en-US" sz="4400">
                <a:solidFill>
                  <a:srgbClr val="1C4587"/>
                </a:solidFill>
                <a:latin typeface="Calibri"/>
                <a:ea typeface="Calibri"/>
                <a:cs typeface="Calibri"/>
                <a:sym typeface="Calibri"/>
              </a:rPr>
              <a:t>Let's Go Back to </a:t>
            </a:r>
            <a:r>
              <a:rPr b="1" i="1" lang="en-US" sz="4400">
                <a:solidFill>
                  <a:srgbClr val="E3760B"/>
                </a:solidFill>
                <a:latin typeface="Calibri"/>
                <a:ea typeface="Calibri"/>
                <a:cs typeface="Calibri"/>
                <a:sym typeface="Calibri"/>
              </a:rPr>
              <a:t>Bonding</a:t>
            </a:r>
            <a:r>
              <a:rPr b="1" lang="en-US" sz="4400">
                <a:solidFill>
                  <a:srgbClr val="E3760B"/>
                </a:solidFill>
                <a:latin typeface="Calibri"/>
                <a:ea typeface="Calibri"/>
                <a:cs typeface="Calibri"/>
                <a:sym typeface="Calibri"/>
              </a:rPr>
              <a:t> </a:t>
            </a:r>
            <a:endParaRPr b="1" sz="4400">
              <a:solidFill>
                <a:srgbClr val="1C4587"/>
              </a:solidFill>
              <a:latin typeface="Calibri"/>
              <a:ea typeface="Calibri"/>
              <a:cs typeface="Calibri"/>
              <a:sym typeface="Calibri"/>
            </a:endParaRPr>
          </a:p>
          <a:p>
            <a:pPr indent="0" lvl="0" marL="0" rtl="0" algn="ctr">
              <a:lnSpc>
                <a:spcPct val="90000"/>
              </a:lnSpc>
              <a:spcBef>
                <a:spcPts val="0"/>
              </a:spcBef>
              <a:spcAft>
                <a:spcPts val="0"/>
              </a:spcAft>
              <a:buNone/>
            </a:pPr>
            <a:r>
              <a:rPr lang="en-US" sz="3100">
                <a:solidFill>
                  <a:srgbClr val="1C4587"/>
                </a:solidFill>
                <a:latin typeface="Calibri"/>
                <a:ea typeface="Calibri"/>
                <a:cs typeface="Calibri"/>
                <a:sym typeface="Calibri"/>
              </a:rPr>
              <a:t>Attachment, Relationship-building, Presence…</a:t>
            </a:r>
            <a:endParaRPr sz="3100">
              <a:solidFill>
                <a:srgbClr val="1C4587"/>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21"/>
          <p:cNvSpPr txBox="1"/>
          <p:nvPr>
            <p:ph type="title"/>
          </p:nvPr>
        </p:nvSpPr>
        <p:spPr>
          <a:xfrm>
            <a:off x="838200" y="365125"/>
            <a:ext cx="10515600" cy="1325700"/>
          </a:xfrm>
          <a:prstGeom prst="rect">
            <a:avLst/>
          </a:prstGeom>
          <a:solidFill>
            <a:schemeClr val="lt1"/>
          </a:solid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solidFill>
                  <a:srgbClr val="31538F"/>
                </a:solidFill>
              </a:rPr>
              <a:t>Agenda</a:t>
            </a:r>
            <a:endParaRPr b="1">
              <a:solidFill>
                <a:srgbClr val="31538F"/>
              </a:solidFill>
            </a:endParaRPr>
          </a:p>
        </p:txBody>
      </p:sp>
      <p:sp>
        <p:nvSpPr>
          <p:cNvPr id="152" name="Google Shape;152;p21"/>
          <p:cNvSpPr txBox="1"/>
          <p:nvPr>
            <p:ph idx="1" type="body"/>
          </p:nvPr>
        </p:nvSpPr>
        <p:spPr>
          <a:xfrm>
            <a:off x="410425" y="1574700"/>
            <a:ext cx="6967500" cy="2738100"/>
          </a:xfrm>
          <a:prstGeom prst="rect">
            <a:avLst/>
          </a:prstGeom>
          <a:solidFill>
            <a:schemeClr val="lt1"/>
          </a:solidFill>
          <a:ln cap="flat" cmpd="sng" w="9525">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228600" lvl="0" marL="228600" rtl="0" algn="l">
              <a:lnSpc>
                <a:spcPct val="115000"/>
              </a:lnSpc>
              <a:spcBef>
                <a:spcPts val="0"/>
              </a:spcBef>
              <a:spcAft>
                <a:spcPts val="0"/>
              </a:spcAft>
              <a:buClr>
                <a:schemeClr val="dk1"/>
              </a:buClr>
              <a:buSzPts val="3600"/>
              <a:buChar char="•"/>
            </a:pPr>
            <a:r>
              <a:rPr b="1" lang="en-US" sz="3600">
                <a:solidFill>
                  <a:schemeClr val="accent2"/>
                </a:solidFill>
              </a:rPr>
              <a:t> Check-in</a:t>
            </a:r>
            <a:endParaRPr sz="3600"/>
          </a:p>
          <a:p>
            <a:pPr indent="-228600" lvl="0" marL="228600" rtl="0" algn="l">
              <a:lnSpc>
                <a:spcPct val="115000"/>
              </a:lnSpc>
              <a:spcBef>
                <a:spcPts val="0"/>
              </a:spcBef>
              <a:spcAft>
                <a:spcPts val="0"/>
              </a:spcAft>
              <a:buClr>
                <a:schemeClr val="dk1"/>
              </a:buClr>
              <a:buSzPts val="3600"/>
              <a:buChar char="•"/>
            </a:pPr>
            <a:r>
              <a:rPr b="1" lang="en-US" sz="3600">
                <a:solidFill>
                  <a:schemeClr val="accent2"/>
                </a:solidFill>
              </a:rPr>
              <a:t> Survey Review &amp; Invitations</a:t>
            </a:r>
            <a:endParaRPr b="1" sz="3600">
              <a:solidFill>
                <a:schemeClr val="accent2"/>
              </a:solidFill>
            </a:endParaRPr>
          </a:p>
          <a:p>
            <a:pPr indent="-228600" lvl="0" marL="228600" rtl="0" algn="l">
              <a:lnSpc>
                <a:spcPct val="115000"/>
              </a:lnSpc>
              <a:spcBef>
                <a:spcPts val="0"/>
              </a:spcBef>
              <a:spcAft>
                <a:spcPts val="0"/>
              </a:spcAft>
              <a:buClr>
                <a:schemeClr val="dk1"/>
              </a:buClr>
              <a:buSzPts val="3600"/>
              <a:buChar char="•"/>
            </a:pPr>
            <a:r>
              <a:rPr b="1" lang="en-US" sz="3600">
                <a:solidFill>
                  <a:schemeClr val="accent2"/>
                </a:solidFill>
              </a:rPr>
              <a:t> Content/Concept</a:t>
            </a:r>
            <a:r>
              <a:rPr b="1" lang="en-US" sz="3600"/>
              <a:t> </a:t>
            </a:r>
            <a:r>
              <a:rPr lang="en-US" sz="3600"/>
              <a:t>Sharing  </a:t>
            </a:r>
            <a:endParaRPr sz="3600"/>
          </a:p>
          <a:p>
            <a:pPr indent="-228600" lvl="0" marL="228600" rtl="0" algn="l">
              <a:lnSpc>
                <a:spcPct val="115000"/>
              </a:lnSpc>
              <a:spcBef>
                <a:spcPts val="0"/>
              </a:spcBef>
              <a:spcAft>
                <a:spcPts val="0"/>
              </a:spcAft>
              <a:buSzPts val="3600"/>
              <a:buChar char="•"/>
            </a:pPr>
            <a:r>
              <a:rPr b="1" lang="en-US" sz="3600">
                <a:solidFill>
                  <a:schemeClr val="accent2"/>
                </a:solidFill>
              </a:rPr>
              <a:t> Change-up: </a:t>
            </a:r>
            <a:r>
              <a:rPr lang="en-US" sz="3600"/>
              <a:t>Guest magician!</a:t>
            </a:r>
            <a:endParaRPr sz="3600"/>
          </a:p>
        </p:txBody>
      </p:sp>
      <p:pic>
        <p:nvPicPr>
          <p:cNvPr id="153" name="Google Shape;153;p21"/>
          <p:cNvPicPr preferRelativeResize="0"/>
          <p:nvPr/>
        </p:nvPicPr>
        <p:blipFill rotWithShape="1">
          <a:blip r:embed="rId3">
            <a:alphaModFix/>
          </a:blip>
          <a:srcRect b="0" l="0" r="0" t="0"/>
          <a:stretch/>
        </p:blipFill>
        <p:spPr>
          <a:xfrm>
            <a:off x="8267050" y="4419350"/>
            <a:ext cx="3086751" cy="23015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48"/>
          <p:cNvSpPr txBox="1"/>
          <p:nvPr/>
        </p:nvSpPr>
        <p:spPr>
          <a:xfrm>
            <a:off x="838200" y="22272"/>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t/>
            </a:r>
            <a:endParaRPr/>
          </a:p>
        </p:txBody>
      </p:sp>
      <p:pic>
        <p:nvPicPr>
          <p:cNvPr descr="Check out Ed’s new book, coauthored with Dr. Claudia M. Gold: https://thepowerofdiscord.com&#10;&#10;Copyright © 2007 ZERO TO THREE http://www.zerotothree.org &#10;Ed Tronick (http://www.umb.edu/Why_UMass/Ed_Tronick), director of UMass Boston's Infant-Parent Mental Health Program (http://www.umb.edu/academics/cla/psychology/professional_development/infant-parent-mental-health/) and Distinguished Professor of Psychology, discusses the cognitive abilities of infants to read and react to their social surroundings. The video is an excerpt from Lovett Productions' HELPING BABIES FROM THE BENCH: USING THE SCIENCE OF EARLY CHILDHOOD IN COURT.&#10;&#10;Using  the &quot;Still Face&quot; Experiment, in which a mother denies her baby attention for a short period of time, Tronick describes how prolonged lack of attention can move an infant from good socialization, to periods of bad but repairable socialization. In &quot;ugly&quot; situations the child does not receive any chance to return to the good, and may become stuck. &#10;&#10;To support the Infant-Parent Mental Health program, visit https://securelb.imodules.com/s/1355/campaign/index.aspx?sid=1355&amp;gid=3&amp;pgid=1925&amp;cid=4382&amp;appealcode=umbweb&amp;dids=78 and write &quot;Infant-Parent Mental Health Program&quot; in the &quot;Other&quot; field.&#10;&#10;For more information about Infant-Parent Mental Health, visit http://www.umb.edu/academics/cla/psychology/professional_development/infant-parent-mental-health/ &#10;&#10;To hear about Ed Tronick's work, visit http://www.youtube.com/watch?v=vmE3NfB_HhE" id="383" name="Google Shape;383;p48" title="Still Face Experiment: Dr. Edward Tronick">
            <a:hlinkClick r:id="rId3"/>
          </p:cNvPr>
          <p:cNvPicPr preferRelativeResize="0"/>
          <p:nvPr/>
        </p:nvPicPr>
        <p:blipFill>
          <a:blip r:embed="rId4">
            <a:alphaModFix/>
          </a:blip>
          <a:stretch>
            <a:fillRect/>
          </a:stretch>
        </p:blipFill>
        <p:spPr>
          <a:xfrm>
            <a:off x="1248950" y="3"/>
            <a:ext cx="9144000" cy="6858000"/>
          </a:xfrm>
          <a:prstGeom prst="rect">
            <a:avLst/>
          </a:prstGeom>
          <a:noFill/>
          <a:ln>
            <a:noFill/>
          </a:ln>
        </p:spPr>
      </p:pic>
      <p:sp>
        <p:nvSpPr>
          <p:cNvPr id="384" name="Google Shape;384;p48"/>
          <p:cNvSpPr txBox="1"/>
          <p:nvPr/>
        </p:nvSpPr>
        <p:spPr>
          <a:xfrm>
            <a:off x="2061700" y="5497850"/>
            <a:ext cx="7430700" cy="1262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500">
                <a:solidFill>
                  <a:schemeClr val="lt1"/>
                </a:solidFill>
                <a:latin typeface="Calibri"/>
                <a:ea typeface="Calibri"/>
                <a:cs typeface="Calibri"/>
                <a:sym typeface="Calibri"/>
              </a:rPr>
              <a:t> This video no longer appears on UMass's website. See next slide</a:t>
            </a:r>
            <a:endParaRPr sz="3500">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3"/>
                                        </p:tgtEl>
                                        <p:attrNameLst>
                                          <p:attrName>style.visibility</p:attrName>
                                        </p:attrNameLst>
                                      </p:cBhvr>
                                      <p:to>
                                        <p:strVal val="visible"/>
                                      </p:to>
                                    </p:set>
                                    <p:animEffect filter="fade" transition="in">
                                      <p:cBhvr>
                                        <p:cTn dur="1000"/>
                                        <p:tgtEl>
                                          <p:spTgt spid="3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p49"/>
          <p:cNvSpPr txBox="1"/>
          <p:nvPr/>
        </p:nvSpPr>
        <p:spPr>
          <a:xfrm>
            <a:off x="838200" y="22272"/>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t/>
            </a:r>
            <a:endParaRPr/>
          </a:p>
        </p:txBody>
      </p:sp>
      <p:sp>
        <p:nvSpPr>
          <p:cNvPr id="391" name="Google Shape;391;p49"/>
          <p:cNvSpPr txBox="1"/>
          <p:nvPr/>
        </p:nvSpPr>
        <p:spPr>
          <a:xfrm>
            <a:off x="2061700" y="5497850"/>
            <a:ext cx="7430700" cy="1046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solidFill>
                  <a:schemeClr val="lt1"/>
                </a:solidFill>
                <a:latin typeface="Calibri"/>
                <a:ea typeface="Calibri"/>
                <a:cs typeface="Calibri"/>
                <a:sym typeface="Calibri"/>
              </a:rPr>
              <a:t>Note: I did not show the last part of the video where Dr. Tronick shares his closing thoughts. There are links in the slide notes below that show the Still Face Experiment with dads as well. This video is not shown in the recording, but my research shows that the video can get recognition if embedded in a slide deck. The video appears on UMass's website.</a:t>
            </a:r>
            <a:endParaRPr>
              <a:solidFill>
                <a:schemeClr val="lt1"/>
              </a:solidFill>
              <a:latin typeface="Calibri"/>
              <a:ea typeface="Calibri"/>
              <a:cs typeface="Calibri"/>
              <a:sym typeface="Calibri"/>
            </a:endParaRPr>
          </a:p>
        </p:txBody>
      </p:sp>
      <p:sp>
        <p:nvSpPr>
          <p:cNvPr id="392" name="Google Shape;392;p49"/>
          <p:cNvSpPr txBox="1"/>
          <p:nvPr/>
        </p:nvSpPr>
        <p:spPr>
          <a:xfrm>
            <a:off x="4085375" y="699300"/>
            <a:ext cx="3000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t>https://vimeo.com/119255263</a:t>
            </a:r>
            <a:endParaRPr/>
          </a:p>
        </p:txBody>
      </p:sp>
      <p:pic>
        <p:nvPicPr>
          <p:cNvPr id="393" name="Google Shape;393;p49"/>
          <p:cNvPicPr preferRelativeResize="0"/>
          <p:nvPr/>
        </p:nvPicPr>
        <p:blipFill>
          <a:blip r:embed="rId3">
            <a:alphaModFix/>
          </a:blip>
          <a:stretch>
            <a:fillRect/>
          </a:stretch>
        </p:blipFill>
        <p:spPr>
          <a:xfrm>
            <a:off x="2238025" y="1169122"/>
            <a:ext cx="6863642" cy="3845077"/>
          </a:xfrm>
          <a:prstGeom prst="rect">
            <a:avLst/>
          </a:prstGeom>
          <a:noFill/>
          <a:ln>
            <a:noFill/>
          </a:ln>
        </p:spPr>
      </p:pic>
      <p:sp>
        <p:nvSpPr>
          <p:cNvPr id="394" name="Google Shape;394;p49"/>
          <p:cNvSpPr txBox="1"/>
          <p:nvPr/>
        </p:nvSpPr>
        <p:spPr>
          <a:xfrm>
            <a:off x="4085375" y="5170150"/>
            <a:ext cx="30000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t>Used to be called "The Still Face Experiment" </a:t>
            </a:r>
            <a:r>
              <a:rPr lang="en-US"/>
              <a:t>which</a:t>
            </a:r>
            <a:r>
              <a:rPr lang="en-US"/>
              <a:t> is no longer legally available</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pic>
        <p:nvPicPr>
          <p:cNvPr id="400" name="Google Shape;400;p50"/>
          <p:cNvPicPr preferRelativeResize="0"/>
          <p:nvPr/>
        </p:nvPicPr>
        <p:blipFill rotWithShape="1">
          <a:blip r:embed="rId3">
            <a:alphaModFix/>
          </a:blip>
          <a:srcRect b="9188" l="11948" r="15723" t="15002"/>
          <a:stretch/>
        </p:blipFill>
        <p:spPr>
          <a:xfrm>
            <a:off x="10771118" y="109141"/>
            <a:ext cx="1178674" cy="1039090"/>
          </a:xfrm>
          <a:prstGeom prst="rect">
            <a:avLst/>
          </a:prstGeom>
          <a:noFill/>
          <a:ln>
            <a:noFill/>
          </a:ln>
        </p:spPr>
      </p:pic>
      <p:sp>
        <p:nvSpPr>
          <p:cNvPr id="401" name="Google Shape;401;p50"/>
          <p:cNvSpPr txBox="1"/>
          <p:nvPr/>
        </p:nvSpPr>
        <p:spPr>
          <a:xfrm>
            <a:off x="1599150" y="294147"/>
            <a:ext cx="8293200" cy="1223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4000"/>
              <a:buFont typeface="Calibri"/>
              <a:buNone/>
            </a:pPr>
            <a:r>
              <a:rPr b="1" lang="en-US" sz="4000">
                <a:solidFill>
                  <a:srgbClr val="1C4587"/>
                </a:solidFill>
                <a:latin typeface="Calibri"/>
                <a:ea typeface="Calibri"/>
                <a:cs typeface="Calibri"/>
                <a:sym typeface="Calibri"/>
              </a:rPr>
              <a:t>A moment that changed (and is still impacting) my parenting</a:t>
            </a:r>
            <a:endParaRPr b="1" sz="4000">
              <a:solidFill>
                <a:srgbClr val="1C4587"/>
              </a:solidFill>
              <a:latin typeface="Calibri"/>
              <a:ea typeface="Calibri"/>
              <a:cs typeface="Calibri"/>
              <a:sym typeface="Calibri"/>
            </a:endParaRPr>
          </a:p>
          <a:p>
            <a:pPr indent="0" lvl="0" marL="0" marR="0" rtl="0" algn="ctr">
              <a:lnSpc>
                <a:spcPct val="90000"/>
              </a:lnSpc>
              <a:spcBef>
                <a:spcPts val="0"/>
              </a:spcBef>
              <a:spcAft>
                <a:spcPts val="0"/>
              </a:spcAft>
              <a:buClr>
                <a:schemeClr val="dk1"/>
              </a:buClr>
              <a:buSzPts val="4000"/>
              <a:buFont typeface="Calibri"/>
              <a:buNone/>
            </a:pPr>
            <a:r>
              <a:rPr lang="en-US" sz="3300">
                <a:solidFill>
                  <a:srgbClr val="1C4587"/>
                </a:solidFill>
                <a:latin typeface="Calibri"/>
                <a:ea typeface="Calibri"/>
                <a:cs typeface="Calibri"/>
                <a:sym typeface="Calibri"/>
              </a:rPr>
              <a:t>from author Toni Morrison</a:t>
            </a:r>
            <a:endParaRPr sz="3300">
              <a:solidFill>
                <a:srgbClr val="1C4587"/>
              </a:solidFill>
              <a:latin typeface="Calibri"/>
              <a:ea typeface="Calibri"/>
              <a:cs typeface="Calibri"/>
              <a:sym typeface="Calibri"/>
            </a:endParaRPr>
          </a:p>
        </p:txBody>
      </p:sp>
      <p:sp>
        <p:nvSpPr>
          <p:cNvPr id="402" name="Google Shape;402;p50"/>
          <p:cNvSpPr txBox="1"/>
          <p:nvPr/>
        </p:nvSpPr>
        <p:spPr>
          <a:xfrm>
            <a:off x="2185475" y="6104275"/>
            <a:ext cx="70584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400"/>
              <a:buFont typeface="Arial"/>
              <a:buNone/>
            </a:pPr>
            <a:r>
              <a:rPr lang="en-US" sz="1600" u="sng">
                <a:solidFill>
                  <a:schemeClr val="hlink"/>
                </a:solidFill>
                <a:latin typeface="Calibri"/>
                <a:ea typeface="Calibri"/>
                <a:cs typeface="Calibri"/>
                <a:sym typeface="Calibri"/>
                <a:hlinkClick r:id="rId4"/>
              </a:rPr>
              <a:t>https://www.oprah.com/oprahs-lifeclass/does-your-face-light-up-video</a:t>
            </a:r>
            <a:endParaRPr sz="1600">
              <a:solidFill>
                <a:schemeClr val="dk1"/>
              </a:solidFill>
              <a:latin typeface="Calibri"/>
              <a:ea typeface="Calibri"/>
              <a:cs typeface="Calibri"/>
              <a:sym typeface="Calibri"/>
            </a:endParaRPr>
          </a:p>
          <a:p>
            <a:pPr indent="0" lvl="0" marL="0" rtl="0" algn="ctr">
              <a:spcBef>
                <a:spcPts val="0"/>
              </a:spcBef>
              <a:spcAft>
                <a:spcPts val="0"/>
              </a:spcAft>
              <a:buClr>
                <a:schemeClr val="dk1"/>
              </a:buClr>
              <a:buSzPts val="1400"/>
              <a:buFont typeface="Arial"/>
              <a:buNone/>
            </a:pPr>
            <a:r>
              <a:rPr lang="en-US" sz="1600">
                <a:solidFill>
                  <a:schemeClr val="dk1"/>
                </a:solidFill>
                <a:latin typeface="Calibri"/>
                <a:ea typeface="Calibri"/>
                <a:cs typeface="Calibri"/>
                <a:sym typeface="Calibri"/>
              </a:rPr>
              <a:t>(I started the video at about the 0:36 mark.)</a:t>
            </a:r>
            <a:endParaRPr sz="1600">
              <a:solidFill>
                <a:schemeClr val="dk1"/>
              </a:solidFill>
              <a:latin typeface="Calibri"/>
              <a:ea typeface="Calibri"/>
              <a:cs typeface="Calibri"/>
              <a:sym typeface="Calibri"/>
            </a:endParaRPr>
          </a:p>
        </p:txBody>
      </p:sp>
      <p:pic>
        <p:nvPicPr>
          <p:cNvPr descr="One of Oprah's greatest lessons in the '90s was that everybody just wants to be appreciated or validated. She had an aha! moment in 2000 when Toni Morrison, author of The Bluest Eye, was on the show asking, &quot;Does your face light up [when you see children]?&quot; because that allows your face to speak how your heart feels. For more on #lifeclass, visit http://bit.ly/1nPCfuF&#10;&#10;Find OWN on TV at http://www.oprah.com/FindOWN&#10;&#10;#OWNTV #lifeclass #Oprahwinfrey&#10;SUBSCRIBE: http://bit.ly/1vqD1PN&#10;&#10;Download the Watch OWN App: http://bit.ly/2hr1nX2&#10;&#10;About Oprah’s Lifeclass:&#10;The Emmy award-winning “Oprah’s Lifeclass” is a richly interactive worldwide social experience for millions of students who participate in inspiring conversations with Oprah Winfrey on-air, online and via social media.  For each episode, Oprah is joined by a hand-picked expert, and together they interact with viewers to share principles and tools that can help people live more meaningful and fulfilling lives.&#10;&#10;About OWN:&#10;Oprah Winfrey Network is the first and only network named for, and inspired by, a single iconic leader. Oprah Winfrey's heart and creative instincts inform the brand -- and the magnetism of the channel.&#10;&#10;Winfrey provides leadership in programming and attracts superstar talent to join her in primetime, building a global community of like-minded viewers and leading that community to connect on social media and beyond. OWN is a singular destination on cable. Depth with edge. Heart. Star power. Connection. And endless possibilities.&#10;&#10;Discover OWN TV:&#10;Find OWN on your TV!: http://bit.ly/1wJ0ugI&#10;Our Fantastic Lineup: http://bit.ly/1qMi2jE&#10;&#10;Connect with OWN Online:&#10;Visit the OWN WEBSITE: http://bit.ly/1qMi2jE&#10;Like OWN on FACEBOOK: http://on.fb.me/1AXYujp&#10;Follow OWN on TWITTER: http://bit.ly/1sJin8Y&#10;Follow OWN on INSTAGRAM: http://bit.ly/LnqzMz&#10;Follow OWN on PINTEREST: http://bit.ly/2dvfPeN&#10;&#10;Does Your Face Light Up? | Oprah's Life Class | Oprah Winfrey Network&#10;http://www.youtube.com/user/OWN" id="403" name="Google Shape;403;p50" title="Does Your Face Light Up? | Oprah's Lifeclass | Oprah Winfrey Network">
            <a:hlinkClick r:id="rId5"/>
          </p:cNvPr>
          <p:cNvPicPr preferRelativeResize="0"/>
          <p:nvPr/>
        </p:nvPicPr>
        <p:blipFill>
          <a:blip r:embed="rId6">
            <a:alphaModFix/>
          </a:blip>
          <a:stretch>
            <a:fillRect/>
          </a:stretch>
        </p:blipFill>
        <p:spPr>
          <a:xfrm>
            <a:off x="2921425" y="1914401"/>
            <a:ext cx="5586500" cy="41898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3"/>
                                        </p:tgtEl>
                                        <p:attrNameLst>
                                          <p:attrName>style.visibility</p:attrName>
                                        </p:attrNameLst>
                                      </p:cBhvr>
                                      <p:to>
                                        <p:strVal val="visible"/>
                                      </p:to>
                                    </p:set>
                                    <p:animEffect filter="fade" transition="in">
                                      <p:cBhvr>
                                        <p:cTn dur="1000"/>
                                        <p:tgtEl>
                                          <p:spTgt spid="4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id="409" name="Google Shape;409;p51"/>
          <p:cNvSpPr txBox="1"/>
          <p:nvPr/>
        </p:nvSpPr>
        <p:spPr>
          <a:xfrm>
            <a:off x="3280050" y="987950"/>
            <a:ext cx="5631900" cy="2816700"/>
          </a:xfrm>
          <a:prstGeom prst="rect">
            <a:avLst/>
          </a:prstGeom>
          <a:noFill/>
          <a:ln cap="flat" cmpd="sng" w="9525">
            <a:solidFill>
              <a:srgbClr val="00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lang="en-US" sz="2950">
                <a:solidFill>
                  <a:srgbClr val="181818"/>
                </a:solidFill>
                <a:highlight>
                  <a:srgbClr val="FFFFFF"/>
                </a:highlight>
                <a:latin typeface="Calibri"/>
                <a:ea typeface="Calibri"/>
                <a:cs typeface="Calibri"/>
                <a:sym typeface="Calibri"/>
              </a:rPr>
              <a:t>"It is the role of culture to cultivate connections between the dependent [children] and the dependable [parents/caring adults] and to prevent attachment voids from occurring." </a:t>
            </a:r>
            <a:endParaRPr i="1" sz="9400" u="none" cap="none" strike="noStrike">
              <a:solidFill>
                <a:srgbClr val="1C4587"/>
              </a:solidFill>
              <a:latin typeface="Calibri"/>
              <a:ea typeface="Calibri"/>
              <a:cs typeface="Calibri"/>
              <a:sym typeface="Calibri"/>
            </a:endParaRPr>
          </a:p>
        </p:txBody>
      </p:sp>
      <p:sp>
        <p:nvSpPr>
          <p:cNvPr id="410" name="Google Shape;410;p51"/>
          <p:cNvSpPr txBox="1"/>
          <p:nvPr/>
        </p:nvSpPr>
        <p:spPr>
          <a:xfrm>
            <a:off x="4895375" y="6405900"/>
            <a:ext cx="2111400" cy="892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t/>
            </a:r>
            <a:endParaRPr i="1" sz="5200" u="none" cap="none" strike="noStrike">
              <a:solidFill>
                <a:srgbClr val="1C4587"/>
              </a:solidFill>
              <a:latin typeface="Calibri"/>
              <a:ea typeface="Calibri"/>
              <a:cs typeface="Calibri"/>
              <a:sym typeface="Calibri"/>
            </a:endParaRPr>
          </a:p>
        </p:txBody>
      </p:sp>
      <p:pic>
        <p:nvPicPr>
          <p:cNvPr id="411" name="Google Shape;411;p51"/>
          <p:cNvPicPr preferRelativeResize="0"/>
          <p:nvPr/>
        </p:nvPicPr>
        <p:blipFill>
          <a:blip r:embed="rId3">
            <a:alphaModFix/>
          </a:blip>
          <a:stretch>
            <a:fillRect/>
          </a:stretch>
        </p:blipFill>
        <p:spPr>
          <a:xfrm>
            <a:off x="6852675" y="4349550"/>
            <a:ext cx="2829451" cy="2192825"/>
          </a:xfrm>
          <a:prstGeom prst="rect">
            <a:avLst/>
          </a:prstGeom>
          <a:noFill/>
          <a:ln>
            <a:noFill/>
          </a:ln>
        </p:spPr>
      </p:pic>
      <p:pic>
        <p:nvPicPr>
          <p:cNvPr id="412" name="Google Shape;412;p51"/>
          <p:cNvPicPr preferRelativeResize="0"/>
          <p:nvPr/>
        </p:nvPicPr>
        <p:blipFill>
          <a:blip r:embed="rId4">
            <a:alphaModFix/>
          </a:blip>
          <a:stretch>
            <a:fillRect/>
          </a:stretch>
        </p:blipFill>
        <p:spPr>
          <a:xfrm>
            <a:off x="253176" y="1405864"/>
            <a:ext cx="2557325" cy="1867950"/>
          </a:xfrm>
          <a:prstGeom prst="rect">
            <a:avLst/>
          </a:prstGeom>
          <a:noFill/>
          <a:ln>
            <a:noFill/>
          </a:ln>
        </p:spPr>
      </p:pic>
      <p:pic>
        <p:nvPicPr>
          <p:cNvPr id="413" name="Google Shape;413;p51"/>
          <p:cNvPicPr preferRelativeResize="0"/>
          <p:nvPr/>
        </p:nvPicPr>
        <p:blipFill>
          <a:blip r:embed="rId5">
            <a:alphaModFix/>
          </a:blip>
          <a:stretch>
            <a:fillRect/>
          </a:stretch>
        </p:blipFill>
        <p:spPr>
          <a:xfrm>
            <a:off x="9760025" y="1066800"/>
            <a:ext cx="2050975" cy="3016726"/>
          </a:xfrm>
          <a:prstGeom prst="rect">
            <a:avLst/>
          </a:prstGeom>
          <a:noFill/>
          <a:ln>
            <a:noFill/>
          </a:ln>
        </p:spPr>
      </p:pic>
      <p:pic>
        <p:nvPicPr>
          <p:cNvPr id="414" name="Google Shape;414;p51"/>
          <p:cNvPicPr preferRelativeResize="0"/>
          <p:nvPr/>
        </p:nvPicPr>
        <p:blipFill>
          <a:blip r:embed="rId6">
            <a:alphaModFix/>
          </a:blip>
          <a:stretch>
            <a:fillRect/>
          </a:stretch>
        </p:blipFill>
        <p:spPr>
          <a:xfrm>
            <a:off x="1967631" y="4333200"/>
            <a:ext cx="3020993" cy="2225525"/>
          </a:xfrm>
          <a:prstGeom prst="rect">
            <a:avLst/>
          </a:prstGeom>
          <a:noFill/>
          <a:ln>
            <a:noFill/>
          </a:ln>
        </p:spPr>
      </p:pic>
      <p:sp>
        <p:nvSpPr>
          <p:cNvPr id="415" name="Google Shape;415;p51"/>
          <p:cNvSpPr txBox="1"/>
          <p:nvPr/>
        </p:nvSpPr>
        <p:spPr>
          <a:xfrm>
            <a:off x="1130075" y="132450"/>
            <a:ext cx="9642000" cy="7941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b="1" lang="en-US" sz="4400">
                <a:solidFill>
                  <a:srgbClr val="1C4587"/>
                </a:solidFill>
                <a:latin typeface="Calibri"/>
                <a:ea typeface="Calibri"/>
                <a:cs typeface="Calibri"/>
                <a:sym typeface="Calibri"/>
              </a:rPr>
              <a:t>Gabor Maté: </a:t>
            </a:r>
            <a:r>
              <a:rPr b="1" i="1" lang="en-US" sz="4400">
                <a:solidFill>
                  <a:srgbClr val="1C4587"/>
                </a:solidFill>
                <a:latin typeface="Calibri"/>
                <a:ea typeface="Calibri"/>
                <a:cs typeface="Calibri"/>
                <a:sym typeface="Calibri"/>
              </a:rPr>
              <a:t>Hold Onto Your Kids</a:t>
            </a:r>
            <a:endParaRPr i="1">
              <a:solidFill>
                <a:srgbClr val="E3760B"/>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9"/>
                                        </p:tgtEl>
                                        <p:attrNameLst>
                                          <p:attrName>style.visibility</p:attrName>
                                        </p:attrNameLst>
                                      </p:cBhvr>
                                      <p:to>
                                        <p:strVal val="visible"/>
                                      </p:to>
                                    </p:set>
                                    <p:animEffect filter="fade" transition="in">
                                      <p:cBhvr>
                                        <p:cTn dur="1000"/>
                                        <p:tgtEl>
                                          <p:spTgt spid="4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sp>
        <p:nvSpPr>
          <p:cNvPr id="421" name="Google Shape;421;p52"/>
          <p:cNvSpPr txBox="1"/>
          <p:nvPr/>
        </p:nvSpPr>
        <p:spPr>
          <a:xfrm>
            <a:off x="881200" y="294150"/>
            <a:ext cx="9156900" cy="1223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4000"/>
              <a:buFont typeface="Calibri"/>
              <a:buNone/>
            </a:pPr>
            <a:r>
              <a:rPr b="1" lang="en-US" sz="4000">
                <a:solidFill>
                  <a:srgbClr val="1C4587"/>
                </a:solidFill>
                <a:latin typeface="Calibri"/>
                <a:ea typeface="Calibri"/>
                <a:cs typeface="Calibri"/>
                <a:sym typeface="Calibri"/>
              </a:rPr>
              <a:t>Relationships are in constant state of mismatch…</a:t>
            </a:r>
            <a:r>
              <a:rPr b="1" lang="en-US" sz="4000">
                <a:solidFill>
                  <a:srgbClr val="E3760B"/>
                </a:solidFill>
                <a:latin typeface="Calibri"/>
                <a:ea typeface="Calibri"/>
                <a:cs typeface="Calibri"/>
                <a:sym typeface="Calibri"/>
              </a:rPr>
              <a:t>it's the repair that matters…</a:t>
            </a:r>
            <a:endParaRPr b="1" sz="4000">
              <a:solidFill>
                <a:srgbClr val="E3760B"/>
              </a:solidFill>
              <a:latin typeface="Calibri"/>
              <a:ea typeface="Calibri"/>
              <a:cs typeface="Calibri"/>
              <a:sym typeface="Calibri"/>
            </a:endParaRPr>
          </a:p>
          <a:p>
            <a:pPr indent="0" lvl="0" marL="0" marR="0" rtl="0" algn="ctr">
              <a:lnSpc>
                <a:spcPct val="90000"/>
              </a:lnSpc>
              <a:spcBef>
                <a:spcPts val="0"/>
              </a:spcBef>
              <a:spcAft>
                <a:spcPts val="0"/>
              </a:spcAft>
              <a:buClr>
                <a:schemeClr val="dk1"/>
              </a:buClr>
              <a:buSzPts val="4000"/>
              <a:buFont typeface="Calibri"/>
              <a:buNone/>
            </a:pPr>
            <a:r>
              <a:rPr b="1" lang="en-US" sz="4000">
                <a:solidFill>
                  <a:srgbClr val="E3760B"/>
                </a:solidFill>
                <a:latin typeface="Calibri"/>
                <a:ea typeface="Calibri"/>
                <a:cs typeface="Calibri"/>
                <a:sym typeface="Calibri"/>
              </a:rPr>
              <a:t>coming back to </a:t>
            </a:r>
            <a:r>
              <a:rPr b="1" i="1" lang="en-US" sz="4000">
                <a:solidFill>
                  <a:srgbClr val="E3760B"/>
                </a:solidFill>
                <a:latin typeface="Calibri"/>
                <a:ea typeface="Calibri"/>
                <a:cs typeface="Calibri"/>
                <a:sym typeface="Calibri"/>
              </a:rPr>
              <a:t>co-regulation</a:t>
            </a:r>
            <a:endParaRPr b="1" i="1" sz="4000">
              <a:solidFill>
                <a:srgbClr val="E3760B"/>
              </a:solidFill>
              <a:latin typeface="Calibri"/>
              <a:ea typeface="Calibri"/>
              <a:cs typeface="Calibri"/>
              <a:sym typeface="Calibri"/>
            </a:endParaRPr>
          </a:p>
        </p:txBody>
      </p:sp>
      <p:sp>
        <p:nvSpPr>
          <p:cNvPr id="422" name="Google Shape;422;p52"/>
          <p:cNvSpPr txBox="1"/>
          <p:nvPr/>
        </p:nvSpPr>
        <p:spPr>
          <a:xfrm>
            <a:off x="3590350" y="2292850"/>
            <a:ext cx="4817100" cy="30168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US" sz="4100">
                <a:solidFill>
                  <a:schemeClr val="dk1"/>
                </a:solidFill>
                <a:highlight>
                  <a:srgbClr val="FFFFFF"/>
                </a:highlight>
              </a:rPr>
              <a:t>“Repairing ruptures is the most essential thing in parenting.” </a:t>
            </a:r>
            <a:endParaRPr sz="4100">
              <a:solidFill>
                <a:schemeClr val="dk1"/>
              </a:solidFill>
              <a:highlight>
                <a:srgbClr val="FFFFFF"/>
              </a:highlight>
            </a:endParaRPr>
          </a:p>
          <a:p>
            <a:pPr indent="0" lvl="0" marL="0" rtl="0" algn="ctr">
              <a:spcBef>
                <a:spcPts val="0"/>
              </a:spcBef>
              <a:spcAft>
                <a:spcPts val="0"/>
              </a:spcAft>
              <a:buNone/>
            </a:pPr>
            <a:r>
              <a:rPr lang="en-US" sz="2000">
                <a:solidFill>
                  <a:schemeClr val="dk1"/>
                </a:solidFill>
                <a:highlight>
                  <a:srgbClr val="FFFFFF"/>
                </a:highlight>
              </a:rPr>
              <a:t>UCLA neuropsychiatrist </a:t>
            </a:r>
            <a:r>
              <a:rPr lang="en-US" sz="2000">
                <a:solidFill>
                  <a:srgbClr val="C6341B"/>
                </a:solidFill>
                <a:highlight>
                  <a:srgbClr val="FFFFFF"/>
                </a:highlight>
                <a:uFill>
                  <a:noFill/>
                </a:uFill>
                <a:hlinkClick r:id="rId3">
                  <a:extLst>
                    <a:ext uri="{A12FA001-AC4F-418D-AE19-62706E023703}">
                      <ahyp:hlinkClr val="tx"/>
                    </a:ext>
                  </a:extLst>
                </a:hlinkClick>
              </a:rPr>
              <a:t>Dan Siegel</a:t>
            </a:r>
            <a:endParaRPr sz="1900"/>
          </a:p>
        </p:txBody>
      </p:sp>
      <p:sp>
        <p:nvSpPr>
          <p:cNvPr id="423" name="Google Shape;423;p52"/>
          <p:cNvSpPr txBox="1"/>
          <p:nvPr/>
        </p:nvSpPr>
        <p:spPr>
          <a:xfrm>
            <a:off x="372250" y="6294525"/>
            <a:ext cx="112533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600">
                <a:solidFill>
                  <a:schemeClr val="dk1"/>
                </a:solidFill>
                <a:latin typeface="Calibri"/>
                <a:ea typeface="Calibri"/>
                <a:cs typeface="Calibri"/>
                <a:sym typeface="Calibri"/>
              </a:rPr>
              <a:t>https://greatergood.berkeley.edu/article/item/family_conflict_is_normal_its_the_repair_that_matters</a:t>
            </a:r>
            <a:endParaRPr sz="1600">
              <a:solidFill>
                <a:schemeClr val="dk1"/>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sp>
        <p:nvSpPr>
          <p:cNvPr id="429" name="Google Shape;429;p53"/>
          <p:cNvSpPr txBox="1"/>
          <p:nvPr/>
        </p:nvSpPr>
        <p:spPr>
          <a:xfrm>
            <a:off x="881200" y="294150"/>
            <a:ext cx="9156900" cy="1223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4000"/>
              <a:buFont typeface="Calibri"/>
              <a:buNone/>
            </a:pPr>
            <a:r>
              <a:rPr b="1" lang="en-US" sz="4000">
                <a:solidFill>
                  <a:srgbClr val="1C4587"/>
                </a:solidFill>
                <a:latin typeface="Calibri"/>
                <a:ea typeface="Calibri"/>
                <a:cs typeface="Calibri"/>
                <a:sym typeface="Calibri"/>
              </a:rPr>
              <a:t>Relationships are in constant state of mismatch…</a:t>
            </a:r>
            <a:r>
              <a:rPr b="1" lang="en-US" sz="4000">
                <a:solidFill>
                  <a:srgbClr val="E3760B"/>
                </a:solidFill>
                <a:latin typeface="Calibri"/>
                <a:ea typeface="Calibri"/>
                <a:cs typeface="Calibri"/>
                <a:sym typeface="Calibri"/>
              </a:rPr>
              <a:t>it's the repair that matters…</a:t>
            </a:r>
            <a:endParaRPr b="1" sz="4000">
              <a:solidFill>
                <a:srgbClr val="E3760B"/>
              </a:solidFill>
              <a:latin typeface="Calibri"/>
              <a:ea typeface="Calibri"/>
              <a:cs typeface="Calibri"/>
              <a:sym typeface="Calibri"/>
            </a:endParaRPr>
          </a:p>
          <a:p>
            <a:pPr indent="0" lvl="0" marL="0" marR="0" rtl="0" algn="ctr">
              <a:lnSpc>
                <a:spcPct val="90000"/>
              </a:lnSpc>
              <a:spcBef>
                <a:spcPts val="0"/>
              </a:spcBef>
              <a:spcAft>
                <a:spcPts val="0"/>
              </a:spcAft>
              <a:buClr>
                <a:schemeClr val="dk1"/>
              </a:buClr>
              <a:buSzPts val="4000"/>
              <a:buFont typeface="Calibri"/>
              <a:buNone/>
            </a:pPr>
            <a:r>
              <a:rPr b="1" lang="en-US" sz="4000">
                <a:solidFill>
                  <a:srgbClr val="E3760B"/>
                </a:solidFill>
                <a:latin typeface="Calibri"/>
                <a:ea typeface="Calibri"/>
                <a:cs typeface="Calibri"/>
                <a:sym typeface="Calibri"/>
              </a:rPr>
              <a:t>coming back to </a:t>
            </a:r>
            <a:r>
              <a:rPr b="1" i="1" lang="en-US" sz="4000">
                <a:solidFill>
                  <a:srgbClr val="E3760B"/>
                </a:solidFill>
                <a:latin typeface="Calibri"/>
                <a:ea typeface="Calibri"/>
                <a:cs typeface="Calibri"/>
                <a:sym typeface="Calibri"/>
              </a:rPr>
              <a:t>co-regulation</a:t>
            </a:r>
            <a:endParaRPr b="1" i="1" sz="4000">
              <a:solidFill>
                <a:srgbClr val="E3760B"/>
              </a:solidFill>
              <a:latin typeface="Calibri"/>
              <a:ea typeface="Calibri"/>
              <a:cs typeface="Calibri"/>
              <a:sym typeface="Calibri"/>
            </a:endParaRPr>
          </a:p>
        </p:txBody>
      </p:sp>
      <p:sp>
        <p:nvSpPr>
          <p:cNvPr id="430" name="Google Shape;430;p53"/>
          <p:cNvSpPr txBox="1"/>
          <p:nvPr/>
        </p:nvSpPr>
        <p:spPr>
          <a:xfrm>
            <a:off x="881200" y="1965025"/>
            <a:ext cx="10178400" cy="14775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US" sz="2100">
                <a:solidFill>
                  <a:schemeClr val="dk1"/>
                </a:solidFill>
                <a:highlight>
                  <a:srgbClr val="FFFFFF"/>
                </a:highlight>
              </a:rPr>
              <a:t>"Even in healthy, securely attached relationships, caregivers and babies are in sync only 30% of the time. The other 70%, they’re mismatched, out of synch, or making repairs and coming back together. Cheeringly, even babies work toward repairs with their gazes, smiles, gestures, protests, and calls."</a:t>
            </a:r>
            <a:endParaRPr sz="2000"/>
          </a:p>
        </p:txBody>
      </p:sp>
      <p:sp>
        <p:nvSpPr>
          <p:cNvPr id="431" name="Google Shape;431;p53"/>
          <p:cNvSpPr txBox="1"/>
          <p:nvPr/>
        </p:nvSpPr>
        <p:spPr>
          <a:xfrm>
            <a:off x="6242500" y="5369825"/>
            <a:ext cx="4817100" cy="11082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US" sz="2000">
                <a:solidFill>
                  <a:schemeClr val="dk1"/>
                </a:solidFill>
                <a:highlight>
                  <a:srgbClr val="FFFFFF"/>
                </a:highlight>
              </a:rPr>
              <a:t>“Relationships shrink to the size of the field of repair,” </a:t>
            </a:r>
            <a:r>
              <a:rPr lang="en-US" sz="2000">
                <a:solidFill>
                  <a:srgbClr val="C6341B"/>
                </a:solidFill>
                <a:highlight>
                  <a:srgbClr val="FFFFFF"/>
                </a:highlight>
                <a:uFill>
                  <a:noFill/>
                </a:uFill>
                <a:hlinkClick r:id="rId3">
                  <a:extLst>
                    <a:ext uri="{A12FA001-AC4F-418D-AE19-62706E023703}">
                      <ahyp:hlinkClr val="tx"/>
                    </a:ext>
                  </a:extLst>
                </a:hlinkClick>
              </a:rPr>
              <a:t>says Rick Hanson</a:t>
            </a:r>
            <a:r>
              <a:rPr lang="en-US" sz="2000">
                <a:solidFill>
                  <a:schemeClr val="dk1"/>
                </a:solidFill>
                <a:highlight>
                  <a:srgbClr val="FFFFFF"/>
                </a:highlight>
              </a:rPr>
              <a:t>, psychologist</a:t>
            </a:r>
            <a:endParaRPr sz="2800"/>
          </a:p>
        </p:txBody>
      </p:sp>
      <p:sp>
        <p:nvSpPr>
          <p:cNvPr id="432" name="Google Shape;432;p53"/>
          <p:cNvSpPr txBox="1"/>
          <p:nvPr/>
        </p:nvSpPr>
        <p:spPr>
          <a:xfrm>
            <a:off x="881200" y="5369825"/>
            <a:ext cx="4817100" cy="11544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US" sz="2100">
                <a:solidFill>
                  <a:schemeClr val="dk1"/>
                </a:solidFill>
                <a:highlight>
                  <a:srgbClr val="FFFFFF"/>
                </a:highlight>
              </a:rPr>
              <a:t>“Repairing ruptures is the most essential thing in parenting.” </a:t>
            </a:r>
            <a:endParaRPr sz="2100">
              <a:solidFill>
                <a:schemeClr val="dk1"/>
              </a:solidFill>
              <a:highlight>
                <a:srgbClr val="FFFFFF"/>
              </a:highlight>
            </a:endParaRPr>
          </a:p>
          <a:p>
            <a:pPr indent="0" lvl="0" marL="0" rtl="0" algn="ctr">
              <a:spcBef>
                <a:spcPts val="0"/>
              </a:spcBef>
              <a:spcAft>
                <a:spcPts val="0"/>
              </a:spcAft>
              <a:buNone/>
            </a:pPr>
            <a:r>
              <a:rPr lang="en-US" sz="2100">
                <a:solidFill>
                  <a:schemeClr val="dk1"/>
                </a:solidFill>
                <a:highlight>
                  <a:srgbClr val="FFFFFF"/>
                </a:highlight>
              </a:rPr>
              <a:t>UCLA neuropsychiatrist </a:t>
            </a:r>
            <a:r>
              <a:rPr lang="en-US" sz="2100">
                <a:solidFill>
                  <a:srgbClr val="C6341B"/>
                </a:solidFill>
                <a:highlight>
                  <a:srgbClr val="FFFFFF"/>
                </a:highlight>
                <a:uFill>
                  <a:noFill/>
                </a:uFill>
                <a:hlinkClick r:id="rId4">
                  <a:extLst>
                    <a:ext uri="{A12FA001-AC4F-418D-AE19-62706E023703}">
                      <ahyp:hlinkClr val="tx"/>
                    </a:ext>
                  </a:extLst>
                </a:hlinkClick>
              </a:rPr>
              <a:t>Dan Siegel</a:t>
            </a:r>
            <a:endParaRPr sz="2000"/>
          </a:p>
        </p:txBody>
      </p:sp>
      <p:sp>
        <p:nvSpPr>
          <p:cNvPr id="433" name="Google Shape;433;p53"/>
          <p:cNvSpPr txBox="1"/>
          <p:nvPr/>
        </p:nvSpPr>
        <p:spPr>
          <a:xfrm>
            <a:off x="881200" y="3667413"/>
            <a:ext cx="10178400" cy="14775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US" sz="2100">
                <a:solidFill>
                  <a:schemeClr val="dk1"/>
                </a:solidFill>
                <a:highlight>
                  <a:srgbClr val="FFFFFF"/>
                </a:highlight>
              </a:rPr>
              <a:t>"Life is a series of mismatches, miscommunications, and misattunements that are quickly repaired, says Tronick, and then again become miscoordinated and stressful, and again are repaired. This occurs thousands of times in a day, and millions of times over a year."</a:t>
            </a:r>
            <a:endParaRPr sz="2000">
              <a:solidFill>
                <a:schemeClr val="dk1"/>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p54"/>
          <p:cNvSpPr txBox="1"/>
          <p:nvPr/>
        </p:nvSpPr>
        <p:spPr>
          <a:xfrm>
            <a:off x="0" y="71377"/>
            <a:ext cx="121920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Keep the three categories in mind as we listen to Dr. Sherry Turkle</a:t>
            </a:r>
            <a:endParaRPr b="1" sz="4400">
              <a:solidFill>
                <a:srgbClr val="1C4587"/>
              </a:solidFill>
              <a:latin typeface="Calibri"/>
              <a:ea typeface="Calibri"/>
              <a:cs typeface="Calibri"/>
              <a:sym typeface="Calibri"/>
            </a:endParaRPr>
          </a:p>
        </p:txBody>
      </p:sp>
      <p:sp>
        <p:nvSpPr>
          <p:cNvPr id="440" name="Google Shape;440;p54"/>
          <p:cNvSpPr txBox="1"/>
          <p:nvPr>
            <p:ph idx="1" type="body"/>
          </p:nvPr>
        </p:nvSpPr>
        <p:spPr>
          <a:xfrm>
            <a:off x="393800" y="2140500"/>
            <a:ext cx="7439400" cy="2182500"/>
          </a:xfrm>
          <a:prstGeom prst="rect">
            <a:avLst/>
          </a:prstGeom>
          <a:solidFill>
            <a:schemeClr val="lt1"/>
          </a:solidFill>
          <a:ln cap="flat" cmpd="sng" w="9525">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209550" lvl="0" marL="228600" rtl="0" algn="l">
              <a:lnSpc>
                <a:spcPct val="90000"/>
              </a:lnSpc>
              <a:spcBef>
                <a:spcPts val="0"/>
              </a:spcBef>
              <a:spcAft>
                <a:spcPts val="0"/>
              </a:spcAft>
              <a:buClr>
                <a:srgbClr val="1C4587"/>
              </a:buClr>
              <a:buSzPts val="2500"/>
              <a:buChar char="•"/>
            </a:pPr>
            <a:r>
              <a:rPr lang="en-US" sz="2500">
                <a:solidFill>
                  <a:srgbClr val="1C4587"/>
                </a:solidFill>
              </a:rPr>
              <a:t>Relationship with </a:t>
            </a:r>
            <a:r>
              <a:rPr lang="en-US" sz="2500">
                <a:solidFill>
                  <a:srgbClr val="E3760B"/>
                </a:solidFill>
              </a:rPr>
              <a:t>self</a:t>
            </a:r>
            <a:r>
              <a:rPr lang="en-US" sz="2500">
                <a:solidFill>
                  <a:srgbClr val="1C4587"/>
                </a:solidFill>
              </a:rPr>
              <a:t> </a:t>
            </a:r>
            <a:endParaRPr sz="2500">
              <a:solidFill>
                <a:srgbClr val="1C4587"/>
              </a:solidFill>
            </a:endParaRPr>
          </a:p>
          <a:p>
            <a:pPr indent="-209550" lvl="0" marL="228600" rtl="0" algn="l">
              <a:lnSpc>
                <a:spcPct val="90000"/>
              </a:lnSpc>
              <a:spcBef>
                <a:spcPts val="1000"/>
              </a:spcBef>
              <a:spcAft>
                <a:spcPts val="0"/>
              </a:spcAft>
              <a:buClr>
                <a:srgbClr val="1C4587"/>
              </a:buClr>
              <a:buSzPts val="2500"/>
              <a:buChar char="•"/>
            </a:pPr>
            <a:r>
              <a:rPr lang="en-US" sz="2500">
                <a:solidFill>
                  <a:srgbClr val="1C4587"/>
                </a:solidFill>
              </a:rPr>
              <a:t>Relationship with family, close friends, close support networks (</a:t>
            </a:r>
            <a:r>
              <a:rPr i="1" lang="en-US" sz="2500">
                <a:solidFill>
                  <a:srgbClr val="E3760B"/>
                </a:solidFill>
              </a:rPr>
              <a:t>Bonding</a:t>
            </a:r>
            <a:r>
              <a:rPr lang="en-US" sz="2500">
                <a:solidFill>
                  <a:srgbClr val="1C4587"/>
                </a:solidFill>
              </a:rPr>
              <a:t> social capital)</a:t>
            </a:r>
            <a:endParaRPr sz="2500">
              <a:solidFill>
                <a:srgbClr val="1C4587"/>
              </a:solidFill>
            </a:endParaRPr>
          </a:p>
          <a:p>
            <a:pPr indent="-209550" lvl="0" marL="228600" rtl="0" algn="l">
              <a:lnSpc>
                <a:spcPct val="90000"/>
              </a:lnSpc>
              <a:spcBef>
                <a:spcPts val="1000"/>
              </a:spcBef>
              <a:spcAft>
                <a:spcPts val="0"/>
              </a:spcAft>
              <a:buClr>
                <a:srgbClr val="1C4587"/>
              </a:buClr>
              <a:buSzPts val="2500"/>
              <a:buChar char="•"/>
            </a:pPr>
            <a:r>
              <a:rPr lang="en-US" sz="2500">
                <a:solidFill>
                  <a:srgbClr val="1C4587"/>
                </a:solidFill>
              </a:rPr>
              <a:t>The “getting things done” connections (including weak and dormant ties) (</a:t>
            </a:r>
            <a:r>
              <a:rPr i="1" lang="en-US" sz="2500">
                <a:solidFill>
                  <a:srgbClr val="E3760B"/>
                </a:solidFill>
              </a:rPr>
              <a:t>Bridging</a:t>
            </a:r>
            <a:r>
              <a:rPr lang="en-US" sz="2500">
                <a:solidFill>
                  <a:srgbClr val="1C4587"/>
                </a:solidFill>
              </a:rPr>
              <a:t> social capital)</a:t>
            </a:r>
            <a:endParaRPr sz="2500">
              <a:solidFill>
                <a:srgbClr val="1C4587"/>
              </a:solidFill>
            </a:endParaRPr>
          </a:p>
        </p:txBody>
      </p:sp>
      <p:sp>
        <p:nvSpPr>
          <p:cNvPr id="441" name="Google Shape;441;p54"/>
          <p:cNvSpPr/>
          <p:nvPr/>
        </p:nvSpPr>
        <p:spPr>
          <a:xfrm>
            <a:off x="9448799" y="2790842"/>
            <a:ext cx="1044900" cy="1044900"/>
          </a:xfrm>
          <a:prstGeom prst="ellipse">
            <a:avLst/>
          </a:prstGeom>
          <a:noFill/>
          <a:ln cap="flat" cmpd="sng" w="12700">
            <a:solidFill>
              <a:srgbClr val="E3760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442" name="Google Shape;442;p54"/>
          <p:cNvSpPr/>
          <p:nvPr/>
        </p:nvSpPr>
        <p:spPr>
          <a:xfrm>
            <a:off x="9042400" y="2369106"/>
            <a:ext cx="1865100" cy="1866000"/>
          </a:xfrm>
          <a:prstGeom prst="ellipse">
            <a:avLst/>
          </a:prstGeom>
          <a:noFill/>
          <a:ln cap="flat" cmpd="sng" w="12700">
            <a:solidFill>
              <a:srgbClr val="E3760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443" name="Google Shape;443;p54"/>
          <p:cNvSpPr/>
          <p:nvPr/>
        </p:nvSpPr>
        <p:spPr>
          <a:xfrm>
            <a:off x="8171543" y="1501894"/>
            <a:ext cx="3583500" cy="3608400"/>
          </a:xfrm>
          <a:prstGeom prst="ellipse">
            <a:avLst/>
          </a:prstGeom>
          <a:noFill/>
          <a:ln cap="flat" cmpd="sng" w="12700">
            <a:solidFill>
              <a:srgbClr val="E3760B"/>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444" name="Google Shape;444;p54"/>
          <p:cNvSpPr txBox="1"/>
          <p:nvPr/>
        </p:nvSpPr>
        <p:spPr>
          <a:xfrm>
            <a:off x="9724570" y="3139184"/>
            <a:ext cx="6096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000000"/>
                </a:solidFill>
                <a:latin typeface="Calibri"/>
                <a:ea typeface="Calibri"/>
                <a:cs typeface="Calibri"/>
                <a:sym typeface="Calibri"/>
              </a:rPr>
              <a:t>self</a:t>
            </a:r>
            <a:endParaRPr sz="1800">
              <a:solidFill>
                <a:srgbClr val="000000"/>
              </a:solidFill>
              <a:latin typeface="Calibri"/>
              <a:ea typeface="Calibri"/>
              <a:cs typeface="Calibri"/>
              <a:sym typeface="Calibri"/>
            </a:endParaRPr>
          </a:p>
        </p:txBody>
      </p:sp>
      <p:sp>
        <p:nvSpPr>
          <p:cNvPr id="445" name="Google Shape;445;p54"/>
          <p:cNvSpPr txBox="1"/>
          <p:nvPr/>
        </p:nvSpPr>
        <p:spPr>
          <a:xfrm>
            <a:off x="9528629" y="3856858"/>
            <a:ext cx="9144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rgbClr val="000000"/>
                </a:solidFill>
                <a:latin typeface="Calibri"/>
                <a:ea typeface="Calibri"/>
                <a:cs typeface="Calibri"/>
                <a:sym typeface="Calibri"/>
              </a:rPr>
              <a:t>bonding</a:t>
            </a:r>
            <a:endParaRPr sz="1600">
              <a:solidFill>
                <a:srgbClr val="000000"/>
              </a:solidFill>
              <a:latin typeface="Calibri"/>
              <a:ea typeface="Calibri"/>
              <a:cs typeface="Calibri"/>
              <a:sym typeface="Calibri"/>
            </a:endParaRPr>
          </a:p>
        </p:txBody>
      </p:sp>
      <p:sp>
        <p:nvSpPr>
          <p:cNvPr id="446" name="Google Shape;446;p54"/>
          <p:cNvSpPr txBox="1"/>
          <p:nvPr/>
        </p:nvSpPr>
        <p:spPr>
          <a:xfrm>
            <a:off x="9528628" y="4284471"/>
            <a:ext cx="9144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rgbClr val="000000"/>
                </a:solidFill>
                <a:latin typeface="Calibri"/>
                <a:ea typeface="Calibri"/>
                <a:cs typeface="Calibri"/>
                <a:sym typeface="Calibri"/>
              </a:rPr>
              <a:t>bridging</a:t>
            </a:r>
            <a:endParaRPr sz="1600">
              <a:solidFill>
                <a:srgbClr val="000000"/>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sp>
        <p:nvSpPr>
          <p:cNvPr id="452" name="Google Shape;452;p55"/>
          <p:cNvSpPr txBox="1"/>
          <p:nvPr/>
        </p:nvSpPr>
        <p:spPr>
          <a:xfrm>
            <a:off x="2939075" y="1243375"/>
            <a:ext cx="6244800" cy="3132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t/>
            </a:r>
            <a:endParaRPr sz="3150">
              <a:solidFill>
                <a:srgbClr val="1C4587"/>
              </a:solidFill>
              <a:highlight>
                <a:srgbClr val="FFFFFF"/>
              </a:highlight>
            </a:endParaRPr>
          </a:p>
          <a:p>
            <a:pPr indent="0" lvl="0" marL="0" marR="0" rtl="0" algn="ctr">
              <a:lnSpc>
                <a:spcPct val="100000"/>
              </a:lnSpc>
              <a:spcBef>
                <a:spcPts val="0"/>
              </a:spcBef>
              <a:spcAft>
                <a:spcPts val="0"/>
              </a:spcAft>
              <a:buNone/>
            </a:pPr>
            <a:r>
              <a:rPr lang="en-US" sz="4150">
                <a:solidFill>
                  <a:srgbClr val="1C4587"/>
                </a:solidFill>
                <a:highlight>
                  <a:srgbClr val="FFFFFF"/>
                </a:highlight>
              </a:rPr>
              <a:t>And consider Dr. Turkle's thoughts on the difference between </a:t>
            </a:r>
            <a:endParaRPr sz="4150">
              <a:solidFill>
                <a:srgbClr val="1C4587"/>
              </a:solidFill>
              <a:highlight>
                <a:srgbClr val="FFFFFF"/>
              </a:highlight>
            </a:endParaRPr>
          </a:p>
          <a:p>
            <a:pPr indent="0" lvl="0" marL="0" marR="0" rtl="0" algn="ctr">
              <a:lnSpc>
                <a:spcPct val="100000"/>
              </a:lnSpc>
              <a:spcBef>
                <a:spcPts val="0"/>
              </a:spcBef>
              <a:spcAft>
                <a:spcPts val="0"/>
              </a:spcAft>
              <a:buNone/>
            </a:pPr>
            <a:r>
              <a:rPr i="1" lang="en-US" sz="4150">
                <a:solidFill>
                  <a:srgbClr val="1C4587"/>
                </a:solidFill>
                <a:highlight>
                  <a:srgbClr val="FFFFFF"/>
                </a:highlight>
              </a:rPr>
              <a:t>connection</a:t>
            </a:r>
            <a:endParaRPr i="1" sz="7500" u="none" cap="none" strike="noStrike">
              <a:solidFill>
                <a:srgbClr val="1C4587"/>
              </a:solidFill>
              <a:latin typeface="Calibri"/>
              <a:ea typeface="Calibri"/>
              <a:cs typeface="Calibri"/>
              <a:sym typeface="Calibri"/>
            </a:endParaRPr>
          </a:p>
        </p:txBody>
      </p:sp>
      <p:sp>
        <p:nvSpPr>
          <p:cNvPr id="453" name="Google Shape;453;p55"/>
          <p:cNvSpPr txBox="1"/>
          <p:nvPr/>
        </p:nvSpPr>
        <p:spPr>
          <a:xfrm>
            <a:off x="1809275" y="4823500"/>
            <a:ext cx="8504400" cy="731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lang="en-US" sz="4150">
                <a:solidFill>
                  <a:srgbClr val="E3760B"/>
                </a:solidFill>
                <a:highlight>
                  <a:srgbClr val="FFFFFF"/>
                </a:highlight>
              </a:rPr>
              <a:t>and </a:t>
            </a:r>
            <a:r>
              <a:rPr b="1" i="1" lang="en-US" sz="4150">
                <a:solidFill>
                  <a:srgbClr val="E3760B"/>
                </a:solidFill>
                <a:highlight>
                  <a:srgbClr val="FFFFFF"/>
                </a:highlight>
              </a:rPr>
              <a:t>conversation.</a:t>
            </a:r>
            <a:endParaRPr b="1" i="1" sz="7500" u="none" cap="none" strike="noStrike">
              <a:solidFill>
                <a:srgbClr val="1C4587"/>
              </a:solidFill>
              <a:latin typeface="Calibri"/>
              <a:ea typeface="Calibri"/>
              <a:cs typeface="Calibri"/>
              <a:sym typeface="Calibri"/>
            </a:endParaRPr>
          </a:p>
        </p:txBody>
      </p:sp>
      <p:sp>
        <p:nvSpPr>
          <p:cNvPr id="454" name="Google Shape;454;p55"/>
          <p:cNvSpPr txBox="1"/>
          <p:nvPr/>
        </p:nvSpPr>
        <p:spPr>
          <a:xfrm>
            <a:off x="4895375" y="6405900"/>
            <a:ext cx="2111400" cy="892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t/>
            </a:r>
            <a:endParaRPr i="1" sz="5200" u="none" cap="none" strike="noStrike">
              <a:solidFill>
                <a:srgbClr val="1C4587"/>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3"/>
                                        </p:tgtEl>
                                        <p:attrNameLst>
                                          <p:attrName>style.visibility</p:attrName>
                                        </p:attrNameLst>
                                      </p:cBhvr>
                                      <p:to>
                                        <p:strVal val="visible"/>
                                      </p:to>
                                    </p:set>
                                    <p:animEffect filter="fade" transition="in">
                                      <p:cBhvr>
                                        <p:cTn dur="1000"/>
                                        <p:tgtEl>
                                          <p:spTgt spid="4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p56"/>
          <p:cNvSpPr txBox="1"/>
          <p:nvPr/>
        </p:nvSpPr>
        <p:spPr>
          <a:xfrm>
            <a:off x="2973600" y="813000"/>
            <a:ext cx="6244800" cy="5256600"/>
          </a:xfrm>
          <a:prstGeom prst="rect">
            <a:avLst/>
          </a:prstGeom>
          <a:noFill/>
          <a:ln cap="flat" cmpd="sng" w="9525">
            <a:solidFill>
              <a:srgbClr val="E3760B"/>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lang="en-US" sz="3050">
                <a:solidFill>
                  <a:srgbClr val="1C4587"/>
                </a:solidFill>
                <a:highlight>
                  <a:srgbClr val="FFFFFF"/>
                </a:highlight>
              </a:rPr>
              <a:t>A mindfulness practice is to </a:t>
            </a:r>
            <a:endParaRPr sz="3050">
              <a:solidFill>
                <a:srgbClr val="1C4587"/>
              </a:solidFill>
              <a:highlight>
                <a:srgbClr val="FFFFFF"/>
              </a:highlight>
            </a:endParaRPr>
          </a:p>
          <a:p>
            <a:pPr indent="0" lvl="0" marL="0" marR="0" rtl="0" algn="ctr">
              <a:lnSpc>
                <a:spcPct val="100000"/>
              </a:lnSpc>
              <a:spcBef>
                <a:spcPts val="0"/>
              </a:spcBef>
              <a:spcAft>
                <a:spcPts val="0"/>
              </a:spcAft>
              <a:buNone/>
            </a:pPr>
            <a:r>
              <a:rPr i="1" lang="en-US" sz="3050">
                <a:solidFill>
                  <a:srgbClr val="E3760B"/>
                </a:solidFill>
                <a:highlight>
                  <a:srgbClr val="FFFFFF"/>
                </a:highlight>
              </a:rPr>
              <a:t>attune yourself to your intuition</a:t>
            </a:r>
            <a:r>
              <a:rPr i="1" lang="en-US" sz="3050">
                <a:solidFill>
                  <a:srgbClr val="1C4587"/>
                </a:solidFill>
                <a:highlight>
                  <a:srgbClr val="FFFFFF"/>
                </a:highlight>
              </a:rPr>
              <a:t> </a:t>
            </a:r>
            <a:r>
              <a:rPr lang="en-US" sz="3050">
                <a:solidFill>
                  <a:srgbClr val="1C4587"/>
                </a:solidFill>
                <a:highlight>
                  <a:srgbClr val="FFFFFF"/>
                </a:highlight>
              </a:rPr>
              <a:t>even as you are listening to others' words. So as you listen, </a:t>
            </a:r>
            <a:endParaRPr sz="3050">
              <a:solidFill>
                <a:srgbClr val="1C4587"/>
              </a:solidFill>
              <a:highlight>
                <a:srgbClr val="FFFFFF"/>
              </a:highlight>
            </a:endParaRPr>
          </a:p>
          <a:p>
            <a:pPr indent="0" lvl="0" marL="0" marR="0" rtl="0" algn="ctr">
              <a:lnSpc>
                <a:spcPct val="100000"/>
              </a:lnSpc>
              <a:spcBef>
                <a:spcPts val="0"/>
              </a:spcBef>
              <a:spcAft>
                <a:spcPts val="0"/>
              </a:spcAft>
              <a:buNone/>
            </a:pPr>
            <a:r>
              <a:rPr i="1" lang="en-US" sz="3050">
                <a:solidFill>
                  <a:srgbClr val="E3760B"/>
                </a:solidFill>
                <a:highlight>
                  <a:srgbClr val="FFFFFF"/>
                </a:highlight>
              </a:rPr>
              <a:t>note any any thoughts, ideas, insights, or feelings</a:t>
            </a:r>
            <a:r>
              <a:rPr i="1" lang="en-US" sz="3050">
                <a:solidFill>
                  <a:srgbClr val="1C4587"/>
                </a:solidFill>
                <a:highlight>
                  <a:srgbClr val="FFFFFF"/>
                </a:highlight>
              </a:rPr>
              <a:t> </a:t>
            </a:r>
            <a:endParaRPr i="1" sz="3050">
              <a:solidFill>
                <a:srgbClr val="1C4587"/>
              </a:solidFill>
              <a:highlight>
                <a:srgbClr val="FFFFFF"/>
              </a:highlight>
            </a:endParaRPr>
          </a:p>
          <a:p>
            <a:pPr indent="0" lvl="0" marL="0" marR="0" rtl="0" algn="ctr">
              <a:lnSpc>
                <a:spcPct val="100000"/>
              </a:lnSpc>
              <a:spcBef>
                <a:spcPts val="0"/>
              </a:spcBef>
              <a:spcAft>
                <a:spcPts val="0"/>
              </a:spcAft>
              <a:buNone/>
            </a:pPr>
            <a:r>
              <a:rPr lang="en-US" sz="3050">
                <a:solidFill>
                  <a:srgbClr val="1C4587"/>
                </a:solidFill>
                <a:highlight>
                  <a:srgbClr val="FFFFFF"/>
                </a:highlight>
              </a:rPr>
              <a:t>that you sense under, around, or beyond her words. </a:t>
            </a:r>
            <a:endParaRPr sz="3050">
              <a:solidFill>
                <a:srgbClr val="1C4587"/>
              </a:solidFill>
              <a:highlight>
                <a:srgbClr val="FFFFFF"/>
              </a:highlight>
            </a:endParaRPr>
          </a:p>
          <a:p>
            <a:pPr indent="0" lvl="0" marL="0" marR="0" rtl="0" algn="ctr">
              <a:lnSpc>
                <a:spcPct val="100000"/>
              </a:lnSpc>
              <a:spcBef>
                <a:spcPts val="0"/>
              </a:spcBef>
              <a:spcAft>
                <a:spcPts val="0"/>
              </a:spcAft>
              <a:buNone/>
            </a:pPr>
            <a:r>
              <a:rPr lang="en-US" sz="3050">
                <a:solidFill>
                  <a:srgbClr val="1C4587"/>
                </a:solidFill>
                <a:highlight>
                  <a:srgbClr val="FFFFFF"/>
                </a:highlight>
              </a:rPr>
              <a:t>If you feel so inclined, </a:t>
            </a:r>
            <a:endParaRPr sz="3050">
              <a:solidFill>
                <a:srgbClr val="1C4587"/>
              </a:solidFill>
              <a:highlight>
                <a:srgbClr val="FFFFFF"/>
              </a:highlight>
            </a:endParaRPr>
          </a:p>
          <a:p>
            <a:pPr indent="0" lvl="0" marL="0" marR="0" rtl="0" algn="ctr">
              <a:lnSpc>
                <a:spcPct val="100000"/>
              </a:lnSpc>
              <a:spcBef>
                <a:spcPts val="0"/>
              </a:spcBef>
              <a:spcAft>
                <a:spcPts val="0"/>
              </a:spcAft>
              <a:buNone/>
            </a:pPr>
            <a:r>
              <a:rPr i="1" lang="en-US" sz="3050">
                <a:solidFill>
                  <a:srgbClr val="E3760B"/>
                </a:solidFill>
                <a:highlight>
                  <a:srgbClr val="FFFFFF"/>
                </a:highlight>
              </a:rPr>
              <a:t>take a moment to write</a:t>
            </a:r>
            <a:r>
              <a:rPr lang="en-US" sz="3050">
                <a:solidFill>
                  <a:srgbClr val="1C4587"/>
                </a:solidFill>
                <a:highlight>
                  <a:srgbClr val="FFFFFF"/>
                </a:highlight>
              </a:rPr>
              <a:t> </a:t>
            </a:r>
            <a:endParaRPr sz="3050">
              <a:solidFill>
                <a:srgbClr val="1C4587"/>
              </a:solidFill>
              <a:highlight>
                <a:srgbClr val="FFFFFF"/>
              </a:highlight>
            </a:endParaRPr>
          </a:p>
          <a:p>
            <a:pPr indent="0" lvl="0" marL="0" marR="0" rtl="0" algn="ctr">
              <a:lnSpc>
                <a:spcPct val="100000"/>
              </a:lnSpc>
              <a:spcBef>
                <a:spcPts val="0"/>
              </a:spcBef>
              <a:spcAft>
                <a:spcPts val="0"/>
              </a:spcAft>
              <a:buNone/>
            </a:pPr>
            <a:r>
              <a:rPr lang="en-US" sz="3050">
                <a:solidFill>
                  <a:srgbClr val="1C4587"/>
                </a:solidFill>
                <a:highlight>
                  <a:srgbClr val="FFFFFF"/>
                </a:highlight>
              </a:rPr>
              <a:t>what you felt as you listened.</a:t>
            </a:r>
            <a:endParaRPr i="1" sz="6400" u="none" cap="none" strike="noStrike">
              <a:solidFill>
                <a:srgbClr val="1C4587"/>
              </a:solidFill>
              <a:latin typeface="Calibri"/>
              <a:ea typeface="Calibri"/>
              <a:cs typeface="Calibri"/>
              <a:sym typeface="Calibri"/>
            </a:endParaRPr>
          </a:p>
        </p:txBody>
      </p:sp>
      <p:sp>
        <p:nvSpPr>
          <p:cNvPr id="461" name="Google Shape;461;p56"/>
          <p:cNvSpPr txBox="1"/>
          <p:nvPr/>
        </p:nvSpPr>
        <p:spPr>
          <a:xfrm>
            <a:off x="4895375" y="6405900"/>
            <a:ext cx="2111400" cy="892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t/>
            </a:r>
            <a:endParaRPr i="1" sz="5200" u="none" cap="none" strike="noStrike">
              <a:solidFill>
                <a:srgbClr val="1C4587"/>
              </a:solidFill>
              <a:latin typeface="Calibri"/>
              <a:ea typeface="Calibri"/>
              <a:cs typeface="Calibri"/>
              <a:sym typeface="Calibri"/>
            </a:endParaRPr>
          </a:p>
        </p:txBody>
      </p:sp>
      <p:pic>
        <p:nvPicPr>
          <p:cNvPr id="462" name="Google Shape;462;p56"/>
          <p:cNvPicPr preferRelativeResize="0"/>
          <p:nvPr/>
        </p:nvPicPr>
        <p:blipFill>
          <a:blip r:embed="rId3">
            <a:alphaModFix/>
          </a:blip>
          <a:stretch>
            <a:fillRect/>
          </a:stretch>
        </p:blipFill>
        <p:spPr>
          <a:xfrm>
            <a:off x="9334325" y="136150"/>
            <a:ext cx="2668800" cy="2075734"/>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sp>
        <p:nvSpPr>
          <p:cNvPr id="468" name="Google Shape;468;p57"/>
          <p:cNvSpPr txBox="1"/>
          <p:nvPr/>
        </p:nvSpPr>
        <p:spPr>
          <a:xfrm>
            <a:off x="838200" y="22272"/>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t/>
            </a:r>
            <a:endParaRPr/>
          </a:p>
        </p:txBody>
      </p:sp>
      <p:pic>
        <p:nvPicPr>
          <p:cNvPr descr="As we expect more from technology, do we expect less from each other? Sherry Turkle studies how our devices and online personas are redefining human connection and communication -- and asks us to think deeply about the new kinds of connection we want to have. &#10;&#10;Talk by Sherry Turkle." id="469" name="Google Shape;469;p57" title="Connected, but alone? - Sherry Turkle">
            <a:hlinkClick r:id="rId3"/>
          </p:cNvPr>
          <p:cNvPicPr preferRelativeResize="0"/>
          <p:nvPr/>
        </p:nvPicPr>
        <p:blipFill>
          <a:blip r:embed="rId4">
            <a:alphaModFix/>
          </a:blip>
          <a:stretch>
            <a:fillRect/>
          </a:stretch>
        </p:blipFill>
        <p:spPr>
          <a:xfrm>
            <a:off x="1655950" y="98953"/>
            <a:ext cx="8880100" cy="66600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9"/>
                                        </p:tgtEl>
                                        <p:attrNameLst>
                                          <p:attrName>style.visibility</p:attrName>
                                        </p:attrNameLst>
                                      </p:cBhvr>
                                      <p:to>
                                        <p:strVal val="visible"/>
                                      </p:to>
                                    </p:set>
                                    <p:animEffect filter="fade" transition="in">
                                      <p:cBhvr>
                                        <p:cTn dur="1000"/>
                                        <p:tgtEl>
                                          <p:spTgt spid="4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22"/>
          <p:cNvSpPr txBox="1"/>
          <p:nvPr>
            <p:ph type="title"/>
          </p:nvPr>
        </p:nvSpPr>
        <p:spPr>
          <a:xfrm>
            <a:off x="838200" y="365125"/>
            <a:ext cx="10515600" cy="1325700"/>
          </a:xfrm>
          <a:prstGeom prst="rect">
            <a:avLst/>
          </a:prstGeom>
          <a:solidFill>
            <a:schemeClr val="lt1"/>
          </a:solid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solidFill>
                  <a:srgbClr val="31538F"/>
                </a:solidFill>
              </a:rPr>
              <a:t>Agenda</a:t>
            </a:r>
            <a:endParaRPr b="1">
              <a:solidFill>
                <a:srgbClr val="31538F"/>
              </a:solidFill>
            </a:endParaRPr>
          </a:p>
        </p:txBody>
      </p:sp>
      <p:pic>
        <p:nvPicPr>
          <p:cNvPr id="159" name="Google Shape;159;p22"/>
          <p:cNvPicPr preferRelativeResize="0"/>
          <p:nvPr/>
        </p:nvPicPr>
        <p:blipFill rotWithShape="1">
          <a:blip r:embed="rId3">
            <a:alphaModFix/>
          </a:blip>
          <a:srcRect b="0" l="0" r="0" t="0"/>
          <a:stretch/>
        </p:blipFill>
        <p:spPr>
          <a:xfrm>
            <a:off x="8267050" y="4419350"/>
            <a:ext cx="3086751" cy="2301525"/>
          </a:xfrm>
          <a:prstGeom prst="rect">
            <a:avLst/>
          </a:prstGeom>
          <a:noFill/>
          <a:ln>
            <a:noFill/>
          </a:ln>
        </p:spPr>
      </p:pic>
      <p:sp>
        <p:nvSpPr>
          <p:cNvPr id="160" name="Google Shape;160;p22"/>
          <p:cNvSpPr txBox="1"/>
          <p:nvPr>
            <p:ph idx="1" type="body"/>
          </p:nvPr>
        </p:nvSpPr>
        <p:spPr>
          <a:xfrm>
            <a:off x="410425" y="1574700"/>
            <a:ext cx="6967500" cy="2738100"/>
          </a:xfrm>
          <a:prstGeom prst="rect">
            <a:avLst/>
          </a:prstGeom>
          <a:solidFill>
            <a:schemeClr val="lt1"/>
          </a:solidFill>
          <a:ln cap="flat" cmpd="sng" w="9525">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228600" lvl="0" marL="228600" rtl="0" algn="l">
              <a:lnSpc>
                <a:spcPct val="115000"/>
              </a:lnSpc>
              <a:spcBef>
                <a:spcPts val="0"/>
              </a:spcBef>
              <a:spcAft>
                <a:spcPts val="0"/>
              </a:spcAft>
              <a:buClr>
                <a:schemeClr val="dk1"/>
              </a:buClr>
              <a:buSzPts val="3600"/>
              <a:buChar char="•"/>
            </a:pPr>
            <a:r>
              <a:rPr b="1" lang="en-US" sz="3600">
                <a:solidFill>
                  <a:schemeClr val="accent2"/>
                </a:solidFill>
              </a:rPr>
              <a:t> Check-in</a:t>
            </a:r>
            <a:endParaRPr sz="3600"/>
          </a:p>
          <a:p>
            <a:pPr indent="-228600" lvl="0" marL="228600" rtl="0" algn="l">
              <a:lnSpc>
                <a:spcPct val="115000"/>
              </a:lnSpc>
              <a:spcBef>
                <a:spcPts val="0"/>
              </a:spcBef>
              <a:spcAft>
                <a:spcPts val="0"/>
              </a:spcAft>
              <a:buClr>
                <a:srgbClr val="D9D9D9"/>
              </a:buClr>
              <a:buSzPts val="3600"/>
              <a:buChar char="•"/>
            </a:pPr>
            <a:r>
              <a:rPr b="1" lang="en-US" sz="3600">
                <a:solidFill>
                  <a:srgbClr val="D9D9D9"/>
                </a:solidFill>
              </a:rPr>
              <a:t> Survey Review &amp; Invitations</a:t>
            </a:r>
            <a:endParaRPr b="1" sz="3600">
              <a:solidFill>
                <a:srgbClr val="D9D9D9"/>
              </a:solidFill>
            </a:endParaRPr>
          </a:p>
          <a:p>
            <a:pPr indent="-228600" lvl="0" marL="228600" rtl="0" algn="l">
              <a:lnSpc>
                <a:spcPct val="115000"/>
              </a:lnSpc>
              <a:spcBef>
                <a:spcPts val="0"/>
              </a:spcBef>
              <a:spcAft>
                <a:spcPts val="0"/>
              </a:spcAft>
              <a:buClr>
                <a:srgbClr val="D9D9D9"/>
              </a:buClr>
              <a:buSzPts val="3600"/>
              <a:buChar char="•"/>
            </a:pPr>
            <a:r>
              <a:rPr b="1" lang="en-US" sz="3600">
                <a:solidFill>
                  <a:srgbClr val="D9D9D9"/>
                </a:solidFill>
              </a:rPr>
              <a:t> Content/Concept </a:t>
            </a:r>
            <a:r>
              <a:rPr lang="en-US" sz="3600">
                <a:solidFill>
                  <a:srgbClr val="D9D9D9"/>
                </a:solidFill>
              </a:rPr>
              <a:t>Sharing  </a:t>
            </a:r>
            <a:endParaRPr sz="3600">
              <a:solidFill>
                <a:srgbClr val="D9D9D9"/>
              </a:solidFill>
            </a:endParaRPr>
          </a:p>
          <a:p>
            <a:pPr indent="-228600" lvl="0" marL="228600" rtl="0" algn="l">
              <a:lnSpc>
                <a:spcPct val="115000"/>
              </a:lnSpc>
              <a:spcBef>
                <a:spcPts val="0"/>
              </a:spcBef>
              <a:spcAft>
                <a:spcPts val="0"/>
              </a:spcAft>
              <a:buClr>
                <a:srgbClr val="D9D9D9"/>
              </a:buClr>
              <a:buSzPts val="3600"/>
              <a:buChar char="•"/>
            </a:pPr>
            <a:r>
              <a:rPr b="1" lang="en-US" sz="3600">
                <a:solidFill>
                  <a:srgbClr val="D9D9D9"/>
                </a:solidFill>
              </a:rPr>
              <a:t> Change-up: </a:t>
            </a:r>
            <a:r>
              <a:rPr lang="en-US" sz="3600">
                <a:solidFill>
                  <a:srgbClr val="D9D9D9"/>
                </a:solidFill>
              </a:rPr>
              <a:t>Guest magician!</a:t>
            </a:r>
            <a:endParaRPr sz="3600">
              <a:solidFill>
                <a:srgbClr val="D9D9D9"/>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p58"/>
          <p:cNvSpPr txBox="1"/>
          <p:nvPr/>
        </p:nvSpPr>
        <p:spPr>
          <a:xfrm>
            <a:off x="2939075" y="885450"/>
            <a:ext cx="6244800" cy="200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lang="en-US" sz="4150">
                <a:solidFill>
                  <a:srgbClr val="1C4587"/>
                </a:solidFill>
                <a:highlight>
                  <a:srgbClr val="FFFFFF"/>
                </a:highlight>
              </a:rPr>
              <a:t>Thoughts?</a:t>
            </a:r>
            <a:endParaRPr sz="4150">
              <a:solidFill>
                <a:srgbClr val="1C4587"/>
              </a:solidFill>
              <a:highlight>
                <a:srgbClr val="FFFFFF"/>
              </a:highlight>
            </a:endParaRPr>
          </a:p>
          <a:p>
            <a:pPr indent="0" lvl="0" marL="0" marR="0" rtl="0" algn="ctr">
              <a:lnSpc>
                <a:spcPct val="100000"/>
              </a:lnSpc>
              <a:spcBef>
                <a:spcPts val="0"/>
              </a:spcBef>
              <a:spcAft>
                <a:spcPts val="0"/>
              </a:spcAft>
              <a:buNone/>
            </a:pPr>
            <a:r>
              <a:rPr lang="en-US" sz="4150">
                <a:solidFill>
                  <a:srgbClr val="1C4587"/>
                </a:solidFill>
                <a:highlight>
                  <a:srgbClr val="FFFFFF"/>
                </a:highlight>
              </a:rPr>
              <a:t>Insights?</a:t>
            </a:r>
            <a:endParaRPr sz="4150">
              <a:solidFill>
                <a:srgbClr val="1C4587"/>
              </a:solidFill>
              <a:highlight>
                <a:srgbClr val="FFFFFF"/>
              </a:highlight>
            </a:endParaRPr>
          </a:p>
          <a:p>
            <a:pPr indent="0" lvl="0" marL="0" marR="0" rtl="0" algn="ctr">
              <a:lnSpc>
                <a:spcPct val="100000"/>
              </a:lnSpc>
              <a:spcBef>
                <a:spcPts val="0"/>
              </a:spcBef>
              <a:spcAft>
                <a:spcPts val="0"/>
              </a:spcAft>
              <a:buNone/>
            </a:pPr>
            <a:r>
              <a:rPr lang="en-US" sz="4150">
                <a:solidFill>
                  <a:srgbClr val="1C4587"/>
                </a:solidFill>
                <a:highlight>
                  <a:srgbClr val="FFFFFF"/>
                </a:highlight>
              </a:rPr>
              <a:t>Reflections?</a:t>
            </a:r>
            <a:endParaRPr sz="4150">
              <a:solidFill>
                <a:srgbClr val="1C4587"/>
              </a:solidFill>
              <a:highlight>
                <a:srgbClr val="FFFFFF"/>
              </a:highlight>
            </a:endParaRPr>
          </a:p>
        </p:txBody>
      </p:sp>
      <p:sp>
        <p:nvSpPr>
          <p:cNvPr id="476" name="Google Shape;476;p58"/>
          <p:cNvSpPr txBox="1"/>
          <p:nvPr/>
        </p:nvSpPr>
        <p:spPr>
          <a:xfrm>
            <a:off x="4895375" y="6405900"/>
            <a:ext cx="2111400" cy="892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t/>
            </a:r>
            <a:endParaRPr i="1" sz="5200" u="none" cap="none" strike="noStrike">
              <a:solidFill>
                <a:srgbClr val="1C4587"/>
              </a:solidFill>
              <a:latin typeface="Calibri"/>
              <a:ea typeface="Calibri"/>
              <a:cs typeface="Calibri"/>
              <a:sym typeface="Calibri"/>
            </a:endParaRPr>
          </a:p>
        </p:txBody>
      </p:sp>
      <p:pic>
        <p:nvPicPr>
          <p:cNvPr id="477" name="Google Shape;477;p58"/>
          <p:cNvPicPr preferRelativeResize="0"/>
          <p:nvPr/>
        </p:nvPicPr>
        <p:blipFill rotWithShape="1">
          <a:blip r:embed="rId3">
            <a:alphaModFix/>
          </a:blip>
          <a:srcRect b="0" l="0" r="0" t="0"/>
          <a:stretch/>
        </p:blipFill>
        <p:spPr>
          <a:xfrm>
            <a:off x="3690120" y="3586149"/>
            <a:ext cx="4742701" cy="296705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pic>
        <p:nvPicPr>
          <p:cNvPr id="483" name="Google Shape;483;p59"/>
          <p:cNvPicPr preferRelativeResize="0"/>
          <p:nvPr/>
        </p:nvPicPr>
        <p:blipFill rotWithShape="1">
          <a:blip r:embed="rId3">
            <a:alphaModFix/>
          </a:blip>
          <a:srcRect b="26448" l="0" r="0" t="0"/>
          <a:stretch/>
        </p:blipFill>
        <p:spPr>
          <a:xfrm>
            <a:off x="7004155" y="3709503"/>
            <a:ext cx="2163094" cy="1299151"/>
          </a:xfrm>
          <a:prstGeom prst="rect">
            <a:avLst/>
          </a:prstGeom>
          <a:noFill/>
          <a:ln>
            <a:noFill/>
          </a:ln>
        </p:spPr>
      </p:pic>
      <p:sp>
        <p:nvSpPr>
          <p:cNvPr id="484" name="Google Shape;484;p59"/>
          <p:cNvSpPr txBox="1"/>
          <p:nvPr/>
        </p:nvSpPr>
        <p:spPr>
          <a:xfrm>
            <a:off x="838200" y="22272"/>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The power of conversation</a:t>
            </a:r>
            <a:endParaRPr b="1" sz="4400">
              <a:solidFill>
                <a:srgbClr val="1C4587"/>
              </a:solidFill>
              <a:latin typeface="Calibri"/>
              <a:ea typeface="Calibri"/>
              <a:cs typeface="Calibri"/>
              <a:sym typeface="Calibri"/>
            </a:endParaRPr>
          </a:p>
        </p:txBody>
      </p:sp>
      <p:sp>
        <p:nvSpPr>
          <p:cNvPr id="485" name="Google Shape;485;p59"/>
          <p:cNvSpPr txBox="1"/>
          <p:nvPr>
            <p:ph idx="1" type="body"/>
          </p:nvPr>
        </p:nvSpPr>
        <p:spPr>
          <a:xfrm>
            <a:off x="1270907" y="1230402"/>
            <a:ext cx="9637500" cy="2185800"/>
          </a:xfrm>
          <a:prstGeom prst="rect">
            <a:avLst/>
          </a:prstGeom>
          <a:solidFill>
            <a:schemeClr val="lt1"/>
          </a:solidFill>
          <a:ln cap="flat" cmpd="sng" w="9525">
            <a:solidFill>
              <a:schemeClr val="accent1"/>
            </a:solidFill>
            <a:prstDash val="solid"/>
            <a:round/>
            <a:headEnd len="sm" w="sm" type="none"/>
            <a:tailEnd len="sm" w="sm" type="none"/>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rgbClr val="1C4587"/>
              </a:buClr>
              <a:buSzPts val="2800"/>
              <a:buChar char="•"/>
            </a:pPr>
            <a:r>
              <a:rPr lang="en-US">
                <a:solidFill>
                  <a:srgbClr val="1C4587"/>
                </a:solidFill>
              </a:rPr>
              <a:t>“[W]e use conversations with each other to learn how to have conversations with ourselves. So a flight from conversation [retreat into technology or surface connection] can really matter because it can compromise our capacity for self-reflection. For kids growing up, that skill is the bedrock of development.” [And adults need the skill, too!] –Sherry Turkle</a:t>
            </a:r>
            <a:endParaRPr>
              <a:solidFill>
                <a:srgbClr val="1C4587"/>
              </a:solidFill>
            </a:endParaRPr>
          </a:p>
        </p:txBody>
      </p:sp>
      <p:pic>
        <p:nvPicPr>
          <p:cNvPr id="486" name="Google Shape;486;p59"/>
          <p:cNvPicPr preferRelativeResize="0"/>
          <p:nvPr/>
        </p:nvPicPr>
        <p:blipFill rotWithShape="1">
          <a:blip r:embed="rId4">
            <a:alphaModFix/>
          </a:blip>
          <a:srcRect b="0" l="0" r="0" t="0"/>
          <a:stretch/>
        </p:blipFill>
        <p:spPr>
          <a:xfrm>
            <a:off x="56699" y="3505070"/>
            <a:ext cx="2788165" cy="1856350"/>
          </a:xfrm>
          <a:prstGeom prst="rect">
            <a:avLst/>
          </a:prstGeom>
          <a:noFill/>
          <a:ln>
            <a:noFill/>
          </a:ln>
        </p:spPr>
      </p:pic>
      <p:pic>
        <p:nvPicPr>
          <p:cNvPr id="487" name="Google Shape;487;p59"/>
          <p:cNvPicPr preferRelativeResize="0"/>
          <p:nvPr/>
        </p:nvPicPr>
        <p:blipFill rotWithShape="1">
          <a:blip r:embed="rId5">
            <a:alphaModFix/>
          </a:blip>
          <a:srcRect b="0" l="0" r="0" t="0"/>
          <a:stretch/>
        </p:blipFill>
        <p:spPr>
          <a:xfrm>
            <a:off x="2832054" y="3505070"/>
            <a:ext cx="1880046" cy="2331649"/>
          </a:xfrm>
          <a:prstGeom prst="rect">
            <a:avLst/>
          </a:prstGeom>
          <a:noFill/>
          <a:ln>
            <a:noFill/>
          </a:ln>
        </p:spPr>
      </p:pic>
      <p:pic>
        <p:nvPicPr>
          <p:cNvPr id="488" name="Google Shape;488;p59"/>
          <p:cNvPicPr preferRelativeResize="0"/>
          <p:nvPr/>
        </p:nvPicPr>
        <p:blipFill rotWithShape="1">
          <a:blip r:embed="rId6">
            <a:alphaModFix/>
          </a:blip>
          <a:srcRect b="0" l="0" r="0" t="0"/>
          <a:stretch/>
        </p:blipFill>
        <p:spPr>
          <a:xfrm>
            <a:off x="4762480" y="3551640"/>
            <a:ext cx="2306062" cy="1527469"/>
          </a:xfrm>
          <a:prstGeom prst="rect">
            <a:avLst/>
          </a:prstGeom>
          <a:noFill/>
          <a:ln>
            <a:noFill/>
          </a:ln>
        </p:spPr>
      </p:pic>
      <p:pic>
        <p:nvPicPr>
          <p:cNvPr id="489" name="Google Shape;489;p59"/>
          <p:cNvPicPr preferRelativeResize="0"/>
          <p:nvPr/>
        </p:nvPicPr>
        <p:blipFill rotWithShape="1">
          <a:blip r:embed="rId7">
            <a:alphaModFix/>
          </a:blip>
          <a:srcRect b="0" l="0" r="0" t="0"/>
          <a:stretch/>
        </p:blipFill>
        <p:spPr>
          <a:xfrm>
            <a:off x="9088963" y="5149673"/>
            <a:ext cx="1868054" cy="1556710"/>
          </a:xfrm>
          <a:prstGeom prst="rect">
            <a:avLst/>
          </a:prstGeom>
          <a:noFill/>
          <a:ln>
            <a:noFill/>
          </a:ln>
        </p:spPr>
      </p:pic>
      <p:pic>
        <p:nvPicPr>
          <p:cNvPr id="490" name="Google Shape;490;p59"/>
          <p:cNvPicPr preferRelativeResize="0"/>
          <p:nvPr/>
        </p:nvPicPr>
        <p:blipFill rotWithShape="1">
          <a:blip r:embed="rId8">
            <a:alphaModFix/>
          </a:blip>
          <a:srcRect b="0" l="0" r="0" t="0"/>
          <a:stretch/>
        </p:blipFill>
        <p:spPr>
          <a:xfrm>
            <a:off x="6508801" y="5008654"/>
            <a:ext cx="2594860" cy="1770192"/>
          </a:xfrm>
          <a:prstGeom prst="rect">
            <a:avLst/>
          </a:prstGeom>
          <a:noFill/>
          <a:ln>
            <a:noFill/>
          </a:ln>
        </p:spPr>
      </p:pic>
      <p:pic>
        <p:nvPicPr>
          <p:cNvPr id="491" name="Google Shape;491;p59"/>
          <p:cNvPicPr preferRelativeResize="0"/>
          <p:nvPr/>
        </p:nvPicPr>
        <p:blipFill rotWithShape="1">
          <a:blip r:embed="rId9">
            <a:alphaModFix/>
          </a:blip>
          <a:srcRect b="0" l="0" r="0" t="0"/>
          <a:stretch/>
        </p:blipFill>
        <p:spPr>
          <a:xfrm>
            <a:off x="8952981" y="3684734"/>
            <a:ext cx="2012380" cy="1376033"/>
          </a:xfrm>
          <a:prstGeom prst="rect">
            <a:avLst/>
          </a:prstGeom>
          <a:noFill/>
          <a:ln>
            <a:noFill/>
          </a:ln>
        </p:spPr>
      </p:pic>
      <p:pic>
        <p:nvPicPr>
          <p:cNvPr id="492" name="Google Shape;492;p59"/>
          <p:cNvPicPr preferRelativeResize="0"/>
          <p:nvPr/>
        </p:nvPicPr>
        <p:blipFill rotWithShape="1">
          <a:blip r:embed="rId10">
            <a:alphaModFix/>
          </a:blip>
          <a:srcRect b="27219" l="0" r="0" t="0"/>
          <a:stretch/>
        </p:blipFill>
        <p:spPr>
          <a:xfrm>
            <a:off x="2339232" y="5498827"/>
            <a:ext cx="2782144" cy="1333913"/>
          </a:xfrm>
          <a:prstGeom prst="rect">
            <a:avLst/>
          </a:prstGeom>
          <a:noFill/>
          <a:ln>
            <a:noFill/>
          </a:ln>
        </p:spPr>
      </p:pic>
      <p:pic>
        <p:nvPicPr>
          <p:cNvPr id="493" name="Google Shape;493;p59"/>
          <p:cNvPicPr preferRelativeResize="0"/>
          <p:nvPr/>
        </p:nvPicPr>
        <p:blipFill rotWithShape="1">
          <a:blip r:embed="rId11">
            <a:alphaModFix/>
          </a:blip>
          <a:srcRect b="0" l="0" r="0" t="0"/>
          <a:stretch/>
        </p:blipFill>
        <p:spPr>
          <a:xfrm>
            <a:off x="5074755" y="5097703"/>
            <a:ext cx="1449182" cy="1682637"/>
          </a:xfrm>
          <a:prstGeom prst="rect">
            <a:avLst/>
          </a:prstGeom>
          <a:noFill/>
          <a:ln>
            <a:noFill/>
          </a:ln>
        </p:spPr>
      </p:pic>
      <p:pic>
        <p:nvPicPr>
          <p:cNvPr id="494" name="Google Shape;494;p59"/>
          <p:cNvPicPr preferRelativeResize="0"/>
          <p:nvPr/>
        </p:nvPicPr>
        <p:blipFill rotWithShape="1">
          <a:blip r:embed="rId12">
            <a:alphaModFix/>
          </a:blip>
          <a:srcRect b="0" l="0" r="0" t="0"/>
          <a:stretch/>
        </p:blipFill>
        <p:spPr>
          <a:xfrm flipH="1">
            <a:off x="10942469" y="5204118"/>
            <a:ext cx="1249531" cy="1379262"/>
          </a:xfrm>
          <a:prstGeom prst="rect">
            <a:avLst/>
          </a:prstGeom>
          <a:noFill/>
          <a:ln>
            <a:noFill/>
          </a:ln>
        </p:spPr>
      </p:pic>
      <p:pic>
        <p:nvPicPr>
          <p:cNvPr id="495" name="Google Shape;495;p59"/>
          <p:cNvPicPr preferRelativeResize="0"/>
          <p:nvPr/>
        </p:nvPicPr>
        <p:blipFill rotWithShape="1">
          <a:blip r:embed="rId13">
            <a:alphaModFix/>
          </a:blip>
          <a:srcRect b="0" l="0" r="0" t="0"/>
          <a:stretch/>
        </p:blipFill>
        <p:spPr>
          <a:xfrm>
            <a:off x="100840" y="5234588"/>
            <a:ext cx="2337247" cy="1570338"/>
          </a:xfrm>
          <a:prstGeom prst="rect">
            <a:avLst/>
          </a:prstGeom>
          <a:noFill/>
          <a:ln>
            <a:noFill/>
          </a:ln>
        </p:spPr>
      </p:pic>
      <p:pic>
        <p:nvPicPr>
          <p:cNvPr id="496" name="Google Shape;496;p59"/>
          <p:cNvPicPr preferRelativeResize="0"/>
          <p:nvPr/>
        </p:nvPicPr>
        <p:blipFill rotWithShape="1">
          <a:blip r:embed="rId14">
            <a:alphaModFix/>
          </a:blip>
          <a:srcRect b="0" l="0" r="0" t="0"/>
          <a:stretch/>
        </p:blipFill>
        <p:spPr>
          <a:xfrm>
            <a:off x="10586573" y="3707026"/>
            <a:ext cx="1675882" cy="1474601"/>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sp>
        <p:nvSpPr>
          <p:cNvPr id="502" name="Google Shape;502;p60"/>
          <p:cNvSpPr txBox="1"/>
          <p:nvPr/>
        </p:nvSpPr>
        <p:spPr>
          <a:xfrm>
            <a:off x="913080" y="396504"/>
            <a:ext cx="9768000" cy="1044300"/>
          </a:xfrm>
          <a:prstGeom prst="rect">
            <a:avLst/>
          </a:prstGeom>
          <a:solidFill>
            <a:schemeClr val="lt1"/>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222A35"/>
              </a:buClr>
              <a:buSzPts val="4400"/>
              <a:buFont typeface="Calibri"/>
              <a:buNone/>
            </a:pPr>
            <a:r>
              <a:rPr b="1" lang="en-US" sz="4400">
                <a:solidFill>
                  <a:srgbClr val="1C4587"/>
                </a:solidFill>
                <a:latin typeface="Calibri"/>
                <a:ea typeface="Calibri"/>
                <a:cs typeface="Calibri"/>
                <a:sym typeface="Calibri"/>
              </a:rPr>
              <a:t>One last thought from Dr. Turkle</a:t>
            </a:r>
            <a:endParaRPr>
              <a:solidFill>
                <a:srgbClr val="1C4587"/>
              </a:solidFill>
            </a:endParaRPr>
          </a:p>
        </p:txBody>
      </p:sp>
      <p:sp>
        <p:nvSpPr>
          <p:cNvPr id="503" name="Google Shape;503;p60"/>
          <p:cNvSpPr txBox="1"/>
          <p:nvPr/>
        </p:nvSpPr>
        <p:spPr>
          <a:xfrm>
            <a:off x="1030514" y="1640320"/>
            <a:ext cx="10464900" cy="41250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n-US" sz="1900">
                <a:solidFill>
                  <a:srgbClr val="1C4587"/>
                </a:solidFill>
                <a:latin typeface="Calibri"/>
                <a:ea typeface="Calibri"/>
                <a:cs typeface="Calibri"/>
                <a:sym typeface="Calibri"/>
              </a:rPr>
              <a:t>As COVID started to impact our relationship with technology even more, Dr. Turkle said the following:</a:t>
            </a:r>
            <a:endParaRPr i="1" sz="1900">
              <a:solidFill>
                <a:srgbClr val="1C4587"/>
              </a:solidFill>
              <a:latin typeface="Calibri"/>
              <a:ea typeface="Calibri"/>
              <a:cs typeface="Calibri"/>
              <a:sym typeface="Calibri"/>
            </a:endParaRPr>
          </a:p>
          <a:p>
            <a:pPr indent="0" lvl="0" marL="0" marR="0" rtl="0" algn="ctr">
              <a:spcBef>
                <a:spcPts val="0"/>
              </a:spcBef>
              <a:spcAft>
                <a:spcPts val="0"/>
              </a:spcAft>
              <a:buNone/>
            </a:pPr>
            <a:r>
              <a:rPr lang="en-US" sz="3100">
                <a:solidFill>
                  <a:srgbClr val="1C4587"/>
                </a:solidFill>
                <a:latin typeface="Calibri"/>
                <a:ea typeface="Calibri"/>
                <a:cs typeface="Calibri"/>
                <a:sym typeface="Calibri"/>
              </a:rPr>
              <a:t>This is “a liminal time. It's like a time out of time. It's a time betwixt and between where you get a chance - the rules are broken and you get a chance to reassess what you really need. And I think that's what we have now. We have a chance to come back and not be wowed by technology and reassess the virtue of the human and relationships and to act more deliberately in our relationship with them.” </a:t>
            </a:r>
            <a:endParaRPr sz="3100">
              <a:solidFill>
                <a:srgbClr val="1C4587"/>
              </a:solidFill>
              <a:latin typeface="Calibri"/>
              <a:ea typeface="Calibri"/>
              <a:cs typeface="Calibri"/>
              <a:sym typeface="Calibri"/>
            </a:endParaRPr>
          </a:p>
          <a:p>
            <a:pPr indent="0" lvl="0" marL="0" marR="0" rtl="0" algn="ctr">
              <a:spcBef>
                <a:spcPts val="0"/>
              </a:spcBef>
              <a:spcAft>
                <a:spcPts val="0"/>
              </a:spcAft>
              <a:buNone/>
            </a:pPr>
            <a:r>
              <a:rPr lang="en-US" sz="2600">
                <a:solidFill>
                  <a:srgbClr val="1C4587"/>
                </a:solidFill>
                <a:latin typeface="Calibri"/>
                <a:ea typeface="Calibri"/>
                <a:cs typeface="Calibri"/>
                <a:sym typeface="Calibri"/>
              </a:rPr>
              <a:t>–Dr. Sherry Turkle</a:t>
            </a:r>
            <a:endParaRPr sz="3000">
              <a:solidFill>
                <a:srgbClr val="1C4587"/>
              </a:solidFill>
              <a:latin typeface="Calibri"/>
              <a:ea typeface="Calibri"/>
              <a:cs typeface="Calibri"/>
              <a:sym typeface="Calibri"/>
            </a:endParaRPr>
          </a:p>
        </p:txBody>
      </p:sp>
      <p:pic>
        <p:nvPicPr>
          <p:cNvPr id="504" name="Google Shape;504;p60"/>
          <p:cNvPicPr preferRelativeResize="0"/>
          <p:nvPr/>
        </p:nvPicPr>
        <p:blipFill rotWithShape="1">
          <a:blip r:embed="rId3">
            <a:alphaModFix/>
          </a:blip>
          <a:srcRect b="9188" l="11948" r="15723" t="15002"/>
          <a:stretch/>
        </p:blipFill>
        <p:spPr>
          <a:xfrm>
            <a:off x="10252364" y="147120"/>
            <a:ext cx="1593272" cy="1404588"/>
          </a:xfrm>
          <a:prstGeom prst="rect">
            <a:avLst/>
          </a:prstGeom>
          <a:noFill/>
          <a:ln>
            <a:noFill/>
          </a:ln>
        </p:spPr>
      </p:pic>
      <p:sp>
        <p:nvSpPr>
          <p:cNvPr id="505" name="Google Shape;505;p60"/>
          <p:cNvSpPr txBox="1"/>
          <p:nvPr/>
        </p:nvSpPr>
        <p:spPr>
          <a:xfrm>
            <a:off x="2065650" y="6108400"/>
            <a:ext cx="80607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solidFill>
                  <a:schemeClr val="dk1"/>
                </a:solidFill>
                <a:latin typeface="Calibri"/>
                <a:ea typeface="Calibri"/>
                <a:cs typeface="Calibri"/>
                <a:sym typeface="Calibri"/>
              </a:rPr>
              <a:t>You can also learn a little more about Dr. Turkle's life in this interview: https://www.npr.org/2021/03/10/975607758/in-the-empathy-diaries-sherry-turkle-considers-the-burden-of-family-secrets</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sp>
        <p:nvSpPr>
          <p:cNvPr id="511" name="Google Shape;511;p61"/>
          <p:cNvSpPr txBox="1"/>
          <p:nvPr/>
        </p:nvSpPr>
        <p:spPr>
          <a:xfrm>
            <a:off x="0" y="219982"/>
            <a:ext cx="121920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Juggling, dancing in the tensions</a:t>
            </a:r>
            <a:endParaRPr b="1" sz="4400">
              <a:solidFill>
                <a:srgbClr val="1C4587"/>
              </a:solidFill>
              <a:latin typeface="Calibri"/>
              <a:ea typeface="Calibri"/>
              <a:cs typeface="Calibri"/>
              <a:sym typeface="Calibri"/>
            </a:endParaRPr>
          </a:p>
        </p:txBody>
      </p:sp>
      <p:pic>
        <p:nvPicPr>
          <p:cNvPr id="512" name="Google Shape;512;p61"/>
          <p:cNvPicPr preferRelativeResize="0"/>
          <p:nvPr/>
        </p:nvPicPr>
        <p:blipFill>
          <a:blip r:embed="rId3">
            <a:alphaModFix/>
          </a:blip>
          <a:stretch>
            <a:fillRect/>
          </a:stretch>
        </p:blipFill>
        <p:spPr>
          <a:xfrm>
            <a:off x="2172829" y="1774282"/>
            <a:ext cx="3262693" cy="2727654"/>
          </a:xfrm>
          <a:prstGeom prst="rect">
            <a:avLst/>
          </a:prstGeom>
          <a:noFill/>
          <a:ln>
            <a:noFill/>
          </a:ln>
        </p:spPr>
      </p:pic>
      <p:pic>
        <p:nvPicPr>
          <p:cNvPr id="513" name="Google Shape;513;p61"/>
          <p:cNvPicPr preferRelativeResize="0"/>
          <p:nvPr/>
        </p:nvPicPr>
        <p:blipFill>
          <a:blip r:embed="rId4">
            <a:alphaModFix/>
          </a:blip>
          <a:stretch>
            <a:fillRect/>
          </a:stretch>
        </p:blipFill>
        <p:spPr>
          <a:xfrm>
            <a:off x="6426116" y="1774282"/>
            <a:ext cx="3349261" cy="2727653"/>
          </a:xfrm>
          <a:prstGeom prst="rect">
            <a:avLst/>
          </a:prstGeom>
          <a:noFill/>
          <a:ln>
            <a:noFill/>
          </a:ln>
        </p:spPr>
      </p:pic>
      <p:sp>
        <p:nvSpPr>
          <p:cNvPr id="514" name="Google Shape;514;p61"/>
          <p:cNvSpPr txBox="1"/>
          <p:nvPr/>
        </p:nvSpPr>
        <p:spPr>
          <a:xfrm>
            <a:off x="658264" y="4882920"/>
            <a:ext cx="10464900" cy="1523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100">
                <a:solidFill>
                  <a:srgbClr val="1C4587"/>
                </a:solidFill>
                <a:latin typeface="Calibri"/>
                <a:ea typeface="Calibri"/>
                <a:cs typeface="Calibri"/>
                <a:sym typeface="Calibri"/>
              </a:rPr>
              <a:t>As with most things in life, it's a balancing act to nurture our relationships with ourselves, with those we care most about (Bonding relationships) and with Bridging relationships. </a:t>
            </a:r>
            <a:endParaRPr sz="3000">
              <a:solidFill>
                <a:srgbClr val="1C4587"/>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sp>
        <p:nvSpPr>
          <p:cNvPr id="520" name="Google Shape;520;p62"/>
          <p:cNvSpPr txBox="1"/>
          <p:nvPr>
            <p:ph idx="1" type="body"/>
          </p:nvPr>
        </p:nvSpPr>
        <p:spPr>
          <a:xfrm>
            <a:off x="714597" y="1990676"/>
            <a:ext cx="10762800" cy="2492100"/>
          </a:xfrm>
          <a:prstGeom prst="rect">
            <a:avLst/>
          </a:prstGeom>
          <a:solidFill>
            <a:schemeClr val="lt1"/>
          </a:solidFill>
          <a:ln cap="flat" cmpd="sng" w="9525">
            <a:solidFill>
              <a:schemeClr val="accent1"/>
            </a:solidFill>
            <a:prstDash val="solid"/>
            <a:round/>
            <a:headEnd len="sm" w="sm" type="none"/>
            <a:tailEnd len="sm" w="sm" type="none"/>
          </a:ln>
        </p:spPr>
        <p:txBody>
          <a:bodyPr anchorCtr="0" anchor="t" bIns="45700" lIns="91425" spcFirstLastPara="1" rIns="91425" wrap="square" tIns="45700">
            <a:normAutofit fontScale="92500" lnSpcReduction="20000"/>
          </a:bodyPr>
          <a:lstStyle/>
          <a:p>
            <a:pPr indent="0" lvl="0" marL="0" rtl="0" algn="l">
              <a:lnSpc>
                <a:spcPct val="100000"/>
              </a:lnSpc>
              <a:spcBef>
                <a:spcPts val="1000"/>
              </a:spcBef>
              <a:spcAft>
                <a:spcPts val="0"/>
              </a:spcAft>
              <a:buNone/>
            </a:pPr>
            <a:r>
              <a:rPr lang="en-US"/>
              <a:t>See also Barbara Sher’s TEDx talk (When it comes to problem-solving and reaching your goals, there is a tension with solitude, because problems are meant to be solved via connection and collaboration and mutually helping each other) </a:t>
            </a:r>
            <a:r>
              <a:rPr lang="en-US" sz="2600" u="sng">
                <a:solidFill>
                  <a:schemeClr val="hlink"/>
                </a:solidFill>
                <a:hlinkClick r:id="rId3"/>
              </a:rPr>
              <a:t>https://www.tedxprague.cz/en/videa/isolation-is-the-dream-killer-not-your-attitude-barbara-sher</a:t>
            </a:r>
            <a:endParaRPr sz="2600"/>
          </a:p>
          <a:p>
            <a:pPr indent="-239077" lvl="1" marL="685800" rtl="0" algn="l">
              <a:lnSpc>
                <a:spcPct val="90000"/>
              </a:lnSpc>
              <a:spcBef>
                <a:spcPts val="500"/>
              </a:spcBef>
              <a:spcAft>
                <a:spcPts val="0"/>
              </a:spcAft>
              <a:buClr>
                <a:schemeClr val="dk1"/>
              </a:buClr>
              <a:buSzPct val="100000"/>
              <a:buChar char="•"/>
            </a:pPr>
            <a:r>
              <a:rPr lang="en-US" sz="2200"/>
              <a:t>Barbara’s work also reinforces building small networks of support for reaching your goals (where bridging social capital can even become more like bonding social capital)</a:t>
            </a:r>
            <a:endParaRPr/>
          </a:p>
        </p:txBody>
      </p:sp>
      <p:sp>
        <p:nvSpPr>
          <p:cNvPr id="521" name="Google Shape;521;p62"/>
          <p:cNvSpPr txBox="1"/>
          <p:nvPr/>
        </p:nvSpPr>
        <p:spPr>
          <a:xfrm>
            <a:off x="0" y="219982"/>
            <a:ext cx="121920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Dancing in the Tensions</a:t>
            </a:r>
            <a:endParaRPr b="1" sz="4400">
              <a:solidFill>
                <a:srgbClr val="1C4587"/>
              </a:solidFill>
              <a:latin typeface="Calibri"/>
              <a:ea typeface="Calibri"/>
              <a:cs typeface="Calibri"/>
              <a:sym typeface="Calibri"/>
            </a:endParaRPr>
          </a:p>
        </p:txBody>
      </p:sp>
      <p:pic>
        <p:nvPicPr>
          <p:cNvPr id="522" name="Google Shape;522;p62"/>
          <p:cNvPicPr preferRelativeResize="0"/>
          <p:nvPr/>
        </p:nvPicPr>
        <p:blipFill>
          <a:blip r:embed="rId4">
            <a:alphaModFix/>
          </a:blip>
          <a:stretch>
            <a:fillRect/>
          </a:stretch>
        </p:blipFill>
        <p:spPr>
          <a:xfrm>
            <a:off x="262802" y="111706"/>
            <a:ext cx="1585747" cy="1325700"/>
          </a:xfrm>
          <a:prstGeom prst="rect">
            <a:avLst/>
          </a:prstGeom>
          <a:noFill/>
          <a:ln>
            <a:noFill/>
          </a:ln>
        </p:spPr>
      </p:pic>
      <p:pic>
        <p:nvPicPr>
          <p:cNvPr id="523" name="Google Shape;523;p62"/>
          <p:cNvPicPr preferRelativeResize="0"/>
          <p:nvPr/>
        </p:nvPicPr>
        <p:blipFill>
          <a:blip r:embed="rId5">
            <a:alphaModFix/>
          </a:blip>
          <a:stretch>
            <a:fillRect/>
          </a:stretch>
        </p:blipFill>
        <p:spPr>
          <a:xfrm>
            <a:off x="10168801" y="162818"/>
            <a:ext cx="1502300" cy="122347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sp>
        <p:nvSpPr>
          <p:cNvPr id="529" name="Google Shape;529;p63"/>
          <p:cNvSpPr txBox="1"/>
          <p:nvPr/>
        </p:nvSpPr>
        <p:spPr>
          <a:xfrm>
            <a:off x="406399" y="0"/>
            <a:ext cx="11364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800"/>
              <a:buFont typeface="Calibri"/>
              <a:buNone/>
            </a:pPr>
            <a:r>
              <a:rPr b="1" lang="en-US" sz="4800">
                <a:solidFill>
                  <a:srgbClr val="1C4587"/>
                </a:solidFill>
                <a:latin typeface="Calibri"/>
                <a:ea typeface="Calibri"/>
                <a:cs typeface="Calibri"/>
                <a:sym typeface="Calibri"/>
              </a:rPr>
              <a:t>“You not Them” principle</a:t>
            </a:r>
            <a:endParaRPr>
              <a:solidFill>
                <a:srgbClr val="1C4587"/>
              </a:solidFill>
            </a:endParaRPr>
          </a:p>
          <a:p>
            <a:pPr indent="0" lvl="0" marL="0" marR="0" rtl="0" algn="ctr">
              <a:lnSpc>
                <a:spcPct val="90000"/>
              </a:lnSpc>
              <a:spcBef>
                <a:spcPts val="0"/>
              </a:spcBef>
              <a:spcAft>
                <a:spcPts val="0"/>
              </a:spcAft>
              <a:buClr>
                <a:schemeClr val="dk1"/>
              </a:buClr>
              <a:buSzPts val="3600"/>
              <a:buFont typeface="Calibri"/>
              <a:buNone/>
            </a:pPr>
            <a:r>
              <a:rPr b="1" lang="en-US" sz="3600">
                <a:solidFill>
                  <a:srgbClr val="1C4587"/>
                </a:solidFill>
                <a:latin typeface="Calibri"/>
                <a:ea typeface="Calibri"/>
                <a:cs typeface="Calibri"/>
                <a:sym typeface="Calibri"/>
              </a:rPr>
              <a:t>Back to center, again</a:t>
            </a:r>
            <a:r>
              <a:rPr b="1" lang="en-US" sz="3600">
                <a:solidFill>
                  <a:schemeClr val="dk1"/>
                </a:solidFill>
                <a:latin typeface="Calibri"/>
                <a:ea typeface="Calibri"/>
                <a:cs typeface="Calibri"/>
                <a:sym typeface="Calibri"/>
              </a:rPr>
              <a:t> ☺</a:t>
            </a:r>
            <a:endParaRPr b="1" sz="3600">
              <a:solidFill>
                <a:schemeClr val="dk1"/>
              </a:solidFill>
              <a:latin typeface="Calibri"/>
              <a:ea typeface="Calibri"/>
              <a:cs typeface="Calibri"/>
              <a:sym typeface="Calibri"/>
            </a:endParaRPr>
          </a:p>
        </p:txBody>
      </p:sp>
      <p:sp>
        <p:nvSpPr>
          <p:cNvPr id="530" name="Google Shape;530;p63"/>
          <p:cNvSpPr/>
          <p:nvPr/>
        </p:nvSpPr>
        <p:spPr>
          <a:xfrm>
            <a:off x="3398108" y="1357722"/>
            <a:ext cx="4584300" cy="3139200"/>
          </a:xfrm>
          <a:prstGeom prst="rect">
            <a:avLst/>
          </a:prstGeom>
          <a:no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2400" u="none" cap="none" strike="noStrike">
                <a:solidFill>
                  <a:schemeClr val="dk1"/>
                </a:solidFill>
                <a:latin typeface="Arial"/>
                <a:ea typeface="Arial"/>
                <a:cs typeface="Arial"/>
                <a:sym typeface="Arial"/>
              </a:rPr>
              <a:t>“We can avoid authoritarian</a:t>
            </a:r>
            <a:r>
              <a:rPr b="0" i="0" lang="en-US" sz="2400" u="none" cap="none" strike="noStrike">
                <a:solidFill>
                  <a:schemeClr val="dk1"/>
                </a:solidFill>
                <a:latin typeface="Arial"/>
                <a:ea typeface="Arial"/>
                <a:cs typeface="Arial"/>
                <a:sym typeface="Arial"/>
              </a:rPr>
              <a:t> interactions with children [and others] by focusing on our own values and actions; we can’t draw from empty </a:t>
            </a:r>
            <a:r>
              <a:rPr lang="en-US" sz="2400">
                <a:solidFill>
                  <a:schemeClr val="dk1"/>
                </a:solidFill>
                <a:latin typeface="Arial"/>
                <a:ea typeface="Arial"/>
                <a:cs typeface="Arial"/>
                <a:sym typeface="Arial"/>
              </a:rPr>
              <a:t>wells.”</a:t>
            </a:r>
            <a:endParaRPr/>
          </a:p>
          <a:p>
            <a:pPr indent="0" lvl="0" marL="0" marR="0" rtl="0" algn="ctr">
              <a:spcBef>
                <a:spcPts val="0"/>
              </a:spcBef>
              <a:spcAft>
                <a:spcPts val="0"/>
              </a:spcAft>
              <a:buNone/>
            </a:pPr>
            <a:r>
              <a:t/>
            </a:r>
            <a:endParaRPr sz="1800">
              <a:solidFill>
                <a:schemeClr val="dk1"/>
              </a:solidFill>
              <a:latin typeface="Arial"/>
              <a:ea typeface="Arial"/>
              <a:cs typeface="Arial"/>
              <a:sym typeface="Arial"/>
            </a:endParaRPr>
          </a:p>
          <a:p>
            <a:pPr indent="0" lvl="0" marL="0" marR="0" rtl="0" algn="ctr">
              <a:spcBef>
                <a:spcPts val="0"/>
              </a:spcBef>
              <a:spcAft>
                <a:spcPts val="0"/>
              </a:spcAft>
              <a:buNone/>
            </a:pPr>
            <a:r>
              <a:rPr lang="en-US" sz="1400">
                <a:solidFill>
                  <a:schemeClr val="dk1"/>
                </a:solidFill>
                <a:latin typeface="Arial"/>
                <a:ea typeface="Arial"/>
                <a:cs typeface="Arial"/>
                <a:sym typeface="Arial"/>
              </a:rPr>
              <a:t>~Jodi Chaffee, of the Family Culture Movement https://familyculture-movement.captivate.fm/</a:t>
            </a:r>
            <a:endParaRPr b="0" i="0" sz="1400" u="none" cap="none" strike="noStrike">
              <a:solidFill>
                <a:schemeClr val="dk1"/>
              </a:solidFill>
              <a:latin typeface="Arial"/>
              <a:ea typeface="Arial"/>
              <a:cs typeface="Arial"/>
              <a:sym typeface="Arial"/>
            </a:endParaRPr>
          </a:p>
          <a:p>
            <a:pPr indent="0" lvl="0" marL="0" marR="0" rtl="0" algn="ctr">
              <a:spcBef>
                <a:spcPts val="0"/>
              </a:spcBef>
              <a:spcAft>
                <a:spcPts val="0"/>
              </a:spcAft>
              <a:buNone/>
            </a:pPr>
            <a:r>
              <a:rPr lang="en-US" sz="1400" u="sng">
                <a:solidFill>
                  <a:schemeClr val="dk1"/>
                </a:solidFill>
                <a:latin typeface="Arial"/>
                <a:ea typeface="Arial"/>
                <a:cs typeface="Arial"/>
                <a:sym typeface="Arial"/>
                <a:hlinkClick r:id="rId3">
                  <a:extLst>
                    <a:ext uri="{A12FA001-AC4F-418D-AE19-62706E023703}">
                      <ahyp:hlinkClr val="tx"/>
                    </a:ext>
                  </a:extLst>
                </a:hlinkClick>
              </a:rPr>
              <a:t>https://www.youtube.com/watch?v=wJSzi9ypOCo</a:t>
            </a:r>
            <a:endParaRPr sz="1400">
              <a:solidFill>
                <a:schemeClr val="dk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800"/>
              <a:buFont typeface="Arial"/>
              <a:buNone/>
            </a:pPr>
            <a:r>
              <a:rPr b="0" i="0" lang="en-US" sz="1800" u="none" cap="none" strike="noStrike">
                <a:solidFill>
                  <a:schemeClr val="dk1"/>
                </a:solidFill>
                <a:latin typeface="Arial"/>
                <a:ea typeface="Arial"/>
                <a:cs typeface="Arial"/>
                <a:sym typeface="Arial"/>
              </a:rPr>
              <a:t>  </a:t>
            </a:r>
            <a:endParaRPr b="0" i="0" sz="51300" u="none" cap="none" strike="noStrike">
              <a:solidFill>
                <a:schemeClr val="dk1"/>
              </a:solidFill>
              <a:latin typeface="Arial"/>
              <a:ea typeface="Arial"/>
              <a:cs typeface="Arial"/>
              <a:sym typeface="Arial"/>
            </a:endParaRPr>
          </a:p>
        </p:txBody>
      </p:sp>
      <p:sp>
        <p:nvSpPr>
          <p:cNvPr id="531" name="Google Shape;531;p63"/>
          <p:cNvSpPr txBox="1"/>
          <p:nvPr/>
        </p:nvSpPr>
        <p:spPr>
          <a:xfrm>
            <a:off x="3138615" y="4868557"/>
            <a:ext cx="5053800" cy="147750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“A leader needs to have presence, to show up to the moment grounded in one’s self, as centered as one can be, ready to hear, to listen, to discern.”</a:t>
            </a:r>
            <a:br>
              <a:rPr lang="en-US" sz="1800">
                <a:solidFill>
                  <a:schemeClr val="dk1"/>
                </a:solidFill>
                <a:latin typeface="Calibri"/>
                <a:ea typeface="Calibri"/>
                <a:cs typeface="Calibri"/>
                <a:sym typeface="Calibri"/>
              </a:rPr>
            </a:br>
            <a:r>
              <a:rPr lang="en-US" sz="1800">
                <a:solidFill>
                  <a:schemeClr val="dk1"/>
                </a:solidFill>
                <a:latin typeface="Calibri"/>
                <a:ea typeface="Calibri"/>
                <a:cs typeface="Calibri"/>
                <a:sym typeface="Calibri"/>
              </a:rPr>
              <a:t>― </a:t>
            </a:r>
            <a:r>
              <a:rPr b="1" lang="en-US" sz="1800">
                <a:solidFill>
                  <a:schemeClr val="dk1"/>
                </a:solidFill>
                <a:latin typeface="Calibri"/>
                <a:ea typeface="Calibri"/>
                <a:cs typeface="Calibri"/>
                <a:sym typeface="Calibri"/>
              </a:rPr>
              <a:t>Raymond M. Kethledge, </a:t>
            </a:r>
            <a:r>
              <a:rPr b="1" lang="en-US" sz="1800" u="sng">
                <a:solidFill>
                  <a:schemeClr val="dk1"/>
                </a:solidFill>
                <a:latin typeface="Calibri"/>
                <a:ea typeface="Calibri"/>
                <a:cs typeface="Calibri"/>
                <a:sym typeface="Calibri"/>
                <a:hlinkClick r:id="rId4">
                  <a:extLst>
                    <a:ext uri="{A12FA001-AC4F-418D-AE19-62706E023703}">
                      <ahyp:hlinkClr val="tx"/>
                    </a:ext>
                  </a:extLst>
                </a:hlinkClick>
              </a:rPr>
              <a:t>Lead Yourself First: Inspiring Leadership Through Solitude</a:t>
            </a:r>
            <a:endParaRPr sz="1800">
              <a:solidFill>
                <a:schemeClr val="dk1"/>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sp>
        <p:nvSpPr>
          <p:cNvPr id="537" name="Google Shape;537;p64"/>
          <p:cNvSpPr txBox="1"/>
          <p:nvPr/>
        </p:nvSpPr>
        <p:spPr>
          <a:xfrm>
            <a:off x="319313" y="134938"/>
            <a:ext cx="11364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300">
                <a:solidFill>
                  <a:srgbClr val="1C4587"/>
                </a:solidFill>
                <a:latin typeface="Calibri"/>
                <a:ea typeface="Calibri"/>
                <a:cs typeface="Calibri"/>
                <a:sym typeface="Calibri"/>
              </a:rPr>
              <a:t>Stay mindful: Technology has the potential </a:t>
            </a:r>
            <a:endParaRPr b="1" sz="4300">
              <a:solidFill>
                <a:srgbClr val="1C4587"/>
              </a:solidFill>
              <a:latin typeface="Calibri"/>
              <a:ea typeface="Calibri"/>
              <a:cs typeface="Calibri"/>
              <a:sym typeface="Calibri"/>
            </a:endParaRPr>
          </a:p>
          <a:p>
            <a:pPr indent="0" lvl="0" marL="0" marR="0" rtl="0" algn="ctr">
              <a:lnSpc>
                <a:spcPct val="90000"/>
              </a:lnSpc>
              <a:spcBef>
                <a:spcPts val="0"/>
              </a:spcBef>
              <a:spcAft>
                <a:spcPts val="0"/>
              </a:spcAft>
              <a:buClr>
                <a:schemeClr val="dk1"/>
              </a:buClr>
              <a:buSzPts val="4400"/>
              <a:buFont typeface="Calibri"/>
              <a:buNone/>
            </a:pPr>
            <a:r>
              <a:rPr b="1" lang="en-US" sz="4300">
                <a:solidFill>
                  <a:srgbClr val="1C4587"/>
                </a:solidFill>
                <a:latin typeface="Calibri"/>
                <a:ea typeface="Calibri"/>
                <a:cs typeface="Calibri"/>
                <a:sym typeface="Calibri"/>
              </a:rPr>
              <a:t>to either hinder or facilitate relationships</a:t>
            </a:r>
            <a:endParaRPr b="1" i="1" sz="4300">
              <a:solidFill>
                <a:schemeClr val="dk1"/>
              </a:solidFill>
              <a:latin typeface="Calibri"/>
              <a:ea typeface="Calibri"/>
              <a:cs typeface="Calibri"/>
              <a:sym typeface="Calibri"/>
            </a:endParaRPr>
          </a:p>
        </p:txBody>
      </p:sp>
      <p:pic>
        <p:nvPicPr>
          <p:cNvPr id="538" name="Google Shape;538;p64"/>
          <p:cNvPicPr preferRelativeResize="0"/>
          <p:nvPr/>
        </p:nvPicPr>
        <p:blipFill rotWithShape="1">
          <a:blip r:embed="rId3">
            <a:alphaModFix/>
          </a:blip>
          <a:srcRect b="0" l="0" r="0" t="0"/>
          <a:stretch/>
        </p:blipFill>
        <p:spPr>
          <a:xfrm>
            <a:off x="6678354" y="2360027"/>
            <a:ext cx="2536433" cy="3033486"/>
          </a:xfrm>
          <a:prstGeom prst="rect">
            <a:avLst/>
          </a:prstGeom>
          <a:noFill/>
          <a:ln>
            <a:noFill/>
          </a:ln>
        </p:spPr>
      </p:pic>
      <p:pic>
        <p:nvPicPr>
          <p:cNvPr id="539" name="Google Shape;539;p64"/>
          <p:cNvPicPr preferRelativeResize="0"/>
          <p:nvPr/>
        </p:nvPicPr>
        <p:blipFill rotWithShape="1">
          <a:blip r:embed="rId4">
            <a:alphaModFix/>
          </a:blip>
          <a:srcRect b="0" l="0" r="0" t="0"/>
          <a:stretch/>
        </p:blipFill>
        <p:spPr>
          <a:xfrm>
            <a:off x="2032000" y="2541232"/>
            <a:ext cx="3840386" cy="267107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sp>
        <p:nvSpPr>
          <p:cNvPr id="544" name="Google Shape;544;p65"/>
          <p:cNvSpPr txBox="1"/>
          <p:nvPr>
            <p:ph type="title"/>
          </p:nvPr>
        </p:nvSpPr>
        <p:spPr>
          <a:xfrm>
            <a:off x="1768927" y="495754"/>
            <a:ext cx="8654100" cy="767100"/>
          </a:xfrm>
          <a:prstGeom prst="rect">
            <a:avLst/>
          </a:prstGeom>
          <a:solidFill>
            <a:schemeClr val="lt1"/>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en-US">
                <a:solidFill>
                  <a:srgbClr val="1C4587"/>
                </a:solidFill>
              </a:rPr>
              <a:t>We wish you well(ness)!</a:t>
            </a:r>
            <a:endParaRPr b="1">
              <a:solidFill>
                <a:srgbClr val="1C4587"/>
              </a:solidFill>
            </a:endParaRPr>
          </a:p>
        </p:txBody>
      </p:sp>
      <p:pic>
        <p:nvPicPr>
          <p:cNvPr id="545" name="Google Shape;545;p65"/>
          <p:cNvPicPr preferRelativeResize="0"/>
          <p:nvPr/>
        </p:nvPicPr>
        <p:blipFill rotWithShape="1">
          <a:blip r:embed="rId3">
            <a:alphaModFix/>
          </a:blip>
          <a:srcRect b="0" l="0" r="0" t="0"/>
          <a:stretch/>
        </p:blipFill>
        <p:spPr>
          <a:xfrm>
            <a:off x="4521198" y="2877032"/>
            <a:ext cx="3149601" cy="2105394"/>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sp>
        <p:nvSpPr>
          <p:cNvPr id="550" name="Google Shape;550;p66"/>
          <p:cNvSpPr txBox="1"/>
          <p:nvPr>
            <p:ph type="title"/>
          </p:nvPr>
        </p:nvSpPr>
        <p:spPr>
          <a:xfrm>
            <a:off x="1768927" y="495754"/>
            <a:ext cx="8654100" cy="767100"/>
          </a:xfrm>
          <a:prstGeom prst="rect">
            <a:avLst/>
          </a:prstGeom>
          <a:solidFill>
            <a:schemeClr val="lt1"/>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en-US"/>
              <a:t>Bonus Material</a:t>
            </a:r>
            <a:endParaRPr b="1"/>
          </a:p>
        </p:txBody>
      </p:sp>
      <p:pic>
        <p:nvPicPr>
          <p:cNvPr id="551" name="Google Shape;551;p66"/>
          <p:cNvPicPr preferRelativeResize="0"/>
          <p:nvPr/>
        </p:nvPicPr>
        <p:blipFill rotWithShape="1">
          <a:blip r:embed="rId3">
            <a:alphaModFix/>
          </a:blip>
          <a:srcRect b="0" l="0" r="0" t="0"/>
          <a:stretch/>
        </p:blipFill>
        <p:spPr>
          <a:xfrm>
            <a:off x="2171698" y="1345350"/>
            <a:ext cx="7848601" cy="463635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6" name="Shape 556"/>
        <p:cNvGrpSpPr/>
        <p:nvPr/>
      </p:nvGrpSpPr>
      <p:grpSpPr>
        <a:xfrm>
          <a:off x="0" y="0"/>
          <a:ext cx="0" cy="0"/>
          <a:chOff x="0" y="0"/>
          <a:chExt cx="0" cy="0"/>
        </a:xfrm>
      </p:grpSpPr>
      <p:sp>
        <p:nvSpPr>
          <p:cNvPr id="557" name="Google Shape;557;p67"/>
          <p:cNvSpPr txBox="1"/>
          <p:nvPr/>
        </p:nvSpPr>
        <p:spPr>
          <a:xfrm>
            <a:off x="319314" y="-68262"/>
            <a:ext cx="11364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A second DWI survey! Social Connectedness</a:t>
            </a:r>
            <a:endParaRPr>
              <a:solidFill>
                <a:srgbClr val="1C4587"/>
              </a:solidFill>
            </a:endParaRPr>
          </a:p>
        </p:txBody>
      </p:sp>
      <p:sp>
        <p:nvSpPr>
          <p:cNvPr id="558" name="Google Shape;558;p67"/>
          <p:cNvSpPr txBox="1"/>
          <p:nvPr/>
        </p:nvSpPr>
        <p:spPr>
          <a:xfrm>
            <a:off x="1077489" y="1257301"/>
            <a:ext cx="9848400" cy="5695200"/>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chemeClr val="dk1"/>
              </a:buClr>
              <a:buSzPts val="2800"/>
              <a:buFont typeface="Arial"/>
              <a:buChar char="•"/>
            </a:pPr>
            <a:r>
              <a:rPr lang="en-US" sz="2800" u="sng">
                <a:solidFill>
                  <a:schemeClr val="dk1"/>
                </a:solidFill>
                <a:latin typeface="Calibri"/>
                <a:ea typeface="Calibri"/>
                <a:cs typeface="Calibri"/>
                <a:sym typeface="Calibri"/>
                <a:hlinkClick r:id="rId3">
                  <a:extLst>
                    <a:ext uri="{A12FA001-AC4F-418D-AE19-62706E023703}">
                      <ahyp:hlinkClr val="tx"/>
                    </a:ext>
                  </a:extLst>
                </a:hlinkClick>
              </a:rPr>
              <a:t>https://survey.alchemer.com/s3/6226945/Digital-Flourishing-Survey-PositiveMediatedSocialInteractions</a:t>
            </a:r>
            <a:endParaRPr sz="2800">
              <a:solidFill>
                <a:schemeClr val="dk1"/>
              </a:solidFill>
              <a:latin typeface="Calibri"/>
              <a:ea typeface="Calibri"/>
              <a:cs typeface="Calibri"/>
              <a:sym typeface="Calibri"/>
            </a:endParaRPr>
          </a:p>
          <a:p>
            <a:pPr indent="-342900" lvl="0" marL="342900" marR="0" rtl="0" algn="l">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“Are you getting the most out of your online communication? Do you feel like the way you interact online is helping you flourish in your digital life? Are your online interactions meaningful?”</a:t>
            </a:r>
            <a:endParaRPr/>
          </a:p>
          <a:p>
            <a:pPr indent="-342900" lvl="0" marL="342900" marR="0" rtl="0" algn="l">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Measures the following:</a:t>
            </a:r>
            <a:endParaRPr/>
          </a:p>
          <a:p>
            <a:pPr indent="-342900" lvl="1" marL="800100" marR="0" rtl="0" algn="l">
              <a:spcBef>
                <a:spcPts val="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Connectedness</a:t>
            </a:r>
            <a:endParaRPr/>
          </a:p>
          <a:p>
            <a:pPr indent="-342900" lvl="1" marL="800100" marR="0" rtl="0" algn="l">
              <a:spcBef>
                <a:spcPts val="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Civil Participation </a:t>
            </a:r>
            <a:r>
              <a:rPr b="0" i="0" lang="en-US" sz="1400" u="none" cap="none" strike="noStrike">
                <a:solidFill>
                  <a:schemeClr val="dk1"/>
                </a:solidFill>
                <a:latin typeface="Calibri"/>
                <a:ea typeface="Calibri"/>
                <a:cs typeface="Calibri"/>
                <a:sym typeface="Calibri"/>
              </a:rPr>
              <a:t>[this will be revisited in the Digital Citizenship/Media Literacy discussion in two weeks]</a:t>
            </a:r>
            <a:endParaRPr/>
          </a:p>
          <a:p>
            <a:pPr indent="-342900" lvl="1" marL="800100" marR="0" rtl="0" algn="l">
              <a:spcBef>
                <a:spcPts val="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Positive Social Comparison</a:t>
            </a:r>
            <a:endParaRPr/>
          </a:p>
          <a:p>
            <a:pPr indent="-342900" lvl="1" marL="800100" marR="0" rtl="0" algn="l">
              <a:spcBef>
                <a:spcPts val="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Authentic Self-disclosure</a:t>
            </a:r>
            <a:endParaRPr/>
          </a:p>
          <a:p>
            <a:pPr indent="-342900" lvl="1" marL="800100" marR="0" rtl="0" algn="l">
              <a:spcBef>
                <a:spcPts val="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Self-control </a:t>
            </a:r>
            <a:r>
              <a:rPr b="0" i="0" lang="en-US" sz="1400" u="none" cap="none" strike="noStrike">
                <a:solidFill>
                  <a:schemeClr val="dk1"/>
                </a:solidFill>
                <a:latin typeface="Calibri"/>
                <a:ea typeface="Calibri"/>
                <a:cs typeface="Calibri"/>
                <a:sym typeface="Calibri"/>
              </a:rPr>
              <a:t>[this will be revisited in the Digital Citizenship/Media Literacy discussion in two weeks]</a:t>
            </a:r>
            <a:endParaRPr/>
          </a:p>
          <a:p>
            <a:pPr indent="-165100" lvl="1" marL="800100" marR="0" rtl="0" algn="l">
              <a:spcBef>
                <a:spcPts val="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23"/>
          <p:cNvSpPr txBox="1"/>
          <p:nvPr/>
        </p:nvSpPr>
        <p:spPr>
          <a:xfrm>
            <a:off x="770629" y="272943"/>
            <a:ext cx="10653600" cy="1790700"/>
          </a:xfrm>
          <a:prstGeom prst="rect">
            <a:avLst/>
          </a:prstGeom>
          <a:noFill/>
          <a:ln>
            <a:noFill/>
          </a:ln>
        </p:spPr>
        <p:txBody>
          <a:bodyPr anchorCtr="0" anchor="b"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2600"/>
              <a:buFont typeface="Calibri"/>
              <a:buNone/>
            </a:pPr>
            <a:r>
              <a:t/>
            </a:r>
            <a:endParaRPr b="1" sz="2600">
              <a:solidFill>
                <a:srgbClr val="222A35"/>
              </a:solidFill>
              <a:latin typeface="Calibri"/>
              <a:ea typeface="Calibri"/>
              <a:cs typeface="Calibri"/>
              <a:sym typeface="Calibri"/>
            </a:endParaRPr>
          </a:p>
        </p:txBody>
      </p:sp>
      <p:pic>
        <p:nvPicPr>
          <p:cNvPr id="167" name="Google Shape;167;p23"/>
          <p:cNvPicPr preferRelativeResize="0"/>
          <p:nvPr/>
        </p:nvPicPr>
        <p:blipFill rotWithShape="1">
          <a:blip r:embed="rId3">
            <a:alphaModFix/>
          </a:blip>
          <a:srcRect b="0" l="0" r="0" t="0"/>
          <a:stretch/>
        </p:blipFill>
        <p:spPr>
          <a:xfrm>
            <a:off x="3978188" y="788823"/>
            <a:ext cx="4238367" cy="3183402"/>
          </a:xfrm>
          <a:prstGeom prst="rect">
            <a:avLst/>
          </a:prstGeom>
          <a:noFill/>
          <a:ln>
            <a:noFill/>
          </a:ln>
        </p:spPr>
      </p:pic>
      <p:sp>
        <p:nvSpPr>
          <p:cNvPr id="168" name="Google Shape;168;p23"/>
          <p:cNvSpPr txBox="1"/>
          <p:nvPr/>
        </p:nvSpPr>
        <p:spPr>
          <a:xfrm>
            <a:off x="72570" y="4237601"/>
            <a:ext cx="11969700" cy="1903800"/>
          </a:xfrm>
          <a:prstGeom prst="rect">
            <a:avLst/>
          </a:prstGeom>
          <a:solidFill>
            <a:schemeClr val="lt1"/>
          </a:solidFill>
          <a:ln>
            <a:noFill/>
          </a:ln>
        </p:spPr>
        <p:txBody>
          <a:bodyPr anchorCtr="0" anchor="b" bIns="45700" lIns="91425" spcFirstLastPara="1" rIns="91425" wrap="square" tIns="45700">
            <a:normAutofit fontScale="92500"/>
          </a:bodyPr>
          <a:lstStyle/>
          <a:p>
            <a:pPr indent="0" lvl="0" marL="0" marR="0" rtl="0" algn="ctr">
              <a:lnSpc>
                <a:spcPct val="100000"/>
              </a:lnSpc>
              <a:spcBef>
                <a:spcPts val="0"/>
              </a:spcBef>
              <a:spcAft>
                <a:spcPts val="0"/>
              </a:spcAft>
              <a:buClr>
                <a:srgbClr val="222A35"/>
              </a:buClr>
              <a:buSzPct val="100000"/>
              <a:buFont typeface="Calibri"/>
              <a:buNone/>
            </a:pPr>
            <a:r>
              <a:rPr b="1" lang="en-US" sz="4000">
                <a:solidFill>
                  <a:srgbClr val="1C4587"/>
                </a:solidFill>
                <a:latin typeface="Calibri"/>
                <a:ea typeface="Calibri"/>
                <a:cs typeface="Calibri"/>
                <a:sym typeface="Calibri"/>
              </a:rPr>
              <a:t>Think of an </a:t>
            </a:r>
            <a:r>
              <a:rPr b="1" i="1" lang="en-US" sz="4000">
                <a:solidFill>
                  <a:srgbClr val="1C4587"/>
                </a:solidFill>
                <a:latin typeface="Calibri"/>
                <a:ea typeface="Calibri"/>
                <a:cs typeface="Calibri"/>
                <a:sym typeface="Calibri"/>
              </a:rPr>
              <a:t>"</a:t>
            </a:r>
            <a:r>
              <a:rPr b="1" i="1" lang="en-US" sz="4000">
                <a:solidFill>
                  <a:srgbClr val="E3760B"/>
                </a:solidFill>
                <a:latin typeface="Calibri"/>
                <a:ea typeface="Calibri"/>
                <a:cs typeface="Calibri"/>
                <a:sym typeface="Calibri"/>
              </a:rPr>
              <a:t>embarrassing moment</a:t>
            </a:r>
            <a:r>
              <a:rPr b="1" i="1" lang="en-US" sz="4000">
                <a:solidFill>
                  <a:srgbClr val="1C4587"/>
                </a:solidFill>
                <a:latin typeface="Calibri"/>
                <a:ea typeface="Calibri"/>
                <a:cs typeface="Calibri"/>
                <a:sym typeface="Calibri"/>
              </a:rPr>
              <a:t>"</a:t>
            </a:r>
            <a:r>
              <a:rPr b="1" lang="en-US" sz="4000">
                <a:solidFill>
                  <a:srgbClr val="1C4587"/>
                </a:solidFill>
                <a:latin typeface="Calibri"/>
                <a:ea typeface="Calibri"/>
                <a:cs typeface="Calibri"/>
                <a:sym typeface="Calibri"/>
              </a:rPr>
              <a:t> experience</a:t>
            </a:r>
            <a:r>
              <a:rPr b="1" lang="en-US" sz="4000">
                <a:solidFill>
                  <a:srgbClr val="222A35"/>
                </a:solidFill>
                <a:latin typeface="Calibri"/>
                <a:ea typeface="Calibri"/>
                <a:cs typeface="Calibri"/>
                <a:sym typeface="Calibri"/>
              </a:rPr>
              <a:t> </a:t>
            </a:r>
            <a:endParaRPr b="1" sz="4000">
              <a:solidFill>
                <a:srgbClr val="222A35"/>
              </a:solidFill>
              <a:latin typeface="Calibri"/>
              <a:ea typeface="Calibri"/>
              <a:cs typeface="Calibri"/>
              <a:sym typeface="Calibri"/>
            </a:endParaRPr>
          </a:p>
          <a:p>
            <a:pPr indent="0" lvl="0" marL="0" marR="0" rtl="0" algn="ctr">
              <a:lnSpc>
                <a:spcPct val="100000"/>
              </a:lnSpc>
              <a:spcBef>
                <a:spcPts val="0"/>
              </a:spcBef>
              <a:spcAft>
                <a:spcPts val="0"/>
              </a:spcAft>
              <a:buClr>
                <a:srgbClr val="222A35"/>
              </a:buClr>
              <a:buSzPct val="111111"/>
              <a:buFont typeface="Calibri"/>
              <a:buNone/>
            </a:pPr>
            <a:r>
              <a:rPr b="1" lang="en-US" sz="3600">
                <a:solidFill>
                  <a:srgbClr val="222A35"/>
                </a:solidFill>
                <a:latin typeface="Calibri"/>
                <a:ea typeface="Calibri"/>
                <a:cs typeface="Calibri"/>
                <a:sym typeface="Calibri"/>
              </a:rPr>
              <a:t>OR</a:t>
            </a:r>
            <a:br>
              <a:rPr b="1" lang="en-US" sz="3600">
                <a:solidFill>
                  <a:srgbClr val="222A35"/>
                </a:solidFill>
                <a:latin typeface="Calibri"/>
                <a:ea typeface="Calibri"/>
                <a:cs typeface="Calibri"/>
                <a:sym typeface="Calibri"/>
              </a:rPr>
            </a:br>
            <a:r>
              <a:rPr lang="en-US" sz="4000">
                <a:solidFill>
                  <a:schemeClr val="dk1"/>
                </a:solidFill>
                <a:latin typeface="Calibri"/>
                <a:ea typeface="Calibri"/>
                <a:cs typeface="Calibri"/>
                <a:sym typeface="Calibri"/>
              </a:rPr>
              <a:t> </a:t>
            </a:r>
            <a:r>
              <a:rPr b="1" lang="en-US" sz="4000">
                <a:solidFill>
                  <a:srgbClr val="1C4587"/>
                </a:solidFill>
                <a:latin typeface="Calibri"/>
                <a:ea typeface="Calibri"/>
                <a:cs typeface="Calibri"/>
                <a:sym typeface="Calibri"/>
              </a:rPr>
              <a:t>Think of an </a:t>
            </a:r>
            <a:r>
              <a:rPr b="1" i="1" lang="en-US" sz="4000">
                <a:solidFill>
                  <a:srgbClr val="1C4587"/>
                </a:solidFill>
                <a:latin typeface="Calibri"/>
                <a:ea typeface="Calibri"/>
                <a:cs typeface="Calibri"/>
                <a:sym typeface="Calibri"/>
              </a:rPr>
              <a:t>"</a:t>
            </a:r>
            <a:r>
              <a:rPr b="1" i="1" lang="en-US" sz="4000">
                <a:solidFill>
                  <a:srgbClr val="E3760B"/>
                </a:solidFill>
                <a:latin typeface="Calibri"/>
                <a:ea typeface="Calibri"/>
                <a:cs typeface="Calibri"/>
                <a:sym typeface="Calibri"/>
              </a:rPr>
              <a:t>I wanted to freeze the moment</a:t>
            </a:r>
            <a:r>
              <a:rPr b="1" i="1" lang="en-US" sz="4000">
                <a:solidFill>
                  <a:srgbClr val="1C4587"/>
                </a:solidFill>
                <a:latin typeface="Calibri"/>
                <a:ea typeface="Calibri"/>
                <a:cs typeface="Calibri"/>
                <a:sym typeface="Calibri"/>
              </a:rPr>
              <a:t>"</a:t>
            </a:r>
            <a:r>
              <a:rPr b="1" lang="en-US" sz="4000">
                <a:solidFill>
                  <a:srgbClr val="1C4587"/>
                </a:solidFill>
                <a:latin typeface="Calibri"/>
                <a:ea typeface="Calibri"/>
                <a:cs typeface="Calibri"/>
                <a:sym typeface="Calibri"/>
              </a:rPr>
              <a:t> experience</a:t>
            </a:r>
            <a:endParaRPr b="1" sz="4000">
              <a:solidFill>
                <a:srgbClr val="1C4587"/>
              </a:solidFill>
              <a:latin typeface="Calibri"/>
              <a:ea typeface="Calibri"/>
              <a:cs typeface="Calibri"/>
              <a:sym typeface="Calibri"/>
            </a:endParaRPr>
          </a:p>
        </p:txBody>
      </p:sp>
      <p:pic>
        <p:nvPicPr>
          <p:cNvPr id="169" name="Google Shape;169;p23"/>
          <p:cNvPicPr preferRelativeResize="0"/>
          <p:nvPr/>
        </p:nvPicPr>
        <p:blipFill rotWithShape="1">
          <a:blip r:embed="rId4">
            <a:alphaModFix/>
          </a:blip>
          <a:srcRect b="0" l="0" r="0" t="0"/>
          <a:stretch/>
        </p:blipFill>
        <p:spPr>
          <a:xfrm>
            <a:off x="378546" y="1707913"/>
            <a:ext cx="2387600" cy="19177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sp>
        <p:nvSpPr>
          <p:cNvPr id="564" name="Google Shape;564;p68"/>
          <p:cNvSpPr txBox="1"/>
          <p:nvPr/>
        </p:nvSpPr>
        <p:spPr>
          <a:xfrm>
            <a:off x="188685" y="60329"/>
            <a:ext cx="11829000" cy="1013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000"/>
              <a:buFont typeface="Calibri"/>
              <a:buNone/>
            </a:pPr>
            <a:r>
              <a:rPr b="1" i="0" lang="en-US" sz="4000" u="none" cap="none" strike="noStrike">
                <a:solidFill>
                  <a:schemeClr val="dk1"/>
                </a:solidFill>
                <a:latin typeface="Calibri"/>
                <a:ea typeface="Calibri"/>
                <a:cs typeface="Calibri"/>
                <a:sym typeface="Calibri"/>
              </a:rPr>
              <a:t>Tip: Say no to Default</a:t>
            </a:r>
            <a:r>
              <a:rPr b="1" lang="en-US" sz="4000">
                <a:solidFill>
                  <a:schemeClr val="dk1"/>
                </a:solidFill>
                <a:latin typeface="Calibri"/>
                <a:ea typeface="Calibri"/>
                <a:cs typeface="Calibri"/>
                <a:sym typeface="Calibri"/>
              </a:rPr>
              <a:t>s! Help to Reduce</a:t>
            </a:r>
            <a:r>
              <a:rPr b="1" i="0" lang="en-US" sz="4000" u="none" cap="none" strike="noStrike">
                <a:solidFill>
                  <a:schemeClr val="dk1"/>
                </a:solidFill>
                <a:latin typeface="Calibri"/>
                <a:ea typeface="Calibri"/>
                <a:cs typeface="Calibri"/>
                <a:sym typeface="Calibri"/>
              </a:rPr>
              <a:t> Notifications</a:t>
            </a:r>
            <a:endParaRPr b="1" i="0" sz="4000" u="none" cap="none" strike="noStrike">
              <a:solidFill>
                <a:schemeClr val="dk1"/>
              </a:solidFill>
              <a:latin typeface="Calibri"/>
              <a:ea typeface="Calibri"/>
              <a:cs typeface="Calibri"/>
              <a:sym typeface="Calibri"/>
            </a:endParaRPr>
          </a:p>
        </p:txBody>
      </p:sp>
      <p:sp>
        <p:nvSpPr>
          <p:cNvPr id="565" name="Google Shape;565;p68"/>
          <p:cNvSpPr txBox="1"/>
          <p:nvPr/>
        </p:nvSpPr>
        <p:spPr>
          <a:xfrm>
            <a:off x="329300" y="992225"/>
            <a:ext cx="11862600" cy="5325600"/>
          </a:xfrm>
          <a:prstGeom prst="rect">
            <a:avLst/>
          </a:prstGeom>
          <a:noFill/>
          <a:ln>
            <a:noFill/>
          </a:ln>
        </p:spPr>
        <p:txBody>
          <a:bodyPr anchorCtr="0" anchor="t" bIns="45700" lIns="91425" spcFirstLastPara="1" rIns="91425" wrap="square" tIns="45700">
            <a:spAutoFit/>
          </a:bodyPr>
          <a:lstStyle/>
          <a:p>
            <a:pPr indent="-279400" lvl="0" marL="285750" marR="0" rtl="0" algn="l">
              <a:lnSpc>
                <a:spcPct val="100000"/>
              </a:lnSpc>
              <a:spcBef>
                <a:spcPts val="0"/>
              </a:spcBef>
              <a:spcAft>
                <a:spcPts val="0"/>
              </a:spcAft>
              <a:buClr>
                <a:schemeClr val="dk1"/>
              </a:buClr>
              <a:buSzPts val="1700"/>
              <a:buFont typeface="Arial"/>
              <a:buChar char="•"/>
            </a:pPr>
            <a:r>
              <a:rPr b="1" i="0" lang="en-US" sz="1700" u="none" cap="none" strike="noStrike">
                <a:solidFill>
                  <a:schemeClr val="dk1"/>
                </a:solidFill>
                <a:latin typeface="Calibri"/>
                <a:ea typeface="Calibri"/>
                <a:cs typeface="Calibri"/>
                <a:sym typeface="Calibri"/>
              </a:rPr>
              <a:t>Say no to defaults! Change notifications</a:t>
            </a:r>
            <a:endParaRPr b="0" i="0" sz="1700" u="none" cap="none" strike="noStrike">
              <a:solidFill>
                <a:srgbClr val="000000"/>
              </a:solidFill>
              <a:latin typeface="Arial"/>
              <a:ea typeface="Arial"/>
              <a:cs typeface="Arial"/>
              <a:sym typeface="Arial"/>
            </a:endParaRPr>
          </a:p>
          <a:p>
            <a:pPr indent="-279400" lvl="1" marL="742950" marR="0" rtl="0" algn="l">
              <a:lnSpc>
                <a:spcPct val="100000"/>
              </a:lnSpc>
              <a:spcBef>
                <a:spcPts val="0"/>
              </a:spcBef>
              <a:spcAft>
                <a:spcPts val="0"/>
              </a:spcAft>
              <a:buClr>
                <a:schemeClr val="dk1"/>
              </a:buClr>
              <a:buSzPts val="1700"/>
              <a:buFont typeface="Arial"/>
              <a:buChar char="•"/>
            </a:pPr>
            <a:r>
              <a:rPr b="0" i="0" lang="en-US" sz="1700" u="none" cap="none" strike="noStrike">
                <a:solidFill>
                  <a:schemeClr val="dk1"/>
                </a:solidFill>
                <a:latin typeface="Calibri"/>
                <a:ea typeface="Calibri"/>
                <a:cs typeface="Calibri"/>
                <a:sym typeface="Calibri"/>
              </a:rPr>
              <a:t>On iPhone: https://support.apple.com/guide/iphone/change-notification-settings-iph7c3d96bab/ios</a:t>
            </a:r>
            <a:endParaRPr b="0" i="0" sz="1700" u="none" cap="none" strike="noStrike">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Arial"/>
              <a:buChar char="•"/>
            </a:pPr>
            <a:r>
              <a:rPr b="0" i="0" lang="en-US" sz="1700" u="none" cap="none" strike="noStrike">
                <a:solidFill>
                  <a:schemeClr val="dk1"/>
                </a:solidFill>
                <a:latin typeface="Calibri"/>
                <a:ea typeface="Calibri"/>
                <a:cs typeface="Calibri"/>
                <a:sym typeface="Calibri"/>
              </a:rPr>
              <a:t>On Android: https://support.google.com/android/answer/9079661?hl=en</a:t>
            </a:r>
            <a:endParaRPr b="0" i="0" sz="1700" u="none" cap="none" strike="noStrike">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Arial"/>
              <a:buChar char="•"/>
            </a:pPr>
            <a:r>
              <a:rPr b="0" i="0" lang="en-US" sz="1700" u="none" cap="none" strike="noStrike">
                <a:solidFill>
                  <a:schemeClr val="dk1"/>
                </a:solidFill>
                <a:latin typeface="Calibri"/>
                <a:ea typeface="Calibri"/>
                <a:cs typeface="Calibri"/>
                <a:sym typeface="Calibri"/>
              </a:rPr>
              <a:t>On Pixel: </a:t>
            </a:r>
            <a:r>
              <a:rPr b="0" i="0" lang="en-US" sz="1700" u="sng" cap="none" strike="noStrike">
                <a:solidFill>
                  <a:schemeClr val="dk1"/>
                </a:solidFill>
                <a:latin typeface="Calibri"/>
                <a:ea typeface="Calibri"/>
                <a:cs typeface="Calibri"/>
                <a:sym typeface="Calibri"/>
                <a:hlinkClick r:id="rId3">
                  <a:extLst>
                    <a:ext uri="{A12FA001-AC4F-418D-AE19-62706E023703}">
                      <ahyp:hlinkClr val="tx"/>
                    </a:ext>
                  </a:extLst>
                </a:hlinkClick>
              </a:rPr>
              <a:t>https://support.google.com/pixelphone/answer/6111294?hl=en</a:t>
            </a:r>
            <a:endParaRPr b="0" i="0" sz="1700" u="none" cap="none" strike="noStrike">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Arial"/>
              <a:buChar char="•"/>
            </a:pPr>
            <a:r>
              <a:rPr b="0" i="0" lang="en-US" sz="1700" u="none" cap="none" strike="noStrike">
                <a:solidFill>
                  <a:schemeClr val="dk1"/>
                </a:solidFill>
                <a:latin typeface="Calibri"/>
                <a:ea typeface="Calibri"/>
                <a:cs typeface="Calibri"/>
                <a:sym typeface="Calibri"/>
              </a:rPr>
              <a:t>On Samsung Galaxy s9: https://www.cnet.com/tech/mobile/how-to-turn-off-samsungs-galaxy-notifications-on-the-galaxy-s9/</a:t>
            </a:r>
            <a:endParaRPr b="0" i="0" sz="1700" u="none" cap="none" strike="noStrike">
              <a:solidFill>
                <a:srgbClr val="000000"/>
              </a:solidFill>
              <a:latin typeface="Arial"/>
              <a:ea typeface="Arial"/>
              <a:cs typeface="Arial"/>
              <a:sym typeface="Arial"/>
            </a:endParaRPr>
          </a:p>
          <a:p>
            <a:pPr indent="-279400" lvl="1" marL="742950" marR="0" rtl="0" algn="l">
              <a:lnSpc>
                <a:spcPct val="100000"/>
              </a:lnSpc>
              <a:spcBef>
                <a:spcPts val="0"/>
              </a:spcBef>
              <a:spcAft>
                <a:spcPts val="0"/>
              </a:spcAft>
              <a:buClr>
                <a:schemeClr val="dk1"/>
              </a:buClr>
              <a:buSzPts val="1700"/>
              <a:buFont typeface="Arial"/>
              <a:buChar char="•"/>
            </a:pPr>
            <a:r>
              <a:rPr b="0" i="0" lang="en-US" sz="1700" u="none" cap="none" strike="noStrike">
                <a:solidFill>
                  <a:schemeClr val="dk1"/>
                </a:solidFill>
                <a:latin typeface="Calibri"/>
                <a:ea typeface="Calibri"/>
                <a:cs typeface="Calibri"/>
                <a:sym typeface="Calibri"/>
              </a:rPr>
              <a:t>On Facebook: </a:t>
            </a:r>
            <a:r>
              <a:rPr b="0" i="0" lang="en-US" sz="1700" u="sng" cap="none" strike="noStrike">
                <a:solidFill>
                  <a:schemeClr val="dk1"/>
                </a:solidFill>
                <a:latin typeface="Calibri"/>
                <a:ea typeface="Calibri"/>
                <a:cs typeface="Calibri"/>
                <a:sym typeface="Calibri"/>
                <a:hlinkClick r:id="rId4">
                  <a:extLst>
                    <a:ext uri="{A12FA001-AC4F-418D-AE19-62706E023703}">
                      <ahyp:hlinkClr val="tx"/>
                    </a:ext>
                  </a:extLst>
                </a:hlinkClick>
              </a:rPr>
              <a:t>https://www.facebook.com/help/390022341057202/</a:t>
            </a:r>
            <a:endParaRPr b="0" i="0" sz="1700" u="none" cap="none" strike="noStrike">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Arial"/>
              <a:buChar char="•"/>
            </a:pPr>
            <a:r>
              <a:rPr b="0" i="0" lang="en-US" sz="1700" u="none" cap="none" strike="noStrike">
                <a:solidFill>
                  <a:schemeClr val="dk1"/>
                </a:solidFill>
                <a:latin typeface="Calibri"/>
                <a:ea typeface="Calibri"/>
                <a:cs typeface="Calibri"/>
                <a:sym typeface="Calibri"/>
              </a:rPr>
              <a:t>On WhatsApp: </a:t>
            </a:r>
            <a:endParaRPr b="0" i="0" sz="1700" u="none" cap="none" strike="noStrike">
              <a:solidFill>
                <a:srgbClr val="000000"/>
              </a:solidFill>
              <a:latin typeface="Arial"/>
              <a:ea typeface="Arial"/>
              <a:cs typeface="Arial"/>
              <a:sym typeface="Arial"/>
            </a:endParaRPr>
          </a:p>
          <a:p>
            <a:pPr indent="-279400" lvl="2" marL="1200150" marR="0" rtl="0" algn="l">
              <a:lnSpc>
                <a:spcPct val="100000"/>
              </a:lnSpc>
              <a:spcBef>
                <a:spcPts val="0"/>
              </a:spcBef>
              <a:spcAft>
                <a:spcPts val="0"/>
              </a:spcAft>
              <a:buClr>
                <a:schemeClr val="dk1"/>
              </a:buClr>
              <a:buSzPts val="1700"/>
              <a:buFont typeface="Arial"/>
              <a:buChar char="•"/>
            </a:pPr>
            <a:r>
              <a:rPr b="0" i="0" lang="en-US" sz="1700" u="none" cap="none" strike="noStrike">
                <a:solidFill>
                  <a:schemeClr val="dk1"/>
                </a:solidFill>
                <a:latin typeface="Calibri"/>
                <a:ea typeface="Calibri"/>
                <a:cs typeface="Calibri"/>
                <a:sym typeface="Calibri"/>
              </a:rPr>
              <a:t>For Android: </a:t>
            </a:r>
            <a:r>
              <a:rPr b="0" i="0" lang="en-US" sz="1700" u="sng" cap="none" strike="noStrike">
                <a:solidFill>
                  <a:schemeClr val="dk1"/>
                </a:solidFill>
                <a:latin typeface="Calibri"/>
                <a:ea typeface="Calibri"/>
                <a:cs typeface="Calibri"/>
                <a:sym typeface="Calibri"/>
                <a:hlinkClick r:id="rId5">
                  <a:extLst>
                    <a:ext uri="{A12FA001-AC4F-418D-AE19-62706E023703}">
                      <ahyp:hlinkClr val="tx"/>
                    </a:ext>
                  </a:extLst>
                </a:hlinkClick>
              </a:rPr>
              <a:t>https://faq.whatsapp.com/android/chats/how-to-manage-your-notifications</a:t>
            </a:r>
            <a:endParaRPr b="0" i="0" sz="1700" u="none" cap="none" strike="noStrike">
              <a:solidFill>
                <a:schemeClr val="dk1"/>
              </a:solidFill>
              <a:latin typeface="Calibri"/>
              <a:ea typeface="Calibri"/>
              <a:cs typeface="Calibri"/>
              <a:sym typeface="Calibri"/>
            </a:endParaRPr>
          </a:p>
          <a:p>
            <a:pPr indent="-279400" lvl="2" marL="1200150" marR="0" rtl="0" algn="l">
              <a:lnSpc>
                <a:spcPct val="100000"/>
              </a:lnSpc>
              <a:spcBef>
                <a:spcPts val="0"/>
              </a:spcBef>
              <a:spcAft>
                <a:spcPts val="0"/>
              </a:spcAft>
              <a:buClr>
                <a:schemeClr val="dk1"/>
              </a:buClr>
              <a:buSzPts val="1700"/>
              <a:buFont typeface="Arial"/>
              <a:buChar char="•"/>
            </a:pPr>
            <a:r>
              <a:rPr b="0" i="0" lang="en-US" sz="1700" u="none" cap="none" strike="noStrike">
                <a:solidFill>
                  <a:schemeClr val="dk1"/>
                </a:solidFill>
                <a:latin typeface="Calibri"/>
                <a:ea typeface="Calibri"/>
                <a:cs typeface="Calibri"/>
                <a:sym typeface="Calibri"/>
              </a:rPr>
              <a:t>For iPhone: https://faq.whatsapp.com/iphone/troubleshooting/how-to-manage-your-notifications</a:t>
            </a:r>
            <a:endParaRPr b="0" i="0" sz="1700" u="none" cap="none" strike="noStrike">
              <a:solidFill>
                <a:schemeClr val="dk1"/>
              </a:solidFill>
              <a:latin typeface="Calibri"/>
              <a:ea typeface="Calibri"/>
              <a:cs typeface="Calibri"/>
              <a:sym typeface="Calibri"/>
            </a:endParaRPr>
          </a:p>
          <a:p>
            <a:pPr indent="-279400" lvl="2" marL="1200150" marR="0" rtl="0" algn="l">
              <a:lnSpc>
                <a:spcPct val="100000"/>
              </a:lnSpc>
              <a:spcBef>
                <a:spcPts val="0"/>
              </a:spcBef>
              <a:spcAft>
                <a:spcPts val="0"/>
              </a:spcAft>
              <a:buClr>
                <a:schemeClr val="dk1"/>
              </a:buClr>
              <a:buSzPts val="1700"/>
              <a:buFont typeface="Arial"/>
              <a:buChar char="•"/>
            </a:pPr>
            <a:r>
              <a:rPr b="0" i="0" lang="en-US" sz="1700" u="none" cap="none" strike="noStrike">
                <a:solidFill>
                  <a:schemeClr val="dk1"/>
                </a:solidFill>
                <a:latin typeface="Calibri"/>
                <a:ea typeface="Calibri"/>
                <a:cs typeface="Calibri"/>
                <a:sym typeface="Calibri"/>
              </a:rPr>
              <a:t>For Desktop: https://faq.whatsapp.com/web/chats/how-to-manage-your-notifications</a:t>
            </a:r>
            <a:endParaRPr b="0" i="0" sz="1700" u="none" cap="none" strike="noStrike">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Arial"/>
              <a:buChar char="•"/>
            </a:pPr>
            <a:r>
              <a:rPr b="0" i="0" lang="en-US" sz="1700" u="none" cap="none" strike="noStrike">
                <a:solidFill>
                  <a:schemeClr val="dk1"/>
                </a:solidFill>
                <a:latin typeface="Calibri"/>
                <a:ea typeface="Calibri"/>
                <a:cs typeface="Calibri"/>
                <a:sym typeface="Calibri"/>
              </a:rPr>
              <a:t>On LinkedIn: </a:t>
            </a:r>
            <a:r>
              <a:rPr b="0" i="0" lang="en-US" sz="1700" u="sng" cap="none" strike="noStrike">
                <a:solidFill>
                  <a:schemeClr val="dk1"/>
                </a:solidFill>
                <a:latin typeface="Calibri"/>
                <a:ea typeface="Calibri"/>
                <a:cs typeface="Calibri"/>
                <a:sym typeface="Calibri"/>
                <a:hlinkClick r:id="rId6">
                  <a:extLst>
                    <a:ext uri="{A12FA001-AC4F-418D-AE19-62706E023703}">
                      <ahyp:hlinkClr val="tx"/>
                    </a:ext>
                  </a:extLst>
                </a:hlinkClick>
              </a:rPr>
              <a:t>https://www.linkedin.com/help/linkedin/answer/76636/managing-your-linkedin-notification-updates?lang=en</a:t>
            </a:r>
            <a:endParaRPr b="0" i="0" sz="1700" u="none" cap="none" strike="noStrike">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Arial"/>
              <a:buChar char="•"/>
            </a:pPr>
            <a:r>
              <a:rPr b="0" i="0" lang="en-US" sz="1700" u="none" cap="none" strike="noStrike">
                <a:solidFill>
                  <a:schemeClr val="dk1"/>
                </a:solidFill>
                <a:latin typeface="Calibri"/>
                <a:ea typeface="Calibri"/>
                <a:cs typeface="Calibri"/>
                <a:sym typeface="Calibri"/>
              </a:rPr>
              <a:t>On Email: Check your email program/app and/or your device</a:t>
            </a:r>
            <a:endParaRPr b="0" i="0" sz="1700" u="none" cap="none" strike="noStrike">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Arial"/>
              <a:buChar char="•"/>
            </a:pPr>
            <a:r>
              <a:rPr b="0" i="0" lang="en-US" sz="1700" u="none" cap="none" strike="noStrike">
                <a:solidFill>
                  <a:schemeClr val="dk1"/>
                </a:solidFill>
                <a:latin typeface="Calibri"/>
                <a:ea typeface="Calibri"/>
                <a:cs typeface="Calibri"/>
                <a:sym typeface="Calibri"/>
              </a:rPr>
              <a:t>On Windows 10: </a:t>
            </a:r>
            <a:r>
              <a:rPr b="0" i="0" lang="en-US" sz="1700" u="sng" cap="none" strike="noStrike">
                <a:solidFill>
                  <a:schemeClr val="dk1"/>
                </a:solidFill>
                <a:latin typeface="Calibri"/>
                <a:ea typeface="Calibri"/>
                <a:cs typeface="Calibri"/>
                <a:sym typeface="Calibri"/>
                <a:hlinkClick r:id="rId7">
                  <a:extLst>
                    <a:ext uri="{A12FA001-AC4F-418D-AE19-62706E023703}">
                      <ahyp:hlinkClr val="tx"/>
                    </a:ext>
                  </a:extLst>
                </a:hlinkClick>
              </a:rPr>
              <a:t>https://support.microsoft.com/en-us/windows/change-notification-and-action-settings-in-windows-10-8942c744-6198-fe56-4639-34320cf9444e</a:t>
            </a:r>
            <a:endParaRPr b="0" i="0" sz="1700" u="none" cap="none" strike="noStrike">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Arial"/>
              <a:buChar char="•"/>
            </a:pPr>
            <a:r>
              <a:rPr b="0" i="0" lang="en-US" sz="1700" u="none" cap="none" strike="noStrike">
                <a:solidFill>
                  <a:schemeClr val="dk1"/>
                </a:solidFill>
                <a:latin typeface="Calibri"/>
                <a:ea typeface="Calibri"/>
                <a:cs typeface="Calibri"/>
                <a:sym typeface="Calibri"/>
              </a:rPr>
              <a:t>On a Mac: https://support.apple.com/en-us/HT204079</a:t>
            </a:r>
            <a:endParaRPr b="0" i="0" sz="1700" u="none" cap="none" strike="noStrike">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Arial"/>
              <a:buChar char="•"/>
            </a:pPr>
            <a:r>
              <a:rPr b="0" i="0" lang="en-US" sz="1700" u="none" cap="none" strike="noStrike">
                <a:solidFill>
                  <a:schemeClr val="dk1"/>
                </a:solidFill>
                <a:latin typeface="Calibri"/>
                <a:ea typeface="Calibri"/>
                <a:cs typeface="Calibri"/>
                <a:sym typeface="Calibri"/>
              </a:rPr>
              <a:t>On Slack: </a:t>
            </a:r>
            <a:r>
              <a:rPr b="0" i="0" lang="en-US" sz="1700" u="sng" cap="none" strike="noStrike">
                <a:solidFill>
                  <a:schemeClr val="dk1"/>
                </a:solidFill>
                <a:latin typeface="Calibri"/>
                <a:ea typeface="Calibri"/>
                <a:cs typeface="Calibri"/>
                <a:sym typeface="Calibri"/>
                <a:hlinkClick r:id="rId8">
                  <a:extLst>
                    <a:ext uri="{A12FA001-AC4F-418D-AE19-62706E023703}">
                      <ahyp:hlinkClr val="tx"/>
                    </a:ext>
                  </a:extLst>
                </a:hlinkClick>
              </a:rPr>
              <a:t>https://slack.com/help/articles/201355156-Configure-your-Slack-notifications</a:t>
            </a:r>
            <a:endParaRPr b="0" i="0" sz="1700" u="none" cap="none" strike="noStrike">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Arial"/>
              <a:buChar char="•"/>
            </a:pPr>
            <a:r>
              <a:rPr b="0" i="0" lang="en-US" sz="1700" u="none" cap="none" strike="noStrike">
                <a:solidFill>
                  <a:schemeClr val="dk1"/>
                </a:solidFill>
                <a:latin typeface="Calibri"/>
                <a:ea typeface="Calibri"/>
                <a:cs typeface="Calibri"/>
                <a:sym typeface="Calibri"/>
              </a:rPr>
              <a:t>Microsoft Teams Do Not Disturb: https://techcommunity.microsoft.com/t5/microsoft-teams/automatically-set-do-not-disturb-when-presenting/m-p/736906</a:t>
            </a:r>
            <a:endParaRPr b="0" i="0" sz="1700" u="none" cap="none" strike="noStrike">
              <a:solidFill>
                <a:schemeClr val="dk1"/>
              </a:solidFill>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sp>
        <p:nvSpPr>
          <p:cNvPr id="571" name="Google Shape;571;p69"/>
          <p:cNvSpPr txBox="1"/>
          <p:nvPr/>
        </p:nvSpPr>
        <p:spPr>
          <a:xfrm>
            <a:off x="188685" y="60329"/>
            <a:ext cx="11829000" cy="1013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000"/>
              <a:buFont typeface="Calibri"/>
              <a:buNone/>
            </a:pPr>
            <a:r>
              <a:rPr b="1" i="0" lang="en-US" sz="4000" u="none" cap="none" strike="noStrike">
                <a:solidFill>
                  <a:schemeClr val="dk1"/>
                </a:solidFill>
                <a:latin typeface="Calibri"/>
                <a:ea typeface="Calibri"/>
                <a:cs typeface="Calibri"/>
                <a:sym typeface="Calibri"/>
              </a:rPr>
              <a:t>Tip: Say no to Default</a:t>
            </a:r>
            <a:r>
              <a:rPr b="1" lang="en-US" sz="4000">
                <a:solidFill>
                  <a:schemeClr val="dk1"/>
                </a:solidFill>
                <a:latin typeface="Calibri"/>
                <a:ea typeface="Calibri"/>
                <a:cs typeface="Calibri"/>
                <a:sym typeface="Calibri"/>
              </a:rPr>
              <a:t>s! Help to Reduce</a:t>
            </a:r>
            <a:r>
              <a:rPr b="1" i="0" lang="en-US" sz="4000" u="none" cap="none" strike="noStrike">
                <a:solidFill>
                  <a:schemeClr val="dk1"/>
                </a:solidFill>
                <a:latin typeface="Calibri"/>
                <a:ea typeface="Calibri"/>
                <a:cs typeface="Calibri"/>
                <a:sym typeface="Calibri"/>
              </a:rPr>
              <a:t> Notifications</a:t>
            </a:r>
            <a:endParaRPr b="1" i="0" sz="4000" u="none" cap="none" strike="noStrike">
              <a:solidFill>
                <a:schemeClr val="dk1"/>
              </a:solidFill>
              <a:latin typeface="Calibri"/>
              <a:ea typeface="Calibri"/>
              <a:cs typeface="Calibri"/>
              <a:sym typeface="Calibri"/>
            </a:endParaRPr>
          </a:p>
        </p:txBody>
      </p:sp>
      <p:sp>
        <p:nvSpPr>
          <p:cNvPr id="572" name="Google Shape;572;p69"/>
          <p:cNvSpPr txBox="1"/>
          <p:nvPr/>
        </p:nvSpPr>
        <p:spPr>
          <a:xfrm>
            <a:off x="329300" y="992225"/>
            <a:ext cx="11862600" cy="5587500"/>
          </a:xfrm>
          <a:prstGeom prst="rect">
            <a:avLst/>
          </a:prstGeom>
          <a:noFill/>
          <a:ln>
            <a:noFill/>
          </a:ln>
        </p:spPr>
        <p:txBody>
          <a:bodyPr anchorCtr="0" anchor="t" bIns="45700" lIns="91425" spcFirstLastPara="1" rIns="91425" wrap="square" tIns="45700">
            <a:spAutoFit/>
          </a:bodyPr>
          <a:lstStyle/>
          <a:p>
            <a:pPr indent="-279400" lvl="0" marL="285750" marR="0" rtl="0" algn="l">
              <a:lnSpc>
                <a:spcPct val="100000"/>
              </a:lnSpc>
              <a:spcBef>
                <a:spcPts val="0"/>
              </a:spcBef>
              <a:spcAft>
                <a:spcPts val="0"/>
              </a:spcAft>
              <a:buClr>
                <a:schemeClr val="dk1"/>
              </a:buClr>
              <a:buSzPts val="1700"/>
              <a:buFont typeface="Arial"/>
              <a:buChar char="•"/>
            </a:pPr>
            <a:r>
              <a:rPr b="1" i="0" lang="en-US" sz="1700" u="none" cap="none" strike="noStrike">
                <a:solidFill>
                  <a:schemeClr val="dk1"/>
                </a:solidFill>
                <a:latin typeface="Calibri"/>
                <a:ea typeface="Calibri"/>
                <a:cs typeface="Calibri"/>
                <a:sym typeface="Calibri"/>
              </a:rPr>
              <a:t>Say no to defaults! Change notifications</a:t>
            </a:r>
            <a:endParaRPr b="0" i="0" sz="1700" u="none" cap="none" strike="noStrike">
              <a:solidFill>
                <a:srgbClr val="000000"/>
              </a:solidFill>
              <a:latin typeface="Arial"/>
              <a:ea typeface="Arial"/>
              <a:cs typeface="Arial"/>
              <a:sym typeface="Arial"/>
            </a:endParaRPr>
          </a:p>
          <a:p>
            <a:pPr indent="-279400" lvl="1" marL="742950" marR="0" rtl="0" algn="l">
              <a:lnSpc>
                <a:spcPct val="100000"/>
              </a:lnSpc>
              <a:spcBef>
                <a:spcPts val="0"/>
              </a:spcBef>
              <a:spcAft>
                <a:spcPts val="0"/>
              </a:spcAft>
              <a:buClr>
                <a:schemeClr val="dk1"/>
              </a:buClr>
              <a:buSzPts val="1700"/>
              <a:buFont typeface="Arial"/>
              <a:buChar char="•"/>
            </a:pPr>
            <a:r>
              <a:rPr lang="en-US" sz="1700">
                <a:solidFill>
                  <a:schemeClr val="dk1"/>
                </a:solidFill>
                <a:latin typeface="Calibri"/>
                <a:ea typeface="Calibri"/>
                <a:cs typeface="Calibri"/>
                <a:sym typeface="Calibri"/>
              </a:rPr>
              <a:t>On Microsoft Outlook: https://support.microsoft.com/en-us/office/turn-new-message-alert-pop-up-on-or-off-9940c70e-b306-442e-a856-d94b20318481</a:t>
            </a:r>
            <a:endParaRPr sz="1700">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Arial"/>
              <a:buChar char="•"/>
            </a:pPr>
            <a:r>
              <a:rPr lang="en-US" sz="1700">
                <a:solidFill>
                  <a:schemeClr val="dk1"/>
                </a:solidFill>
                <a:latin typeface="Calibri"/>
                <a:ea typeface="Calibri"/>
                <a:cs typeface="Calibri"/>
                <a:sym typeface="Calibri"/>
              </a:rPr>
              <a:t>On Facebook Messenger: https://www.facebook.com/help/messenger-app/330627630326605</a:t>
            </a:r>
            <a:endParaRPr sz="1700">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Arial"/>
              <a:buChar char="•"/>
            </a:pPr>
            <a:r>
              <a:rPr lang="en-US" sz="1700">
                <a:solidFill>
                  <a:schemeClr val="dk1"/>
                </a:solidFill>
                <a:latin typeface="Calibri"/>
                <a:ea typeface="Calibri"/>
                <a:cs typeface="Calibri"/>
                <a:sym typeface="Calibri"/>
              </a:rPr>
              <a:t>Manage Announce notifications with Siri on Airpods or Beats: https://support.apple.com/en-us/HT210406</a:t>
            </a:r>
            <a:endParaRPr sz="1700">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Arial"/>
              <a:buChar char="•"/>
            </a:pPr>
            <a:r>
              <a:rPr lang="en-US" sz="1700">
                <a:solidFill>
                  <a:schemeClr val="dk1"/>
                </a:solidFill>
                <a:latin typeface="Calibri"/>
                <a:ea typeface="Calibri"/>
                <a:cs typeface="Calibri"/>
                <a:sym typeface="Calibri"/>
              </a:rPr>
              <a:t>On Amazon Alexa/Echo: https://www.amazon.com/gp/help/customer/display.html?nodeId=GW65E37ZG4L9BW3P</a:t>
            </a:r>
            <a:endParaRPr sz="1700">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Arial"/>
              <a:buChar char="•"/>
            </a:pPr>
            <a:r>
              <a:rPr lang="en-US" sz="1700">
                <a:solidFill>
                  <a:schemeClr val="dk1"/>
                </a:solidFill>
                <a:latin typeface="Calibri"/>
                <a:ea typeface="Calibri"/>
                <a:cs typeface="Calibri"/>
                <a:sym typeface="Calibri"/>
              </a:rPr>
              <a:t>On Apple Watch: </a:t>
            </a:r>
            <a:r>
              <a:rPr lang="en-US" sz="1700" u="sng">
                <a:solidFill>
                  <a:schemeClr val="hlink"/>
                </a:solidFill>
                <a:latin typeface="Calibri"/>
                <a:ea typeface="Calibri"/>
                <a:cs typeface="Calibri"/>
                <a:sym typeface="Calibri"/>
                <a:hlinkClick r:id="rId3"/>
              </a:rPr>
              <a:t>https://support.apple.com/en-us/HT204791</a:t>
            </a:r>
            <a:endParaRPr sz="1700">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On FitBit: </a:t>
            </a:r>
            <a:r>
              <a:rPr lang="en-US" sz="1700" u="sng">
                <a:solidFill>
                  <a:schemeClr val="hlink"/>
                </a:solidFill>
                <a:latin typeface="Calibri"/>
                <a:ea typeface="Calibri"/>
                <a:cs typeface="Calibri"/>
                <a:sym typeface="Calibri"/>
                <a:hlinkClick r:id="rId4"/>
              </a:rPr>
              <a:t>https://help.fitbit.com/articles/en_US/Help_article/2323.htm</a:t>
            </a:r>
            <a:endParaRPr sz="1700">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Across various devices (a curated instruction list): </a:t>
            </a:r>
            <a:r>
              <a:rPr lang="en-US" sz="1700" u="sng">
                <a:solidFill>
                  <a:schemeClr val="hlink"/>
                </a:solidFill>
                <a:latin typeface="Calibri"/>
                <a:ea typeface="Calibri"/>
                <a:cs typeface="Calibri"/>
                <a:sym typeface="Calibri"/>
                <a:hlinkClick r:id="rId5"/>
              </a:rPr>
              <a:t>https://www.businessinsider.com/how-to-turn-off-all-notifications-across-devices</a:t>
            </a:r>
            <a:endParaRPr sz="1700">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On Voxer: </a:t>
            </a:r>
            <a:r>
              <a:rPr lang="en-US" sz="1700" u="sng">
                <a:solidFill>
                  <a:schemeClr val="hlink"/>
                </a:solidFill>
                <a:latin typeface="Calibri"/>
                <a:ea typeface="Calibri"/>
                <a:cs typeface="Calibri"/>
                <a:sym typeface="Calibri"/>
                <a:hlinkClick r:id="rId6"/>
              </a:rPr>
              <a:t>https://support.voxer.com/hc/en-us/articles/204332223-Disable-Enable-Notifications-per-Chat</a:t>
            </a:r>
            <a:endParaRPr sz="1700">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On Marco Polo: </a:t>
            </a:r>
            <a:r>
              <a:rPr lang="en-US" sz="1700" u="sng">
                <a:solidFill>
                  <a:schemeClr val="hlink"/>
                </a:solidFill>
                <a:latin typeface="Calibri"/>
                <a:ea typeface="Calibri"/>
                <a:cs typeface="Calibri"/>
                <a:sym typeface="Calibri"/>
                <a:hlinkClick r:id="rId7"/>
              </a:rPr>
              <a:t>https://support.marcopolo.me/article/69-notification-settings</a:t>
            </a:r>
            <a:endParaRPr sz="1700">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On Viber: </a:t>
            </a:r>
            <a:endParaRPr sz="1700">
              <a:solidFill>
                <a:schemeClr val="dk1"/>
              </a:solidFill>
              <a:latin typeface="Calibri"/>
              <a:ea typeface="Calibri"/>
              <a:cs typeface="Calibri"/>
              <a:sym typeface="Calibri"/>
            </a:endParaRPr>
          </a:p>
          <a:p>
            <a:pPr indent="-336550" lvl="2" marL="1371600" marR="0" rtl="0" algn="l">
              <a:lnSpc>
                <a:spcPct val="100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iPhone: </a:t>
            </a:r>
            <a:r>
              <a:rPr lang="en-US" sz="1700" u="sng">
                <a:solidFill>
                  <a:schemeClr val="hlink"/>
                </a:solidFill>
                <a:latin typeface="Calibri"/>
                <a:ea typeface="Calibri"/>
                <a:cs typeface="Calibri"/>
                <a:sym typeface="Calibri"/>
                <a:hlinkClick r:id="rId8"/>
              </a:rPr>
              <a:t>https://help.viber.com/en/article/personalize-your-viber-settings-iphone</a:t>
            </a:r>
            <a:endParaRPr sz="1700">
              <a:solidFill>
                <a:schemeClr val="dk1"/>
              </a:solidFill>
              <a:latin typeface="Calibri"/>
              <a:ea typeface="Calibri"/>
              <a:cs typeface="Calibri"/>
              <a:sym typeface="Calibri"/>
            </a:endParaRPr>
          </a:p>
          <a:p>
            <a:pPr indent="-336550" lvl="2" marL="1371600" marR="0" rtl="0" algn="l">
              <a:lnSpc>
                <a:spcPct val="100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Android: https://help.viber.com/en/article/personalize-your-viber-settings-android-phones</a:t>
            </a:r>
            <a:endParaRPr sz="1700">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On Google News: </a:t>
            </a:r>
            <a:r>
              <a:rPr lang="en-US" sz="1700" u="sng">
                <a:solidFill>
                  <a:schemeClr val="hlink"/>
                </a:solidFill>
                <a:latin typeface="Calibri"/>
                <a:ea typeface="Calibri"/>
                <a:cs typeface="Calibri"/>
                <a:sym typeface="Calibri"/>
                <a:hlinkClick r:id="rId9"/>
              </a:rPr>
              <a:t>https://support.google.com/googlenews/answer/9005590?hl=en&amp;co=GENIE.Platform%3DAndroid</a:t>
            </a:r>
            <a:endParaRPr sz="1700">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On Apple News: https://support.apple.com/en-us/HT211230</a:t>
            </a:r>
            <a:endParaRPr sz="1700">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On Skype</a:t>
            </a:r>
            <a:endParaRPr sz="1700">
              <a:solidFill>
                <a:schemeClr val="dk1"/>
              </a:solidFill>
              <a:latin typeface="Calibri"/>
              <a:ea typeface="Calibri"/>
              <a:cs typeface="Calibri"/>
              <a:sym typeface="Calibri"/>
            </a:endParaRPr>
          </a:p>
          <a:p>
            <a:pPr indent="-336550" lvl="2" marL="1371600" marR="0" rtl="0" algn="l">
              <a:lnSpc>
                <a:spcPct val="100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For desktop:  </a:t>
            </a:r>
            <a:r>
              <a:rPr lang="en-US" sz="1700" u="sng">
                <a:solidFill>
                  <a:schemeClr val="hlink"/>
                </a:solidFill>
                <a:latin typeface="Calibri"/>
                <a:ea typeface="Calibri"/>
                <a:cs typeface="Calibri"/>
                <a:sym typeface="Calibri"/>
                <a:hlinkClick r:id="rId10"/>
              </a:rPr>
              <a:t>https://support.skype.com/en/faq/FA34811/how-do-i-manage-notifications-in-skype-on-desktop</a:t>
            </a:r>
            <a:endParaRPr sz="1700">
              <a:solidFill>
                <a:schemeClr val="dk1"/>
              </a:solidFill>
              <a:latin typeface="Calibri"/>
              <a:ea typeface="Calibri"/>
              <a:cs typeface="Calibri"/>
              <a:sym typeface="Calibri"/>
            </a:endParaRPr>
          </a:p>
          <a:p>
            <a:pPr indent="-336550" lvl="2" marL="1371600" marR="0" rtl="0" algn="l">
              <a:lnSpc>
                <a:spcPct val="100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For mobile: https://support.skype.com/en/faq/fa34746/how-do-i-manage-notifications-in-skype-on-mobile-or-tablet</a:t>
            </a:r>
            <a:endParaRPr sz="1700">
              <a:solidFill>
                <a:schemeClr val="dk1"/>
              </a:solidFill>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sp>
        <p:nvSpPr>
          <p:cNvPr id="578" name="Google Shape;578;p70"/>
          <p:cNvSpPr txBox="1"/>
          <p:nvPr/>
        </p:nvSpPr>
        <p:spPr>
          <a:xfrm>
            <a:off x="188685" y="60329"/>
            <a:ext cx="11829000" cy="1013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000"/>
              <a:buFont typeface="Calibri"/>
              <a:buNone/>
            </a:pPr>
            <a:r>
              <a:rPr b="1" i="0" lang="en-US" sz="4000" u="none" cap="none" strike="noStrike">
                <a:solidFill>
                  <a:schemeClr val="dk1"/>
                </a:solidFill>
                <a:latin typeface="Calibri"/>
                <a:ea typeface="Calibri"/>
                <a:cs typeface="Calibri"/>
                <a:sym typeface="Calibri"/>
              </a:rPr>
              <a:t>Tip: Say no to Default</a:t>
            </a:r>
            <a:r>
              <a:rPr b="1" lang="en-US" sz="4000">
                <a:solidFill>
                  <a:schemeClr val="dk1"/>
                </a:solidFill>
                <a:latin typeface="Calibri"/>
                <a:ea typeface="Calibri"/>
                <a:cs typeface="Calibri"/>
                <a:sym typeface="Calibri"/>
              </a:rPr>
              <a:t>s! Help to Reduce</a:t>
            </a:r>
            <a:r>
              <a:rPr b="1" i="0" lang="en-US" sz="4000" u="none" cap="none" strike="noStrike">
                <a:solidFill>
                  <a:schemeClr val="dk1"/>
                </a:solidFill>
                <a:latin typeface="Calibri"/>
                <a:ea typeface="Calibri"/>
                <a:cs typeface="Calibri"/>
                <a:sym typeface="Calibri"/>
              </a:rPr>
              <a:t> Notifications</a:t>
            </a:r>
            <a:endParaRPr b="1" i="0" sz="4000" u="none" cap="none" strike="noStrike">
              <a:solidFill>
                <a:schemeClr val="dk1"/>
              </a:solidFill>
              <a:latin typeface="Calibri"/>
              <a:ea typeface="Calibri"/>
              <a:cs typeface="Calibri"/>
              <a:sym typeface="Calibri"/>
            </a:endParaRPr>
          </a:p>
        </p:txBody>
      </p:sp>
      <p:sp>
        <p:nvSpPr>
          <p:cNvPr id="579" name="Google Shape;579;p70"/>
          <p:cNvSpPr txBox="1"/>
          <p:nvPr/>
        </p:nvSpPr>
        <p:spPr>
          <a:xfrm>
            <a:off x="188675" y="992225"/>
            <a:ext cx="12003300" cy="6110700"/>
          </a:xfrm>
          <a:prstGeom prst="rect">
            <a:avLst/>
          </a:prstGeom>
          <a:noFill/>
          <a:ln>
            <a:noFill/>
          </a:ln>
        </p:spPr>
        <p:txBody>
          <a:bodyPr anchorCtr="0" anchor="t" bIns="45700" lIns="91425" spcFirstLastPara="1" rIns="91425" wrap="square" tIns="45700">
            <a:spAutoFit/>
          </a:bodyPr>
          <a:lstStyle/>
          <a:p>
            <a:pPr indent="-279400" lvl="0" marL="285750" marR="0" rtl="0" algn="l">
              <a:lnSpc>
                <a:spcPct val="100000"/>
              </a:lnSpc>
              <a:spcBef>
                <a:spcPts val="0"/>
              </a:spcBef>
              <a:spcAft>
                <a:spcPts val="0"/>
              </a:spcAft>
              <a:buClr>
                <a:schemeClr val="dk1"/>
              </a:buClr>
              <a:buSzPts val="1700"/>
              <a:buFont typeface="Arial"/>
              <a:buChar char="•"/>
            </a:pPr>
            <a:r>
              <a:rPr b="1" i="0" lang="en-US" sz="1700" u="none" cap="none" strike="noStrike">
                <a:solidFill>
                  <a:schemeClr val="dk1"/>
                </a:solidFill>
                <a:latin typeface="Calibri"/>
                <a:ea typeface="Calibri"/>
                <a:cs typeface="Calibri"/>
                <a:sym typeface="Calibri"/>
              </a:rPr>
              <a:t>Say no to defaults! Change notifications</a:t>
            </a:r>
            <a:endParaRPr b="0" i="0" sz="1700" u="none" cap="none" strike="noStrike">
              <a:solidFill>
                <a:srgbClr val="000000"/>
              </a:solidFill>
              <a:latin typeface="Arial"/>
              <a:ea typeface="Arial"/>
              <a:cs typeface="Arial"/>
              <a:sym typeface="Arial"/>
            </a:endParaRPr>
          </a:p>
          <a:p>
            <a:pPr indent="-279400" lvl="1" marL="742950" marR="0" rtl="0" algn="l">
              <a:lnSpc>
                <a:spcPct val="100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On GroupMe: </a:t>
            </a:r>
            <a:r>
              <a:rPr lang="en-US" sz="1700" u="sng">
                <a:solidFill>
                  <a:schemeClr val="hlink"/>
                </a:solidFill>
                <a:latin typeface="Calibri"/>
                <a:ea typeface="Calibri"/>
                <a:cs typeface="Calibri"/>
                <a:sym typeface="Calibri"/>
                <a:hlinkClick r:id="rId3"/>
              </a:rPr>
              <a:t>https://www.swipetips.com/how-to-turn-off-groupme-notifications-on-iphone-or-android/</a:t>
            </a:r>
            <a:endParaRPr sz="1700">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On Slack: </a:t>
            </a:r>
            <a:r>
              <a:rPr lang="en-US" sz="1700" u="sng">
                <a:solidFill>
                  <a:schemeClr val="hlink"/>
                </a:solidFill>
                <a:latin typeface="Calibri"/>
                <a:ea typeface="Calibri"/>
                <a:cs typeface="Calibri"/>
                <a:sym typeface="Calibri"/>
                <a:hlinkClick r:id="rId4"/>
              </a:rPr>
              <a:t>https://slack.com/help/articles/201355156-Configure-your-Slack-notifications</a:t>
            </a:r>
            <a:endParaRPr sz="1700">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On Instagram: </a:t>
            </a:r>
            <a:r>
              <a:rPr lang="en-US" sz="1700" u="sng">
                <a:solidFill>
                  <a:schemeClr val="hlink"/>
                </a:solidFill>
                <a:latin typeface="Calibri"/>
                <a:ea typeface="Calibri"/>
                <a:cs typeface="Calibri"/>
                <a:sym typeface="Calibri"/>
                <a:hlinkClick r:id="rId5"/>
              </a:rPr>
              <a:t>https://help.instagram.com/105448789880240</a:t>
            </a:r>
            <a:endParaRPr sz="1700">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On Twitter: https://help.twitter.com/en/managing-your-account/enabling-web-and-browser-notifications</a:t>
            </a:r>
            <a:endParaRPr sz="1700">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On SnapChat: </a:t>
            </a:r>
            <a:endParaRPr sz="1700">
              <a:solidFill>
                <a:schemeClr val="dk1"/>
              </a:solidFill>
              <a:latin typeface="Calibri"/>
              <a:ea typeface="Calibri"/>
              <a:cs typeface="Calibri"/>
              <a:sym typeface="Calibri"/>
            </a:endParaRPr>
          </a:p>
          <a:p>
            <a:pPr indent="-336550" lvl="2" marL="1371600" marR="0" rtl="0" algn="l">
              <a:lnSpc>
                <a:spcPct val="100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Android: </a:t>
            </a:r>
            <a:r>
              <a:rPr lang="en-US" sz="1700" u="sng">
                <a:solidFill>
                  <a:schemeClr val="hlink"/>
                </a:solidFill>
                <a:latin typeface="Calibri"/>
                <a:ea typeface="Calibri"/>
                <a:cs typeface="Calibri"/>
                <a:sym typeface="Calibri"/>
                <a:hlinkClick r:id="rId6"/>
              </a:rPr>
              <a:t>https://support.snapchat.com/article/android-notifications</a:t>
            </a:r>
            <a:endParaRPr sz="1700">
              <a:solidFill>
                <a:schemeClr val="dk1"/>
              </a:solidFill>
              <a:latin typeface="Calibri"/>
              <a:ea typeface="Calibri"/>
              <a:cs typeface="Calibri"/>
              <a:sym typeface="Calibri"/>
            </a:endParaRPr>
          </a:p>
          <a:p>
            <a:pPr indent="-336550" lvl="2" marL="1371600" marR="0" rtl="0" algn="l">
              <a:lnSpc>
                <a:spcPct val="100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Apple: https://support.snapchat.com/en-US/article/ios-notifications</a:t>
            </a:r>
            <a:endParaRPr sz="1700">
              <a:solidFill>
                <a:schemeClr val="dk1"/>
              </a:solidFill>
              <a:latin typeface="Calibri"/>
              <a:ea typeface="Calibri"/>
              <a:cs typeface="Calibri"/>
              <a:sym typeface="Calibri"/>
            </a:endParaRPr>
          </a:p>
          <a:p>
            <a:pPr indent="-336550" lvl="1" marL="914400" rtl="0" algn="l">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On Clubhouse:</a:t>
            </a:r>
            <a:endParaRPr sz="1700">
              <a:solidFill>
                <a:schemeClr val="dk1"/>
              </a:solidFill>
              <a:latin typeface="Calibri"/>
              <a:ea typeface="Calibri"/>
              <a:cs typeface="Calibri"/>
              <a:sym typeface="Calibri"/>
            </a:endParaRPr>
          </a:p>
          <a:p>
            <a:pPr indent="-336550" lvl="2" marL="1371600" rtl="0" algn="l">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About notifications: </a:t>
            </a:r>
            <a:r>
              <a:rPr lang="en-US" sz="1700" u="sng">
                <a:solidFill>
                  <a:schemeClr val="hlink"/>
                </a:solidFill>
                <a:latin typeface="Calibri"/>
                <a:ea typeface="Calibri"/>
                <a:cs typeface="Calibri"/>
                <a:sym typeface="Calibri"/>
                <a:hlinkClick r:id="rId7"/>
              </a:rPr>
              <a:t>https://clubhouseapp.zendesk.com/hc/en-us/articles/360062778193-When-do-I-get-notified-about-people-</a:t>
            </a:r>
            <a:endParaRPr sz="1700">
              <a:solidFill>
                <a:schemeClr val="dk1"/>
              </a:solidFill>
              <a:latin typeface="Calibri"/>
              <a:ea typeface="Calibri"/>
              <a:cs typeface="Calibri"/>
              <a:sym typeface="Calibri"/>
            </a:endParaRPr>
          </a:p>
          <a:p>
            <a:pPr indent="-336550" lvl="2" marL="1371600" rtl="0" algn="l">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Changing notifications: </a:t>
            </a:r>
            <a:r>
              <a:rPr lang="en-US" sz="1700" u="sng">
                <a:solidFill>
                  <a:schemeClr val="hlink"/>
                </a:solidFill>
                <a:latin typeface="Calibri"/>
                <a:ea typeface="Calibri"/>
                <a:cs typeface="Calibri"/>
                <a:sym typeface="Calibri"/>
                <a:hlinkClick r:id="rId8"/>
              </a:rPr>
              <a:t>https://clubhouseapp.zendesk.com/hc/en-us/articles/1500002511422-Can-I-adjust-my-notification-settings-</a:t>
            </a:r>
            <a:endParaRPr sz="1700">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For Facebook game notifications: https://www.facebook.com/help/476337625740088</a:t>
            </a:r>
            <a:endParaRPr sz="1700">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General Android notifications: https://www.talkandroid.com/guides/beginner/how-to-disable-annoying-android-notifications/</a:t>
            </a:r>
            <a:endParaRPr sz="1700">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General phone notification help: </a:t>
            </a:r>
            <a:r>
              <a:rPr lang="en-US" sz="1700" u="sng">
                <a:solidFill>
                  <a:schemeClr val="hlink"/>
                </a:solidFill>
                <a:latin typeface="Calibri"/>
                <a:ea typeface="Calibri"/>
                <a:cs typeface="Calibri"/>
                <a:sym typeface="Calibri"/>
                <a:hlinkClick r:id="rId9"/>
              </a:rPr>
              <a:t>https://www.wired.com/story/turn-off-notifications-smartphone/</a:t>
            </a:r>
            <a:endParaRPr sz="1700">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On Nintendo: </a:t>
            </a:r>
            <a:r>
              <a:rPr lang="en-US" sz="1700" u="sng">
                <a:solidFill>
                  <a:schemeClr val="hlink"/>
                </a:solidFill>
                <a:latin typeface="Calibri"/>
                <a:ea typeface="Calibri"/>
                <a:cs typeface="Calibri"/>
                <a:sym typeface="Calibri"/>
                <a:hlinkClick r:id="rId10"/>
              </a:rPr>
              <a:t>https://en-americas-support.nintendo.com/app/answers/detail/a_id/22345/~/how-to-change-notification-settings</a:t>
            </a:r>
            <a:endParaRPr sz="1700">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On XBox One: </a:t>
            </a:r>
            <a:r>
              <a:rPr lang="en-US" sz="1700" u="sng">
                <a:solidFill>
                  <a:schemeClr val="hlink"/>
                </a:solidFill>
                <a:latin typeface="Calibri"/>
                <a:ea typeface="Calibri"/>
                <a:cs typeface="Calibri"/>
                <a:sym typeface="Calibri"/>
                <a:hlinkClick r:id="rId11"/>
              </a:rPr>
              <a:t>https://www.howtogeek.com/675283/how-to-turn-off-or-customize-xbox-one-notifications/</a:t>
            </a:r>
            <a:endParaRPr sz="1700">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On Nintendo: </a:t>
            </a:r>
            <a:r>
              <a:rPr lang="en-US" sz="1700" u="sng">
                <a:solidFill>
                  <a:schemeClr val="hlink"/>
                </a:solidFill>
                <a:latin typeface="Calibri"/>
                <a:ea typeface="Calibri"/>
                <a:cs typeface="Calibri"/>
                <a:sym typeface="Calibri"/>
                <a:hlinkClick r:id="rId12"/>
              </a:rPr>
              <a:t>https://en-americas-support.nintendo.com/app/answers/detail/a_id/22345/~/how-to-change-notification-settings</a:t>
            </a:r>
            <a:endParaRPr sz="1700">
              <a:solidFill>
                <a:schemeClr val="dk1"/>
              </a:solidFill>
              <a:latin typeface="Calibri"/>
              <a:ea typeface="Calibri"/>
              <a:cs typeface="Calibri"/>
              <a:sym typeface="Calibri"/>
            </a:endParaRPr>
          </a:p>
          <a:p>
            <a:pPr indent="-279400" lvl="1" marL="742950" marR="0" rtl="0" algn="l">
              <a:lnSpc>
                <a:spcPct val="100000"/>
              </a:lnSpc>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On PS5: https://www.playstation.com/en-us/support/account/manage-notifications-ps5/</a:t>
            </a:r>
            <a:endParaRPr sz="1700">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sz="1700">
              <a:solidFill>
                <a:schemeClr val="dk1"/>
              </a:solidFill>
              <a:latin typeface="Calibri"/>
              <a:ea typeface="Calibri"/>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pic>
        <p:nvPicPr>
          <p:cNvPr id="585" name="Google Shape;585;p71"/>
          <p:cNvPicPr preferRelativeResize="0"/>
          <p:nvPr/>
        </p:nvPicPr>
        <p:blipFill rotWithShape="1">
          <a:blip r:embed="rId3">
            <a:alphaModFix/>
          </a:blip>
          <a:srcRect b="9181" l="11948" r="15723" t="15003"/>
          <a:stretch/>
        </p:blipFill>
        <p:spPr>
          <a:xfrm>
            <a:off x="10909912" y="5818910"/>
            <a:ext cx="1178674" cy="1039090"/>
          </a:xfrm>
          <a:prstGeom prst="rect">
            <a:avLst/>
          </a:prstGeom>
          <a:noFill/>
          <a:ln>
            <a:noFill/>
          </a:ln>
        </p:spPr>
      </p:pic>
      <p:sp>
        <p:nvSpPr>
          <p:cNvPr id="586" name="Google Shape;586;p71"/>
          <p:cNvSpPr txBox="1"/>
          <p:nvPr/>
        </p:nvSpPr>
        <p:spPr>
          <a:xfrm>
            <a:off x="4749800" y="1302934"/>
            <a:ext cx="6261000" cy="401730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The price we pay for ease of use (frictionless digital flow) is…</a:t>
            </a:r>
            <a:r>
              <a:rPr b="0" i="1" lang="en-US" sz="2400" u="none" cap="none" strike="noStrike">
                <a:solidFill>
                  <a:schemeClr val="dk1"/>
                </a:solidFill>
                <a:latin typeface="Calibri"/>
                <a:ea typeface="Calibri"/>
                <a:cs typeface="Calibri"/>
                <a:sym typeface="Calibri"/>
              </a:rPr>
              <a:t>fewer barriers between us and digital distractions!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60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There is a tension here, but if you build in more log-offs, more two-step verifications, etc. you build in more friction AND protect your privacy</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60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Less privacy means more targeted advertising (e.g., Facebook Pixel)</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60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Be smart about smart tech</a:t>
            </a:r>
            <a:endParaRPr b="0" i="0" sz="2400" u="none" cap="none" strike="noStrike">
              <a:solidFill>
                <a:schemeClr val="dk1"/>
              </a:solidFill>
              <a:latin typeface="Calibri"/>
              <a:ea typeface="Calibri"/>
              <a:cs typeface="Calibri"/>
              <a:sym typeface="Calibri"/>
            </a:endParaRPr>
          </a:p>
        </p:txBody>
      </p:sp>
      <p:pic>
        <p:nvPicPr>
          <p:cNvPr id="587" name="Google Shape;587;p71"/>
          <p:cNvPicPr preferRelativeResize="0"/>
          <p:nvPr/>
        </p:nvPicPr>
        <p:blipFill rotWithShape="1">
          <a:blip r:embed="rId4">
            <a:alphaModFix/>
          </a:blip>
          <a:srcRect b="0" l="0" r="0" t="0"/>
          <a:stretch/>
        </p:blipFill>
        <p:spPr>
          <a:xfrm>
            <a:off x="635000" y="1894610"/>
            <a:ext cx="3721100" cy="2463800"/>
          </a:xfrm>
          <a:prstGeom prst="rect">
            <a:avLst/>
          </a:prstGeom>
          <a:noFill/>
          <a:ln>
            <a:noFill/>
          </a:ln>
        </p:spPr>
      </p:pic>
      <p:sp>
        <p:nvSpPr>
          <p:cNvPr id="588" name="Google Shape;588;p71"/>
          <p:cNvSpPr/>
          <p:nvPr/>
        </p:nvSpPr>
        <p:spPr>
          <a:xfrm>
            <a:off x="241300" y="5415125"/>
            <a:ext cx="8350200" cy="147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Calibri"/>
                <a:ea typeface="Calibri"/>
                <a:cs typeface="Calibri"/>
                <a:sym typeface="Calibri"/>
                <a:hlinkClick r:id="rId5">
                  <a:extLst>
                    <a:ext uri="{A12FA001-AC4F-418D-AE19-62706E023703}">
                      <ahyp:hlinkClr val="tx"/>
                    </a:ext>
                  </a:extLst>
                </a:hlinkClick>
              </a:rPr>
              <a:t>https://www.ted.com/talks/finn_lutzow_holm_myrstad_how_tech_companies_deceive_you_into_giving_up_your_data_and_privacy</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https://www.washingtonpost.com/video/c/embed/1f882f50-65bb-11e8-81ca-bb14593acaa6</a:t>
            </a:r>
            <a:endParaRPr b="0" i="0" sz="1400" u="none" cap="none" strike="noStrike">
              <a:solidFill>
                <a:srgbClr val="000000"/>
              </a:solidFill>
              <a:latin typeface="Arial"/>
              <a:ea typeface="Arial"/>
              <a:cs typeface="Arial"/>
              <a:sym typeface="Arial"/>
            </a:endParaRPr>
          </a:p>
        </p:txBody>
      </p:sp>
      <p:sp>
        <p:nvSpPr>
          <p:cNvPr id="589" name="Google Shape;589;p71"/>
          <p:cNvSpPr/>
          <p:nvPr/>
        </p:nvSpPr>
        <p:spPr>
          <a:xfrm>
            <a:off x="241300" y="54750"/>
            <a:ext cx="11719500" cy="12003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dk1"/>
                </a:solidFill>
                <a:latin typeface="Calibri"/>
                <a:ea typeface="Calibri"/>
                <a:cs typeface="Calibri"/>
                <a:sym typeface="Calibri"/>
              </a:rPr>
              <a:t>Tip: Say no to defaults</a:t>
            </a:r>
            <a:r>
              <a:rPr b="1" lang="en-US" sz="3600">
                <a:solidFill>
                  <a:schemeClr val="dk1"/>
                </a:solidFill>
                <a:latin typeface="Calibri"/>
                <a:ea typeface="Calibri"/>
                <a:cs typeface="Calibri"/>
                <a:sym typeface="Calibri"/>
              </a:rPr>
              <a:t> –</a:t>
            </a:r>
            <a:br>
              <a:rPr b="1" i="0" lang="en-US" sz="3600" u="none" cap="none" strike="noStrike">
                <a:solidFill>
                  <a:schemeClr val="dk1"/>
                </a:solidFill>
                <a:latin typeface="Calibri"/>
                <a:ea typeface="Calibri"/>
                <a:cs typeface="Calibri"/>
                <a:sym typeface="Calibri"/>
              </a:rPr>
            </a:br>
            <a:r>
              <a:rPr b="1" i="0" lang="en-US" sz="2700" u="none" cap="none" strike="noStrike">
                <a:solidFill>
                  <a:schemeClr val="dk1"/>
                </a:solidFill>
                <a:latin typeface="Calibri"/>
                <a:ea typeface="Calibri"/>
                <a:cs typeface="Calibri"/>
                <a:sym typeface="Calibri"/>
              </a:rPr>
              <a:t>Increase privacy protection in settings</a:t>
            </a:r>
            <a:r>
              <a:rPr b="1" lang="en-US" sz="2700">
                <a:solidFill>
                  <a:schemeClr val="dk1"/>
                </a:solidFill>
                <a:latin typeface="Calibri"/>
                <a:ea typeface="Calibri"/>
                <a:cs typeface="Calibri"/>
                <a:sym typeface="Calibri"/>
              </a:rPr>
              <a:t> = </a:t>
            </a:r>
            <a:r>
              <a:rPr b="1" i="0" lang="en-US" sz="2700" u="none" cap="none" strike="noStrike">
                <a:solidFill>
                  <a:schemeClr val="dk1"/>
                </a:solidFill>
                <a:latin typeface="Calibri"/>
                <a:ea typeface="Calibri"/>
                <a:cs typeface="Calibri"/>
                <a:sym typeface="Calibri"/>
              </a:rPr>
              <a:t>more friction </a:t>
            </a:r>
            <a:r>
              <a:rPr b="1" lang="en-US" sz="2700">
                <a:solidFill>
                  <a:schemeClr val="dk1"/>
                </a:solidFill>
                <a:latin typeface="Calibri"/>
                <a:ea typeface="Calibri"/>
                <a:cs typeface="Calibri"/>
                <a:sym typeface="Calibri"/>
              </a:rPr>
              <a:t>through</a:t>
            </a:r>
            <a:r>
              <a:rPr b="1" i="0" lang="en-US" sz="2700" u="none" cap="none" strike="noStrike">
                <a:solidFill>
                  <a:schemeClr val="dk1"/>
                </a:solidFill>
                <a:latin typeface="Calibri"/>
                <a:ea typeface="Calibri"/>
                <a:cs typeface="Calibri"/>
                <a:sym typeface="Calibri"/>
              </a:rPr>
              <a:t> privacy setting</a:t>
            </a:r>
            <a:r>
              <a:rPr b="1" lang="en-US" sz="2700">
                <a:solidFill>
                  <a:schemeClr val="dk1"/>
                </a:solidFill>
                <a:latin typeface="Calibri"/>
                <a:ea typeface="Calibri"/>
                <a:cs typeface="Calibri"/>
                <a:sym typeface="Calibri"/>
              </a:rPr>
              <a:t>s</a:t>
            </a:r>
            <a:endParaRPr b="0" i="0" sz="2700" u="none" cap="none" strike="noStrike">
              <a:solidFill>
                <a:schemeClr val="dk1"/>
              </a:solidFill>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 name="Shape 594"/>
        <p:cNvGrpSpPr/>
        <p:nvPr/>
      </p:nvGrpSpPr>
      <p:grpSpPr>
        <a:xfrm>
          <a:off x="0" y="0"/>
          <a:ext cx="0" cy="0"/>
          <a:chOff x="0" y="0"/>
          <a:chExt cx="0" cy="0"/>
        </a:xfrm>
      </p:grpSpPr>
      <p:pic>
        <p:nvPicPr>
          <p:cNvPr id="595" name="Google Shape;595;p72"/>
          <p:cNvPicPr preferRelativeResize="0"/>
          <p:nvPr/>
        </p:nvPicPr>
        <p:blipFill rotWithShape="1">
          <a:blip r:embed="rId3">
            <a:alphaModFix/>
          </a:blip>
          <a:srcRect b="9181" l="11948" r="15723" t="15003"/>
          <a:stretch/>
        </p:blipFill>
        <p:spPr>
          <a:xfrm>
            <a:off x="10866962" y="278110"/>
            <a:ext cx="1178674" cy="1039090"/>
          </a:xfrm>
          <a:prstGeom prst="rect">
            <a:avLst/>
          </a:prstGeom>
          <a:noFill/>
          <a:ln>
            <a:noFill/>
          </a:ln>
        </p:spPr>
      </p:pic>
      <p:sp>
        <p:nvSpPr>
          <p:cNvPr id="596" name="Google Shape;596;p72"/>
          <p:cNvSpPr txBox="1"/>
          <p:nvPr>
            <p:ph type="title"/>
          </p:nvPr>
        </p:nvSpPr>
        <p:spPr>
          <a:xfrm>
            <a:off x="819225" y="60823"/>
            <a:ext cx="9918600" cy="1070100"/>
          </a:xfrm>
          <a:prstGeom prst="rect">
            <a:avLst/>
          </a:prstGeom>
          <a:solidFill>
            <a:schemeClr val="lt1"/>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en-US">
                <a:latin typeface="Calibri"/>
                <a:ea typeface="Calibri"/>
                <a:cs typeface="Calibri"/>
                <a:sym typeface="Calibri"/>
              </a:rPr>
              <a:t>Tip: Increase privacy in your tech settings</a:t>
            </a:r>
            <a:endParaRPr b="1">
              <a:latin typeface="Calibri"/>
              <a:ea typeface="Calibri"/>
              <a:cs typeface="Calibri"/>
              <a:sym typeface="Calibri"/>
            </a:endParaRPr>
          </a:p>
        </p:txBody>
      </p:sp>
      <p:sp>
        <p:nvSpPr>
          <p:cNvPr id="597" name="Google Shape;597;p72"/>
          <p:cNvSpPr txBox="1"/>
          <p:nvPr/>
        </p:nvSpPr>
        <p:spPr>
          <a:xfrm>
            <a:off x="71575" y="947325"/>
            <a:ext cx="12192000" cy="584910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Google Chrome: </a:t>
            </a:r>
            <a:r>
              <a:rPr b="0" i="0" lang="en-US" sz="1800" u="sng" cap="none" strike="noStrike">
                <a:solidFill>
                  <a:schemeClr val="dk1"/>
                </a:solidFill>
                <a:latin typeface="Calibri"/>
                <a:ea typeface="Calibri"/>
                <a:cs typeface="Calibri"/>
                <a:sym typeface="Calibri"/>
                <a:hlinkClick r:id="rId4">
                  <a:extLst>
                    <a:ext uri="{A12FA001-AC4F-418D-AE19-62706E023703}">
                      <ahyp:hlinkClr val="tx"/>
                    </a:ext>
                  </a:extLst>
                </a:hlinkClick>
              </a:rPr>
              <a:t>https://www.theverge.com/2020/2/11/21126427/google-chrome-privacy-tools-private-network-browser-settings</a:t>
            </a:r>
            <a:endParaRPr b="0" i="0" sz="1800" u="none" cap="none" strike="noStrike">
              <a:solidFill>
                <a:schemeClr val="dk1"/>
              </a:solidFill>
              <a:latin typeface="Calibri"/>
              <a:ea typeface="Calibri"/>
              <a:cs typeface="Calibri"/>
              <a:sym typeface="Calibri"/>
            </a:endParaRPr>
          </a:p>
          <a:p>
            <a:pPr indent="-285750" lvl="0" marL="285750" marR="0" rtl="0" algn="l">
              <a:lnSpc>
                <a:spcPct val="100000"/>
              </a:lnSpc>
              <a:spcBef>
                <a:spcPts val="60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Instagram: </a:t>
            </a:r>
            <a:r>
              <a:rPr b="0" i="0" lang="en-US" sz="1800" u="sng" cap="none" strike="noStrike">
                <a:solidFill>
                  <a:schemeClr val="dk1"/>
                </a:solidFill>
                <a:latin typeface="Calibri"/>
                <a:ea typeface="Calibri"/>
                <a:cs typeface="Calibri"/>
                <a:sym typeface="Calibri"/>
                <a:hlinkClick r:id="rId5">
                  <a:extLst>
                    <a:ext uri="{A12FA001-AC4F-418D-AE19-62706E023703}">
                      <ahyp:hlinkClr val="tx"/>
                    </a:ext>
                  </a:extLst>
                </a:hlinkClick>
              </a:rPr>
              <a:t>https://www.theverge.com/2020/2/27/21154221/instagram-privacy-how-to-stories-posts-settings-tags-ads-blocking</a:t>
            </a:r>
            <a:endParaRPr b="0" i="0" sz="1800" u="none" cap="none" strike="noStrike">
              <a:solidFill>
                <a:schemeClr val="dk1"/>
              </a:solidFill>
              <a:latin typeface="Calibri"/>
              <a:ea typeface="Calibri"/>
              <a:cs typeface="Calibri"/>
              <a:sym typeface="Calibri"/>
            </a:endParaRPr>
          </a:p>
          <a:p>
            <a:pPr indent="-285750" lvl="0" marL="285750" marR="0" rtl="0" algn="l">
              <a:lnSpc>
                <a:spcPct val="100000"/>
              </a:lnSpc>
              <a:spcBef>
                <a:spcPts val="60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Facebook: </a:t>
            </a:r>
            <a:r>
              <a:rPr b="0" i="0" lang="en-US" sz="1800" u="sng" cap="none" strike="noStrike">
                <a:solidFill>
                  <a:schemeClr val="dk1"/>
                </a:solidFill>
                <a:latin typeface="Calibri"/>
                <a:ea typeface="Calibri"/>
                <a:cs typeface="Calibri"/>
                <a:sym typeface="Calibri"/>
                <a:hlinkClick r:id="rId6">
                  <a:extLst>
                    <a:ext uri="{A12FA001-AC4F-418D-AE19-62706E023703}">
                      <ahyp:hlinkClr val="tx"/>
                    </a:ext>
                  </a:extLst>
                </a:hlinkClick>
              </a:rPr>
              <a:t>https://www.consumerreports.org/privacy/facebook-privacy-settings-a1775535782/</a:t>
            </a:r>
            <a:r>
              <a:rPr b="0" i="0" lang="en-US" sz="18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60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Snapchat: </a:t>
            </a:r>
            <a:r>
              <a:rPr b="0" i="0" lang="en-US" sz="1800" u="sng" cap="none" strike="noStrike">
                <a:solidFill>
                  <a:schemeClr val="dk1"/>
                </a:solidFill>
                <a:latin typeface="Calibri"/>
                <a:ea typeface="Calibri"/>
                <a:cs typeface="Calibri"/>
                <a:sym typeface="Calibri"/>
                <a:hlinkClick r:id="rId7">
                  <a:extLst>
                    <a:ext uri="{A12FA001-AC4F-418D-AE19-62706E023703}">
                      <ahyp:hlinkClr val="tx"/>
                    </a:ext>
                  </a:extLst>
                </a:hlinkClick>
              </a:rPr>
              <a:t>https://www.lifewire.com/snapchat-privacy-tips-4117444</a:t>
            </a:r>
            <a:endParaRPr b="0" i="0" sz="1800" u="none" cap="none" strike="noStrike">
              <a:solidFill>
                <a:schemeClr val="dk1"/>
              </a:solidFill>
              <a:latin typeface="Calibri"/>
              <a:ea typeface="Calibri"/>
              <a:cs typeface="Calibri"/>
              <a:sym typeface="Calibri"/>
            </a:endParaRPr>
          </a:p>
          <a:p>
            <a:pPr indent="-285750" lvl="0" marL="285750" marR="0" rtl="0" algn="l">
              <a:lnSpc>
                <a:spcPct val="100000"/>
              </a:lnSpc>
              <a:spcBef>
                <a:spcPts val="60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Whatsapp: </a:t>
            </a:r>
            <a:r>
              <a:rPr b="0" i="0" lang="en-US" sz="1800" u="sng" cap="none" strike="noStrike">
                <a:solidFill>
                  <a:schemeClr val="dk1"/>
                </a:solidFill>
                <a:latin typeface="Calibri"/>
                <a:ea typeface="Calibri"/>
                <a:cs typeface="Calibri"/>
                <a:sym typeface="Calibri"/>
                <a:hlinkClick r:id="rId8">
                  <a:extLst>
                    <a:ext uri="{A12FA001-AC4F-418D-AE19-62706E023703}">
                      <ahyp:hlinkClr val="tx"/>
                    </a:ext>
                  </a:extLst>
                </a:hlinkClick>
              </a:rPr>
              <a:t>https://www.fastcompany.com/90388813/the-ultimate-guide-to-whatsapps-powerful-privacy-options</a:t>
            </a:r>
            <a:endParaRPr b="0" i="0" sz="1800" u="none" cap="none" strike="noStrike">
              <a:solidFill>
                <a:schemeClr val="dk1"/>
              </a:solidFill>
              <a:latin typeface="Calibri"/>
              <a:ea typeface="Calibri"/>
              <a:cs typeface="Calibri"/>
              <a:sym typeface="Calibri"/>
            </a:endParaRPr>
          </a:p>
          <a:p>
            <a:pPr indent="-285750" lvl="0" marL="285750" marR="0" rtl="0" algn="l">
              <a:lnSpc>
                <a:spcPct val="100000"/>
              </a:lnSpc>
              <a:spcBef>
                <a:spcPts val="60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Google: </a:t>
            </a:r>
            <a:r>
              <a:rPr b="0" i="0" lang="en-US" sz="1800" u="sng" cap="none" strike="noStrike">
                <a:solidFill>
                  <a:schemeClr val="dk1"/>
                </a:solidFill>
                <a:latin typeface="Calibri"/>
                <a:ea typeface="Calibri"/>
                <a:cs typeface="Calibri"/>
                <a:sym typeface="Calibri"/>
                <a:hlinkClick r:id="rId9">
                  <a:extLst>
                    <a:ext uri="{A12FA001-AC4F-418D-AE19-62706E023703}">
                      <ahyp:hlinkClr val="tx"/>
                    </a:ext>
                  </a:extLst>
                </a:hlinkClick>
              </a:rPr>
              <a:t>https://www.wired.com/story/google-tracks-you-privacy/</a:t>
            </a:r>
            <a:endParaRPr b="0" i="0" sz="1800" u="none" cap="none" strike="noStrike">
              <a:solidFill>
                <a:schemeClr val="dk1"/>
              </a:solidFill>
              <a:latin typeface="Calibri"/>
              <a:ea typeface="Calibri"/>
              <a:cs typeface="Calibri"/>
              <a:sym typeface="Calibri"/>
            </a:endParaRPr>
          </a:p>
          <a:p>
            <a:pPr indent="-285750" lvl="0" marL="285750" marR="0" rtl="0" algn="l">
              <a:lnSpc>
                <a:spcPct val="100000"/>
              </a:lnSpc>
              <a:spcBef>
                <a:spcPts val="60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YouTube: </a:t>
            </a:r>
            <a:r>
              <a:rPr b="0" i="0" lang="en-US" sz="1800" u="sng" cap="none" strike="noStrike">
                <a:solidFill>
                  <a:schemeClr val="dk1"/>
                </a:solidFill>
                <a:latin typeface="Calibri"/>
                <a:ea typeface="Calibri"/>
                <a:cs typeface="Calibri"/>
                <a:sym typeface="Calibri"/>
                <a:hlinkClick r:id="rId10">
                  <a:extLst>
                    <a:ext uri="{A12FA001-AC4F-418D-AE19-62706E023703}">
                      <ahyp:hlinkClr val="tx"/>
                    </a:ext>
                  </a:extLst>
                </a:hlinkClick>
              </a:rPr>
              <a:t>https://www.theverge.com/2019/4/19/18484802/youtube-privacy-protect-how-to-video-preferences-web-ad-personalization</a:t>
            </a:r>
            <a:endParaRPr b="0" i="0" sz="1800" u="none" cap="none" strike="noStrike">
              <a:solidFill>
                <a:schemeClr val="dk1"/>
              </a:solidFill>
              <a:latin typeface="Calibri"/>
              <a:ea typeface="Calibri"/>
              <a:cs typeface="Calibri"/>
              <a:sym typeface="Calibri"/>
            </a:endParaRPr>
          </a:p>
          <a:p>
            <a:pPr indent="-285750" lvl="0" marL="285750" marR="0" rtl="0" algn="l">
              <a:lnSpc>
                <a:spcPct val="100000"/>
              </a:lnSpc>
              <a:spcBef>
                <a:spcPts val="60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Amazon: </a:t>
            </a:r>
            <a:r>
              <a:rPr b="0" i="0" lang="en-US" sz="1800" u="sng" cap="none" strike="noStrike">
                <a:solidFill>
                  <a:schemeClr val="dk1"/>
                </a:solidFill>
                <a:latin typeface="Calibri"/>
                <a:ea typeface="Calibri"/>
                <a:cs typeface="Calibri"/>
                <a:sym typeface="Calibri"/>
                <a:hlinkClick r:id="rId11">
                  <a:extLst>
                    <a:ext uri="{A12FA001-AC4F-418D-AE19-62706E023703}">
                      <ahyp:hlinkClr val="tx"/>
                    </a:ext>
                  </a:extLst>
                </a:hlinkClick>
              </a:rPr>
              <a:t>https://the-digital-reader.com/2020/02/12/six-default-amazon-security-settings-you-can-change-for-more-privacy/</a:t>
            </a:r>
            <a:endParaRPr b="0" i="0" sz="1800" u="none" cap="none" strike="noStrike">
              <a:solidFill>
                <a:schemeClr val="dk1"/>
              </a:solidFill>
              <a:latin typeface="Calibri"/>
              <a:ea typeface="Calibri"/>
              <a:cs typeface="Calibri"/>
              <a:sym typeface="Calibri"/>
            </a:endParaRPr>
          </a:p>
          <a:p>
            <a:pPr indent="-285750" lvl="0" marL="285750" marR="0" rtl="0" algn="l">
              <a:lnSpc>
                <a:spcPct val="100000"/>
              </a:lnSpc>
              <a:spcBef>
                <a:spcPts val="60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Other tips part 1: </a:t>
            </a:r>
            <a:r>
              <a:rPr b="0" i="0" lang="en-US" sz="1800" u="sng" cap="none" strike="noStrike">
                <a:solidFill>
                  <a:schemeClr val="dk1"/>
                </a:solidFill>
                <a:latin typeface="Calibri"/>
                <a:ea typeface="Calibri"/>
                <a:cs typeface="Calibri"/>
                <a:sym typeface="Calibri"/>
                <a:hlinkClick r:id="rId12">
                  <a:extLst>
                    <a:ext uri="{A12FA001-AC4F-418D-AE19-62706E023703}">
                      <ahyp:hlinkClr val="tx"/>
                    </a:ext>
                  </a:extLst>
                </a:hlinkClick>
              </a:rPr>
              <a:t>https://www.washingtonpost.com/news/the-switch/wp/2018/06/01/hands-off-my-data-15-default-privacy-settings-you-should-change-right-now/</a:t>
            </a:r>
            <a:r>
              <a:rPr b="0" i="0" lang="en-US" sz="1800" u="none" cap="none" strike="noStrike">
                <a:solidFill>
                  <a:schemeClr val="dk1"/>
                </a:solidFill>
                <a:latin typeface="Calibri"/>
                <a:ea typeface="Calibri"/>
                <a:cs typeface="Calibri"/>
                <a:sym typeface="Calibri"/>
              </a:rPr>
              <a:t> </a:t>
            </a:r>
            <a:endParaRPr b="0" i="0" sz="1800" u="none" cap="none" strike="noStrike">
              <a:solidFill>
                <a:schemeClr val="dk1"/>
              </a:solidFill>
              <a:latin typeface="Calibri"/>
              <a:ea typeface="Calibri"/>
              <a:cs typeface="Calibri"/>
              <a:sym typeface="Calibri"/>
            </a:endParaRPr>
          </a:p>
          <a:p>
            <a:pPr indent="-285750" lvl="0" marL="285750" marR="0" rtl="0" algn="l">
              <a:lnSpc>
                <a:spcPct val="100000"/>
              </a:lnSpc>
              <a:spcBef>
                <a:spcPts val="60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Other tips, part 2: https://www.washingtonpost.com/news/the-switch/wp/2018/06/15/hands-off-my-data-15-more-default-privacy-settings-you-should-change-on-your-tv-cellphone-plan-linkedin-and-more/</a:t>
            </a:r>
            <a:endParaRPr b="0" i="0" sz="1800" u="none" cap="none" strike="noStrike">
              <a:solidFill>
                <a:schemeClr val="dk1"/>
              </a:solidFill>
              <a:latin typeface="Calibri"/>
              <a:ea typeface="Calibri"/>
              <a:cs typeface="Calibri"/>
              <a:sym typeface="Calibri"/>
            </a:endParaRPr>
          </a:p>
          <a:p>
            <a:pPr indent="-171450" lvl="0" marL="285750" marR="0" rtl="0" algn="l">
              <a:lnSpc>
                <a:spcPct val="100000"/>
              </a:lnSpc>
              <a:spcBef>
                <a:spcPts val="60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2" name="Shape 602"/>
        <p:cNvGrpSpPr/>
        <p:nvPr/>
      </p:nvGrpSpPr>
      <p:grpSpPr>
        <a:xfrm>
          <a:off x="0" y="0"/>
          <a:ext cx="0" cy="0"/>
          <a:chOff x="0" y="0"/>
          <a:chExt cx="0" cy="0"/>
        </a:xfrm>
      </p:grpSpPr>
      <p:pic>
        <p:nvPicPr>
          <p:cNvPr id="603" name="Google Shape;603;p73"/>
          <p:cNvPicPr preferRelativeResize="0"/>
          <p:nvPr/>
        </p:nvPicPr>
        <p:blipFill rotWithShape="1">
          <a:blip r:embed="rId3">
            <a:alphaModFix/>
          </a:blip>
          <a:srcRect b="9181" l="11948" r="15723" t="15003"/>
          <a:stretch/>
        </p:blipFill>
        <p:spPr>
          <a:xfrm>
            <a:off x="10909912" y="5818910"/>
            <a:ext cx="1178674" cy="1039090"/>
          </a:xfrm>
          <a:prstGeom prst="rect">
            <a:avLst/>
          </a:prstGeom>
          <a:noFill/>
          <a:ln>
            <a:noFill/>
          </a:ln>
        </p:spPr>
      </p:pic>
      <p:sp>
        <p:nvSpPr>
          <p:cNvPr id="604" name="Google Shape;604;p73"/>
          <p:cNvSpPr txBox="1"/>
          <p:nvPr>
            <p:ph type="title"/>
          </p:nvPr>
        </p:nvSpPr>
        <p:spPr>
          <a:xfrm>
            <a:off x="1092200" y="75148"/>
            <a:ext cx="9918600" cy="1070100"/>
          </a:xfrm>
          <a:prstGeom prst="rect">
            <a:avLst/>
          </a:prstGeom>
          <a:solidFill>
            <a:schemeClr val="lt1"/>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en-US">
                <a:latin typeface="Calibri"/>
                <a:ea typeface="Calibri"/>
                <a:cs typeface="Calibri"/>
                <a:sym typeface="Calibri"/>
              </a:rPr>
              <a:t>Tip: Increase privacy in your tech settings</a:t>
            </a:r>
            <a:endParaRPr b="1">
              <a:latin typeface="Calibri"/>
              <a:ea typeface="Calibri"/>
              <a:cs typeface="Calibri"/>
              <a:sym typeface="Calibri"/>
            </a:endParaRPr>
          </a:p>
        </p:txBody>
      </p:sp>
      <p:sp>
        <p:nvSpPr>
          <p:cNvPr id="605" name="Google Shape;605;p73"/>
          <p:cNvSpPr txBox="1"/>
          <p:nvPr/>
        </p:nvSpPr>
        <p:spPr>
          <a:xfrm>
            <a:off x="749300" y="1023534"/>
            <a:ext cx="10350600" cy="450990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More secure online transactions: </a:t>
            </a:r>
            <a:r>
              <a:rPr b="0" i="0" lang="en-US" sz="1800" u="sng" cap="none" strike="noStrike">
                <a:solidFill>
                  <a:schemeClr val="dk1"/>
                </a:solidFill>
                <a:latin typeface="Calibri"/>
                <a:ea typeface="Calibri"/>
                <a:cs typeface="Calibri"/>
                <a:sym typeface="Calibri"/>
                <a:hlinkClick r:id="rId4">
                  <a:extLst>
                    <a:ext uri="{A12FA001-AC4F-418D-AE19-62706E023703}">
                      <ahyp:hlinkClr val="tx"/>
                    </a:ext>
                  </a:extLst>
                </a:hlinkClick>
              </a:rPr>
              <a:t>https://smartasset.com/personal-finance/10-tips-for-secure-online-transactions</a:t>
            </a:r>
            <a:endParaRPr b="0" i="0" sz="1800" u="none" cap="none" strike="noStrike">
              <a:solidFill>
                <a:schemeClr val="dk1"/>
              </a:solidFill>
              <a:latin typeface="Calibri"/>
              <a:ea typeface="Calibri"/>
              <a:cs typeface="Calibri"/>
              <a:sym typeface="Calibri"/>
            </a:endParaRPr>
          </a:p>
          <a:p>
            <a:pPr indent="-285750" lvl="0" marL="285750" marR="0" rtl="0" algn="l">
              <a:lnSpc>
                <a:spcPct val="100000"/>
              </a:lnSpc>
              <a:spcBef>
                <a:spcPts val="60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Turning off ”listening” capabilities: </a:t>
            </a:r>
            <a:r>
              <a:rPr b="0" i="0" lang="en-US" sz="1800" u="sng" cap="none" strike="noStrike">
                <a:solidFill>
                  <a:schemeClr val="dk1"/>
                </a:solidFill>
                <a:latin typeface="Calibri"/>
                <a:ea typeface="Calibri"/>
                <a:cs typeface="Calibri"/>
                <a:sym typeface="Calibri"/>
                <a:hlinkClick r:id="rId5">
                  <a:extLst>
                    <a:ext uri="{A12FA001-AC4F-418D-AE19-62706E023703}">
                      <ahyp:hlinkClr val="tx"/>
                    </a:ext>
                  </a:extLst>
                </a:hlinkClick>
              </a:rPr>
              <a:t>https://techwellness.com/blogs/expertise/how-to-turn-off-or-disable-microphone-and-camera-to-stop-apps-apple-microsoft-spying</a:t>
            </a:r>
            <a:r>
              <a:rPr b="0" i="0" lang="en-US" sz="1800" u="none" cap="none" strike="noStrike">
                <a:solidFill>
                  <a:schemeClr val="dk1"/>
                </a:solidFill>
                <a:latin typeface="Calibri"/>
                <a:ea typeface="Calibri"/>
                <a:cs typeface="Calibri"/>
                <a:sym typeface="Calibri"/>
              </a:rPr>
              <a:t> or </a:t>
            </a:r>
            <a:r>
              <a:rPr b="0" i="0" lang="en-US" sz="1800" u="sng" cap="none" strike="noStrike">
                <a:solidFill>
                  <a:schemeClr val="dk1"/>
                </a:solidFill>
                <a:latin typeface="Calibri"/>
                <a:ea typeface="Calibri"/>
                <a:cs typeface="Calibri"/>
                <a:sym typeface="Calibri"/>
                <a:hlinkClick r:id="rId6">
                  <a:extLst>
                    <a:ext uri="{A12FA001-AC4F-418D-AE19-62706E023703}">
                      <ahyp:hlinkClr val="tx"/>
                    </a:ext>
                  </a:extLst>
                </a:hlinkClick>
              </a:rPr>
              <a:t>https://www.makeuseof.com/tag/stop-google-android-listening/</a:t>
            </a:r>
            <a:endParaRPr b="0" i="0" sz="1800" u="none" cap="none" strike="noStrike">
              <a:solidFill>
                <a:schemeClr val="dk1"/>
              </a:solidFill>
              <a:latin typeface="Calibri"/>
              <a:ea typeface="Calibri"/>
              <a:cs typeface="Calibri"/>
              <a:sym typeface="Calibri"/>
            </a:endParaRPr>
          </a:p>
          <a:p>
            <a:pPr indent="-285750" lvl="0" marL="285750" marR="0" rtl="0" algn="l">
              <a:lnSpc>
                <a:spcPct val="100000"/>
              </a:lnSpc>
              <a:spcBef>
                <a:spcPts val="60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What apps use end-to-end encryption? </a:t>
            </a:r>
            <a:r>
              <a:rPr b="0" i="0" lang="en-US" sz="1800" u="sng" cap="none" strike="noStrike">
                <a:solidFill>
                  <a:schemeClr val="dk1"/>
                </a:solidFill>
                <a:latin typeface="Calibri"/>
                <a:ea typeface="Calibri"/>
                <a:cs typeface="Calibri"/>
                <a:sym typeface="Calibri"/>
                <a:hlinkClick r:id="rId7">
                  <a:extLst>
                    <a:ext uri="{A12FA001-AC4F-418D-AE19-62706E023703}">
                      <ahyp:hlinkClr val="tx"/>
                    </a:ext>
                  </a:extLst>
                </a:hlinkClick>
              </a:rPr>
              <a:t>https://www.amnesty.org/en/latest/press-release/2016/10/snapchat-skype-among-apps-not-protecting-users-privacy/</a:t>
            </a:r>
            <a:endParaRPr b="0" i="0" sz="1800" u="none" cap="none" strike="noStrike">
              <a:solidFill>
                <a:schemeClr val="dk1"/>
              </a:solidFill>
              <a:latin typeface="Calibri"/>
              <a:ea typeface="Calibri"/>
              <a:cs typeface="Calibri"/>
              <a:sym typeface="Calibri"/>
            </a:endParaRPr>
          </a:p>
          <a:p>
            <a:pPr indent="-285750" lvl="0" marL="285750" marR="0" rtl="0" algn="l">
              <a:lnSpc>
                <a:spcPct val="100000"/>
              </a:lnSpc>
              <a:spcBef>
                <a:spcPts val="60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Removing third-party app connections to Facebook: </a:t>
            </a:r>
            <a:r>
              <a:rPr b="0" i="0" lang="en-US" sz="1800" u="sng" cap="none" strike="noStrike">
                <a:solidFill>
                  <a:schemeClr val="dk1"/>
                </a:solidFill>
                <a:latin typeface="Calibri"/>
                <a:ea typeface="Calibri"/>
                <a:cs typeface="Calibri"/>
                <a:sym typeface="Calibri"/>
                <a:hlinkClick r:id="rId8">
                  <a:extLst>
                    <a:ext uri="{A12FA001-AC4F-418D-AE19-62706E023703}">
                      <ahyp:hlinkClr val="tx"/>
                    </a:ext>
                  </a:extLst>
                </a:hlinkClick>
              </a:rPr>
              <a:t>https://www.imore.com/how-to-revoke-facebook-app-permissions</a:t>
            </a:r>
            <a:endParaRPr b="0" i="0" sz="1800" u="none" cap="none" strike="noStrike">
              <a:solidFill>
                <a:schemeClr val="dk1"/>
              </a:solidFill>
              <a:latin typeface="Calibri"/>
              <a:ea typeface="Calibri"/>
              <a:cs typeface="Calibri"/>
              <a:sym typeface="Calibri"/>
            </a:endParaRPr>
          </a:p>
          <a:p>
            <a:pPr indent="-285750" lvl="0" marL="285750" marR="0" rtl="0" algn="l">
              <a:lnSpc>
                <a:spcPct val="100000"/>
              </a:lnSpc>
              <a:spcBef>
                <a:spcPts val="60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Privacy apps: </a:t>
            </a:r>
            <a:r>
              <a:rPr b="0" i="0" lang="en-US" sz="1800" u="sng" cap="none" strike="noStrike">
                <a:solidFill>
                  <a:schemeClr val="dk1"/>
                </a:solidFill>
                <a:latin typeface="Calibri"/>
                <a:ea typeface="Calibri"/>
                <a:cs typeface="Calibri"/>
                <a:sym typeface="Calibri"/>
                <a:hlinkClick r:id="rId9">
                  <a:extLst>
                    <a:ext uri="{A12FA001-AC4F-418D-AE19-62706E023703}">
                      <ahyp:hlinkClr val="tx"/>
                    </a:ext>
                  </a:extLst>
                </a:hlinkClick>
              </a:rPr>
              <a:t>https://www.safervpn.com/blog/7-best-privacy-apps-for-your-phone/</a:t>
            </a:r>
            <a:endParaRPr b="0" i="0" sz="1800" u="none" cap="none" strike="noStrike">
              <a:solidFill>
                <a:schemeClr val="dk1"/>
              </a:solidFill>
              <a:latin typeface="Calibri"/>
              <a:ea typeface="Calibri"/>
              <a:cs typeface="Calibri"/>
              <a:sym typeface="Calibri"/>
            </a:endParaRPr>
          </a:p>
          <a:p>
            <a:pPr indent="-285750" lvl="0" marL="285750" marR="0" rtl="0" algn="l">
              <a:lnSpc>
                <a:spcPct val="100000"/>
              </a:lnSpc>
              <a:spcBef>
                <a:spcPts val="60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John, A. (2018). How Facebook Tracks You, Even When You're Not on Facebook.CR Consumer Reports.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60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The Facebook Dilemma: https://www.pbs.org/wgbh/frontline/film/facebook-dilemma/</a:t>
            </a:r>
            <a:endParaRPr b="0" i="0" sz="1800" u="none" cap="none" strike="noStrike">
              <a:solidFill>
                <a:schemeClr val="dk1"/>
              </a:solidFill>
              <a:latin typeface="Calibri"/>
              <a:ea typeface="Calibri"/>
              <a:cs typeface="Calibri"/>
              <a:sym typeface="Calibri"/>
            </a:endParaRPr>
          </a:p>
          <a:p>
            <a:pPr indent="-171450" lvl="0" marL="285750" marR="0" rtl="0" algn="l">
              <a:lnSpc>
                <a:spcPct val="100000"/>
              </a:lnSpc>
              <a:spcBef>
                <a:spcPts val="60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0" name="Shape 610"/>
        <p:cNvGrpSpPr/>
        <p:nvPr/>
      </p:nvGrpSpPr>
      <p:grpSpPr>
        <a:xfrm>
          <a:off x="0" y="0"/>
          <a:ext cx="0" cy="0"/>
          <a:chOff x="0" y="0"/>
          <a:chExt cx="0" cy="0"/>
        </a:xfrm>
      </p:grpSpPr>
      <p:sp>
        <p:nvSpPr>
          <p:cNvPr id="611" name="Google Shape;611;p74"/>
          <p:cNvSpPr txBox="1"/>
          <p:nvPr/>
        </p:nvSpPr>
        <p:spPr>
          <a:xfrm>
            <a:off x="0" y="-68262"/>
            <a:ext cx="121920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chemeClr val="dk1"/>
                </a:solidFill>
                <a:latin typeface="Calibri"/>
                <a:ea typeface="Calibri"/>
                <a:cs typeface="Calibri"/>
                <a:sym typeface="Calibri"/>
              </a:rPr>
              <a:t>Images you can use for Discussions at Home</a:t>
            </a:r>
            <a:endParaRPr/>
          </a:p>
        </p:txBody>
      </p:sp>
      <p:pic>
        <p:nvPicPr>
          <p:cNvPr id="612" name="Google Shape;612;p74"/>
          <p:cNvPicPr preferRelativeResize="0"/>
          <p:nvPr/>
        </p:nvPicPr>
        <p:blipFill rotWithShape="1">
          <a:blip r:embed="rId3">
            <a:alphaModFix/>
          </a:blip>
          <a:srcRect b="0" l="0" r="0" t="0"/>
          <a:stretch/>
        </p:blipFill>
        <p:spPr>
          <a:xfrm>
            <a:off x="66026" y="2850918"/>
            <a:ext cx="2400300" cy="1621311"/>
          </a:xfrm>
          <a:prstGeom prst="rect">
            <a:avLst/>
          </a:prstGeom>
          <a:noFill/>
          <a:ln>
            <a:noFill/>
          </a:ln>
        </p:spPr>
      </p:pic>
      <p:pic>
        <p:nvPicPr>
          <p:cNvPr id="613" name="Google Shape;613;p74"/>
          <p:cNvPicPr preferRelativeResize="0"/>
          <p:nvPr/>
        </p:nvPicPr>
        <p:blipFill rotWithShape="1">
          <a:blip r:embed="rId4">
            <a:alphaModFix/>
          </a:blip>
          <a:srcRect b="0" l="0" r="0" t="0"/>
          <a:stretch/>
        </p:blipFill>
        <p:spPr>
          <a:xfrm>
            <a:off x="5841892" y="2829597"/>
            <a:ext cx="1951852" cy="1946729"/>
          </a:xfrm>
          <a:prstGeom prst="rect">
            <a:avLst/>
          </a:prstGeom>
          <a:noFill/>
          <a:ln>
            <a:noFill/>
          </a:ln>
        </p:spPr>
      </p:pic>
      <p:pic>
        <p:nvPicPr>
          <p:cNvPr id="614" name="Google Shape;614;p74"/>
          <p:cNvPicPr preferRelativeResize="0"/>
          <p:nvPr/>
        </p:nvPicPr>
        <p:blipFill rotWithShape="1">
          <a:blip r:embed="rId5">
            <a:alphaModFix/>
          </a:blip>
          <a:srcRect b="0" l="0" r="18520" t="0"/>
          <a:stretch/>
        </p:blipFill>
        <p:spPr>
          <a:xfrm>
            <a:off x="241254" y="4571214"/>
            <a:ext cx="2542707" cy="2180854"/>
          </a:xfrm>
          <a:prstGeom prst="rect">
            <a:avLst/>
          </a:prstGeom>
          <a:noFill/>
          <a:ln>
            <a:noFill/>
          </a:ln>
        </p:spPr>
      </p:pic>
      <p:pic>
        <p:nvPicPr>
          <p:cNvPr id="615" name="Google Shape;615;p74"/>
          <p:cNvPicPr preferRelativeResize="0"/>
          <p:nvPr/>
        </p:nvPicPr>
        <p:blipFill rotWithShape="1">
          <a:blip r:embed="rId6">
            <a:alphaModFix/>
          </a:blip>
          <a:srcRect b="0" l="15336" r="15920" t="0"/>
          <a:stretch/>
        </p:blipFill>
        <p:spPr>
          <a:xfrm>
            <a:off x="6335571" y="5024939"/>
            <a:ext cx="1660173" cy="1629087"/>
          </a:xfrm>
          <a:prstGeom prst="rect">
            <a:avLst/>
          </a:prstGeom>
          <a:noFill/>
          <a:ln>
            <a:noFill/>
          </a:ln>
        </p:spPr>
      </p:pic>
      <p:pic>
        <p:nvPicPr>
          <p:cNvPr id="616" name="Google Shape;616;p74"/>
          <p:cNvPicPr preferRelativeResize="0"/>
          <p:nvPr/>
        </p:nvPicPr>
        <p:blipFill rotWithShape="1">
          <a:blip r:embed="rId7">
            <a:alphaModFix/>
          </a:blip>
          <a:srcRect b="0" l="8621" r="9351" t="0"/>
          <a:stretch/>
        </p:blipFill>
        <p:spPr>
          <a:xfrm>
            <a:off x="2883412" y="2834374"/>
            <a:ext cx="2455990" cy="2090177"/>
          </a:xfrm>
          <a:prstGeom prst="rect">
            <a:avLst/>
          </a:prstGeom>
          <a:noFill/>
          <a:ln>
            <a:noFill/>
          </a:ln>
        </p:spPr>
      </p:pic>
      <p:pic>
        <p:nvPicPr>
          <p:cNvPr id="617" name="Google Shape;617;p74"/>
          <p:cNvPicPr preferRelativeResize="0"/>
          <p:nvPr/>
        </p:nvPicPr>
        <p:blipFill rotWithShape="1">
          <a:blip r:embed="rId8">
            <a:alphaModFix/>
          </a:blip>
          <a:srcRect b="0" l="0" r="0" t="0"/>
          <a:stretch/>
        </p:blipFill>
        <p:spPr>
          <a:xfrm>
            <a:off x="10306089" y="4160930"/>
            <a:ext cx="1722990" cy="1957942"/>
          </a:xfrm>
          <a:prstGeom prst="rect">
            <a:avLst/>
          </a:prstGeom>
          <a:noFill/>
          <a:ln>
            <a:noFill/>
          </a:ln>
        </p:spPr>
      </p:pic>
      <p:pic>
        <p:nvPicPr>
          <p:cNvPr id="618" name="Google Shape;618;p74"/>
          <p:cNvPicPr preferRelativeResize="0"/>
          <p:nvPr/>
        </p:nvPicPr>
        <p:blipFill rotWithShape="1">
          <a:blip r:embed="rId9">
            <a:alphaModFix/>
          </a:blip>
          <a:srcRect b="0" l="0" r="0" t="0"/>
          <a:stretch/>
        </p:blipFill>
        <p:spPr>
          <a:xfrm>
            <a:off x="8155126" y="4667003"/>
            <a:ext cx="2050855" cy="1920764"/>
          </a:xfrm>
          <a:prstGeom prst="rect">
            <a:avLst/>
          </a:prstGeom>
          <a:noFill/>
          <a:ln>
            <a:noFill/>
          </a:ln>
        </p:spPr>
      </p:pic>
      <p:pic>
        <p:nvPicPr>
          <p:cNvPr id="619" name="Google Shape;619;p74"/>
          <p:cNvPicPr preferRelativeResize="0"/>
          <p:nvPr/>
        </p:nvPicPr>
        <p:blipFill rotWithShape="1">
          <a:blip r:embed="rId10">
            <a:alphaModFix/>
          </a:blip>
          <a:srcRect b="0" l="0" r="0" t="0"/>
          <a:stretch/>
        </p:blipFill>
        <p:spPr>
          <a:xfrm>
            <a:off x="8135588" y="1452075"/>
            <a:ext cx="2031852" cy="3020154"/>
          </a:xfrm>
          <a:prstGeom prst="rect">
            <a:avLst/>
          </a:prstGeom>
          <a:noFill/>
          <a:ln>
            <a:noFill/>
          </a:ln>
        </p:spPr>
      </p:pic>
      <p:pic>
        <p:nvPicPr>
          <p:cNvPr id="620" name="Google Shape;620;p74"/>
          <p:cNvPicPr preferRelativeResize="0"/>
          <p:nvPr/>
        </p:nvPicPr>
        <p:blipFill rotWithShape="1">
          <a:blip r:embed="rId11">
            <a:alphaModFix/>
          </a:blip>
          <a:srcRect b="0" l="0" r="0" t="0"/>
          <a:stretch/>
        </p:blipFill>
        <p:spPr>
          <a:xfrm>
            <a:off x="3201047" y="4839341"/>
            <a:ext cx="2905085" cy="1949465"/>
          </a:xfrm>
          <a:prstGeom prst="rect">
            <a:avLst/>
          </a:prstGeom>
          <a:noFill/>
          <a:ln>
            <a:noFill/>
          </a:ln>
        </p:spPr>
      </p:pic>
      <p:pic>
        <p:nvPicPr>
          <p:cNvPr id="621" name="Google Shape;621;p74"/>
          <p:cNvPicPr preferRelativeResize="0"/>
          <p:nvPr/>
        </p:nvPicPr>
        <p:blipFill rotWithShape="1">
          <a:blip r:embed="rId12">
            <a:alphaModFix/>
          </a:blip>
          <a:srcRect b="0" l="0" r="0" t="0"/>
          <a:stretch/>
        </p:blipFill>
        <p:spPr>
          <a:xfrm>
            <a:off x="5844858" y="1132114"/>
            <a:ext cx="2187400" cy="1448870"/>
          </a:xfrm>
          <a:prstGeom prst="rect">
            <a:avLst/>
          </a:prstGeom>
          <a:noFill/>
          <a:ln>
            <a:noFill/>
          </a:ln>
        </p:spPr>
      </p:pic>
      <p:pic>
        <p:nvPicPr>
          <p:cNvPr id="622" name="Google Shape;622;p74"/>
          <p:cNvPicPr preferRelativeResize="0"/>
          <p:nvPr/>
        </p:nvPicPr>
        <p:blipFill rotWithShape="1">
          <a:blip r:embed="rId13">
            <a:alphaModFix/>
          </a:blip>
          <a:srcRect b="0" l="0" r="0" t="0"/>
          <a:stretch/>
        </p:blipFill>
        <p:spPr>
          <a:xfrm>
            <a:off x="66026" y="989465"/>
            <a:ext cx="2972600" cy="1781895"/>
          </a:xfrm>
          <a:prstGeom prst="rect">
            <a:avLst/>
          </a:prstGeom>
          <a:noFill/>
          <a:ln>
            <a:noFill/>
          </a:ln>
        </p:spPr>
      </p:pic>
      <p:pic>
        <p:nvPicPr>
          <p:cNvPr id="623" name="Google Shape;623;p74"/>
          <p:cNvPicPr preferRelativeResize="0"/>
          <p:nvPr/>
        </p:nvPicPr>
        <p:blipFill rotWithShape="1">
          <a:blip r:embed="rId14">
            <a:alphaModFix/>
          </a:blip>
          <a:srcRect b="0" l="0" r="0" t="0"/>
          <a:stretch/>
        </p:blipFill>
        <p:spPr>
          <a:xfrm>
            <a:off x="3104651" y="932948"/>
            <a:ext cx="2572048" cy="1838412"/>
          </a:xfrm>
          <a:prstGeom prst="rect">
            <a:avLst/>
          </a:prstGeom>
          <a:noFill/>
          <a:ln>
            <a:noFill/>
          </a:ln>
        </p:spPr>
      </p:pic>
      <p:pic>
        <p:nvPicPr>
          <p:cNvPr id="624" name="Google Shape;624;p74"/>
          <p:cNvPicPr preferRelativeResize="0"/>
          <p:nvPr/>
        </p:nvPicPr>
        <p:blipFill rotWithShape="1">
          <a:blip r:embed="rId15">
            <a:alphaModFix/>
          </a:blip>
          <a:srcRect b="0" l="0" r="0" t="0"/>
          <a:stretch/>
        </p:blipFill>
        <p:spPr>
          <a:xfrm>
            <a:off x="10292106" y="1257301"/>
            <a:ext cx="1871357" cy="2387927"/>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9" name="Shape 629"/>
        <p:cNvGrpSpPr/>
        <p:nvPr/>
      </p:nvGrpSpPr>
      <p:grpSpPr>
        <a:xfrm>
          <a:off x="0" y="0"/>
          <a:ext cx="0" cy="0"/>
          <a:chOff x="0" y="0"/>
          <a:chExt cx="0" cy="0"/>
        </a:xfrm>
      </p:grpSpPr>
      <p:sp>
        <p:nvSpPr>
          <p:cNvPr id="630" name="Google Shape;630;p75"/>
          <p:cNvSpPr txBox="1"/>
          <p:nvPr/>
        </p:nvSpPr>
        <p:spPr>
          <a:xfrm>
            <a:off x="406399" y="142585"/>
            <a:ext cx="11364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800"/>
              <a:buFont typeface="Calibri"/>
              <a:buNone/>
            </a:pPr>
            <a:r>
              <a:rPr b="1" lang="en-US" sz="4800">
                <a:solidFill>
                  <a:schemeClr val="dk1"/>
                </a:solidFill>
                <a:latin typeface="Calibri"/>
                <a:ea typeface="Calibri"/>
                <a:cs typeface="Calibri"/>
                <a:sym typeface="Calibri"/>
              </a:rPr>
              <a:t>Research for your Reference</a:t>
            </a:r>
            <a:endParaRPr/>
          </a:p>
        </p:txBody>
      </p:sp>
      <p:pic>
        <p:nvPicPr>
          <p:cNvPr id="631" name="Google Shape;631;p75"/>
          <p:cNvPicPr preferRelativeResize="0"/>
          <p:nvPr/>
        </p:nvPicPr>
        <p:blipFill rotWithShape="1">
          <a:blip r:embed="rId3">
            <a:alphaModFix/>
          </a:blip>
          <a:srcRect b="0" l="0" r="0" t="0"/>
          <a:stretch/>
        </p:blipFill>
        <p:spPr>
          <a:xfrm>
            <a:off x="4890400" y="1533145"/>
            <a:ext cx="3009555" cy="1377485"/>
          </a:xfrm>
          <a:prstGeom prst="rect">
            <a:avLst/>
          </a:prstGeom>
          <a:noFill/>
          <a:ln>
            <a:noFill/>
          </a:ln>
        </p:spPr>
      </p:pic>
      <p:pic>
        <p:nvPicPr>
          <p:cNvPr id="632" name="Google Shape;632;p75"/>
          <p:cNvPicPr preferRelativeResize="0"/>
          <p:nvPr/>
        </p:nvPicPr>
        <p:blipFill rotWithShape="1">
          <a:blip r:embed="rId4">
            <a:alphaModFix/>
          </a:blip>
          <a:srcRect b="0" l="0" r="0" t="0"/>
          <a:stretch/>
        </p:blipFill>
        <p:spPr>
          <a:xfrm>
            <a:off x="3251927" y="3335371"/>
            <a:ext cx="6286500" cy="850900"/>
          </a:xfrm>
          <a:prstGeom prst="rect">
            <a:avLst/>
          </a:prstGeom>
          <a:noFill/>
          <a:ln>
            <a:noFill/>
          </a:ln>
        </p:spPr>
      </p:pic>
      <p:pic>
        <p:nvPicPr>
          <p:cNvPr id="633" name="Google Shape;633;p75"/>
          <p:cNvPicPr preferRelativeResize="0"/>
          <p:nvPr/>
        </p:nvPicPr>
        <p:blipFill rotWithShape="1">
          <a:blip r:embed="rId5">
            <a:alphaModFix/>
          </a:blip>
          <a:srcRect b="0" l="0" r="0" t="0"/>
          <a:stretch/>
        </p:blipFill>
        <p:spPr>
          <a:xfrm>
            <a:off x="3083238" y="4611012"/>
            <a:ext cx="6257190" cy="1684335"/>
          </a:xfrm>
          <a:prstGeom prst="rect">
            <a:avLst/>
          </a:prstGeom>
          <a:noFill/>
          <a:ln>
            <a:noFill/>
          </a:ln>
        </p:spPr>
      </p:pic>
      <p:pic>
        <p:nvPicPr>
          <p:cNvPr id="634" name="Google Shape;634;p75"/>
          <p:cNvPicPr preferRelativeResize="0"/>
          <p:nvPr/>
        </p:nvPicPr>
        <p:blipFill rotWithShape="1">
          <a:blip r:embed="rId6">
            <a:alphaModFix/>
          </a:blip>
          <a:srcRect b="0" l="0" r="0" t="0"/>
          <a:stretch/>
        </p:blipFill>
        <p:spPr>
          <a:xfrm>
            <a:off x="9027739" y="5148439"/>
            <a:ext cx="1021376" cy="1146908"/>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9" name="Shape 639"/>
        <p:cNvGrpSpPr/>
        <p:nvPr/>
      </p:nvGrpSpPr>
      <p:grpSpPr>
        <a:xfrm>
          <a:off x="0" y="0"/>
          <a:ext cx="0" cy="0"/>
          <a:chOff x="0" y="0"/>
          <a:chExt cx="0" cy="0"/>
        </a:xfrm>
      </p:grpSpPr>
      <p:sp>
        <p:nvSpPr>
          <p:cNvPr id="640" name="Google Shape;640;p76"/>
          <p:cNvSpPr txBox="1"/>
          <p:nvPr/>
        </p:nvSpPr>
        <p:spPr>
          <a:xfrm>
            <a:off x="406399" y="142585"/>
            <a:ext cx="11364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800"/>
              <a:buFont typeface="Calibri"/>
              <a:buNone/>
            </a:pPr>
            <a:r>
              <a:rPr b="1" lang="en-US" sz="4800">
                <a:solidFill>
                  <a:schemeClr val="dk1"/>
                </a:solidFill>
                <a:latin typeface="Calibri"/>
                <a:ea typeface="Calibri"/>
                <a:cs typeface="Calibri"/>
                <a:sym typeface="Calibri"/>
              </a:rPr>
              <a:t>Research for your Reference</a:t>
            </a:r>
            <a:endParaRPr/>
          </a:p>
        </p:txBody>
      </p:sp>
      <p:sp>
        <p:nvSpPr>
          <p:cNvPr id="641" name="Google Shape;641;p76"/>
          <p:cNvSpPr/>
          <p:nvPr/>
        </p:nvSpPr>
        <p:spPr>
          <a:xfrm>
            <a:off x="648042" y="1129595"/>
            <a:ext cx="10881300" cy="47397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400">
                <a:solidFill>
                  <a:schemeClr val="dk1"/>
                </a:solidFill>
                <a:latin typeface="Arial"/>
                <a:ea typeface="Arial"/>
                <a:cs typeface="Arial"/>
                <a:sym typeface="Arial"/>
              </a:rPr>
              <a:t>Harvard Study on Adult Development</a:t>
            </a:r>
            <a:endParaRPr/>
          </a:p>
          <a:p>
            <a:pPr indent="0" lvl="0" marL="0" marR="0" rtl="0" algn="ctr">
              <a:spcBef>
                <a:spcPts val="0"/>
              </a:spcBef>
              <a:spcAft>
                <a:spcPts val="0"/>
              </a:spcAft>
              <a:buNone/>
            </a:pPr>
            <a:r>
              <a:rPr lang="en-US" sz="2400">
                <a:solidFill>
                  <a:schemeClr val="dk1"/>
                </a:solidFill>
                <a:latin typeface="Arial"/>
                <a:ea typeface="Arial"/>
                <a:cs typeface="Arial"/>
                <a:sym typeface="Arial"/>
              </a:rPr>
              <a:t>https://www.adultdevelopmentstudy.org/ </a:t>
            </a:r>
            <a:endParaRPr sz="2400">
              <a:solidFill>
                <a:schemeClr val="dk1"/>
              </a:solidFill>
              <a:latin typeface="Arial"/>
              <a:ea typeface="Arial"/>
              <a:cs typeface="Arial"/>
              <a:sym typeface="Arial"/>
            </a:endParaRPr>
          </a:p>
          <a:p>
            <a:pPr indent="0" lvl="0" marL="0" marR="0" rtl="0" algn="ctr">
              <a:spcBef>
                <a:spcPts val="0"/>
              </a:spcBef>
              <a:spcAft>
                <a:spcPts val="0"/>
              </a:spcAft>
              <a:buNone/>
            </a:pPr>
            <a:r>
              <a:rPr b="0" i="0" lang="en-US" sz="2000" u="none" cap="none" strike="noStrike">
                <a:solidFill>
                  <a:schemeClr val="dk1"/>
                </a:solidFill>
                <a:latin typeface="Arial"/>
                <a:ea typeface="Arial"/>
                <a:cs typeface="Arial"/>
                <a:sym typeface="Arial"/>
              </a:rPr>
              <a:t>- - - - -</a:t>
            </a:r>
            <a:endParaRPr/>
          </a:p>
          <a:p>
            <a:pPr indent="-285750" lvl="0" marL="285750" marR="0" rtl="0" algn="l">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“The clearest message that we get from this 75-year study is this: Good relationships keep us happier and healthier. Period.”</a:t>
            </a:r>
            <a:endParaRPr/>
          </a:p>
          <a:p>
            <a:pPr indent="-285750" lvl="0" marL="285750" marR="0" rtl="0" algn="l">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“Social connections are really good for us, and … loneliness kills.” </a:t>
            </a:r>
            <a:endParaRPr sz="24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“[I]t's the quality of your close relationships that matters”</a:t>
            </a:r>
            <a:endParaRPr sz="24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“It turns out that people who are more socially connected to family, to friends, to community, are happier, they're physically healthier, and they live longer than people who are less well connected.”</a:t>
            </a:r>
            <a:endParaRPr/>
          </a:p>
          <a:p>
            <a:pPr indent="-285750" lvl="0" marL="285750" marR="0" rtl="0" algn="l">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“[T]he people who fared the best were the people who leaned in to relationships, with family, with friends, with community.” </a:t>
            </a:r>
            <a:endParaRPr/>
          </a:p>
          <a:p>
            <a:pPr indent="0" lvl="0" marL="0" marR="0" rtl="0" algn="ctr">
              <a:lnSpc>
                <a:spcPct val="100000"/>
              </a:lnSpc>
              <a:spcBef>
                <a:spcPts val="0"/>
              </a:spcBef>
              <a:spcAft>
                <a:spcPts val="0"/>
              </a:spcAft>
              <a:buClr>
                <a:schemeClr val="dk1"/>
              </a:buClr>
              <a:buSzPts val="1800"/>
              <a:buFont typeface="Arial"/>
              <a:buNone/>
            </a:pPr>
            <a:r>
              <a:rPr b="0" i="0" lang="en-US" sz="1800" u="none" cap="none" strike="noStrike">
                <a:solidFill>
                  <a:schemeClr val="dk1"/>
                </a:solidFill>
                <a:latin typeface="Arial"/>
                <a:ea typeface="Arial"/>
                <a:cs typeface="Arial"/>
                <a:sym typeface="Arial"/>
              </a:rPr>
              <a:t>  </a:t>
            </a:r>
            <a:endParaRPr b="0" i="0" sz="51300" u="none" cap="none" strike="noStrike">
              <a:solidFill>
                <a:schemeClr val="dk1"/>
              </a:solidFill>
              <a:latin typeface="Arial"/>
              <a:ea typeface="Arial"/>
              <a:cs typeface="Arial"/>
              <a:sym typeface="Arial"/>
            </a:endParaRPr>
          </a:p>
        </p:txBody>
      </p:sp>
      <p:pic>
        <p:nvPicPr>
          <p:cNvPr id="642" name="Google Shape;642;p76"/>
          <p:cNvPicPr preferRelativeResize="0"/>
          <p:nvPr/>
        </p:nvPicPr>
        <p:blipFill rotWithShape="1">
          <a:blip r:embed="rId3">
            <a:alphaModFix/>
          </a:blip>
          <a:srcRect b="0" l="0" r="0" t="0"/>
          <a:stretch/>
        </p:blipFill>
        <p:spPr>
          <a:xfrm>
            <a:off x="8291286" y="5291387"/>
            <a:ext cx="3009555" cy="137748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7" name="Shape 647"/>
        <p:cNvGrpSpPr/>
        <p:nvPr/>
      </p:nvGrpSpPr>
      <p:grpSpPr>
        <a:xfrm>
          <a:off x="0" y="0"/>
          <a:ext cx="0" cy="0"/>
          <a:chOff x="0" y="0"/>
          <a:chExt cx="0" cy="0"/>
        </a:xfrm>
      </p:grpSpPr>
      <p:sp>
        <p:nvSpPr>
          <p:cNvPr id="648" name="Google Shape;648;p77"/>
          <p:cNvSpPr txBox="1"/>
          <p:nvPr/>
        </p:nvSpPr>
        <p:spPr>
          <a:xfrm>
            <a:off x="406399" y="142585"/>
            <a:ext cx="11364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800"/>
              <a:buFont typeface="Calibri"/>
              <a:buNone/>
            </a:pPr>
            <a:r>
              <a:rPr b="1" lang="en-US" sz="4800">
                <a:solidFill>
                  <a:schemeClr val="dk1"/>
                </a:solidFill>
                <a:latin typeface="Calibri"/>
                <a:ea typeface="Calibri"/>
                <a:cs typeface="Calibri"/>
                <a:sym typeface="Calibri"/>
              </a:rPr>
              <a:t>Research for your Reference</a:t>
            </a:r>
            <a:endParaRPr/>
          </a:p>
        </p:txBody>
      </p:sp>
      <p:sp>
        <p:nvSpPr>
          <p:cNvPr id="649" name="Google Shape;649;p77"/>
          <p:cNvSpPr/>
          <p:nvPr/>
        </p:nvSpPr>
        <p:spPr>
          <a:xfrm>
            <a:off x="648042" y="1479163"/>
            <a:ext cx="10881300" cy="37242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400">
                <a:solidFill>
                  <a:schemeClr val="dk1"/>
                </a:solidFill>
                <a:latin typeface="Arial"/>
                <a:ea typeface="Arial"/>
                <a:cs typeface="Arial"/>
                <a:sym typeface="Arial"/>
              </a:rPr>
              <a:t>Harvard Study on Adult Development</a:t>
            </a:r>
            <a:endParaRPr/>
          </a:p>
          <a:p>
            <a:pPr indent="0" lvl="0" marL="0" marR="0" rtl="0" algn="ctr">
              <a:spcBef>
                <a:spcPts val="0"/>
              </a:spcBef>
              <a:spcAft>
                <a:spcPts val="0"/>
              </a:spcAft>
              <a:buNone/>
            </a:pPr>
            <a:r>
              <a:rPr lang="en-US" sz="2400" u="sng">
                <a:solidFill>
                  <a:schemeClr val="dk1"/>
                </a:solidFill>
                <a:latin typeface="Arial"/>
                <a:ea typeface="Arial"/>
                <a:cs typeface="Arial"/>
                <a:sym typeface="Arial"/>
                <a:hlinkClick r:id="rId3">
                  <a:extLst>
                    <a:ext uri="{A12FA001-AC4F-418D-AE19-62706E023703}">
                      <ahyp:hlinkClr val="tx"/>
                    </a:ext>
                  </a:extLst>
                </a:hlinkClick>
              </a:rPr>
              <a:t>https://www.adultdevelopmentstudy.org/</a:t>
            </a:r>
            <a:endParaRPr sz="2400">
              <a:solidFill>
                <a:schemeClr val="dk1"/>
              </a:solidFill>
              <a:latin typeface="Arial"/>
              <a:ea typeface="Arial"/>
              <a:cs typeface="Arial"/>
              <a:sym typeface="Arial"/>
            </a:endParaRPr>
          </a:p>
          <a:p>
            <a:pPr indent="0" lvl="0" marL="0" marR="0" rtl="0" algn="ctr">
              <a:spcBef>
                <a:spcPts val="0"/>
              </a:spcBef>
              <a:spcAft>
                <a:spcPts val="0"/>
              </a:spcAft>
              <a:buNone/>
            </a:pPr>
            <a:r>
              <a:rPr lang="en-US" sz="2400">
                <a:solidFill>
                  <a:schemeClr val="dk1"/>
                </a:solidFill>
                <a:latin typeface="Arial"/>
                <a:ea typeface="Arial"/>
                <a:cs typeface="Arial"/>
                <a:sym typeface="Arial"/>
              </a:rPr>
              <a:t>https://www.inc.com/melanie-curtin/want-a-life-of-fulfillment-a-75-year-harvard-study-says-to-prioritize-this-one-t.html </a:t>
            </a:r>
            <a:endParaRPr sz="2400">
              <a:solidFill>
                <a:schemeClr val="dk1"/>
              </a:solidFill>
              <a:latin typeface="Arial"/>
              <a:ea typeface="Arial"/>
              <a:cs typeface="Arial"/>
              <a:sym typeface="Arial"/>
            </a:endParaRPr>
          </a:p>
          <a:p>
            <a:pPr indent="0" lvl="0" marL="0" marR="0" rtl="0" algn="ctr">
              <a:spcBef>
                <a:spcPts val="0"/>
              </a:spcBef>
              <a:spcAft>
                <a:spcPts val="0"/>
              </a:spcAft>
              <a:buNone/>
            </a:pPr>
            <a:r>
              <a:rPr b="0" i="0" lang="en-US" sz="2000" u="none" cap="none" strike="noStrike">
                <a:solidFill>
                  <a:schemeClr val="dk1"/>
                </a:solidFill>
                <a:latin typeface="Arial"/>
                <a:ea typeface="Arial"/>
                <a:cs typeface="Arial"/>
                <a:sym typeface="Arial"/>
              </a:rPr>
              <a:t>- - - - -</a:t>
            </a:r>
            <a:endParaRPr/>
          </a:p>
          <a:p>
            <a:pPr indent="-285750" lvl="0" marL="285750" marR="0" rtl="0" algn="l">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“It's the </a:t>
            </a:r>
            <a:r>
              <a:rPr i="1" lang="en-US" sz="2400">
                <a:solidFill>
                  <a:schemeClr val="dk1"/>
                </a:solidFill>
                <a:latin typeface="Calibri"/>
                <a:ea typeface="Calibri"/>
                <a:cs typeface="Calibri"/>
                <a:sym typeface="Calibri"/>
              </a:rPr>
              <a:t>quality</a:t>
            </a:r>
            <a:r>
              <a:rPr lang="en-US" sz="2400">
                <a:solidFill>
                  <a:schemeClr val="dk1"/>
                </a:solidFill>
                <a:latin typeface="Calibri"/>
                <a:ea typeface="Calibri"/>
                <a:cs typeface="Calibri"/>
                <a:sym typeface="Calibri"/>
              </a:rPr>
              <a:t> of the relationships--how much vulnerability and depth exists within them; how safe you feel sharing with one another; the extent to which you can relax and be seen for who you truly are, and truly see another.”</a:t>
            </a:r>
            <a:endParaRPr/>
          </a:p>
          <a:p>
            <a:pPr indent="-285750" lvl="0" marL="285750" marR="0" rtl="0" algn="l">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“[T]here are two foundational elements to this: ‘One is love. The other is finding a way of coping with life that does not push love away.’” -George Vaillant</a:t>
            </a:r>
            <a:r>
              <a:rPr b="0" i="0" lang="en-US" sz="1800" u="none" cap="none" strike="noStrike">
                <a:solidFill>
                  <a:schemeClr val="dk1"/>
                </a:solidFill>
                <a:latin typeface="Arial"/>
                <a:ea typeface="Arial"/>
                <a:cs typeface="Arial"/>
                <a:sym typeface="Arial"/>
              </a:rPr>
              <a:t>  </a:t>
            </a:r>
            <a:endParaRPr b="0" i="0" sz="51300" u="none" cap="none" strike="noStrike">
              <a:solidFill>
                <a:schemeClr val="dk1"/>
              </a:solidFill>
              <a:latin typeface="Arial"/>
              <a:ea typeface="Arial"/>
              <a:cs typeface="Arial"/>
              <a:sym typeface="Arial"/>
            </a:endParaRPr>
          </a:p>
        </p:txBody>
      </p:sp>
      <p:pic>
        <p:nvPicPr>
          <p:cNvPr id="650" name="Google Shape;650;p77"/>
          <p:cNvPicPr preferRelativeResize="0"/>
          <p:nvPr/>
        </p:nvPicPr>
        <p:blipFill rotWithShape="1">
          <a:blip r:embed="rId4">
            <a:alphaModFix/>
          </a:blip>
          <a:srcRect b="0" l="0" r="0" t="0"/>
          <a:stretch/>
        </p:blipFill>
        <p:spPr>
          <a:xfrm>
            <a:off x="8897815" y="5464367"/>
            <a:ext cx="2631625" cy="120450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24"/>
          <p:cNvSpPr txBox="1"/>
          <p:nvPr>
            <p:ph type="title"/>
          </p:nvPr>
        </p:nvSpPr>
        <p:spPr>
          <a:xfrm>
            <a:off x="838200" y="365125"/>
            <a:ext cx="10515600" cy="1325700"/>
          </a:xfrm>
          <a:prstGeom prst="rect">
            <a:avLst/>
          </a:prstGeom>
          <a:solidFill>
            <a:schemeClr val="lt1"/>
          </a:solid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solidFill>
                  <a:srgbClr val="31538F"/>
                </a:solidFill>
              </a:rPr>
              <a:t>Agenda</a:t>
            </a:r>
            <a:endParaRPr b="1">
              <a:solidFill>
                <a:srgbClr val="31538F"/>
              </a:solidFill>
            </a:endParaRPr>
          </a:p>
        </p:txBody>
      </p:sp>
      <p:pic>
        <p:nvPicPr>
          <p:cNvPr id="175" name="Google Shape;175;p24"/>
          <p:cNvPicPr preferRelativeResize="0"/>
          <p:nvPr/>
        </p:nvPicPr>
        <p:blipFill rotWithShape="1">
          <a:blip r:embed="rId3">
            <a:alphaModFix/>
          </a:blip>
          <a:srcRect b="0" l="0" r="0" t="0"/>
          <a:stretch/>
        </p:blipFill>
        <p:spPr>
          <a:xfrm>
            <a:off x="8267050" y="4419350"/>
            <a:ext cx="3086751" cy="2301525"/>
          </a:xfrm>
          <a:prstGeom prst="rect">
            <a:avLst/>
          </a:prstGeom>
          <a:noFill/>
          <a:ln>
            <a:noFill/>
          </a:ln>
        </p:spPr>
      </p:pic>
      <p:sp>
        <p:nvSpPr>
          <p:cNvPr id="176" name="Google Shape;176;p24"/>
          <p:cNvSpPr txBox="1"/>
          <p:nvPr>
            <p:ph idx="1" type="body"/>
          </p:nvPr>
        </p:nvSpPr>
        <p:spPr>
          <a:xfrm>
            <a:off x="410425" y="1574700"/>
            <a:ext cx="6967500" cy="2738100"/>
          </a:xfrm>
          <a:prstGeom prst="rect">
            <a:avLst/>
          </a:prstGeom>
          <a:solidFill>
            <a:schemeClr val="lt1"/>
          </a:solidFill>
          <a:ln cap="flat" cmpd="sng" w="9525">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228600" lvl="0" marL="228600" rtl="0" algn="l">
              <a:lnSpc>
                <a:spcPct val="115000"/>
              </a:lnSpc>
              <a:spcBef>
                <a:spcPts val="0"/>
              </a:spcBef>
              <a:spcAft>
                <a:spcPts val="0"/>
              </a:spcAft>
              <a:buClr>
                <a:srgbClr val="D9D9D9"/>
              </a:buClr>
              <a:buSzPts val="3600"/>
              <a:buChar char="•"/>
            </a:pPr>
            <a:r>
              <a:rPr b="1" lang="en-US" sz="3600">
                <a:solidFill>
                  <a:srgbClr val="D9D9D9"/>
                </a:solidFill>
              </a:rPr>
              <a:t> Check-in</a:t>
            </a:r>
            <a:endParaRPr sz="3600">
              <a:solidFill>
                <a:srgbClr val="D9D9D9"/>
              </a:solidFill>
            </a:endParaRPr>
          </a:p>
          <a:p>
            <a:pPr indent="-228600" lvl="0" marL="228600" rtl="0" algn="l">
              <a:lnSpc>
                <a:spcPct val="115000"/>
              </a:lnSpc>
              <a:spcBef>
                <a:spcPts val="0"/>
              </a:spcBef>
              <a:spcAft>
                <a:spcPts val="0"/>
              </a:spcAft>
              <a:buClr>
                <a:schemeClr val="dk1"/>
              </a:buClr>
              <a:buSzPts val="3600"/>
              <a:buChar char="•"/>
            </a:pPr>
            <a:r>
              <a:rPr b="1" lang="en-US" sz="3600">
                <a:solidFill>
                  <a:schemeClr val="accent2"/>
                </a:solidFill>
              </a:rPr>
              <a:t> Survey Review &amp; Invitations</a:t>
            </a:r>
            <a:endParaRPr b="1" sz="3600">
              <a:solidFill>
                <a:schemeClr val="accent2"/>
              </a:solidFill>
            </a:endParaRPr>
          </a:p>
          <a:p>
            <a:pPr indent="-228600" lvl="0" marL="228600" rtl="0" algn="l">
              <a:lnSpc>
                <a:spcPct val="115000"/>
              </a:lnSpc>
              <a:spcBef>
                <a:spcPts val="0"/>
              </a:spcBef>
              <a:spcAft>
                <a:spcPts val="0"/>
              </a:spcAft>
              <a:buClr>
                <a:srgbClr val="D9D9D9"/>
              </a:buClr>
              <a:buSzPts val="3600"/>
              <a:buChar char="•"/>
            </a:pPr>
            <a:r>
              <a:rPr b="1" lang="en-US" sz="3600">
                <a:solidFill>
                  <a:srgbClr val="D9D9D9"/>
                </a:solidFill>
              </a:rPr>
              <a:t> Content/Concept </a:t>
            </a:r>
            <a:r>
              <a:rPr lang="en-US" sz="3600">
                <a:solidFill>
                  <a:srgbClr val="D9D9D9"/>
                </a:solidFill>
              </a:rPr>
              <a:t>Sharing  </a:t>
            </a:r>
            <a:endParaRPr sz="3600">
              <a:solidFill>
                <a:srgbClr val="D9D9D9"/>
              </a:solidFill>
            </a:endParaRPr>
          </a:p>
          <a:p>
            <a:pPr indent="-228600" lvl="0" marL="228600" rtl="0" algn="l">
              <a:lnSpc>
                <a:spcPct val="115000"/>
              </a:lnSpc>
              <a:spcBef>
                <a:spcPts val="0"/>
              </a:spcBef>
              <a:spcAft>
                <a:spcPts val="0"/>
              </a:spcAft>
              <a:buClr>
                <a:srgbClr val="D9D9D9"/>
              </a:buClr>
              <a:buSzPts val="3600"/>
              <a:buChar char="•"/>
            </a:pPr>
            <a:r>
              <a:rPr b="1" lang="en-US" sz="3600">
                <a:solidFill>
                  <a:srgbClr val="D9D9D9"/>
                </a:solidFill>
              </a:rPr>
              <a:t> Change-up: </a:t>
            </a:r>
            <a:r>
              <a:rPr lang="en-US" sz="3600">
                <a:solidFill>
                  <a:srgbClr val="D9D9D9"/>
                </a:solidFill>
              </a:rPr>
              <a:t>Guest magician!</a:t>
            </a:r>
            <a:endParaRPr sz="3600">
              <a:solidFill>
                <a:srgbClr val="D9D9D9"/>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5" name="Shape 655"/>
        <p:cNvGrpSpPr/>
        <p:nvPr/>
      </p:nvGrpSpPr>
      <p:grpSpPr>
        <a:xfrm>
          <a:off x="0" y="0"/>
          <a:ext cx="0" cy="0"/>
          <a:chOff x="0" y="0"/>
          <a:chExt cx="0" cy="0"/>
        </a:xfrm>
      </p:grpSpPr>
      <p:sp>
        <p:nvSpPr>
          <p:cNvPr id="656" name="Google Shape;656;p78"/>
          <p:cNvSpPr txBox="1"/>
          <p:nvPr/>
        </p:nvSpPr>
        <p:spPr>
          <a:xfrm>
            <a:off x="406399" y="142585"/>
            <a:ext cx="11364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800"/>
              <a:buFont typeface="Calibri"/>
              <a:buNone/>
            </a:pPr>
            <a:r>
              <a:rPr b="1" lang="en-US" sz="4800">
                <a:solidFill>
                  <a:schemeClr val="dk1"/>
                </a:solidFill>
                <a:latin typeface="Calibri"/>
                <a:ea typeface="Calibri"/>
                <a:cs typeface="Calibri"/>
                <a:sym typeface="Calibri"/>
              </a:rPr>
              <a:t>Connection: Fundamental to human health</a:t>
            </a:r>
            <a:endParaRPr/>
          </a:p>
        </p:txBody>
      </p:sp>
      <p:sp>
        <p:nvSpPr>
          <p:cNvPr id="657" name="Google Shape;657;p78"/>
          <p:cNvSpPr/>
          <p:nvPr/>
        </p:nvSpPr>
        <p:spPr>
          <a:xfrm>
            <a:off x="648042" y="221656"/>
            <a:ext cx="10881300" cy="6555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800">
              <a:solidFill>
                <a:schemeClr val="dk1"/>
              </a:solidFill>
              <a:latin typeface="Arial"/>
              <a:ea typeface="Arial"/>
              <a:cs typeface="Arial"/>
              <a:sym typeface="Arial"/>
            </a:endParaRPr>
          </a:p>
          <a:p>
            <a:pPr indent="0" lvl="0" marL="0" marR="0" rtl="0" algn="ctr">
              <a:spcBef>
                <a:spcPts val="0"/>
              </a:spcBef>
              <a:spcAft>
                <a:spcPts val="0"/>
              </a:spcAft>
              <a:buNone/>
            </a:pPr>
            <a:r>
              <a:t/>
            </a:r>
            <a:endParaRPr sz="2800">
              <a:solidFill>
                <a:schemeClr val="dk1"/>
              </a:solidFill>
              <a:latin typeface="Arial"/>
              <a:ea typeface="Arial"/>
              <a:cs typeface="Arial"/>
              <a:sym typeface="Arial"/>
            </a:endParaRPr>
          </a:p>
          <a:p>
            <a:pPr indent="0" lvl="0" marL="0" marR="0" rtl="0" algn="ctr">
              <a:spcBef>
                <a:spcPts val="0"/>
              </a:spcBef>
              <a:spcAft>
                <a:spcPts val="0"/>
              </a:spcAft>
              <a:buNone/>
            </a:pPr>
            <a:r>
              <a:rPr lang="en-US" sz="2800">
                <a:solidFill>
                  <a:schemeClr val="dk1"/>
                </a:solidFill>
                <a:latin typeface="Arial"/>
                <a:ea typeface="Arial"/>
                <a:cs typeface="Arial"/>
                <a:sym typeface="Arial"/>
              </a:rPr>
              <a:t>Brigham Young University</a:t>
            </a:r>
            <a:endParaRPr/>
          </a:p>
          <a:p>
            <a:pPr indent="0" lvl="0" marL="0" marR="0" rtl="0" algn="ctr">
              <a:spcBef>
                <a:spcPts val="0"/>
              </a:spcBef>
              <a:spcAft>
                <a:spcPts val="0"/>
              </a:spcAft>
              <a:buNone/>
            </a:pPr>
            <a:r>
              <a:rPr lang="en-US" sz="2800">
                <a:solidFill>
                  <a:schemeClr val="dk1"/>
                </a:solidFill>
                <a:latin typeface="Arial"/>
                <a:ea typeface="Arial"/>
                <a:cs typeface="Arial"/>
                <a:sym typeface="Arial"/>
              </a:rPr>
              <a:t>https://socialhealth.byu.edu/</a:t>
            </a:r>
            <a:endParaRPr sz="2800">
              <a:solidFill>
                <a:schemeClr val="dk1"/>
              </a:solidFill>
              <a:latin typeface="Arial"/>
              <a:ea typeface="Arial"/>
              <a:cs typeface="Arial"/>
              <a:sym typeface="Arial"/>
            </a:endParaRPr>
          </a:p>
          <a:p>
            <a:pPr indent="0" lvl="0" marL="0" marR="0" rtl="0" algn="ctr">
              <a:spcBef>
                <a:spcPts val="0"/>
              </a:spcBef>
              <a:spcAft>
                <a:spcPts val="0"/>
              </a:spcAft>
              <a:buNone/>
            </a:pPr>
            <a:r>
              <a:rPr b="0" i="0" lang="en-US" sz="2000" u="none" cap="none" strike="noStrike">
                <a:solidFill>
                  <a:schemeClr val="dk1"/>
                </a:solidFill>
                <a:latin typeface="Arial"/>
                <a:ea typeface="Arial"/>
                <a:cs typeface="Arial"/>
                <a:sym typeface="Arial"/>
              </a:rPr>
              <a:t>- - - - -</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e.g., </a:t>
            </a:r>
            <a:endParaRPr/>
          </a:p>
          <a:p>
            <a:pPr indent="-285750" lvl="0" marL="285750" marR="0" rtl="0" algn="l">
              <a:spcBef>
                <a:spcPts val="0"/>
              </a:spcBef>
              <a:spcAft>
                <a:spcPts val="0"/>
              </a:spcAft>
              <a:buClr>
                <a:schemeClr val="dk1"/>
              </a:buClr>
              <a:buSzPts val="1800"/>
              <a:buFont typeface="Arial"/>
              <a:buChar char="•"/>
            </a:pPr>
            <a:r>
              <a:rPr b="1" lang="en-US" sz="1800">
                <a:solidFill>
                  <a:schemeClr val="dk1"/>
                </a:solidFill>
                <a:latin typeface="Calibri"/>
                <a:ea typeface="Calibri"/>
                <a:cs typeface="Calibri"/>
                <a:sym typeface="Calibri"/>
              </a:rPr>
              <a:t>Holt-Lunstad, J</a:t>
            </a:r>
            <a:r>
              <a:rPr lang="en-US" sz="1800">
                <a:solidFill>
                  <a:schemeClr val="dk1"/>
                </a:solidFill>
                <a:latin typeface="Calibri"/>
                <a:ea typeface="Calibri"/>
                <a:cs typeface="Calibri"/>
                <a:sym typeface="Calibri"/>
              </a:rPr>
              <a:t>, Smith, T.B., *Baker, M., *Harris, T., &amp; *Stephenson, D. (2015). Loneliness and Social Isolation as Risk Factors for Mortality: A Meta-Analytic Review. </a:t>
            </a:r>
            <a:r>
              <a:rPr i="1" lang="en-US" sz="1800">
                <a:solidFill>
                  <a:schemeClr val="dk1"/>
                </a:solidFill>
                <a:latin typeface="Calibri"/>
                <a:ea typeface="Calibri"/>
                <a:cs typeface="Calibri"/>
                <a:sym typeface="Calibri"/>
              </a:rPr>
              <a:t>Perspectives on Psychological Science</a:t>
            </a:r>
            <a:r>
              <a:rPr lang="en-US" sz="1800">
                <a:solidFill>
                  <a:schemeClr val="dk1"/>
                </a:solidFill>
                <a:latin typeface="Calibri"/>
                <a:ea typeface="Calibri"/>
                <a:cs typeface="Calibri"/>
                <a:sym typeface="Calibri"/>
              </a:rPr>
              <a:t>, 10 (2), 227-237. doi: 10.1177/1745691614568352</a:t>
            </a:r>
            <a:endParaRPr/>
          </a:p>
          <a:p>
            <a:pPr indent="-285750" lvl="0" marL="285750" marR="0" rtl="0" algn="l">
              <a:spcBef>
                <a:spcPts val="0"/>
              </a:spcBef>
              <a:spcAft>
                <a:spcPts val="0"/>
              </a:spcAft>
              <a:buClr>
                <a:schemeClr val="dk1"/>
              </a:buClr>
              <a:buSzPts val="1800"/>
              <a:buFont typeface="Arial"/>
              <a:buChar char="•"/>
            </a:pPr>
            <a:r>
              <a:rPr b="1" lang="en-US" sz="1800">
                <a:solidFill>
                  <a:schemeClr val="dk1"/>
                </a:solidFill>
                <a:latin typeface="Calibri"/>
                <a:ea typeface="Calibri"/>
                <a:cs typeface="Calibri"/>
                <a:sym typeface="Calibri"/>
              </a:rPr>
              <a:t>Holt-Lunstad, J</a:t>
            </a:r>
            <a:r>
              <a:rPr lang="en-US" sz="1800">
                <a:solidFill>
                  <a:schemeClr val="dk1"/>
                </a:solidFill>
                <a:latin typeface="Calibri"/>
                <a:ea typeface="Calibri"/>
                <a:cs typeface="Calibri"/>
                <a:sym typeface="Calibri"/>
              </a:rPr>
              <a:t>., &amp; *Clark, B.D. (2014). Social stressors and cardiovascular response: Influence of ambivalent relationships and behavioral ambivalence. </a:t>
            </a:r>
            <a:r>
              <a:rPr i="1" lang="en-US" sz="1800">
                <a:solidFill>
                  <a:schemeClr val="dk1"/>
                </a:solidFill>
                <a:latin typeface="Calibri"/>
                <a:ea typeface="Calibri"/>
                <a:cs typeface="Calibri"/>
                <a:sym typeface="Calibri"/>
              </a:rPr>
              <a:t>International Journal of Psychophysiology</a:t>
            </a:r>
            <a:r>
              <a:rPr lang="en-US" sz="1800">
                <a:solidFill>
                  <a:schemeClr val="dk1"/>
                </a:solidFill>
                <a:latin typeface="Calibri"/>
                <a:ea typeface="Calibri"/>
                <a:cs typeface="Calibri"/>
                <a:sym typeface="Calibri"/>
              </a:rPr>
              <a:t>, 93(3), 381-389. doi:10.1016/j.ijpsycho.2014.05.014</a:t>
            </a:r>
            <a:endParaRPr/>
          </a:p>
          <a:p>
            <a:pPr indent="-285750" lvl="0" marL="285750" marR="0" rtl="0" algn="l">
              <a:spcBef>
                <a:spcPts val="0"/>
              </a:spcBef>
              <a:spcAft>
                <a:spcPts val="0"/>
              </a:spcAft>
              <a:buClr>
                <a:schemeClr val="dk1"/>
              </a:buClr>
              <a:buSzPts val="1800"/>
              <a:buFont typeface="Arial"/>
              <a:buChar char="•"/>
            </a:pPr>
            <a:r>
              <a:rPr b="1" lang="en-US" sz="1800">
                <a:solidFill>
                  <a:schemeClr val="dk1"/>
                </a:solidFill>
                <a:latin typeface="Calibri"/>
                <a:ea typeface="Calibri"/>
                <a:cs typeface="Calibri"/>
                <a:sym typeface="Calibri"/>
              </a:rPr>
              <a:t>Holt-Lunstad J. </a:t>
            </a:r>
            <a:r>
              <a:rPr lang="en-US" sz="1800">
                <a:solidFill>
                  <a:schemeClr val="dk1"/>
                </a:solidFill>
                <a:latin typeface="Calibri"/>
                <a:ea typeface="Calibri"/>
                <a:cs typeface="Calibri"/>
                <a:sym typeface="Calibri"/>
              </a:rPr>
              <a:t>(2013). Social Integration, Social Networks and Health, Stress</a:t>
            </a:r>
            <a:r>
              <a:rPr i="1" lang="en-US" sz="1800">
                <a:solidFill>
                  <a:schemeClr val="dk1"/>
                </a:solidFill>
                <a:latin typeface="Calibri"/>
                <a:ea typeface="Calibri"/>
                <a:cs typeface="Calibri"/>
                <a:sym typeface="Calibri"/>
              </a:rPr>
              <a:t>. International</a:t>
            </a:r>
            <a:r>
              <a:rPr lang="en-US" sz="1800">
                <a:solidFill>
                  <a:schemeClr val="dk1"/>
                </a:solidFill>
                <a:latin typeface="Calibri"/>
                <a:ea typeface="Calibri"/>
                <a:cs typeface="Calibri"/>
                <a:sym typeface="Calibri"/>
              </a:rPr>
              <a:t> </a:t>
            </a:r>
            <a:r>
              <a:rPr i="1" lang="en-US" sz="1800">
                <a:solidFill>
                  <a:schemeClr val="dk1"/>
                </a:solidFill>
                <a:latin typeface="Calibri"/>
                <a:ea typeface="Calibri"/>
                <a:cs typeface="Calibri"/>
                <a:sym typeface="Calibri"/>
              </a:rPr>
              <a:t>Encyclopedia of the Social and Behavioral Sciences (2nd Edition). </a:t>
            </a:r>
            <a:r>
              <a:rPr lang="en-US" sz="1800">
                <a:solidFill>
                  <a:schemeClr val="dk1"/>
                </a:solidFill>
                <a:latin typeface="Calibri"/>
                <a:ea typeface="Calibri"/>
                <a:cs typeface="Calibri"/>
                <a:sym typeface="Calibri"/>
              </a:rPr>
              <a:t>Elsevier​</a:t>
            </a:r>
            <a:endParaRPr/>
          </a:p>
          <a:p>
            <a:pPr indent="-285750" lvl="0" marL="285750" marR="0" rtl="0" algn="l">
              <a:spcBef>
                <a:spcPts val="0"/>
              </a:spcBef>
              <a:spcAft>
                <a:spcPts val="0"/>
              </a:spcAft>
              <a:buClr>
                <a:schemeClr val="dk1"/>
              </a:buClr>
              <a:buSzPts val="1800"/>
              <a:buFont typeface="Arial"/>
              <a:buChar char="•"/>
            </a:pPr>
            <a:r>
              <a:rPr b="1" lang="en-US" sz="1800">
                <a:solidFill>
                  <a:schemeClr val="dk1"/>
                </a:solidFill>
                <a:latin typeface="Calibri"/>
                <a:ea typeface="Calibri"/>
                <a:cs typeface="Calibri"/>
                <a:sym typeface="Calibri"/>
              </a:rPr>
              <a:t>Holt-Lunstad, J</a:t>
            </a:r>
            <a:r>
              <a:rPr lang="en-US" sz="1800">
                <a:solidFill>
                  <a:schemeClr val="dk1"/>
                </a:solidFill>
                <a:latin typeface="Calibri"/>
                <a:ea typeface="Calibri"/>
                <a:cs typeface="Calibri"/>
                <a:sym typeface="Calibri"/>
              </a:rPr>
              <a:t>. &amp; Uchino, B.N. (2013). Social Support and Health. In </a:t>
            </a:r>
            <a:r>
              <a:rPr i="1" lang="en-US" sz="1800">
                <a:solidFill>
                  <a:schemeClr val="dk1"/>
                </a:solidFill>
                <a:latin typeface="Calibri"/>
                <a:ea typeface="Calibri"/>
                <a:cs typeface="Calibri"/>
                <a:sym typeface="Calibri"/>
              </a:rPr>
              <a:t>Health Behavior: Theory, Research and Practice (5th Edition)</a:t>
            </a:r>
            <a:r>
              <a:rPr lang="en-US" sz="1800">
                <a:solidFill>
                  <a:schemeClr val="dk1"/>
                </a:solidFill>
                <a:latin typeface="Calibri"/>
                <a:ea typeface="Calibri"/>
                <a:cs typeface="Calibri"/>
                <a:sym typeface="Calibri"/>
              </a:rPr>
              <a:t>. Jossey-Bass Publishers, a Company of John Wiley &amp; Sons, Inc.</a:t>
            </a:r>
            <a:endParaRPr/>
          </a:p>
          <a:p>
            <a:pPr indent="-285750" lvl="0" marL="285750" marR="0" rtl="0" algn="l">
              <a:spcBef>
                <a:spcPts val="0"/>
              </a:spcBef>
              <a:spcAft>
                <a:spcPts val="0"/>
              </a:spcAft>
              <a:buClr>
                <a:schemeClr val="dk1"/>
              </a:buClr>
              <a:buSzPts val="1800"/>
              <a:buFont typeface="Arial"/>
              <a:buChar char="•"/>
            </a:pPr>
            <a:r>
              <a:rPr b="1" lang="en-US" sz="1800">
                <a:solidFill>
                  <a:schemeClr val="dk1"/>
                </a:solidFill>
                <a:latin typeface="Calibri"/>
                <a:ea typeface="Calibri"/>
                <a:cs typeface="Calibri"/>
                <a:sym typeface="Calibri"/>
              </a:rPr>
              <a:t>Holt-Lunstad, J</a:t>
            </a:r>
            <a:r>
              <a:rPr lang="en-US" sz="1800">
                <a:solidFill>
                  <a:schemeClr val="dk1"/>
                </a:solidFill>
                <a:latin typeface="Calibri"/>
                <a:ea typeface="Calibri"/>
                <a:cs typeface="Calibri"/>
                <a:sym typeface="Calibri"/>
              </a:rPr>
              <a:t>. (2012). Social Support and Longevity: A Review. Social and Personality COMPASS, 6, 41–53, DOI: 10.1111/j.1751-9004.2011.00406.x</a:t>
            </a:r>
            <a:endParaRPr/>
          </a:p>
          <a:p>
            <a:pPr indent="-171450" lvl="0" marL="285750" marR="0" rtl="0" algn="l">
              <a:spcBef>
                <a:spcPts val="0"/>
              </a:spcBef>
              <a:spcAft>
                <a:spcPts val="0"/>
              </a:spcAft>
              <a:buClr>
                <a:schemeClr val="dk1"/>
              </a:buClr>
              <a:buSzPts val="1800"/>
              <a:buFont typeface="Arial"/>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ts val="1800"/>
              <a:buFont typeface="Arial"/>
              <a:buNone/>
            </a:pPr>
            <a:r>
              <a:rPr b="0" i="0" lang="en-US" sz="1800" u="none" cap="none" strike="noStrike">
                <a:solidFill>
                  <a:schemeClr val="dk1"/>
                </a:solidFill>
                <a:latin typeface="Arial"/>
                <a:ea typeface="Arial"/>
                <a:cs typeface="Arial"/>
                <a:sym typeface="Arial"/>
              </a:rPr>
              <a:t>  </a:t>
            </a:r>
            <a:endParaRPr b="0" i="0" sz="51300" u="none" cap="none" strike="noStrike">
              <a:solidFill>
                <a:schemeClr val="dk1"/>
              </a:solidFill>
              <a:latin typeface="Arial"/>
              <a:ea typeface="Arial"/>
              <a:cs typeface="Arial"/>
              <a:sym typeface="Arial"/>
            </a:endParaRPr>
          </a:p>
        </p:txBody>
      </p:sp>
      <p:pic>
        <p:nvPicPr>
          <p:cNvPr id="658" name="Google Shape;658;p78"/>
          <p:cNvPicPr preferRelativeResize="0"/>
          <p:nvPr/>
        </p:nvPicPr>
        <p:blipFill rotWithShape="1">
          <a:blip r:embed="rId3">
            <a:alphaModFix/>
          </a:blip>
          <a:srcRect b="0" l="0" r="0" t="0"/>
          <a:stretch/>
        </p:blipFill>
        <p:spPr>
          <a:xfrm>
            <a:off x="3156506" y="5926397"/>
            <a:ext cx="6286500" cy="8509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3" name="Shape 663"/>
        <p:cNvGrpSpPr/>
        <p:nvPr/>
      </p:nvGrpSpPr>
      <p:grpSpPr>
        <a:xfrm>
          <a:off x="0" y="0"/>
          <a:ext cx="0" cy="0"/>
          <a:chOff x="0" y="0"/>
          <a:chExt cx="0" cy="0"/>
        </a:xfrm>
      </p:grpSpPr>
      <p:pic>
        <p:nvPicPr>
          <p:cNvPr id="664" name="Google Shape;664;p79"/>
          <p:cNvPicPr preferRelativeResize="0"/>
          <p:nvPr/>
        </p:nvPicPr>
        <p:blipFill rotWithShape="1">
          <a:blip r:embed="rId3">
            <a:alphaModFix/>
          </a:blip>
          <a:srcRect b="0" l="0" r="0" t="0"/>
          <a:stretch/>
        </p:blipFill>
        <p:spPr>
          <a:xfrm>
            <a:off x="3376246" y="321005"/>
            <a:ext cx="5012060" cy="3776209"/>
          </a:xfrm>
          <a:prstGeom prst="rect">
            <a:avLst/>
          </a:prstGeom>
          <a:noFill/>
          <a:ln>
            <a:noFill/>
          </a:ln>
        </p:spPr>
      </p:pic>
      <p:pic>
        <p:nvPicPr>
          <p:cNvPr id="665" name="Google Shape;665;p79"/>
          <p:cNvPicPr preferRelativeResize="0"/>
          <p:nvPr/>
        </p:nvPicPr>
        <p:blipFill rotWithShape="1">
          <a:blip r:embed="rId4">
            <a:alphaModFix/>
          </a:blip>
          <a:srcRect b="0" l="0" r="0" t="0"/>
          <a:stretch/>
        </p:blipFill>
        <p:spPr>
          <a:xfrm>
            <a:off x="480715" y="4452750"/>
            <a:ext cx="6257190" cy="1684335"/>
          </a:xfrm>
          <a:prstGeom prst="rect">
            <a:avLst/>
          </a:prstGeom>
          <a:noFill/>
          <a:ln>
            <a:noFill/>
          </a:ln>
        </p:spPr>
      </p:pic>
      <p:sp>
        <p:nvSpPr>
          <p:cNvPr id="666" name="Google Shape;666;p79"/>
          <p:cNvSpPr txBox="1"/>
          <p:nvPr/>
        </p:nvSpPr>
        <p:spPr>
          <a:xfrm>
            <a:off x="7614138" y="4308231"/>
            <a:ext cx="4325700" cy="2247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800">
                <a:solidFill>
                  <a:schemeClr val="dk1"/>
                </a:solidFill>
                <a:latin typeface="Calibri"/>
                <a:ea typeface="Calibri"/>
                <a:cs typeface="Calibri"/>
                <a:sym typeface="Calibri"/>
              </a:rPr>
              <a:t>“Everybody feels they are different…from everybody else, when really in at least some ways we are all the same.”</a:t>
            </a:r>
            <a:endParaRPr sz="2800">
              <a:solidFill>
                <a:schemeClr val="dk1"/>
              </a:solidFill>
              <a:latin typeface="Calibri"/>
              <a:ea typeface="Calibri"/>
              <a:cs typeface="Calibri"/>
              <a:sym typeface="Calibri"/>
            </a:endParaRPr>
          </a:p>
        </p:txBody>
      </p:sp>
      <p:pic>
        <p:nvPicPr>
          <p:cNvPr id="667" name="Google Shape;667;p79"/>
          <p:cNvPicPr preferRelativeResize="0"/>
          <p:nvPr/>
        </p:nvPicPr>
        <p:blipFill rotWithShape="1">
          <a:blip r:embed="rId5">
            <a:alphaModFix/>
          </a:blip>
          <a:srcRect b="0" l="0" r="0" t="0"/>
          <a:stretch/>
        </p:blipFill>
        <p:spPr>
          <a:xfrm>
            <a:off x="6154647" y="5345713"/>
            <a:ext cx="1021376" cy="1146908"/>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2" name="Shape 672"/>
        <p:cNvGrpSpPr/>
        <p:nvPr/>
      </p:nvGrpSpPr>
      <p:grpSpPr>
        <a:xfrm>
          <a:off x="0" y="0"/>
          <a:ext cx="0" cy="0"/>
          <a:chOff x="0" y="0"/>
          <a:chExt cx="0" cy="0"/>
        </a:xfrm>
      </p:grpSpPr>
      <p:sp>
        <p:nvSpPr>
          <p:cNvPr id="673" name="Google Shape;673;p80"/>
          <p:cNvSpPr txBox="1"/>
          <p:nvPr/>
        </p:nvSpPr>
        <p:spPr>
          <a:xfrm>
            <a:off x="406399" y="142585"/>
            <a:ext cx="11364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800"/>
              <a:buFont typeface="Calibri"/>
              <a:buNone/>
            </a:pPr>
            <a:r>
              <a:rPr b="1" lang="en-US" sz="4800">
                <a:solidFill>
                  <a:schemeClr val="dk1"/>
                </a:solidFill>
                <a:latin typeface="Calibri"/>
                <a:ea typeface="Calibri"/>
                <a:cs typeface="Calibri"/>
                <a:sym typeface="Calibri"/>
              </a:rPr>
              <a:t>Other research</a:t>
            </a:r>
            <a:endParaRPr b="1" sz="4800">
              <a:solidFill>
                <a:schemeClr val="dk1"/>
              </a:solidFill>
              <a:latin typeface="Calibri"/>
              <a:ea typeface="Calibri"/>
              <a:cs typeface="Calibri"/>
              <a:sym typeface="Calibri"/>
            </a:endParaRPr>
          </a:p>
        </p:txBody>
      </p:sp>
      <p:sp>
        <p:nvSpPr>
          <p:cNvPr id="674" name="Google Shape;674;p80"/>
          <p:cNvSpPr/>
          <p:nvPr/>
        </p:nvSpPr>
        <p:spPr>
          <a:xfrm>
            <a:off x="741405" y="1256441"/>
            <a:ext cx="10478400" cy="4524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  Bilgin, O., &amp; Taş, İ. (2018). Effects of perceived social support and psychological</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resilience on social media addiction among university students.</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  Chotpitayasunondh, V., &amp; Douglas, K. M. (2016). How “phubbing” becomes the norm: The antecedents and consequences of snubbing via smartphone. Computers in Human Behavior, 63, 9-18.</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  Crowley, J. P., Allred, R. J., Follon, J., &amp; Volkmer, C. (2018). Replication of the mere presence hypothesis: The effects of cell phones on face-to-face conversations. Communication Studies, 69(3), 283-293.</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  Drouin, M., Reining, L., Flanagan, M., Carpenter, M., &amp; Toscos, T. (2018). College Students in Distress: Can Social Media Be a Source of Social Support?. College Student Journal, 52(4), 494-504.</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  Hunter, J. F., Hooker, E. D., Rohleder, N., &amp; Pressman, S. D. (2018). The use of smartphones as a digital security blanket: The influence of phone use and availability on psychological and physiological responses to social exclusion. Psychosomatic medicine, 80( 4), 345-352.</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  Lanette, S. (2018). The Mere Presence of Mobile Phones During Parent-Teen Interactions. UC Irvine.</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  Misra, S., Cheng, L., Genevie, J., &amp; Yuan, M. (2016). The iPhone Effect: The Quality of In-Person Social Interactions in the Presence of Mobile Devices. Environment and Behavior, 48(2), 275–298.</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  Priya, H. (2019). The Mere Presence Effect Applied to General Practitioner Consultations (Doctoral dissertation, ResearchSpace@ Auckland).</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  Przybylski, A. K., &amp; Weinstein, N. (2013). Can you connect with me now? How the presence of mobile communication technology influences face-to-face conversation quality. Journal of Social and Personal Relationships, 30(3), 237–246.</a:t>
            </a:r>
            <a:endParaRPr sz="1800">
              <a:solidFill>
                <a:schemeClr val="dk1"/>
              </a:solidFill>
              <a:latin typeface="Calibri"/>
              <a:ea typeface="Calibri"/>
              <a:cs typeface="Calibri"/>
              <a:sym typeface="Calibri"/>
            </a:endParaRPr>
          </a:p>
          <a:p>
            <a:pPr indent="-171450" lvl="0" marL="285750" marR="0" rtl="0" algn="l">
              <a:spcBef>
                <a:spcPts val="0"/>
              </a:spcBef>
              <a:spcAft>
                <a:spcPts val="0"/>
              </a:spcAft>
              <a:buClr>
                <a:schemeClr val="dk1"/>
              </a:buClr>
              <a:buSzPts val="1800"/>
              <a:buFont typeface="Arial"/>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9" name="Shape 679"/>
        <p:cNvGrpSpPr/>
        <p:nvPr/>
      </p:nvGrpSpPr>
      <p:grpSpPr>
        <a:xfrm>
          <a:off x="0" y="0"/>
          <a:ext cx="0" cy="0"/>
          <a:chOff x="0" y="0"/>
          <a:chExt cx="0" cy="0"/>
        </a:xfrm>
      </p:grpSpPr>
      <p:sp>
        <p:nvSpPr>
          <p:cNvPr id="680" name="Google Shape;680;p81"/>
          <p:cNvSpPr txBox="1"/>
          <p:nvPr/>
        </p:nvSpPr>
        <p:spPr>
          <a:xfrm>
            <a:off x="406399" y="-86015"/>
            <a:ext cx="11364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800"/>
              <a:buFont typeface="Calibri"/>
              <a:buNone/>
            </a:pPr>
            <a:r>
              <a:rPr b="1" lang="en-US" sz="4800">
                <a:solidFill>
                  <a:schemeClr val="dk1"/>
                </a:solidFill>
                <a:latin typeface="Calibri"/>
                <a:ea typeface="Calibri"/>
                <a:cs typeface="Calibri"/>
                <a:sym typeface="Calibri"/>
              </a:rPr>
              <a:t>Other research</a:t>
            </a:r>
            <a:endParaRPr b="1" sz="4800">
              <a:solidFill>
                <a:schemeClr val="dk1"/>
              </a:solidFill>
              <a:latin typeface="Calibri"/>
              <a:ea typeface="Calibri"/>
              <a:cs typeface="Calibri"/>
              <a:sym typeface="Calibri"/>
            </a:endParaRPr>
          </a:p>
        </p:txBody>
      </p:sp>
      <p:sp>
        <p:nvSpPr>
          <p:cNvPr id="681" name="Google Shape;681;p81"/>
          <p:cNvSpPr/>
          <p:nvPr/>
        </p:nvSpPr>
        <p:spPr>
          <a:xfrm>
            <a:off x="741405" y="1027841"/>
            <a:ext cx="10478400" cy="4524300"/>
          </a:xfrm>
          <a:prstGeom prst="rect">
            <a:avLst/>
          </a:prstGeom>
          <a:noFill/>
          <a:ln>
            <a:noFill/>
          </a:ln>
        </p:spPr>
        <p:txBody>
          <a:bodyPr anchorCtr="0" anchor="t" bIns="45700" lIns="91425" spcFirstLastPara="1" rIns="91425" wrap="square" tIns="45700">
            <a:noAutofit/>
          </a:bodyPr>
          <a:lstStyle/>
          <a:p>
            <a:pPr indent="-285750" lvl="0" marL="285750" marR="0" rtl="0" algn="l">
              <a:spcBef>
                <a:spcPts val="0"/>
              </a:spcBef>
              <a:spcAft>
                <a:spcPts val="0"/>
              </a:spcAft>
              <a:buClr>
                <a:schemeClr val="dk1"/>
              </a:buClr>
              <a:buSzPts val="1800"/>
              <a:buFont typeface="Arial"/>
              <a:buChar char="•"/>
            </a:pPr>
            <a:r>
              <a:rPr lang="en-US" sz="1800" u="sng">
                <a:solidFill>
                  <a:schemeClr val="dk1"/>
                </a:solidFill>
                <a:latin typeface="Calibri"/>
                <a:ea typeface="Calibri"/>
                <a:cs typeface="Calibri"/>
                <a:sym typeface="Calibri"/>
                <a:hlinkClick r:id="rId3">
                  <a:extLst>
                    <a:ext uri="{A12FA001-AC4F-418D-AE19-62706E023703}">
                      <ahyp:hlinkClr val="tx"/>
                    </a:ext>
                  </a:extLst>
                </a:hlinkClick>
              </a:rPr>
              <a:t>http://ccare.stanford.edu/uncategorized/connectedness-health-the-science-of-social-connection-infographic/</a:t>
            </a:r>
            <a:endParaRPr sz="1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  Archer, C., &amp; Kao, K. T. (2018). Mother, baby and Facebook makes three: does social media provide social support for new mothers?. Media International Australia, 168(1), 122-139.</a:t>
            </a:r>
            <a:endParaRPr sz="1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Phua, J., Jin, S., &amp; Kim, J. J. (2017). Uses and gratifications of social networking sites for bridging and bonding social capital: A comparison of Facebook, Twitter, Instagram, and Snapchat. </a:t>
            </a:r>
            <a:r>
              <a:rPr i="1" lang="en-US" sz="1800">
                <a:solidFill>
                  <a:schemeClr val="dk1"/>
                </a:solidFill>
                <a:latin typeface="Calibri"/>
                <a:ea typeface="Calibri"/>
                <a:cs typeface="Calibri"/>
                <a:sym typeface="Calibri"/>
              </a:rPr>
              <a:t>Computers in Human Behavior</a:t>
            </a:r>
            <a:r>
              <a:rPr lang="en-US" sz="1800">
                <a:solidFill>
                  <a:schemeClr val="dk1"/>
                </a:solidFill>
                <a:latin typeface="Calibri"/>
                <a:ea typeface="Calibri"/>
                <a:cs typeface="Calibri"/>
                <a:sym typeface="Calibri"/>
              </a:rPr>
              <a:t>, </a:t>
            </a:r>
            <a:r>
              <a:rPr i="1" lang="en-US" sz="1800">
                <a:solidFill>
                  <a:schemeClr val="dk1"/>
                </a:solidFill>
                <a:latin typeface="Calibri"/>
                <a:ea typeface="Calibri"/>
                <a:cs typeface="Calibri"/>
                <a:sym typeface="Calibri"/>
              </a:rPr>
              <a:t>72</a:t>
            </a:r>
            <a:r>
              <a:rPr lang="en-US" sz="1800">
                <a:solidFill>
                  <a:schemeClr val="dk1"/>
                </a:solidFill>
                <a:latin typeface="Calibri"/>
                <a:ea typeface="Calibri"/>
                <a:cs typeface="Calibri"/>
                <a:sym typeface="Calibri"/>
              </a:rPr>
              <a:t>, 115-122. https://www.scholars.northwestern.edu/en/publications/uses-and-gratifications-of-social-networking-sites-for-bridging-a</a:t>
            </a:r>
            <a:endParaRPr sz="1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Anderson, Monica and Jingjing Jiang. Teens and their experiences with Social Media, Pew Research Center, November 28, 2018. https://www.pewresearch.org/internet/2018/11/28/teens-and-their-experiences-on-social-media/</a:t>
            </a:r>
            <a:endParaRPr sz="1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Marjolijn L. Antheunis &amp; Mariek M. P. Vanden Abeele &amp; Saskia Kanters, 2015. "The Impact of Facebook Use on Micro-Level Social Capital: A Synthesis," Societies, MDPI, Open Access Journal, vol. 5(2), pages 1-21, April. </a:t>
            </a:r>
            <a:r>
              <a:rPr lang="en-US" sz="1800" u="sng">
                <a:solidFill>
                  <a:schemeClr val="hlink"/>
                </a:solidFill>
                <a:latin typeface="Calibri"/>
                <a:ea typeface="Calibri"/>
                <a:cs typeface="Calibri"/>
                <a:sym typeface="Calibri"/>
                <a:hlinkClick r:id="rId4"/>
              </a:rPr>
              <a:t>https://ideas.repec.org/a/gam/jsoctx/v5y2015i2p399-419d49046.html</a:t>
            </a:r>
            <a:endParaRPr sz="1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  Shensa, A., Sidani, J. E., yi Lin, L., Bowman, N. D., &amp; Primack, B. A. (2016). Social media use and perceived emotional support among US young adults. Journal of community health, 41(3), 541-549.</a:t>
            </a:r>
            <a:endParaRPr sz="1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Utz, S. (2016). Is LinkedIn making you more successful? The informational benefits derived from public social media. New Media &amp; Society, 18(11), 2685–2702. </a:t>
            </a:r>
            <a:r>
              <a:rPr lang="en-US" sz="1800" u="sng">
                <a:solidFill>
                  <a:schemeClr val="dk1"/>
                </a:solidFill>
                <a:latin typeface="Calibri"/>
                <a:ea typeface="Calibri"/>
                <a:cs typeface="Calibri"/>
                <a:sym typeface="Calibri"/>
                <a:hlinkClick r:id="rId5">
                  <a:extLst>
                    <a:ext uri="{A12FA001-AC4F-418D-AE19-62706E023703}">
                      <ahyp:hlinkClr val="tx"/>
                    </a:ext>
                  </a:extLst>
                </a:hlinkClick>
              </a:rPr>
              <a:t>https://doi.org/10.1177/1461444815604143</a:t>
            </a:r>
            <a:r>
              <a:rPr lang="en-US" sz="1800">
                <a:solidFill>
                  <a:schemeClr val="dk1"/>
                </a:solidFill>
                <a:latin typeface="Calibri"/>
                <a:ea typeface="Calibri"/>
                <a:cs typeface="Calibri"/>
                <a:sym typeface="Calibri"/>
              </a:rPr>
              <a:t> or https://journals.sagepub.com/doi/full/10.1177/1461444815604143#articleCitationDownloadContainer</a:t>
            </a:r>
            <a:endParaRPr sz="1800">
              <a:solidFill>
                <a:schemeClr val="dk1"/>
              </a:solidFill>
              <a:latin typeface="Calibri"/>
              <a:ea typeface="Calibri"/>
              <a:cs typeface="Calibri"/>
              <a:sym typeface="Calibri"/>
            </a:endParaRPr>
          </a:p>
          <a:p>
            <a:pPr indent="-171450" lvl="0" marL="285750" marR="0" rtl="0" algn="l">
              <a:spcBef>
                <a:spcPts val="0"/>
              </a:spcBef>
              <a:spcAft>
                <a:spcPts val="0"/>
              </a:spcAft>
              <a:buClr>
                <a:schemeClr val="dk1"/>
              </a:buClr>
              <a:buSzPts val="1800"/>
              <a:buFont typeface="Arial"/>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6" name="Shape 686"/>
        <p:cNvGrpSpPr/>
        <p:nvPr/>
      </p:nvGrpSpPr>
      <p:grpSpPr>
        <a:xfrm>
          <a:off x="0" y="0"/>
          <a:ext cx="0" cy="0"/>
          <a:chOff x="0" y="0"/>
          <a:chExt cx="0" cy="0"/>
        </a:xfrm>
      </p:grpSpPr>
      <p:sp>
        <p:nvSpPr>
          <p:cNvPr id="687" name="Google Shape;687;p82"/>
          <p:cNvSpPr txBox="1"/>
          <p:nvPr/>
        </p:nvSpPr>
        <p:spPr>
          <a:xfrm>
            <a:off x="838200" y="22272"/>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chemeClr val="dk1"/>
                </a:solidFill>
                <a:latin typeface="Calibri"/>
                <a:ea typeface="Calibri"/>
                <a:cs typeface="Calibri"/>
                <a:sym typeface="Calibri"/>
              </a:rPr>
              <a:t>For all kinds of relationships with others:</a:t>
            </a:r>
            <a:endParaRPr/>
          </a:p>
          <a:p>
            <a:pPr indent="0" lvl="0" marL="0" marR="0" rtl="0" algn="ctr">
              <a:lnSpc>
                <a:spcPct val="90000"/>
              </a:lnSpc>
              <a:spcBef>
                <a:spcPts val="0"/>
              </a:spcBef>
              <a:spcAft>
                <a:spcPts val="0"/>
              </a:spcAft>
              <a:buClr>
                <a:schemeClr val="dk1"/>
              </a:buClr>
              <a:buSzPts val="4400"/>
              <a:buFont typeface="Calibri"/>
              <a:buNone/>
            </a:pPr>
            <a:r>
              <a:rPr b="1" lang="en-US" sz="4400">
                <a:solidFill>
                  <a:schemeClr val="dk1"/>
                </a:solidFill>
                <a:latin typeface="Calibri"/>
                <a:ea typeface="Calibri"/>
                <a:cs typeface="Calibri"/>
                <a:sym typeface="Calibri"/>
              </a:rPr>
              <a:t>Digital Communication Styles vary</a:t>
            </a:r>
            <a:endParaRPr b="1" sz="4400">
              <a:solidFill>
                <a:schemeClr val="dk1"/>
              </a:solidFill>
              <a:latin typeface="Calibri"/>
              <a:ea typeface="Calibri"/>
              <a:cs typeface="Calibri"/>
              <a:sym typeface="Calibri"/>
            </a:endParaRPr>
          </a:p>
        </p:txBody>
      </p:sp>
      <p:sp>
        <p:nvSpPr>
          <p:cNvPr id="688" name="Google Shape;688;p82"/>
          <p:cNvSpPr txBox="1"/>
          <p:nvPr>
            <p:ph idx="1" type="body"/>
          </p:nvPr>
        </p:nvSpPr>
        <p:spPr>
          <a:xfrm>
            <a:off x="1270907" y="1306602"/>
            <a:ext cx="9637500" cy="2302500"/>
          </a:xfrm>
          <a:prstGeom prst="rect">
            <a:avLst/>
          </a:prstGeom>
          <a:solidFill>
            <a:schemeClr val="lt1"/>
          </a:solid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By generation (e.g., Digital Natives vs. Digital Adapter</a:t>
            </a:r>
            <a:endParaRPr/>
          </a:p>
          <a:p>
            <a:pPr indent="-228600" lvl="0" marL="228600" rtl="0" algn="l">
              <a:lnSpc>
                <a:spcPct val="90000"/>
              </a:lnSpc>
              <a:spcBef>
                <a:spcPts val="1000"/>
              </a:spcBef>
              <a:spcAft>
                <a:spcPts val="0"/>
              </a:spcAft>
              <a:buClr>
                <a:schemeClr val="dk1"/>
              </a:buClr>
              <a:buSzPts val="2800"/>
              <a:buChar char="•"/>
            </a:pPr>
            <a:r>
              <a:rPr lang="en-US"/>
              <a:t>Masculine vs Feminine (not gender but communication style)</a:t>
            </a:r>
            <a:endParaRPr/>
          </a:p>
          <a:p>
            <a:pPr indent="-228600" lvl="0" marL="228600" rtl="0" algn="l">
              <a:lnSpc>
                <a:spcPct val="90000"/>
              </a:lnSpc>
              <a:spcBef>
                <a:spcPts val="1000"/>
              </a:spcBef>
              <a:spcAft>
                <a:spcPts val="0"/>
              </a:spcAft>
              <a:buClr>
                <a:schemeClr val="dk1"/>
              </a:buClr>
              <a:buSzPts val="2800"/>
              <a:buChar char="•"/>
            </a:pPr>
            <a:r>
              <a:rPr lang="en-US"/>
              <a:t>By culture (e.g., Eastern/Western)</a:t>
            </a:r>
            <a:endParaRPr/>
          </a:p>
          <a:p>
            <a:pPr indent="-228600" lvl="0" marL="228600" rtl="0" algn="l">
              <a:lnSpc>
                <a:spcPct val="90000"/>
              </a:lnSpc>
              <a:spcBef>
                <a:spcPts val="1000"/>
              </a:spcBef>
              <a:spcAft>
                <a:spcPts val="0"/>
              </a:spcAft>
              <a:buClr>
                <a:schemeClr val="dk1"/>
              </a:buClr>
              <a:buSzPts val="2800"/>
              <a:buChar char="•"/>
            </a:pPr>
            <a:r>
              <a:rPr lang="en-US"/>
              <a:t>By personality (e.g., Introvert/Extrovert)</a:t>
            </a:r>
            <a:endParaRPr>
              <a:solidFill>
                <a:srgbClr val="AEABAB"/>
              </a:solidFill>
            </a:endParaRPr>
          </a:p>
        </p:txBody>
      </p:sp>
      <p:sp>
        <p:nvSpPr>
          <p:cNvPr id="689" name="Google Shape;689;p82"/>
          <p:cNvSpPr txBox="1"/>
          <p:nvPr/>
        </p:nvSpPr>
        <p:spPr>
          <a:xfrm>
            <a:off x="210065" y="6483517"/>
            <a:ext cx="113682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Erica Dawahn: How to Read Digital Body Language: https://summit.digitalwellnessday.com/talks/how-to-read-digital-body-language/</a:t>
            </a:r>
            <a:endParaRPr/>
          </a:p>
        </p:txBody>
      </p:sp>
      <p:pic>
        <p:nvPicPr>
          <p:cNvPr id="690" name="Google Shape;690;p82"/>
          <p:cNvPicPr preferRelativeResize="0"/>
          <p:nvPr/>
        </p:nvPicPr>
        <p:blipFill rotWithShape="1">
          <a:blip r:embed="rId3">
            <a:alphaModFix/>
          </a:blip>
          <a:srcRect b="0" l="0" r="0" t="0"/>
          <a:stretch/>
        </p:blipFill>
        <p:spPr>
          <a:xfrm>
            <a:off x="27895" y="3431107"/>
            <a:ext cx="3800156" cy="2136374"/>
          </a:xfrm>
          <a:prstGeom prst="rect">
            <a:avLst/>
          </a:prstGeom>
          <a:noFill/>
          <a:ln>
            <a:noFill/>
          </a:ln>
        </p:spPr>
      </p:pic>
      <p:pic>
        <p:nvPicPr>
          <p:cNvPr id="691" name="Google Shape;691;p82"/>
          <p:cNvPicPr preferRelativeResize="0"/>
          <p:nvPr/>
        </p:nvPicPr>
        <p:blipFill rotWithShape="1">
          <a:blip r:embed="rId4">
            <a:alphaModFix/>
          </a:blip>
          <a:srcRect b="0" l="0" r="0" t="0"/>
          <a:stretch/>
        </p:blipFill>
        <p:spPr>
          <a:xfrm>
            <a:off x="7950629" y="4449082"/>
            <a:ext cx="3627652" cy="1867452"/>
          </a:xfrm>
          <a:prstGeom prst="rect">
            <a:avLst/>
          </a:prstGeom>
          <a:noFill/>
          <a:ln>
            <a:noFill/>
          </a:ln>
        </p:spPr>
      </p:pic>
      <p:pic>
        <p:nvPicPr>
          <p:cNvPr id="692" name="Google Shape;692;p82"/>
          <p:cNvPicPr preferRelativeResize="0"/>
          <p:nvPr/>
        </p:nvPicPr>
        <p:blipFill rotWithShape="1">
          <a:blip r:embed="rId5">
            <a:alphaModFix/>
          </a:blip>
          <a:srcRect b="0" l="0" r="0" t="0"/>
          <a:stretch/>
        </p:blipFill>
        <p:spPr>
          <a:xfrm>
            <a:off x="7726148" y="2205243"/>
            <a:ext cx="3740922" cy="2076857"/>
          </a:xfrm>
          <a:prstGeom prst="rect">
            <a:avLst/>
          </a:prstGeom>
          <a:noFill/>
          <a:ln>
            <a:noFill/>
          </a:ln>
        </p:spPr>
      </p:pic>
      <p:pic>
        <p:nvPicPr>
          <p:cNvPr id="693" name="Google Shape;693;p82"/>
          <p:cNvPicPr preferRelativeResize="0"/>
          <p:nvPr/>
        </p:nvPicPr>
        <p:blipFill rotWithShape="1">
          <a:blip r:embed="rId6">
            <a:alphaModFix/>
          </a:blip>
          <a:srcRect b="0" l="0" r="0" t="0"/>
          <a:stretch/>
        </p:blipFill>
        <p:spPr>
          <a:xfrm>
            <a:off x="3545531" y="4214548"/>
            <a:ext cx="4180617" cy="2101986"/>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8" name="Shape 698"/>
        <p:cNvGrpSpPr/>
        <p:nvPr/>
      </p:nvGrpSpPr>
      <p:grpSpPr>
        <a:xfrm>
          <a:off x="0" y="0"/>
          <a:ext cx="0" cy="0"/>
          <a:chOff x="0" y="0"/>
          <a:chExt cx="0" cy="0"/>
        </a:xfrm>
      </p:grpSpPr>
      <p:sp>
        <p:nvSpPr>
          <p:cNvPr id="699" name="Google Shape;699;p83"/>
          <p:cNvSpPr txBox="1"/>
          <p:nvPr/>
        </p:nvSpPr>
        <p:spPr>
          <a:xfrm>
            <a:off x="838200" y="219982"/>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chemeClr val="dk1"/>
                </a:solidFill>
                <a:latin typeface="Calibri"/>
                <a:ea typeface="Calibri"/>
                <a:cs typeface="Calibri"/>
                <a:sym typeface="Calibri"/>
              </a:rPr>
              <a:t>More quotes and thoughts re: Caring for Self</a:t>
            </a:r>
            <a:endParaRPr b="1" sz="4400">
              <a:solidFill>
                <a:schemeClr val="dk1"/>
              </a:solidFill>
              <a:latin typeface="Calibri"/>
              <a:ea typeface="Calibri"/>
              <a:cs typeface="Calibri"/>
              <a:sym typeface="Calibri"/>
            </a:endParaRPr>
          </a:p>
        </p:txBody>
      </p:sp>
      <p:sp>
        <p:nvSpPr>
          <p:cNvPr id="700" name="Google Shape;700;p83"/>
          <p:cNvSpPr txBox="1"/>
          <p:nvPr>
            <p:ph idx="1" type="body"/>
          </p:nvPr>
        </p:nvSpPr>
        <p:spPr>
          <a:xfrm>
            <a:off x="1184287" y="1437402"/>
            <a:ext cx="8861700" cy="518700"/>
          </a:xfrm>
          <a:prstGeom prst="rect">
            <a:avLst/>
          </a:prstGeom>
          <a:solidFill>
            <a:schemeClr val="lt1"/>
          </a:solidFill>
          <a:ln cap="flat" cmpd="sng" w="9525">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rtl="0" algn="ctr">
              <a:lnSpc>
                <a:spcPct val="70000"/>
              </a:lnSpc>
              <a:spcBef>
                <a:spcPts val="0"/>
              </a:spcBef>
              <a:spcAft>
                <a:spcPts val="0"/>
              </a:spcAft>
              <a:buNone/>
            </a:pPr>
            <a:r>
              <a:rPr lang="en-US" sz="2530"/>
              <a:t>Honoring time with self: Overcoming solitude deprivation</a:t>
            </a:r>
            <a:endParaRPr sz="2530"/>
          </a:p>
          <a:p>
            <a:pPr indent="-50800" lvl="0" marL="228600" rtl="0" algn="l">
              <a:lnSpc>
                <a:spcPct val="70000"/>
              </a:lnSpc>
              <a:spcBef>
                <a:spcPts val="1000"/>
              </a:spcBef>
              <a:spcAft>
                <a:spcPts val="0"/>
              </a:spcAft>
              <a:buClr>
                <a:schemeClr val="dk1"/>
              </a:buClr>
              <a:buSzPts val="1330"/>
              <a:buNone/>
            </a:pPr>
            <a:r>
              <a:t/>
            </a:r>
            <a:endParaRPr sz="1330"/>
          </a:p>
        </p:txBody>
      </p:sp>
      <p:pic>
        <p:nvPicPr>
          <p:cNvPr id="701" name="Google Shape;701;p83"/>
          <p:cNvPicPr preferRelativeResize="0"/>
          <p:nvPr/>
        </p:nvPicPr>
        <p:blipFill rotWithShape="1">
          <a:blip r:embed="rId3">
            <a:alphaModFix/>
          </a:blip>
          <a:srcRect b="0" l="0" r="0" t="0"/>
          <a:stretch/>
        </p:blipFill>
        <p:spPr>
          <a:xfrm>
            <a:off x="10763115" y="1164350"/>
            <a:ext cx="1181369" cy="791703"/>
          </a:xfrm>
          <a:prstGeom prst="rect">
            <a:avLst/>
          </a:prstGeom>
          <a:noFill/>
          <a:ln>
            <a:noFill/>
          </a:ln>
        </p:spPr>
      </p:pic>
      <p:sp>
        <p:nvSpPr>
          <p:cNvPr id="702" name="Google Shape;702;p83"/>
          <p:cNvSpPr/>
          <p:nvPr/>
        </p:nvSpPr>
        <p:spPr>
          <a:xfrm>
            <a:off x="473381" y="2160539"/>
            <a:ext cx="11059200" cy="4755000"/>
          </a:xfrm>
          <a:prstGeom prst="rect">
            <a:avLst/>
          </a:prstGeom>
          <a:noFill/>
          <a:ln>
            <a:noFill/>
          </a:ln>
        </p:spPr>
        <p:txBody>
          <a:bodyPr anchorCtr="0" anchor="t" bIns="45700" lIns="91425" spcFirstLastPara="1" rIns="91425" wrap="square" tIns="45700">
            <a:noAutofit/>
          </a:bodyPr>
          <a:lstStyle/>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“We aren’t taught to value taking time out to [consider] what matters to us…[so we can be more deliberate about]…how to focus on what matters."-Elisha Goldstein (from his blog, </a:t>
            </a:r>
            <a:r>
              <a:rPr lang="en-US" sz="1800" u="sng">
                <a:solidFill>
                  <a:schemeClr val="dk1"/>
                </a:solidFill>
                <a:latin typeface="Calibri"/>
                <a:ea typeface="Calibri"/>
                <a:cs typeface="Calibri"/>
                <a:sym typeface="Calibri"/>
                <a:hlinkClick r:id="rId4">
                  <a:extLst>
                    <a:ext uri="{A12FA001-AC4F-418D-AE19-62706E023703}">
                      <ahyp:hlinkClr val="tx"/>
                    </a:ext>
                  </a:extLst>
                </a:hlinkClick>
              </a:rPr>
              <a:t>https://elishagoldstein.com)</a:t>
            </a:r>
            <a:endParaRPr sz="1800">
              <a:solidFill>
                <a:schemeClr val="dk1"/>
              </a:solidFill>
              <a:latin typeface="Calibri"/>
              <a:ea typeface="Calibri"/>
              <a:cs typeface="Calibri"/>
              <a:sym typeface="Calibri"/>
            </a:endParaRPr>
          </a:p>
          <a:p>
            <a:pPr indent="-171450" lvl="0" marL="285750" marR="0" rtl="0" algn="l">
              <a:spcBef>
                <a:spcPts val="0"/>
              </a:spcBef>
              <a:spcAft>
                <a:spcPts val="0"/>
              </a:spcAft>
              <a:buClr>
                <a:schemeClr val="dk1"/>
              </a:buClr>
              <a:buSzPts val="1800"/>
              <a:buFont typeface="Arial"/>
              <a:buNone/>
            </a:pPr>
            <a:r>
              <a:t/>
            </a:r>
            <a:endParaRPr sz="1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“A lack of silence and solitude leads to anxiety, which leads to demonization based on differences, which leads to conflict, which leads to violence.” ““A leader needs to have presence, to show up to the moment grounded in one’s self, as centered as one can be, ready to hear, to listen, to discern.” from </a:t>
            </a:r>
            <a:r>
              <a:rPr i="1" lang="en-US" sz="1800">
                <a:solidFill>
                  <a:schemeClr val="dk1"/>
                </a:solidFill>
                <a:latin typeface="Calibri"/>
                <a:ea typeface="Calibri"/>
                <a:cs typeface="Calibri"/>
                <a:sym typeface="Calibri"/>
              </a:rPr>
              <a:t>Lead Yourself First</a:t>
            </a:r>
            <a:endParaRPr/>
          </a:p>
          <a:p>
            <a:pPr indent="-171450" lvl="0" marL="285750" marR="0" rtl="0" algn="l">
              <a:spcBef>
                <a:spcPts val="0"/>
              </a:spcBef>
              <a:spcAft>
                <a:spcPts val="0"/>
              </a:spcAft>
              <a:buClr>
                <a:schemeClr val="dk1"/>
              </a:buClr>
              <a:buSzPts val="1800"/>
              <a:buFont typeface="Arial"/>
              <a:buNone/>
            </a:pPr>
            <a:r>
              <a:t/>
            </a:r>
            <a:endParaRPr sz="1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“How much we know and understand ourselves is critically important, but there is something that is even more essential to living a Wholehearted life: loving ourselves.” Brené Brown (The Gifts of Imperfection)</a:t>
            </a:r>
            <a:endParaRPr/>
          </a:p>
          <a:p>
            <a:pPr indent="-171450" lvl="0" marL="285750" marR="0" rtl="0" algn="l">
              <a:spcBef>
                <a:spcPts val="0"/>
              </a:spcBef>
              <a:spcAft>
                <a:spcPts val="0"/>
              </a:spcAft>
              <a:buClr>
                <a:schemeClr val="dk1"/>
              </a:buClr>
              <a:buSzPts val="1800"/>
              <a:buFont typeface="Arial"/>
              <a:buNone/>
            </a:pPr>
            <a:r>
              <a:t/>
            </a:r>
            <a:endParaRPr sz="1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"Solitude is where you find yourself so that you can reach out to other people and form real attachments." ~Sherry Turkle </a:t>
            </a:r>
            <a:r>
              <a:rPr lang="en-US" sz="1100" u="sng">
                <a:solidFill>
                  <a:schemeClr val="dk1"/>
                </a:solidFill>
                <a:latin typeface="Calibri"/>
                <a:ea typeface="Calibri"/>
                <a:cs typeface="Calibri"/>
                <a:sym typeface="Calibri"/>
                <a:hlinkClick r:id="rId5">
                  <a:extLst>
                    <a:ext uri="{A12FA001-AC4F-418D-AE19-62706E023703}">
                      <ahyp:hlinkClr val="tx"/>
                    </a:ext>
                  </a:extLst>
                </a:hlinkClick>
              </a:rPr>
              <a:t>https://www.ted.com/talks/sherry_turkle_connected_but_alone/transcript?language=en</a:t>
            </a:r>
            <a:endParaRPr sz="1100">
              <a:solidFill>
                <a:schemeClr val="dk1"/>
              </a:solidFill>
              <a:latin typeface="Calibri"/>
              <a:ea typeface="Calibri"/>
              <a:cs typeface="Calibri"/>
              <a:sym typeface="Calibri"/>
            </a:endParaRPr>
          </a:p>
          <a:p>
            <a:pPr indent="-215900" lvl="0" marL="285750" marR="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215900" lvl="0" marL="285750" marR="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"We but mirror the world. All the tendencies present in the outer world are to be found in the world of our body. If we could change ourselves, the tendencies in the world would also change. … We need not wait to see what others do.” Mahatma Gandhi </a:t>
            </a:r>
            <a:endParaRPr/>
          </a:p>
          <a:p>
            <a:pPr indent="-215900" lvl="0" marL="285750" marR="0" rtl="0" algn="l">
              <a:spcBef>
                <a:spcPts val="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7" name="Shape 707"/>
        <p:cNvGrpSpPr/>
        <p:nvPr/>
      </p:nvGrpSpPr>
      <p:grpSpPr>
        <a:xfrm>
          <a:off x="0" y="0"/>
          <a:ext cx="0" cy="0"/>
          <a:chOff x="0" y="0"/>
          <a:chExt cx="0" cy="0"/>
        </a:xfrm>
      </p:grpSpPr>
      <p:sp>
        <p:nvSpPr>
          <p:cNvPr id="708" name="Google Shape;708;p84"/>
          <p:cNvSpPr txBox="1"/>
          <p:nvPr/>
        </p:nvSpPr>
        <p:spPr>
          <a:xfrm>
            <a:off x="406399" y="142585"/>
            <a:ext cx="11364600" cy="1325700"/>
          </a:xfrm>
          <a:prstGeom prst="rect">
            <a:avLst/>
          </a:prstGeom>
          <a:noFill/>
          <a:ln>
            <a:noFill/>
          </a:ln>
        </p:spPr>
        <p:txBody>
          <a:bodyPr anchorCtr="0" anchor="ctr" bIns="45700" lIns="91425" spcFirstLastPara="1" rIns="91425" wrap="square" tIns="45700">
            <a:normAutofit lnSpcReduction="10000"/>
          </a:bodyPr>
          <a:lstStyle/>
          <a:p>
            <a:pPr indent="0" lvl="0" marL="0" marR="0" rtl="0" algn="ctr">
              <a:lnSpc>
                <a:spcPct val="90000"/>
              </a:lnSpc>
              <a:spcBef>
                <a:spcPts val="0"/>
              </a:spcBef>
              <a:spcAft>
                <a:spcPts val="0"/>
              </a:spcAft>
              <a:buClr>
                <a:schemeClr val="dk1"/>
              </a:buClr>
              <a:buSzPts val="4800"/>
              <a:buFont typeface="Calibri"/>
              <a:buNone/>
            </a:pPr>
            <a:r>
              <a:rPr b="1" lang="en-US" sz="4800">
                <a:solidFill>
                  <a:schemeClr val="dk1"/>
                </a:solidFill>
                <a:latin typeface="Calibri"/>
                <a:ea typeface="Calibri"/>
                <a:cs typeface="Calibri"/>
                <a:sym typeface="Calibri"/>
              </a:rPr>
              <a:t>How we treat ourselves can impact those we care about: The Power of Networks</a:t>
            </a:r>
            <a:endParaRPr/>
          </a:p>
        </p:txBody>
      </p:sp>
      <p:pic>
        <p:nvPicPr>
          <p:cNvPr id="709" name="Google Shape;709;p84"/>
          <p:cNvPicPr preferRelativeResize="0"/>
          <p:nvPr/>
        </p:nvPicPr>
        <p:blipFill rotWithShape="1">
          <a:blip r:embed="rId3">
            <a:alphaModFix/>
          </a:blip>
          <a:srcRect b="0" l="0" r="0" t="0"/>
          <a:stretch/>
        </p:blipFill>
        <p:spPr>
          <a:xfrm>
            <a:off x="2198130" y="1468148"/>
            <a:ext cx="7355014" cy="4122556"/>
          </a:xfrm>
          <a:prstGeom prst="rect">
            <a:avLst/>
          </a:prstGeom>
          <a:noFill/>
          <a:ln>
            <a:noFill/>
          </a:ln>
        </p:spPr>
      </p:pic>
      <p:sp>
        <p:nvSpPr>
          <p:cNvPr id="710" name="Google Shape;710;p84"/>
          <p:cNvSpPr txBox="1"/>
          <p:nvPr/>
        </p:nvSpPr>
        <p:spPr>
          <a:xfrm>
            <a:off x="670304" y="5733241"/>
            <a:ext cx="10836900" cy="10158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000">
                <a:solidFill>
                  <a:schemeClr val="dk1"/>
                </a:solidFill>
                <a:latin typeface="Calibri"/>
                <a:ea typeface="Calibri"/>
                <a:cs typeface="Calibri"/>
                <a:sym typeface="Calibri"/>
              </a:rPr>
              <a:t>“I’m not just changing my own outcome. I’m potentially changing my son’s life. And my son’s friend’s life. And my son’s friend’s mother’s life. I’m not just taking care of myself…[but taking care of people I care about].”</a:t>
            </a:r>
            <a:endParaRPr sz="2000">
              <a:solidFill>
                <a:schemeClr val="dk1"/>
              </a:solidFill>
              <a:latin typeface="Calibri"/>
              <a:ea typeface="Calibri"/>
              <a:cs typeface="Calibri"/>
              <a:sym typeface="Calibri"/>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5" name="Shape 715"/>
        <p:cNvGrpSpPr/>
        <p:nvPr/>
      </p:nvGrpSpPr>
      <p:grpSpPr>
        <a:xfrm>
          <a:off x="0" y="0"/>
          <a:ext cx="0" cy="0"/>
          <a:chOff x="0" y="0"/>
          <a:chExt cx="0" cy="0"/>
        </a:xfrm>
      </p:grpSpPr>
      <p:sp>
        <p:nvSpPr>
          <p:cNvPr id="716" name="Google Shape;716;p85"/>
          <p:cNvSpPr txBox="1"/>
          <p:nvPr/>
        </p:nvSpPr>
        <p:spPr>
          <a:xfrm>
            <a:off x="377371" y="0"/>
            <a:ext cx="113937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chemeClr val="dk1"/>
                </a:solidFill>
                <a:latin typeface="Calibri"/>
                <a:ea typeface="Calibri"/>
                <a:cs typeface="Calibri"/>
                <a:sym typeface="Calibri"/>
              </a:rPr>
              <a:t>Communications Charters</a:t>
            </a:r>
            <a:endParaRPr/>
          </a:p>
        </p:txBody>
      </p:sp>
      <p:pic>
        <p:nvPicPr>
          <p:cNvPr id="717" name="Google Shape;717;p85"/>
          <p:cNvPicPr preferRelativeResize="0"/>
          <p:nvPr/>
        </p:nvPicPr>
        <p:blipFill rotWithShape="1">
          <a:blip r:embed="rId3">
            <a:alphaModFix/>
          </a:blip>
          <a:srcRect b="0" l="0" r="0" t="0"/>
          <a:stretch/>
        </p:blipFill>
        <p:spPr>
          <a:xfrm>
            <a:off x="3057978" y="1325563"/>
            <a:ext cx="6032501" cy="4846866"/>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2" name="Shape 722"/>
        <p:cNvGrpSpPr/>
        <p:nvPr/>
      </p:nvGrpSpPr>
      <p:grpSpPr>
        <a:xfrm>
          <a:off x="0" y="0"/>
          <a:ext cx="0" cy="0"/>
          <a:chOff x="0" y="0"/>
          <a:chExt cx="0" cy="0"/>
        </a:xfrm>
      </p:grpSpPr>
      <p:pic>
        <p:nvPicPr>
          <p:cNvPr id="723" name="Google Shape;723;p86"/>
          <p:cNvPicPr preferRelativeResize="0"/>
          <p:nvPr/>
        </p:nvPicPr>
        <p:blipFill rotWithShape="1">
          <a:blip r:embed="rId3">
            <a:alphaModFix/>
          </a:blip>
          <a:srcRect b="0" l="0" r="0" t="0"/>
          <a:stretch/>
        </p:blipFill>
        <p:spPr>
          <a:xfrm>
            <a:off x="1889634" y="1236223"/>
            <a:ext cx="8412731" cy="5503459"/>
          </a:xfrm>
          <a:prstGeom prst="rect">
            <a:avLst/>
          </a:prstGeom>
          <a:noFill/>
          <a:ln>
            <a:noFill/>
          </a:ln>
        </p:spPr>
      </p:pic>
      <p:sp>
        <p:nvSpPr>
          <p:cNvPr id="724" name="Google Shape;724;p86"/>
          <p:cNvSpPr txBox="1"/>
          <p:nvPr/>
        </p:nvSpPr>
        <p:spPr>
          <a:xfrm>
            <a:off x="214750" y="0"/>
            <a:ext cx="11840400" cy="1002300"/>
          </a:xfrm>
          <a:prstGeom prst="rect">
            <a:avLst/>
          </a:prstGeom>
          <a:noFill/>
          <a:ln>
            <a:noFill/>
          </a:ln>
        </p:spPr>
        <p:txBody>
          <a:bodyPr anchorCtr="0" anchor="ctr" bIns="45700" lIns="91425" spcFirstLastPara="1" rIns="91425" wrap="square" tIns="45700">
            <a:normAutofit lnSpcReduction="20000"/>
          </a:bodyPr>
          <a:lstStyle/>
          <a:p>
            <a:pPr indent="0" lvl="0" marL="0" marR="0" rtl="0" algn="ctr">
              <a:lnSpc>
                <a:spcPct val="90000"/>
              </a:lnSpc>
              <a:spcBef>
                <a:spcPts val="0"/>
              </a:spcBef>
              <a:spcAft>
                <a:spcPts val="0"/>
              </a:spcAft>
              <a:buClr>
                <a:schemeClr val="dk1"/>
              </a:buClr>
              <a:buSzPts val="4400"/>
              <a:buFont typeface="Calibri"/>
              <a:buNone/>
            </a:pPr>
            <a:r>
              <a:rPr b="1" lang="en-US" sz="4200">
                <a:solidFill>
                  <a:srgbClr val="1C4587"/>
                </a:solidFill>
                <a:latin typeface="Calibri"/>
                <a:ea typeface="Calibri"/>
                <a:cs typeface="Calibri"/>
                <a:sym typeface="Calibri"/>
              </a:rPr>
              <a:t>Search for</a:t>
            </a:r>
            <a:r>
              <a:rPr b="1" i="0" lang="en-US" sz="4200" u="none" cap="none" strike="noStrike">
                <a:solidFill>
                  <a:srgbClr val="1C4587"/>
                </a:solidFill>
                <a:latin typeface="Calibri"/>
                <a:ea typeface="Calibri"/>
                <a:cs typeface="Calibri"/>
                <a:sym typeface="Calibri"/>
              </a:rPr>
              <a:t> "Communications Charter template" </a:t>
            </a:r>
            <a:endParaRPr b="1" i="0" sz="4200" u="none" cap="none" strike="noStrike">
              <a:solidFill>
                <a:srgbClr val="1C4587"/>
              </a:solidFill>
              <a:latin typeface="Calibri"/>
              <a:ea typeface="Calibri"/>
              <a:cs typeface="Calibri"/>
              <a:sym typeface="Calibri"/>
            </a:endParaRPr>
          </a:p>
          <a:p>
            <a:pPr indent="0" lvl="0" marL="0" marR="0" rtl="0" algn="ctr">
              <a:lnSpc>
                <a:spcPct val="90000"/>
              </a:lnSpc>
              <a:spcBef>
                <a:spcPts val="0"/>
              </a:spcBef>
              <a:spcAft>
                <a:spcPts val="0"/>
              </a:spcAft>
              <a:buClr>
                <a:schemeClr val="dk1"/>
              </a:buClr>
              <a:buSzPts val="4400"/>
              <a:buFont typeface="Calibri"/>
              <a:buNone/>
            </a:pPr>
            <a:r>
              <a:rPr b="1" i="0" lang="en-US" sz="4200" u="none" cap="none" strike="noStrike">
                <a:solidFill>
                  <a:srgbClr val="1C4587"/>
                </a:solidFill>
                <a:latin typeface="Calibri"/>
                <a:ea typeface="Calibri"/>
                <a:cs typeface="Calibri"/>
                <a:sym typeface="Calibri"/>
              </a:rPr>
              <a:t>for more ideas</a:t>
            </a:r>
            <a:endParaRPr b="1" sz="4200">
              <a:solidFill>
                <a:srgbClr val="1C4587"/>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25"/>
          <p:cNvSpPr txBox="1"/>
          <p:nvPr/>
        </p:nvSpPr>
        <p:spPr>
          <a:xfrm>
            <a:off x="0" y="-68262"/>
            <a:ext cx="121920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DWI Digital Wellness Self-assessment Questions</a:t>
            </a:r>
            <a:endParaRPr>
              <a:solidFill>
                <a:srgbClr val="1C4587"/>
              </a:solidFill>
            </a:endParaRPr>
          </a:p>
        </p:txBody>
      </p:sp>
      <p:pic>
        <p:nvPicPr>
          <p:cNvPr id="183" name="Google Shape;183;p25"/>
          <p:cNvPicPr preferRelativeResize="0"/>
          <p:nvPr/>
        </p:nvPicPr>
        <p:blipFill rotWithShape="1">
          <a:blip r:embed="rId3">
            <a:alphaModFix/>
          </a:blip>
          <a:srcRect b="0" l="0" r="0" t="0"/>
          <a:stretch/>
        </p:blipFill>
        <p:spPr>
          <a:xfrm>
            <a:off x="0" y="1455050"/>
            <a:ext cx="12192001" cy="466201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26"/>
          <p:cNvSpPr txBox="1"/>
          <p:nvPr/>
        </p:nvSpPr>
        <p:spPr>
          <a:xfrm>
            <a:off x="0" y="-68262"/>
            <a:ext cx="121920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Social Connectedness Assessment from DWI</a:t>
            </a:r>
            <a:endParaRPr b="1" sz="4400">
              <a:solidFill>
                <a:srgbClr val="1C4587"/>
              </a:solidFill>
              <a:latin typeface="Calibri"/>
              <a:ea typeface="Calibri"/>
              <a:cs typeface="Calibri"/>
              <a:sym typeface="Calibri"/>
            </a:endParaRPr>
          </a:p>
        </p:txBody>
      </p:sp>
      <p:grpSp>
        <p:nvGrpSpPr>
          <p:cNvPr id="190" name="Google Shape;190;p26"/>
          <p:cNvGrpSpPr/>
          <p:nvPr/>
        </p:nvGrpSpPr>
        <p:grpSpPr>
          <a:xfrm>
            <a:off x="238896" y="1348602"/>
            <a:ext cx="12159540" cy="3964804"/>
            <a:chOff x="238896" y="1348602"/>
            <a:chExt cx="12159540" cy="3964804"/>
          </a:xfrm>
        </p:grpSpPr>
        <p:pic>
          <p:nvPicPr>
            <p:cNvPr id="191" name="Google Shape;191;p26"/>
            <p:cNvPicPr preferRelativeResize="0"/>
            <p:nvPr/>
          </p:nvPicPr>
          <p:blipFill rotWithShape="1">
            <a:blip r:embed="rId3">
              <a:alphaModFix/>
            </a:blip>
            <a:srcRect b="0" l="0" r="0" t="0"/>
            <a:stretch/>
          </p:blipFill>
          <p:spPr>
            <a:xfrm>
              <a:off x="238896" y="1348602"/>
              <a:ext cx="12159540" cy="3964804"/>
            </a:xfrm>
            <a:prstGeom prst="rect">
              <a:avLst/>
            </a:prstGeom>
            <a:noFill/>
            <a:ln>
              <a:noFill/>
            </a:ln>
          </p:spPr>
        </p:pic>
        <p:sp>
          <p:nvSpPr>
            <p:cNvPr id="192" name="Google Shape;192;p26"/>
            <p:cNvSpPr/>
            <p:nvPr/>
          </p:nvSpPr>
          <p:spPr>
            <a:xfrm>
              <a:off x="411891" y="2382672"/>
              <a:ext cx="9893700" cy="2308200"/>
            </a:xfrm>
            <a:prstGeom prst="rect">
              <a:avLst/>
            </a:prstGeom>
            <a:solidFill>
              <a:schemeClr val="lt1"/>
            </a:solidFill>
            <a:ln cap="flat" cmpd="sng" w="9525">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2400">
                  <a:solidFill>
                    <a:srgbClr val="2C3E50"/>
                  </a:solidFill>
                  <a:latin typeface="Arial"/>
                  <a:ea typeface="Arial"/>
                  <a:cs typeface="Arial"/>
                  <a:sym typeface="Arial"/>
                </a:rPr>
                <a:t>Allows for self-reflection about:</a:t>
              </a:r>
              <a:endParaRPr/>
            </a:p>
            <a:p>
              <a:pPr indent="-381000" lvl="0" marL="457200" marR="0" rtl="0" algn="l">
                <a:spcBef>
                  <a:spcPts val="0"/>
                </a:spcBef>
                <a:spcAft>
                  <a:spcPts val="0"/>
                </a:spcAft>
                <a:buClr>
                  <a:srgbClr val="2C3E50"/>
                </a:buClr>
                <a:buSzPts val="2400"/>
                <a:buFont typeface="Arial"/>
                <a:buChar char="●"/>
              </a:pPr>
              <a:r>
                <a:rPr lang="en-US" sz="2400">
                  <a:solidFill>
                    <a:srgbClr val="2C3E50"/>
                  </a:solidFill>
                  <a:latin typeface="Arial"/>
                  <a:ea typeface="Arial"/>
                  <a:cs typeface="Arial"/>
                  <a:sym typeface="Arial"/>
                </a:rPr>
                <a:t>Connectedness</a:t>
              </a:r>
              <a:endParaRPr sz="2400">
                <a:solidFill>
                  <a:srgbClr val="2C3E50"/>
                </a:solidFill>
                <a:latin typeface="Arial"/>
                <a:ea typeface="Arial"/>
                <a:cs typeface="Arial"/>
                <a:sym typeface="Arial"/>
              </a:endParaRPr>
            </a:p>
            <a:p>
              <a:pPr indent="-381000" lvl="0" marL="457200" marR="0" rtl="0" algn="l">
                <a:spcBef>
                  <a:spcPts val="0"/>
                </a:spcBef>
                <a:spcAft>
                  <a:spcPts val="0"/>
                </a:spcAft>
                <a:buClr>
                  <a:srgbClr val="2C3E50"/>
                </a:buClr>
                <a:buSzPts val="2400"/>
                <a:buFont typeface="Arial"/>
                <a:buChar char="●"/>
              </a:pPr>
              <a:r>
                <a:rPr lang="en-US" sz="2400">
                  <a:solidFill>
                    <a:srgbClr val="2C3E50"/>
                  </a:solidFill>
                  <a:latin typeface="Arial"/>
                  <a:ea typeface="Arial"/>
                  <a:cs typeface="Arial"/>
                  <a:sym typeface="Arial"/>
                </a:rPr>
                <a:t>Civil participation</a:t>
              </a:r>
              <a:endParaRPr/>
            </a:p>
            <a:p>
              <a:pPr indent="-381000" lvl="0" marL="457200" marR="0" rtl="0" algn="l">
                <a:spcBef>
                  <a:spcPts val="0"/>
                </a:spcBef>
                <a:spcAft>
                  <a:spcPts val="0"/>
                </a:spcAft>
                <a:buClr>
                  <a:srgbClr val="2C3E50"/>
                </a:buClr>
                <a:buSzPts val="2400"/>
                <a:buFont typeface="Arial"/>
                <a:buChar char="●"/>
              </a:pPr>
              <a:r>
                <a:rPr lang="en-US" sz="2400">
                  <a:solidFill>
                    <a:srgbClr val="2C3E50"/>
                  </a:solidFill>
                  <a:latin typeface="Arial"/>
                  <a:ea typeface="Arial"/>
                  <a:cs typeface="Arial"/>
                  <a:sym typeface="Arial"/>
                </a:rPr>
                <a:t>Positive online social comparison</a:t>
              </a:r>
              <a:endParaRPr/>
            </a:p>
            <a:p>
              <a:pPr indent="-381000" lvl="0" marL="457200" marR="0" rtl="0" algn="l">
                <a:spcBef>
                  <a:spcPts val="0"/>
                </a:spcBef>
                <a:spcAft>
                  <a:spcPts val="0"/>
                </a:spcAft>
                <a:buClr>
                  <a:srgbClr val="2C3E50"/>
                </a:buClr>
                <a:buSzPts val="2400"/>
                <a:buFont typeface="Arial"/>
                <a:buChar char="●"/>
              </a:pPr>
              <a:r>
                <a:rPr lang="en-US" sz="2400">
                  <a:solidFill>
                    <a:srgbClr val="2C3E50"/>
                  </a:solidFill>
                  <a:latin typeface="Arial"/>
                  <a:ea typeface="Arial"/>
                  <a:cs typeface="Arial"/>
                  <a:sym typeface="Arial"/>
                </a:rPr>
                <a:t>Authentic online self-presentation</a:t>
              </a:r>
              <a:endParaRPr/>
            </a:p>
            <a:p>
              <a:pPr indent="-381000" lvl="0" marL="457200" marR="0" rtl="0" algn="l">
                <a:spcBef>
                  <a:spcPts val="0"/>
                </a:spcBef>
                <a:spcAft>
                  <a:spcPts val="0"/>
                </a:spcAft>
                <a:buClr>
                  <a:srgbClr val="2C3E50"/>
                </a:buClr>
                <a:buSzPts val="2400"/>
                <a:buFont typeface="Arial"/>
                <a:buChar char="●"/>
              </a:pPr>
              <a:r>
                <a:rPr lang="en-US" sz="2400">
                  <a:solidFill>
                    <a:srgbClr val="2C3E50"/>
                  </a:solidFill>
                  <a:latin typeface="Arial"/>
                  <a:ea typeface="Arial"/>
                  <a:cs typeface="Arial"/>
                  <a:sym typeface="Arial"/>
                </a:rPr>
                <a:t>Self-control</a:t>
              </a:r>
              <a:endParaRPr b="0" i="0" sz="2400">
                <a:solidFill>
                  <a:srgbClr val="2C3E50"/>
                </a:solidFill>
                <a:latin typeface="Arial"/>
                <a:ea typeface="Arial"/>
                <a:cs typeface="Arial"/>
                <a:sym typeface="Arial"/>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27"/>
          <p:cNvSpPr txBox="1"/>
          <p:nvPr/>
        </p:nvSpPr>
        <p:spPr>
          <a:xfrm>
            <a:off x="913080" y="396504"/>
            <a:ext cx="9768000" cy="1044300"/>
          </a:xfrm>
          <a:prstGeom prst="rect">
            <a:avLst/>
          </a:prstGeom>
          <a:solidFill>
            <a:schemeClr val="lt1"/>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222A35"/>
              </a:buClr>
              <a:buSzPts val="4400"/>
              <a:buFont typeface="Calibri"/>
              <a:buNone/>
            </a:pPr>
            <a:r>
              <a:rPr b="1" lang="en-US" sz="4400">
                <a:solidFill>
                  <a:srgbClr val="E3760B"/>
                </a:solidFill>
                <a:latin typeface="Calibri"/>
                <a:ea typeface="Calibri"/>
                <a:cs typeface="Calibri"/>
                <a:sym typeface="Calibri"/>
              </a:rPr>
              <a:t>Invitations for the coming week</a:t>
            </a:r>
            <a:endParaRPr>
              <a:solidFill>
                <a:srgbClr val="E3760B"/>
              </a:solidFill>
            </a:endParaRPr>
          </a:p>
        </p:txBody>
      </p:sp>
      <p:sp>
        <p:nvSpPr>
          <p:cNvPr id="198" name="Google Shape;198;p27"/>
          <p:cNvSpPr txBox="1"/>
          <p:nvPr/>
        </p:nvSpPr>
        <p:spPr>
          <a:xfrm>
            <a:off x="1030514" y="1640320"/>
            <a:ext cx="10464900" cy="4925400"/>
          </a:xfrm>
          <a:prstGeom prst="rect">
            <a:avLst/>
          </a:prstGeom>
          <a:noFill/>
          <a:ln>
            <a:noFill/>
          </a:ln>
        </p:spPr>
        <p:txBody>
          <a:bodyPr anchorCtr="0" anchor="t" bIns="45700" lIns="91425" spcFirstLastPara="1" rIns="91425" wrap="square" tIns="45700">
            <a:spAutoFit/>
          </a:bodyPr>
          <a:lstStyle/>
          <a:p>
            <a:pPr indent="-457200" lvl="0" marL="457200" marR="0" rtl="0" algn="l">
              <a:spcBef>
                <a:spcPts val="0"/>
              </a:spcBef>
              <a:spcAft>
                <a:spcPts val="0"/>
              </a:spcAft>
              <a:buClr>
                <a:srgbClr val="1C4587"/>
              </a:buClr>
              <a:buSzPts val="2800"/>
              <a:buFont typeface="Arial"/>
              <a:buChar char="•"/>
            </a:pPr>
            <a:r>
              <a:rPr lang="en-US" sz="2800">
                <a:solidFill>
                  <a:srgbClr val="1C4587"/>
                </a:solidFill>
                <a:latin typeface="Calibri"/>
                <a:ea typeface="Calibri"/>
                <a:cs typeface="Calibri"/>
                <a:sym typeface="Calibri"/>
              </a:rPr>
              <a:t>Take the DWI Digital Wellness self-assessment if you haven’t already </a:t>
            </a:r>
            <a:r>
              <a:rPr lang="en-US" sz="2800" u="sng">
                <a:solidFill>
                  <a:srgbClr val="1C4587"/>
                </a:solidFill>
                <a:latin typeface="Calibri"/>
                <a:ea typeface="Calibri"/>
                <a:cs typeface="Calibri"/>
                <a:sym typeface="Calibri"/>
                <a:hlinkClick r:id="rId3">
                  <a:extLst>
                    <a:ext uri="{A12FA001-AC4F-418D-AE19-62706E023703}">
                      <ahyp:hlinkClr val="tx"/>
                    </a:ext>
                  </a:extLst>
                </a:hlinkClick>
              </a:rPr>
              <a:t>https://survey.alchemer.com/s3/5504604/b153c792d361</a:t>
            </a:r>
            <a:endParaRPr sz="2800">
              <a:solidFill>
                <a:srgbClr val="1C4587"/>
              </a:solidFill>
              <a:latin typeface="Calibri"/>
              <a:ea typeface="Calibri"/>
              <a:cs typeface="Calibri"/>
              <a:sym typeface="Calibri"/>
            </a:endParaRPr>
          </a:p>
          <a:p>
            <a:pPr indent="-457200" lvl="0" marL="457200" marR="0" rtl="0" algn="l">
              <a:spcBef>
                <a:spcPts val="1200"/>
              </a:spcBef>
              <a:spcAft>
                <a:spcPts val="0"/>
              </a:spcAft>
              <a:buClr>
                <a:srgbClr val="1C4587"/>
              </a:buClr>
              <a:buSzPts val="2800"/>
              <a:buFont typeface="Arial"/>
              <a:buChar char="•"/>
            </a:pPr>
            <a:r>
              <a:rPr lang="en-US" sz="2800">
                <a:solidFill>
                  <a:srgbClr val="1C4587"/>
                </a:solidFill>
                <a:latin typeface="Calibri"/>
                <a:ea typeface="Calibri"/>
                <a:cs typeface="Calibri"/>
                <a:sym typeface="Calibri"/>
              </a:rPr>
              <a:t>Take the DWI Social Connectedness Survey: </a:t>
            </a:r>
            <a:r>
              <a:rPr lang="en-US" sz="2800" u="sng">
                <a:solidFill>
                  <a:srgbClr val="1C4587"/>
                </a:solidFill>
                <a:latin typeface="Calibri"/>
                <a:ea typeface="Calibri"/>
                <a:cs typeface="Calibri"/>
                <a:sym typeface="Calibri"/>
                <a:hlinkClick r:id="rId4">
                  <a:extLst>
                    <a:ext uri="{A12FA001-AC4F-418D-AE19-62706E023703}">
                      <ahyp:hlinkClr val="tx"/>
                    </a:ext>
                  </a:extLst>
                </a:hlinkClick>
              </a:rPr>
              <a:t>https://survey.alchemer.com/s3/6226945/Digital-Flourishing-Survey-PositiveMediatedSocialInteractions</a:t>
            </a:r>
            <a:endParaRPr sz="2800">
              <a:solidFill>
                <a:srgbClr val="1C4587"/>
              </a:solidFill>
              <a:latin typeface="Calibri"/>
              <a:ea typeface="Calibri"/>
              <a:cs typeface="Calibri"/>
              <a:sym typeface="Calibri"/>
            </a:endParaRPr>
          </a:p>
          <a:p>
            <a:pPr indent="-381000" lvl="0" marL="457200" marR="0" rtl="0" algn="l">
              <a:spcBef>
                <a:spcPts val="0"/>
              </a:spcBef>
              <a:spcAft>
                <a:spcPts val="0"/>
              </a:spcAft>
              <a:buClr>
                <a:schemeClr val="dk1"/>
              </a:buClr>
              <a:buSzPts val="1200"/>
              <a:buFont typeface="Arial"/>
              <a:buNone/>
            </a:pPr>
            <a:r>
              <a:t/>
            </a:r>
            <a:endParaRPr sz="1200">
              <a:solidFill>
                <a:srgbClr val="1C4587"/>
              </a:solidFill>
              <a:latin typeface="Calibri"/>
              <a:ea typeface="Calibri"/>
              <a:cs typeface="Calibri"/>
              <a:sym typeface="Calibri"/>
            </a:endParaRPr>
          </a:p>
          <a:p>
            <a:pPr indent="-457200" lvl="0" marL="457200" marR="0" rtl="0" algn="l">
              <a:spcBef>
                <a:spcPts val="0"/>
              </a:spcBef>
              <a:spcAft>
                <a:spcPts val="0"/>
              </a:spcAft>
              <a:buClr>
                <a:srgbClr val="1C4587"/>
              </a:buClr>
              <a:buSzPts val="2800"/>
              <a:buFont typeface="Arial"/>
              <a:buChar char="•"/>
            </a:pPr>
            <a:r>
              <a:rPr lang="en-US" sz="2800">
                <a:solidFill>
                  <a:srgbClr val="1C4587"/>
                </a:solidFill>
                <a:latin typeface="Calibri"/>
                <a:ea typeface="Calibri"/>
                <a:cs typeface="Calibri"/>
                <a:sym typeface="Calibri"/>
              </a:rPr>
              <a:t>Review today’s slides for </a:t>
            </a:r>
            <a:r>
              <a:rPr b="1" lang="en-US" sz="2800" u="sng">
                <a:solidFill>
                  <a:srgbClr val="1C4587"/>
                </a:solidFill>
                <a:latin typeface="Calibri"/>
                <a:ea typeface="Calibri"/>
                <a:cs typeface="Calibri"/>
                <a:sym typeface="Calibri"/>
              </a:rPr>
              <a:t>one</a:t>
            </a:r>
            <a:r>
              <a:rPr b="1" lang="en-US" sz="2800">
                <a:solidFill>
                  <a:srgbClr val="1C4587"/>
                </a:solidFill>
                <a:latin typeface="Calibri"/>
                <a:ea typeface="Calibri"/>
                <a:cs typeface="Calibri"/>
                <a:sym typeface="Calibri"/>
              </a:rPr>
              <a:t> </a:t>
            </a:r>
            <a:r>
              <a:rPr b="1" i="1" lang="en-US" sz="2800">
                <a:solidFill>
                  <a:srgbClr val="1C4587"/>
                </a:solidFill>
                <a:latin typeface="Calibri"/>
                <a:ea typeface="Calibri"/>
                <a:cs typeface="Calibri"/>
                <a:sym typeface="Calibri"/>
              </a:rPr>
              <a:t>Relationships</a:t>
            </a:r>
            <a:r>
              <a:rPr b="1" lang="en-US" sz="2800">
                <a:solidFill>
                  <a:srgbClr val="1C4587"/>
                </a:solidFill>
                <a:latin typeface="Calibri"/>
                <a:ea typeface="Calibri"/>
                <a:cs typeface="Calibri"/>
                <a:sym typeface="Calibri"/>
              </a:rPr>
              <a:t> improvement </a:t>
            </a:r>
            <a:r>
              <a:rPr lang="en-US" sz="2800">
                <a:solidFill>
                  <a:srgbClr val="1C4587"/>
                </a:solidFill>
                <a:latin typeface="Calibri"/>
                <a:ea typeface="Calibri"/>
                <a:cs typeface="Calibri"/>
                <a:sym typeface="Calibri"/>
              </a:rPr>
              <a:t>you want to work on this week (self, bonding &amp; building relationships, bridging capital)</a:t>
            </a:r>
            <a:endParaRPr>
              <a:solidFill>
                <a:srgbClr val="1C4587"/>
              </a:solidFill>
            </a:endParaRPr>
          </a:p>
          <a:p>
            <a:pPr indent="-381000" lvl="0" marL="457200" marR="0" rtl="0" algn="l">
              <a:spcBef>
                <a:spcPts val="0"/>
              </a:spcBef>
              <a:spcAft>
                <a:spcPts val="0"/>
              </a:spcAft>
              <a:buClr>
                <a:schemeClr val="dk1"/>
              </a:buClr>
              <a:buSzPts val="1200"/>
              <a:buFont typeface="Arial"/>
              <a:buNone/>
            </a:pPr>
            <a:r>
              <a:t/>
            </a:r>
            <a:endParaRPr sz="1200">
              <a:solidFill>
                <a:srgbClr val="1C4587"/>
              </a:solidFill>
              <a:latin typeface="Calibri"/>
              <a:ea typeface="Calibri"/>
              <a:cs typeface="Calibri"/>
              <a:sym typeface="Calibri"/>
            </a:endParaRPr>
          </a:p>
          <a:p>
            <a:pPr indent="-457200" lvl="0" marL="457200" marR="0" rtl="0" algn="l">
              <a:spcBef>
                <a:spcPts val="0"/>
              </a:spcBef>
              <a:spcAft>
                <a:spcPts val="0"/>
              </a:spcAft>
              <a:buClr>
                <a:srgbClr val="1C4587"/>
              </a:buClr>
              <a:buSzPts val="2800"/>
              <a:buFont typeface="Arial"/>
              <a:buChar char="•"/>
            </a:pPr>
            <a:r>
              <a:rPr lang="en-US" sz="2800">
                <a:solidFill>
                  <a:srgbClr val="1C4587"/>
                </a:solidFill>
                <a:latin typeface="Calibri"/>
                <a:ea typeface="Calibri"/>
                <a:cs typeface="Calibri"/>
                <a:sym typeface="Calibri"/>
              </a:rPr>
              <a:t>Review today’s slides for </a:t>
            </a:r>
            <a:r>
              <a:rPr b="1" lang="en-US" sz="2800" u="sng">
                <a:solidFill>
                  <a:srgbClr val="1C4587"/>
                </a:solidFill>
                <a:latin typeface="Calibri"/>
                <a:ea typeface="Calibri"/>
                <a:cs typeface="Calibri"/>
                <a:sym typeface="Calibri"/>
              </a:rPr>
              <a:t>one</a:t>
            </a:r>
            <a:r>
              <a:rPr b="1" lang="en-US" sz="2800">
                <a:solidFill>
                  <a:srgbClr val="1C4587"/>
                </a:solidFill>
                <a:latin typeface="Calibri"/>
                <a:ea typeface="Calibri"/>
                <a:cs typeface="Calibri"/>
                <a:sym typeface="Calibri"/>
              </a:rPr>
              <a:t> </a:t>
            </a:r>
            <a:r>
              <a:rPr b="1" i="1" lang="en-US" sz="2800">
                <a:solidFill>
                  <a:srgbClr val="1C4587"/>
                </a:solidFill>
                <a:latin typeface="Calibri"/>
                <a:ea typeface="Calibri"/>
                <a:cs typeface="Calibri"/>
                <a:sym typeface="Calibri"/>
              </a:rPr>
              <a:t>Relationships</a:t>
            </a:r>
            <a:r>
              <a:rPr b="1" lang="en-US" sz="2800">
                <a:solidFill>
                  <a:srgbClr val="1C4587"/>
                </a:solidFill>
                <a:latin typeface="Calibri"/>
                <a:ea typeface="Calibri"/>
                <a:cs typeface="Calibri"/>
                <a:sym typeface="Calibri"/>
              </a:rPr>
              <a:t> concept </a:t>
            </a:r>
            <a:r>
              <a:rPr lang="en-US" sz="2800">
                <a:solidFill>
                  <a:srgbClr val="1C4587"/>
                </a:solidFill>
                <a:latin typeface="Calibri"/>
                <a:ea typeface="Calibri"/>
                <a:cs typeface="Calibri"/>
                <a:sym typeface="Calibri"/>
              </a:rPr>
              <a:t>to share and discuss with someone else</a:t>
            </a:r>
            <a:endParaRPr sz="3200">
              <a:solidFill>
                <a:srgbClr val="1C4587"/>
              </a:solidFill>
              <a:latin typeface="Calibri"/>
              <a:ea typeface="Calibri"/>
              <a:cs typeface="Calibri"/>
              <a:sym typeface="Calibri"/>
            </a:endParaRPr>
          </a:p>
        </p:txBody>
      </p:sp>
      <p:pic>
        <p:nvPicPr>
          <p:cNvPr id="199" name="Google Shape;199;p27"/>
          <p:cNvPicPr preferRelativeResize="0"/>
          <p:nvPr/>
        </p:nvPicPr>
        <p:blipFill rotWithShape="1">
          <a:blip r:embed="rId5">
            <a:alphaModFix/>
          </a:blip>
          <a:srcRect b="9188" l="11948" r="15723" t="15002"/>
          <a:stretch/>
        </p:blipFill>
        <p:spPr>
          <a:xfrm>
            <a:off x="10252364" y="147120"/>
            <a:ext cx="1593272" cy="1404588"/>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