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slide" Target="slides/slide56.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acred-texts.com/cla/ari/nico/nico019.ht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OV77NYwEIelaV6YGghYZljZZC62vkCnw/edit?usp=sharing&amp;ouid=111168784920600095642&amp;rtpof=true&amp;sd=tru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OV77NYwEIelaV6YGghYZljZZC62vkCnw/edit?usp=sharing&amp;ouid=111168784920600095642&amp;rtpof=true&amp;sd=tru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betterscreentime/"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7ec789954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Digital Wellness Institute Survey: Well-being Section https://survey.alchemer.com/s3/5504604/b153c792d361</a:t>
            </a:r>
            <a:endParaRPr/>
          </a:p>
        </p:txBody>
      </p:sp>
      <p:sp>
        <p:nvSpPr>
          <p:cNvPr id="208" name="Google Shape;208;g117ec789954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8b4ac375b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118b4ac375b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Wellness in a digital world is about learning to co-exist in healthy ways with that world. Today we'll share a few visual and conceptual "synonyms" for navigating well-being in a digital world. </a:t>
            </a:r>
            <a:endParaRPr/>
          </a:p>
        </p:txBody>
      </p:sp>
      <p:sp>
        <p:nvSpPr>
          <p:cNvPr id="216" name="Google Shape;216;g118b4ac375b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194d7ba977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1194d7ba977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…because wellness is, as we have discussed, not a destination, a formula, a checklist, a one-and-done kind of thing. It's a constant practice toward a more balanced way of life where technology can foster and support our intentions and goals, and where we build habits and mindsets that help us keep technology in its proper place in our lives, our days, our moments….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5" name="Google Shape;225;g1194d7ba977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194d7ba977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1194d7ba977_0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have discussed, concepts in each module interrelate to other modules. Similarly, although this is a series on Digital Wellness, many concepts we explore relate to Wellness in general. We hope you have been able to benefit by the interrelated concepts in the modules to this point.  </a:t>
            </a:r>
            <a:endParaRPr/>
          </a:p>
        </p:txBody>
      </p:sp>
      <p:sp>
        <p:nvSpPr>
          <p:cNvPr id="232" name="Google Shape;232;g1194d7ba977_0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94d7ba977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1194d7ba977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lot of what we have covered has been focused on "putting on our own oxygen masks." We can't really help others be digitally well if we don't start with ourselves (learn and practice, then share). That said, wellness within only the realm of self is not really wellness. We need others, too, and they need us. So digital well-being involves discretion and discernment about caring for self, and considering the impact of technology on our relationships and our ability to be aware of others, too.</a:t>
            </a:r>
            <a:endParaRPr/>
          </a:p>
        </p:txBody>
      </p:sp>
      <p:sp>
        <p:nvSpPr>
          <p:cNvPr id="252" name="Google Shape;252;g1194d7ba977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94d7ba977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1194d7ba977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Wellness in a digital world is about learning to co-exist in healthy ways with that world. At any given moment in time or in any given phase of our lives, how to balance things may look different – for each person, for each situation, for each family or group. There are so many moving parts to consider in </a:t>
            </a:r>
            <a:r>
              <a:rPr lang="en-US"/>
              <a:t>building</a:t>
            </a:r>
            <a:r>
              <a:rPr lang="en-US"/>
              <a:t> wellness!</a:t>
            </a:r>
            <a:endParaRPr/>
          </a:p>
        </p:txBody>
      </p:sp>
      <p:sp>
        <p:nvSpPr>
          <p:cNvPr id="265" name="Google Shape;265;g1194d7ba977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94d7ba977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1194d7ba977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began the series, we talked about the effort to reduce the negatives and leverage the positives when it comes to technology. Through the series, we've also discovered that what is useful in one setting may be harmful in another. For example, if we have scheduled downtime to watch a movie on Netflix or catch up with people on Facebook or Instagram, or "veg" while watching some YouTube videos, that is different than mindlessly wandering and getting lost in rabbit holes. As another example, email can be a useful tool if we use it deliberately, but it can be harmful if we get caught up in it in the middle of the night when our bodies and minds need rest. Again, there is no formula – well-being is about awareness, mindfulness, deliberateness. Or, better said, it's about practicing these things. </a:t>
            </a:r>
            <a:endParaRPr/>
          </a:p>
        </p:txBody>
      </p:sp>
      <p:sp>
        <p:nvSpPr>
          <p:cNvPr id="272" name="Google Shape;272;g1194d7ba977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194d7ba977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1194d7ba977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Here are a few more images that capture this balancing act of digital well-being. What images come to mind for you?</a:t>
            </a:r>
            <a:endParaRPr/>
          </a:p>
          <a:p>
            <a:pPr indent="0" lvl="0" marL="0" rtl="0" algn="l">
              <a:spcBef>
                <a:spcPts val="0"/>
              </a:spcBef>
              <a:spcAft>
                <a:spcPts val="0"/>
              </a:spcAft>
              <a:buNone/>
            </a:pPr>
            <a:r>
              <a:t/>
            </a:r>
            <a:endParaRPr/>
          </a:p>
        </p:txBody>
      </p:sp>
      <p:sp>
        <p:nvSpPr>
          <p:cNvPr id="280" name="Google Shape;280;g1194d7ba977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194d7ba977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1194d7ba977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2100"/>
              <a:buFont typeface="Arial"/>
              <a:buNone/>
            </a:pPr>
            <a:r>
              <a:rPr lang="en-US" sz="1000">
                <a:latin typeface="Arial"/>
                <a:ea typeface="Arial"/>
                <a:cs typeface="Arial"/>
                <a:sym typeface="Arial"/>
              </a:rPr>
              <a:t>We reviewed this quote in our first module as we talked about the "both" of Digital Wellness - of being aware of the downsides/risks/negatives and seeking to build awareness and intention so we can leverage positives in ways that can help us fulfill our potential and be aligned with who we really want to be.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2100"/>
              <a:buFont typeface="Arial"/>
              <a:buNone/>
            </a:pPr>
            <a:r>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2100"/>
              <a:buFont typeface="Arial"/>
              <a:buNone/>
            </a:pPr>
            <a:r>
              <a:rPr lang="en-US" sz="1000">
                <a:latin typeface="Arial"/>
                <a:ea typeface="Arial"/>
                <a:cs typeface="Arial"/>
                <a:sym typeface="Arial"/>
              </a:rPr>
              <a:t>As you</a:t>
            </a:r>
            <a:r>
              <a:rPr lang="en-US" sz="1000">
                <a:latin typeface="Arial"/>
                <a:ea typeface="Arial"/>
                <a:cs typeface="Arial"/>
                <a:sym typeface="Arial"/>
              </a:rPr>
              <a:t> through this quote (again, or for the first time), what are the warnings, concerns, negatives (etc.) mentioned? What are the words that show the positive possibilities we might discover as we learn about and practice Digital Wellness principles?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2100"/>
              <a:buFont typeface="Arial"/>
              <a:buNone/>
            </a:pPr>
            <a:r>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2100"/>
              <a:buFont typeface="Arial"/>
              <a:buNone/>
            </a:pPr>
            <a:r>
              <a:rPr lang="en-US" sz="1000">
                <a:latin typeface="Arial"/>
                <a:ea typeface="Arial"/>
                <a:cs typeface="Arial"/>
                <a:sym typeface="Arial"/>
              </a:rPr>
              <a:t>Transcript created from Brian Solis, https://www.youtube.com/watch?v=Kbcilw2WJVw  </a:t>
            </a:r>
            <a:endParaRPr sz="100"/>
          </a:p>
        </p:txBody>
      </p:sp>
      <p:sp>
        <p:nvSpPr>
          <p:cNvPr id="287" name="Google Shape;287;g1194d7ba977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8b4ac375b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118b4ac375b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294" name="Google Shape;294;g118b4ac375b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7d774ea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17d774ea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Sherry Turkle's video gets to some of why I chose this image from Big Hero 6. There is a lot of great potential with AI, and real risks, too, of potentially replacing human relationships with technology. (If you haven't seen Big Hero 6, it's worth a watch and presents some of these tensions in an interesting way.)</a:t>
            </a:r>
            <a:endParaRPr/>
          </a:p>
        </p:txBody>
      </p:sp>
      <p:sp>
        <p:nvSpPr>
          <p:cNvPr id="142" name="Google Shape;142;g117d774ea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194d7ba977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1194d7ba977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simple model could be used for other variables, like the tensions between isolation and social connection. Too much isolation on one end can minimize wellness, where overstimulation with too much social connection and a dearth of isolation can also have its impacts. We could also think of this in terms of digital use itself. We may not be able to do the things we need to do if we don't have *some* digital access, but its very easy to swing to the other side of a curve like this and get flooded with too many tools, too many messages/ads/opinions/lights/sounds/pings/dings. </a:t>
            </a:r>
            <a:endParaRPr/>
          </a:p>
        </p:txBody>
      </p:sp>
      <p:sp>
        <p:nvSpPr>
          <p:cNvPr id="301" name="Google Shape;301;g1194d7ba977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94d7ba977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194d7ba977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possible tool to consider the balancing act, or finding happy mediums, in digital well-being is a continuum. Most of us wouldn't be able to do what we need to do with zero technology, and there are real benefits (like this series!) that come because of technology. But, as we've all experienced, it is not hard to get overwhelmed or flooded by too many digital things going on or vying for our attention.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could draw more continua (continuums) for various modules.</a:t>
            </a:r>
            <a:endParaRPr/>
          </a:p>
        </p:txBody>
      </p:sp>
      <p:sp>
        <p:nvSpPr>
          <p:cNvPr id="308" name="Google Shape;308;g1194d7ba977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94d7ba977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1194d7ba977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notion of stopping to pause and ask questions (PAQ, as we discussed in the Media Literacy </a:t>
            </a:r>
            <a:r>
              <a:rPr lang="en-US"/>
              <a:t>module</a:t>
            </a:r>
            <a:r>
              <a:rPr lang="en-US"/>
              <a:t>, the Mental Wellness Module, and the Physical Wellness Module) can help mediate the impact of the extremes. We can use this same concept for how and when and where and why we use (or don't use) technology in our relationships and with how we organize our time.</a:t>
            </a:r>
            <a:endParaRPr/>
          </a:p>
        </p:txBody>
      </p:sp>
      <p:sp>
        <p:nvSpPr>
          <p:cNvPr id="319" name="Google Shape;319;g1194d7ba977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94d7ba977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194d7ba977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an example of how we could use a continuum to explore one of our modules. This one is relevant to the Honoring Time module.</a:t>
            </a:r>
            <a:endParaRPr/>
          </a:p>
        </p:txBody>
      </p:sp>
      <p:sp>
        <p:nvSpPr>
          <p:cNvPr id="330" name="Google Shape;330;g1194d7ba977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94d7ba977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1194d7ba977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Aristotle sums it up well.</a:t>
            </a:r>
            <a:endParaRPr/>
          </a:p>
          <a:p>
            <a:pPr indent="0" lvl="0" marL="0" rtl="0" algn="l">
              <a:spcBef>
                <a:spcPts val="0"/>
              </a:spcBef>
              <a:spcAft>
                <a:spcPts val="0"/>
              </a:spcAft>
              <a:buNone/>
            </a:pPr>
            <a:r>
              <a:rPr lang="en-US" u="sng">
                <a:solidFill>
                  <a:schemeClr val="hlink"/>
                </a:solidFill>
                <a:hlinkClick r:id="rId2"/>
              </a:rPr>
              <a:t>https://www.sacred-texts.com/cla/ari/nico/nico019.htm</a:t>
            </a:r>
            <a:endParaRPr/>
          </a:p>
          <a:p>
            <a:pPr indent="0" lvl="0" marL="0" rtl="0" algn="l">
              <a:spcBef>
                <a:spcPts val="0"/>
              </a:spcBef>
              <a:spcAft>
                <a:spcPts val="0"/>
              </a:spcAft>
              <a:buNone/>
            </a:pPr>
            <a:r>
              <a:t/>
            </a:r>
            <a:endParaRPr/>
          </a:p>
        </p:txBody>
      </p:sp>
      <p:sp>
        <p:nvSpPr>
          <p:cNvPr id="345" name="Google Shape;345;g1194d7ba977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94d7ba977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194d7ba977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week, we'll talk a little more about the research around wise reasoning and how it relates to Digital and Civic Wellness. </a:t>
            </a:r>
            <a:endParaRPr/>
          </a:p>
        </p:txBody>
      </p:sp>
      <p:sp>
        <p:nvSpPr>
          <p:cNvPr id="353" name="Google Shape;353;g1194d7ba977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194d7ba977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1194d7ba977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move into reviewing the Digital Wellness Institute's Well-being section of their self-assessment, please take a few moments to write down the tools you use most. The tools we use most offer more opportunities for us to experience both the benefits and the downsides of technology. Those tools are the ones with which we most likely will have to navigate the "balancing act" we've been discussing. </a:t>
            </a:r>
            <a:endParaRPr/>
          </a:p>
        </p:txBody>
      </p:sp>
      <p:sp>
        <p:nvSpPr>
          <p:cNvPr id="361" name="Google Shape;361;g1194d7ba977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8b4ac375b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118b4ac375b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373" name="Google Shape;373;g118b4ac375b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94d7ba977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194d7ba977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go into detail with these questions, what tensions, nuances, both/and, continuums, etc. come to mind? This section of the survey is one that could produce a lot of "it depends" – and that is what we want to explore today together. </a:t>
            </a:r>
            <a:endParaRPr/>
          </a:p>
          <a:p>
            <a:pPr indent="0" lvl="0" marL="0" rtl="0" algn="l">
              <a:spcBef>
                <a:spcPts val="0"/>
              </a:spcBef>
              <a:spcAft>
                <a:spcPts val="0"/>
              </a:spcAft>
              <a:buNone/>
            </a:pPr>
            <a:r>
              <a:rPr lang="en-US" u="sng">
                <a:solidFill>
                  <a:schemeClr val="hlink"/>
                </a:solidFill>
                <a:hlinkClick r:id="rId2"/>
              </a:rPr>
              <a:t>https://survey.alchemer.com/s3/5504604/b153c792d361</a:t>
            </a:r>
            <a:endParaRPr/>
          </a:p>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380" name="Google Shape;380;g1194d7ba977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18b4ac375b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18b4ac375b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388" name="Google Shape;388;g118b4ac375b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7ec78995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Because we had a guest at the end of the hour, we changed up the schedule a bit this time around. </a:t>
            </a:r>
            <a:endParaRPr/>
          </a:p>
        </p:txBody>
      </p:sp>
      <p:sp>
        <p:nvSpPr>
          <p:cNvPr id="149" name="Google Shape;149;g117ec78995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18b4ac375b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118b4ac375b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hope you will listen to the recording to get others' thoughts on each of these questions.</a:t>
            </a:r>
            <a:endParaRPr/>
          </a:p>
          <a:p>
            <a:pPr indent="0" lvl="0" marL="0" rtl="0" algn="l">
              <a:spcBef>
                <a:spcPts val="0"/>
              </a:spcBef>
              <a:spcAft>
                <a:spcPts val="0"/>
              </a:spcAft>
              <a:buNone/>
            </a:pPr>
            <a:r>
              <a:rPr lang="en-US"/>
              <a:t>e.g, Someone personally working in a space that includes exposure to sad or hard information may not always feel happy, but what they are doing may still be in line with their “Why” and ”Who” and “What” values – </a:t>
            </a:r>
            <a:endParaRPr/>
          </a:p>
          <a:p>
            <a:pPr indent="0" lvl="0" marL="0" rtl="0" algn="l">
              <a:spcBef>
                <a:spcPts val="0"/>
              </a:spcBef>
              <a:spcAft>
                <a:spcPts val="0"/>
              </a:spcAft>
              <a:buNone/>
            </a:pPr>
            <a:r>
              <a:rPr lang="en-US"/>
              <a:t>enough to choose to hold space for the hard. </a:t>
            </a:r>
            <a:endParaRPr/>
          </a:p>
          <a:p>
            <a:pPr indent="0" lvl="0" marL="0" rtl="0" algn="l">
              <a:spcBef>
                <a:spcPts val="0"/>
              </a:spcBef>
              <a:spcAft>
                <a:spcPts val="0"/>
              </a:spcAft>
              <a:buNone/>
            </a:pPr>
            <a:r>
              <a:rPr lang="en-US"/>
              <a:t>Values-centeredness, self-awareness, deliberateness, and self-honesty are critical to maintaining well-being in all digital situations, but all the more so in these kinds of circumstances.</a:t>
            </a:r>
            <a:endParaRPr/>
          </a:p>
          <a:p>
            <a:pPr indent="0" lvl="0" marL="0" rtl="0" algn="l">
              <a:spcBef>
                <a:spcPts val="0"/>
              </a:spcBef>
              <a:spcAft>
                <a:spcPts val="0"/>
              </a:spcAft>
              <a:buNone/>
            </a:pPr>
            <a:r>
              <a:t/>
            </a:r>
            <a:endParaRPr/>
          </a:p>
        </p:txBody>
      </p:sp>
      <p:sp>
        <p:nvSpPr>
          <p:cNvPr id="400" name="Google Shape;400;g118b4ac375b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8b4ac375b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118b4ac375b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410" name="Google Shape;410;g118b4ac375b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18b4ac375b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18b4ac375b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See last week’s discussion on relationships for more: </a:t>
            </a: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https://docs.google.com/presentation/d/1OV77NYwEIelaV6YGghYZljZZC62vkCnw/edit?usp=sharing&amp;ouid=111168784920600095642&amp;rtpof=true&amp;sd=true</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Also, see</a:t>
            </a:r>
            <a:endParaRPr sz="1200"/>
          </a:p>
          <a:p>
            <a:pPr indent="0" lvl="0" marL="0" rtl="0" algn="l">
              <a:spcBef>
                <a:spcPts val="0"/>
              </a:spcBef>
              <a:spcAft>
                <a:spcPts val="0"/>
              </a:spcAft>
              <a:buNone/>
            </a:pPr>
            <a:r>
              <a:rPr lang="en-US" sz="1200"/>
              <a:t>https://www.ted.com/talks/sherry_turkle_connected_but_alone/transcript?language=en – start at 2:48, run until 9:36 [on 1.5 speed, this takes just a little over 5 minutes): </a:t>
            </a:r>
            <a:r>
              <a:rPr b="1" i="0" lang="en-US" sz="1200">
                <a:solidFill>
                  <a:schemeClr val="dk1"/>
                </a:solidFill>
                <a:latin typeface="Calibri"/>
                <a:ea typeface="Calibri"/>
                <a:cs typeface="Calibri"/>
                <a:sym typeface="Calibri"/>
              </a:rPr>
              <a:t>Sherry Turkle</a:t>
            </a:r>
            <a:r>
              <a:rPr b="0" i="0" lang="en-US" sz="1200">
                <a:solidFill>
                  <a:schemeClr val="dk1"/>
                </a:solidFill>
                <a:latin typeface="Calibri"/>
                <a:ea typeface="Calibri"/>
                <a:cs typeface="Calibri"/>
                <a:sym typeface="Calibri"/>
              </a:rPr>
              <a:t> is the Abby Rockefeller Mauzé Professor of the Social Studies of Science and Technology in the Program in Science, Technology, and Society at MIT, and the founding director of the MIT Initiative on Technology and Self. Professor Turkle received a joint doctorate in sociology and personality psychology from Harvard University and is a licensed clinical psychologist. https://sherryturkle.mit.edu/</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br>
              <a:rPr b="0" i="0" lang="en-US" sz="1200">
                <a:solidFill>
                  <a:schemeClr val="dk1"/>
                </a:solidFill>
                <a:latin typeface="Calibri"/>
                <a:ea typeface="Calibri"/>
                <a:cs typeface="Calibri"/>
                <a:sym typeface="Calibri"/>
              </a:rPr>
            </a:br>
            <a:r>
              <a:rPr b="0" i="0" lang="en-US" sz="1200">
                <a:solidFill>
                  <a:schemeClr val="dk1"/>
                </a:solidFill>
                <a:latin typeface="Calibri"/>
                <a:ea typeface="Calibri"/>
                <a:cs typeface="Calibri"/>
                <a:sym typeface="Calibri"/>
              </a:rPr>
              <a:t>02:51</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So just to take some quick examples: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text or do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during corporate board meetings.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text and shop and go on Facebook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during classes, during presentations,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actually during all meetings.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talk to me about the important new skill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making eye contact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you're texting.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(Laughter)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explain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it's hard, but that it can be done.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Parents text and do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at breakfast and at dinner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their children complain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about not having their parents' full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then these same children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deny each other their full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This is a recent shot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my daughter and her friends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being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not being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even text at funerals.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study this.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remove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from our grief or from our revery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go into our phones.</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03:56</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Why does this matter?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It matters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I think we're setting ourselves up for trouble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trouble certainly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how we relate to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also trouble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how we relate to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our capacity for self-reflection.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We're getting used to a new way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being alone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want to be with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also elsewhere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connected to all the different places they want to be.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want to customize their lives.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want to go in and out of all the places they are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the thing that matters most to them</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control over where they put their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you want to go to that board meeting,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you only want to pay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the bits that interest you.</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some people think that's a good thing.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you can end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hiding from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even as we're all constantly connected to each other.</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04:56</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 50-year-old business man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lamented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he feels he doesn't have colleagues anymore at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he goes to work, he doesn't stop by to talk to anybody,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he doesn't call.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he says he doesn't want to interrupt his colleagues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he says, "They're too busy on their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then he stops himself</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he says, "You know, I'm not telling you the truth.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I'm the one who doesn't want to be interrupted.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think I should want to,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actually I'd rather just do things on my Blackberry."</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05:27</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Across the generations,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see that people can't get enough of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if and only if</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can have each other at a distance,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amounts they can control.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call it the Goldilocks effect: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not too close, not too far,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just right.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what might feel just right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that middle-aged executive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can be a problem for an adolescent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who needs to develop face-to-face relationships.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 18-year-old boy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who uses texting for almost everything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says to me wistfully,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"Someday, someday,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certainly not now,</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I'd like to learn how to have a conversation."</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06:14</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When I ask people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"What's wrong with having a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say, "I'll tell you what's wrong with having a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It takes place in real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you can't control what you're going to say."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that's the bottom line.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Texting, email, posting,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all of these things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let us present the self as we want to be.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get to edit,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that means we get to delete,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that means we get to retouch,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face, the voice,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flesh, the body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not too little, not too much,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just right.</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06:57</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Human relationships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are rich and they're messy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they're demanding.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clean them up with technology.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when we do,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one of the things that can happen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that we sacrifice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mere connection.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short-change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over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seem to forget this,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we seem to stop caring.</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07:24</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I was caught off guard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Stephen Colbert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asked me a profound question,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 profound question.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He said, "Don't all those little tweets,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don't all those little sips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online communication,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add up to one big gulp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real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My answer was no,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don't add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Connecting in sips may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gathering discrete bits of information,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may work for saying, "I'm thinking about you,"</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even for saying, "I love you,"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mean, look at how I felt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I got that text from my daughter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they don't really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learning about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really coming to know and understand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use conversations with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learn how to have conversations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with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a flight from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can really matter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it can compromise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our capacity for self-reflection.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kids growing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skill is the bedrock of development.</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08:49</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Over and over I hear,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would rather text than talk."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what I'm seeing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that people get so used to being short-changed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out of real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used to getting by with less,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they've become almost willing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dispense with people altogether.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for example,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many people share with me this wish,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some day a more advanced version of Siri,</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digital assistant on Apple's iPhone,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will be more like a best friend,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someone who will listen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others won't.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believe this wish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reflects a painful truth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I've learned in the past 15 years.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feeling that no one is listening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very important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our relationships with technology.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That's why it's so appealing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have a Facebook page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a Twitter feed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many automatic listeners.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the feeling that no one is listening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make us want to spend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with machines that seem to care about us.</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425" name="Google Shape;425;g118b4ac375b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18b4ac375b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118b4ac375b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example of how a continuum could be used to examine balance and wisdom and order in various facets of Digital Wellness. </a:t>
            </a:r>
            <a:endParaRPr/>
          </a:p>
          <a:p>
            <a:pPr indent="0" lvl="0" marL="0" rtl="0" algn="l">
              <a:spcBef>
                <a:spcPts val="0"/>
              </a:spcBef>
              <a:spcAft>
                <a:spcPts val="0"/>
              </a:spcAft>
              <a:buNone/>
            </a:pPr>
            <a:r>
              <a:rPr lang="en-US"/>
              <a:t>See last week’s discussion slides for more about relationships: </a:t>
            </a: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https://docs.google.com/presentation/d/1OV77NYwEIelaV6YGghYZljZZC62vkCnw/edit?usp=sharing&amp;ouid=111168784920600095642&amp;rtpof=true&amp;sd=true</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33" name="Google Shape;433;g118b4ac375b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18b4ac375b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118b4ac375b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448" name="Google Shape;448;g118b4ac375b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8b4ac375b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118b4ac375b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460" name="Google Shape;460;g118b4ac375b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18b4ac375b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118b4ac375b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476" name="Google Shape;476;g118b4ac375b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18b4ac375b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118b4ac375b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486" name="Google Shape;486;g118b4ac375b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18b4ac375b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118b4ac375b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reached our time limit before being able to discuss this question, but there are many tensions inherent in this question that are worth exploring. We'll be covering some of these concepts in the Digital Citizenship section as well.</a:t>
            </a:r>
            <a:endParaRPr/>
          </a:p>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See also 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501" name="Google Shape;501;g118b4ac375b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18b4ac375b_0_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118b4ac375b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7ec789954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From its beginnings, EPIK has deliberately designed gatherings to be interactive, participatory, and action-oriented. We'll start every week with something that can help us check in (and build our sense of shared humanity, community, and group safety), explore some content (we'll not be able to cover it all, so we provide a repository of resources for you), and a challenge/invitation to take home and practice and/or share with your family/friends/coworkers.</a:t>
            </a:r>
            <a:endParaRPr/>
          </a:p>
          <a:p>
            <a:pPr indent="0" lvl="0" marL="0" rtl="0" algn="l">
              <a:lnSpc>
                <a:spcPct val="100000"/>
              </a:lnSpc>
              <a:spcBef>
                <a:spcPts val="0"/>
              </a:spcBef>
              <a:spcAft>
                <a:spcPts val="0"/>
              </a:spcAft>
              <a:buSzPts val="1400"/>
              <a:buNone/>
            </a:pPr>
            <a:r>
              <a:rPr lang="en-US"/>
              <a:t>Today I shared two quotes from Vincent Van Gogh – one that connects beautifully with the heart of what we are about in this series, and one that introduces the idea for today's Check-in Activity.</a:t>
            </a:r>
            <a:endParaRPr/>
          </a:p>
          <a:p>
            <a:pPr indent="0" lvl="0" marL="0" rtl="0" algn="l">
              <a:lnSpc>
                <a:spcPct val="100000"/>
              </a:lnSpc>
              <a:spcBef>
                <a:spcPts val="0"/>
              </a:spcBef>
              <a:spcAft>
                <a:spcPts val="0"/>
              </a:spcAft>
              <a:buSzPts val="1400"/>
              <a:buNone/>
            </a:pPr>
            <a:r>
              <a:rPr lang="en-US"/>
              <a:t>Image: In the public domain from https://commons.wikimedia.org/wiki/File:Foto_van_een_zelfportret_van_Vincent_van_Gogh,_Bestanddeelnr_255-9139.jpg</a:t>
            </a:r>
            <a:endParaRPr/>
          </a:p>
          <a:p>
            <a:pPr indent="0" lvl="0" marL="0" rtl="0" algn="l">
              <a:lnSpc>
                <a:spcPct val="100000"/>
              </a:lnSpc>
              <a:spcBef>
                <a:spcPts val="0"/>
              </a:spcBef>
              <a:spcAft>
                <a:spcPts val="0"/>
              </a:spcAft>
              <a:buSzPts val="1400"/>
              <a:buNone/>
            </a:pPr>
            <a:r>
              <a:rPr lang="en-US"/>
              <a:t>quote:  https://vangoghletters.org/vg/letters/let274/letter.html - Website: Van Gogh Museum of Amsterdam: Vincent van Gogh Letters, Letter number: 274, Letter from: Vincent van Gogh, Location: The Hague, Letter to: Theo van Gogh, Date: October 22, 1882, Website description: Van Gogh</a:t>
            </a:r>
            <a:endParaRPr/>
          </a:p>
          <a:p>
            <a:pPr indent="0" lvl="0" marL="0" rtl="0" algn="l">
              <a:lnSpc>
                <a:spcPct val="100000"/>
              </a:lnSpc>
              <a:spcBef>
                <a:spcPts val="0"/>
              </a:spcBef>
              <a:spcAft>
                <a:spcPts val="0"/>
              </a:spcAft>
              <a:buSzPts val="1400"/>
              <a:buNone/>
            </a:pPr>
            <a:r>
              <a:t/>
            </a:r>
            <a:endParaRPr/>
          </a:p>
        </p:txBody>
      </p:sp>
      <p:sp>
        <p:nvSpPr>
          <p:cNvPr id="156" name="Google Shape;156;g117ec789954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194d7ba977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1194d7ba977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519" name="Google Shape;519;g1194d7ba977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194d7ba977_0_4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1194d7ba977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16b43eb2fb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116b43eb2fb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194d7ba977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1194d7ba977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be talking more about this next week. </a:t>
            </a:r>
            <a:endParaRPr/>
          </a:p>
          <a:p>
            <a:pPr indent="0" lvl="0" marL="0" rtl="0" algn="l">
              <a:spcBef>
                <a:spcPts val="0"/>
              </a:spcBef>
              <a:spcAft>
                <a:spcPts val="0"/>
              </a:spcAft>
              <a:buNone/>
            </a:pPr>
            <a:r>
              <a:rPr lang="en-US"/>
              <a:t>https://www.sacred-texts.com/cla/ari/nico/nico019.htm</a:t>
            </a:r>
            <a:endParaRPr/>
          </a:p>
        </p:txBody>
      </p:sp>
      <p:sp>
        <p:nvSpPr>
          <p:cNvPr id="540" name="Google Shape;540;g1194d7ba977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18b4ac375b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118b4ac375b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548" name="Google Shape;548;g118b4ac375b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8b4ac375b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118b4ac375b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62" name="Google Shape;562;g118b4ac375b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18b4ac375b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118b4ac375b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https://www.instagram.com/p/CU8JuQvBs-K/</a:t>
            </a:r>
            <a:endParaRPr/>
          </a:p>
        </p:txBody>
      </p:sp>
      <p:sp>
        <p:nvSpPr>
          <p:cNvPr id="571" name="Google Shape;571;g118b4ac375b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18b4ac375b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118b4ac375b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https://www.instagram.com/p/CU8JuQvBs-K/ @BetterScreenTime </a:t>
            </a:r>
            <a:r>
              <a:rPr lang="en-US" sz="1200" u="sng">
                <a:solidFill>
                  <a:schemeClr val="hlink"/>
                </a:solidFill>
                <a:hlinkClick r:id="rId2"/>
              </a:rPr>
              <a:t>https://www.instagram.com/betterscreentime/</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81" name="Google Shape;581;g118b4ac375b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8b4ac375b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118b4ac375b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https://www.betterscreentime.com/create-a-family-technology-plan-not-a-cell-phone-contract/ and quick guide is here: </a:t>
            </a:r>
            <a:endParaRPr/>
          </a:p>
        </p:txBody>
      </p:sp>
      <p:sp>
        <p:nvSpPr>
          <p:cNvPr id="592" name="Google Shape;592;g118b4ac375b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18b4ac375b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g118b4ac375b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118b4ac375b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94d7ba977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1194d7ba977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You'll see on the next slide why I chose this image for our Check-in Activity….</a:t>
            </a:r>
            <a:endParaRPr/>
          </a:p>
        </p:txBody>
      </p:sp>
      <p:sp>
        <p:nvSpPr>
          <p:cNvPr id="167" name="Google Shape;167;g1194d7ba977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18b4ac375b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118b4ac375b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118b4ac375b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18b4ac375b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118b4ac375b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631" name="Google Shape;631;g118b4ac375b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17d774eaf3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117d774eaf3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didn't review the </a:t>
            </a:r>
            <a:r>
              <a:rPr lang="en-US"/>
              <a:t>questions</a:t>
            </a:r>
            <a:r>
              <a:rPr lang="en-US"/>
              <a:t> from this assessment in this week. We might dig into them a little more in the Digital Citizenship module, but for now, we do invite you to at least skim over the assessment. I neglected to mention in our gathering that this tool has been validated for anyone 12 and up. </a:t>
            </a:r>
            <a:endParaRPr/>
          </a:p>
        </p:txBody>
      </p:sp>
      <p:sp>
        <p:nvSpPr>
          <p:cNvPr id="638" name="Google Shape;638;g117d774eaf3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17d774eaf3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117d774eaf3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g117d774eaf3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18b4ac375b_0_3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118b4ac375b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18b4ac375b_0_3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118b4ac375b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17d774eaf3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117d774eaf3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could also think about what relationships in your life in general (not just online) help you feel more connected, less </a:t>
            </a:r>
            <a:r>
              <a:rPr lang="en-US"/>
              <a:t>lonely</a:t>
            </a:r>
            <a:r>
              <a:rPr lang="en-US"/>
              <a:t>, supported, able to trust. As always, write any other questions that may come to mind that you would like to use for self-assessment. We know ourselves best and know what we want to work on and build awareness around. </a:t>
            </a:r>
            <a:endParaRPr/>
          </a:p>
        </p:txBody>
      </p:sp>
      <p:sp>
        <p:nvSpPr>
          <p:cNvPr id="671" name="Google Shape;671;g117d774eaf3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17d774eaf3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117d774eaf3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117d774eaf3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94d7ba977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1194d7ba977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30 second free write – write at least one small win you have noticed or experienced…and feel free to write as many as come to mind in this time</a:t>
            </a:r>
            <a:endParaRPr/>
          </a:p>
          <a:p>
            <a:pPr indent="0" lvl="0" marL="0" rtl="0" algn="l">
              <a:spcBef>
                <a:spcPts val="0"/>
              </a:spcBef>
              <a:spcAft>
                <a:spcPts val="0"/>
              </a:spcAft>
              <a:buNone/>
            </a:pPr>
            <a:r>
              <a:t/>
            </a:r>
            <a:endParaRPr/>
          </a:p>
        </p:txBody>
      </p:sp>
      <p:sp>
        <p:nvSpPr>
          <p:cNvPr id="184" name="Google Shape;184;g1194d7ba977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94d7ba977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1194d7ba977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Your invitation for the week is to share at least one small win from this series with someone you know. </a:t>
            </a:r>
            <a:endParaRPr/>
          </a:p>
        </p:txBody>
      </p:sp>
      <p:sp>
        <p:nvSpPr>
          <p:cNvPr id="192" name="Google Shape;192;g1194d7ba977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94d7ba977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1194d7ba977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each person shares, those who are on video can join in using the sign language version of applause. </a:t>
            </a:r>
            <a:endParaRPr/>
          </a:p>
        </p:txBody>
      </p:sp>
      <p:sp>
        <p:nvSpPr>
          <p:cNvPr id="200" name="Google Shape;200;g1194d7ba977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1.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3.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pic>
        <p:nvPicPr>
          <p:cNvPr id="71" name="Google Shape;71;p10"/>
          <p:cNvPicPr preferRelativeResize="0"/>
          <p:nvPr/>
        </p:nvPicPr>
        <p:blipFill>
          <a:blip r:embed="rId1">
            <a:alphaModFix amt="63000"/>
          </a:blip>
          <a:stretch>
            <a:fillRect/>
          </a:stretch>
        </p:blipFill>
        <p:spPr>
          <a:xfrm>
            <a:off x="0" y="0"/>
            <a:ext cx="12192000" cy="6858000"/>
          </a:xfrm>
          <a:prstGeom prst="rect">
            <a:avLst/>
          </a:prstGeom>
          <a:noFill/>
          <a:ln>
            <a:noFill/>
          </a:ln>
        </p:spPr>
      </p:pic>
      <p:sp>
        <p:nvSpPr>
          <p:cNvPr id="72" name="Google Shape;72;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41.png"/><Relationship Id="rId6"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41.png"/><Relationship Id="rId6" Type="http://schemas.openxmlformats.org/officeDocument/2006/relationships/image" Target="../media/image32.png"/><Relationship Id="rId7"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26.png"/><Relationship Id="rId7" Type="http://schemas.openxmlformats.org/officeDocument/2006/relationships/image" Target="../media/image33.png"/><Relationship Id="rId8"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65.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8.png"/><Relationship Id="rId6"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38.png"/><Relationship Id="rId5" Type="http://schemas.openxmlformats.org/officeDocument/2006/relationships/image" Target="../media/image48.png"/><Relationship Id="rId6"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42.png"/><Relationship Id="rId10" Type="http://schemas.openxmlformats.org/officeDocument/2006/relationships/image" Target="../media/image23.png"/><Relationship Id="rId9" Type="http://schemas.openxmlformats.org/officeDocument/2006/relationships/image" Target="../media/image55.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56.png"/><Relationship Id="rId8"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54.png"/><Relationship Id="rId6" Type="http://schemas.openxmlformats.org/officeDocument/2006/relationships/image" Target="../media/image60.png"/><Relationship Id="rId7"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49.png"/><Relationship Id="rId11" Type="http://schemas.openxmlformats.org/officeDocument/2006/relationships/image" Target="../media/image23.png"/><Relationship Id="rId10" Type="http://schemas.openxmlformats.org/officeDocument/2006/relationships/image" Target="../media/image66.png"/><Relationship Id="rId9" Type="http://schemas.openxmlformats.org/officeDocument/2006/relationships/image" Target="../media/image64.png"/><Relationship Id="rId5" Type="http://schemas.openxmlformats.org/officeDocument/2006/relationships/image" Target="../media/image70.png"/><Relationship Id="rId6" Type="http://schemas.openxmlformats.org/officeDocument/2006/relationships/image" Target="../media/image50.png"/><Relationship Id="rId7" Type="http://schemas.openxmlformats.org/officeDocument/2006/relationships/image" Target="../media/image61.png"/><Relationship Id="rId8"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63.png"/><Relationship Id="rId5" Type="http://schemas.openxmlformats.org/officeDocument/2006/relationships/image" Target="../media/image58.png"/><Relationship Id="rId6" Type="http://schemas.openxmlformats.org/officeDocument/2006/relationships/hyperlink" Target="https://survey.alchemer.com/s3/6226945/Digital-Flourishing-Survey-PositiveMediatedSocialInteractions" TargetMode="External"/><Relationship Id="rId7"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49.png"/><Relationship Id="rId4" Type="http://schemas.openxmlformats.org/officeDocument/2006/relationships/image" Target="../media/image70.png"/><Relationship Id="rId10" Type="http://schemas.openxmlformats.org/officeDocument/2006/relationships/image" Target="../media/image23.png"/><Relationship Id="rId9" Type="http://schemas.openxmlformats.org/officeDocument/2006/relationships/image" Target="../media/image66.png"/><Relationship Id="rId5" Type="http://schemas.openxmlformats.org/officeDocument/2006/relationships/image" Target="../media/image50.png"/><Relationship Id="rId6" Type="http://schemas.openxmlformats.org/officeDocument/2006/relationships/image" Target="../media/image61.png"/><Relationship Id="rId7" Type="http://schemas.openxmlformats.org/officeDocument/2006/relationships/image" Target="../media/image81.png"/><Relationship Id="rId8"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image" Target="../media/image68.png"/><Relationship Id="rId5" Type="http://schemas.openxmlformats.org/officeDocument/2006/relationships/image" Target="../media/image75.png"/><Relationship Id="rId6"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hyperlink" Target="https://creativecommons.org/licenses/by-sa/3.0/deed.e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hyperlink" Target="https://www.tedxprague.cz/en/videa/isolation-is-the-dream-killer-not-your-attitude-barbara-sher" TargetMode="External"/><Relationship Id="rId4" Type="http://schemas.openxmlformats.org/officeDocument/2006/relationships/image" Target="../media/image96.png"/><Relationship Id="rId5"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1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112.png"/><Relationship Id="rId4" Type="http://schemas.openxmlformats.org/officeDocument/2006/relationships/image" Target="../media/image82.png"/><Relationship Id="rId10" Type="http://schemas.openxmlformats.org/officeDocument/2006/relationships/image" Target="../media/image85.png"/><Relationship Id="rId9" Type="http://schemas.openxmlformats.org/officeDocument/2006/relationships/image" Target="../media/image86.png"/><Relationship Id="rId5" Type="http://schemas.openxmlformats.org/officeDocument/2006/relationships/image" Target="../media/image83.png"/><Relationship Id="rId6" Type="http://schemas.openxmlformats.org/officeDocument/2006/relationships/image" Target="../media/image100.png"/><Relationship Id="rId7" Type="http://schemas.openxmlformats.org/officeDocument/2006/relationships/image" Target="../media/image89.png"/><Relationship Id="rId8"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84.png"/><Relationship Id="rId4" Type="http://schemas.openxmlformats.org/officeDocument/2006/relationships/image" Target="../media/image99.png"/><Relationship Id="rId5"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77.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94.png"/><Relationship Id="rId4" Type="http://schemas.openxmlformats.org/officeDocument/2006/relationships/image" Target="../media/image91.png"/><Relationship Id="rId5" Type="http://schemas.openxmlformats.org/officeDocument/2006/relationships/hyperlink" Target="https://www.instagram.com/p/CU8JuQvBs-K/or" TargetMode="External"/><Relationship Id="rId6" Type="http://schemas.openxmlformats.org/officeDocument/2006/relationships/hyperlink" Target="https://www.instagram.com/betterscreentime/" TargetMode="External"/><Relationship Id="rId7"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90.png"/><Relationship Id="rId4" Type="http://schemas.openxmlformats.org/officeDocument/2006/relationships/image" Target="../media/image95.png"/><Relationship Id="rId11" Type="http://schemas.openxmlformats.org/officeDocument/2006/relationships/image" Target="../media/image93.png"/><Relationship Id="rId10" Type="http://schemas.openxmlformats.org/officeDocument/2006/relationships/hyperlink" Target="https://www.instagram.com/betterscreentime/" TargetMode="External"/><Relationship Id="rId9" Type="http://schemas.openxmlformats.org/officeDocument/2006/relationships/hyperlink" Target="https://www.instagram.com/p/CU8JuQvBs-K/" TargetMode="External"/><Relationship Id="rId5" Type="http://schemas.openxmlformats.org/officeDocument/2006/relationships/image" Target="../media/image88.png"/><Relationship Id="rId6" Type="http://schemas.openxmlformats.org/officeDocument/2006/relationships/image" Target="../media/image101.png"/><Relationship Id="rId7" Type="http://schemas.openxmlformats.org/officeDocument/2006/relationships/image" Target="../media/image87.png"/><Relationship Id="rId8" Type="http://schemas.openxmlformats.org/officeDocument/2006/relationships/image" Target="../media/image1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97.png"/><Relationship Id="rId4" Type="http://schemas.openxmlformats.org/officeDocument/2006/relationships/image" Target="../media/image115.png"/><Relationship Id="rId5" Type="http://schemas.openxmlformats.org/officeDocument/2006/relationships/image" Target="../media/image98.png"/><Relationship Id="rId6" Type="http://schemas.openxmlformats.org/officeDocument/2006/relationships/image" Target="../media/image104.png"/><Relationship Id="rId7"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hyperlink" Target="https://digcitutah.com/resources-library/" TargetMode="External"/><Relationship Id="rId4" Type="http://schemas.openxmlformats.org/officeDocument/2006/relationships/hyperlink" Target="https://educateempowerkids.org/" TargetMode="External"/><Relationship Id="rId11" Type="http://schemas.openxmlformats.org/officeDocument/2006/relationships/image" Target="../media/image107.png"/><Relationship Id="rId10" Type="http://schemas.openxmlformats.org/officeDocument/2006/relationships/image" Target="../media/image23.png"/><Relationship Id="rId9" Type="http://schemas.openxmlformats.org/officeDocument/2006/relationships/image" Target="../media/image109.png"/><Relationship Id="rId5" Type="http://schemas.openxmlformats.org/officeDocument/2006/relationships/hyperlink" Target="https://www.defendyoungminds.com/" TargetMode="External"/><Relationship Id="rId6" Type="http://schemas.openxmlformats.org/officeDocument/2006/relationships/hyperlink" Target="https://reach10.org/" TargetMode="External"/><Relationship Id="rId7" Type="http://schemas.openxmlformats.org/officeDocument/2006/relationships/image" Target="../media/image103.png"/><Relationship Id="rId8" Type="http://schemas.openxmlformats.org/officeDocument/2006/relationships/image" Target="../media/image1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hyperlink" Target="https://survey.alchemer.com/s3/6226945/Digital-Flourishing-Survey-PositiveMediatedSocialInteraction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10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hyperlink" Target="https://survey.alchemer.com/s3/6226945/Digital-Flourishing-Survey-PositiveMediatedSocialInteractions" TargetMode="Externa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23.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23.png"/><Relationship Id="rId4" Type="http://schemas.openxmlformats.org/officeDocument/2006/relationships/hyperlink" Target="https://survey.alchemer.com/s3/5504604/b153c792d361" TargetMode="External"/><Relationship Id="rId5" Type="http://schemas.openxmlformats.org/officeDocument/2006/relationships/hyperlink" Target="https://survey.alchemer.com/s3/6226945/Digital-Flourishing-Survey-PositiveMediatedSocialInteractions" TargetMode="External"/><Relationship Id="rId6" Type="http://schemas.openxmlformats.org/officeDocument/2006/relationships/image" Target="../media/image1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211" name="Google Shape;211;p28"/>
          <p:cNvPicPr preferRelativeResize="0"/>
          <p:nvPr/>
        </p:nvPicPr>
        <p:blipFill rotWithShape="1">
          <a:blip r:embed="rId3">
            <a:alphaModFix/>
          </a:blip>
          <a:srcRect b="0" l="0" r="0" t="0"/>
          <a:stretch/>
        </p:blipFill>
        <p:spPr>
          <a:xfrm>
            <a:off x="8267050" y="4266950"/>
            <a:ext cx="3086751" cy="2301525"/>
          </a:xfrm>
          <a:prstGeom prst="rect">
            <a:avLst/>
          </a:prstGeom>
          <a:noFill/>
          <a:ln>
            <a:noFill/>
          </a:ln>
        </p:spPr>
      </p:pic>
      <p:sp>
        <p:nvSpPr>
          <p:cNvPr id="212" name="Google Shape;212;p28"/>
          <p:cNvSpPr txBox="1"/>
          <p:nvPr>
            <p:ph idx="1" type="body"/>
          </p:nvPr>
        </p:nvSpPr>
        <p:spPr>
          <a:xfrm>
            <a:off x="410425" y="1574700"/>
            <a:ext cx="6967500" cy="28782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Check-in &amp; Challenge</a:t>
            </a:r>
            <a:endParaRPr b="1" sz="3600">
              <a:solidFill>
                <a:srgbClr val="D9D9D9"/>
              </a:solidFill>
            </a:endParaRPr>
          </a:p>
          <a:p>
            <a:pPr indent="-279400" lvl="0" marL="228600" rtl="0" algn="l">
              <a:lnSpc>
                <a:spcPct val="115000"/>
              </a:lnSpc>
              <a:spcBef>
                <a:spcPts val="0"/>
              </a:spcBef>
              <a:spcAft>
                <a:spcPts val="0"/>
              </a:spcAft>
              <a:buClr>
                <a:schemeClr val="dk1"/>
              </a:buClr>
              <a:buSzPts val="4400"/>
              <a:buChar char="•"/>
            </a:pPr>
            <a:r>
              <a:rPr b="1" lang="en-US" sz="4400">
                <a:solidFill>
                  <a:schemeClr val="accent2"/>
                </a:solidFill>
              </a:rPr>
              <a:t> </a:t>
            </a:r>
            <a:r>
              <a:rPr b="1" lang="en-US" sz="4400">
                <a:solidFill>
                  <a:srgbClr val="E3760B"/>
                </a:solidFill>
              </a:rPr>
              <a:t>Content/Concept</a:t>
            </a:r>
            <a:r>
              <a:rPr b="1" lang="en-US" sz="4400"/>
              <a:t> </a:t>
            </a:r>
            <a:r>
              <a:rPr lang="en-US" sz="4400"/>
              <a:t>Sharing &amp;  </a:t>
            </a:r>
            <a:endParaRPr sz="4400"/>
          </a:p>
          <a:p>
            <a:pPr indent="0" lvl="0" marL="0" rtl="0" algn="l">
              <a:lnSpc>
                <a:spcPct val="115000"/>
              </a:lnSpc>
              <a:spcBef>
                <a:spcPts val="0"/>
              </a:spcBef>
              <a:spcAft>
                <a:spcPts val="0"/>
              </a:spcAft>
              <a:buNone/>
            </a:pPr>
            <a:r>
              <a:rPr lang="en-US" sz="4500"/>
              <a:t>Connection/Discussion </a:t>
            </a:r>
            <a:r>
              <a:rPr lang="en-US" sz="3700"/>
              <a:t>(ended up being combined)</a:t>
            </a:r>
            <a:endParaRPr sz="3700"/>
          </a:p>
          <a:p>
            <a:pPr indent="0" lvl="0" marL="0" rtl="0" algn="l">
              <a:lnSpc>
                <a:spcPct val="115000"/>
              </a:lnSpc>
              <a:spcBef>
                <a:spcPts val="0"/>
              </a:spcBef>
              <a:spcAft>
                <a:spcPts val="0"/>
              </a:spcAft>
              <a:buNone/>
            </a:pPr>
            <a:r>
              <a:t/>
            </a:r>
            <a:endParaRPr sz="3600">
              <a:solidFill>
                <a:srgbClr val="D9D9D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9"/>
          <p:cNvSpPr txBox="1"/>
          <p:nvPr>
            <p:ph type="title"/>
          </p:nvPr>
        </p:nvSpPr>
        <p:spPr>
          <a:xfrm>
            <a:off x="603500" y="206625"/>
            <a:ext cx="109836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Today’s topic: Well-being in a Digital Age </a:t>
            </a:r>
            <a:endParaRPr b="1">
              <a:solidFill>
                <a:srgbClr val="1C4587"/>
              </a:solidFill>
            </a:endParaRPr>
          </a:p>
        </p:txBody>
      </p:sp>
      <p:sp>
        <p:nvSpPr>
          <p:cNvPr id="219" name="Google Shape;219;p29"/>
          <p:cNvSpPr txBox="1"/>
          <p:nvPr/>
        </p:nvSpPr>
        <p:spPr>
          <a:xfrm>
            <a:off x="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pic>
        <p:nvPicPr>
          <p:cNvPr id="220" name="Google Shape;220;p29"/>
          <p:cNvPicPr preferRelativeResize="0"/>
          <p:nvPr/>
        </p:nvPicPr>
        <p:blipFill rotWithShape="1">
          <a:blip r:embed="rId3">
            <a:alphaModFix/>
          </a:blip>
          <a:srcRect b="704" l="11866" r="13406" t="0"/>
          <a:stretch/>
        </p:blipFill>
        <p:spPr>
          <a:xfrm>
            <a:off x="3483854" y="1536924"/>
            <a:ext cx="4572003" cy="4556275"/>
          </a:xfrm>
          <a:prstGeom prst="rect">
            <a:avLst/>
          </a:prstGeom>
          <a:noFill/>
          <a:ln>
            <a:noFill/>
          </a:ln>
        </p:spPr>
      </p:pic>
      <p:sp>
        <p:nvSpPr>
          <p:cNvPr id="221" name="Google Shape;221;p29"/>
          <p:cNvSpPr/>
          <p:nvPr/>
        </p:nvSpPr>
        <p:spPr>
          <a:xfrm rot="-2870019">
            <a:off x="3996925" y="2000594"/>
            <a:ext cx="3587296" cy="3578800"/>
          </a:xfrm>
          <a:prstGeom prst="ellipse">
            <a:avLst/>
          </a:prstGeom>
          <a:noFill/>
          <a:ln cap="flat" cmpd="sng" w="508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nvSpPr>
        <p:spPr>
          <a:xfrm>
            <a:off x="297375" y="94350"/>
            <a:ext cx="111699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Digital Well-being is not a destination…</a:t>
            </a:r>
            <a:endParaRPr b="1" sz="4400">
              <a:solidFill>
                <a:srgbClr val="1C4587"/>
              </a:solidFill>
              <a:latin typeface="Calibri"/>
              <a:ea typeface="Calibri"/>
              <a:cs typeface="Calibri"/>
              <a:sym typeface="Calibri"/>
            </a:endParaRPr>
          </a:p>
        </p:txBody>
      </p:sp>
      <p:pic>
        <p:nvPicPr>
          <p:cNvPr id="228" name="Google Shape;228;p30"/>
          <p:cNvPicPr preferRelativeResize="0"/>
          <p:nvPr/>
        </p:nvPicPr>
        <p:blipFill>
          <a:blip r:embed="rId3">
            <a:alphaModFix/>
          </a:blip>
          <a:stretch>
            <a:fillRect/>
          </a:stretch>
        </p:blipFill>
        <p:spPr>
          <a:xfrm>
            <a:off x="1797350" y="1421925"/>
            <a:ext cx="8103045" cy="5133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1"/>
          <p:cNvPicPr preferRelativeResize="0"/>
          <p:nvPr/>
        </p:nvPicPr>
        <p:blipFill rotWithShape="1">
          <a:blip r:embed="rId3">
            <a:alphaModFix/>
          </a:blip>
          <a:srcRect b="0" l="0" r="0" t="0"/>
          <a:stretch/>
        </p:blipFill>
        <p:spPr>
          <a:xfrm>
            <a:off x="993600" y="1145423"/>
            <a:ext cx="4631125" cy="4392953"/>
          </a:xfrm>
          <a:prstGeom prst="rect">
            <a:avLst/>
          </a:prstGeom>
          <a:noFill/>
          <a:ln>
            <a:noFill/>
          </a:ln>
        </p:spPr>
      </p:pic>
      <p:sp>
        <p:nvSpPr>
          <p:cNvPr id="235" name="Google Shape;235;p31"/>
          <p:cNvSpPr txBox="1"/>
          <p:nvPr/>
        </p:nvSpPr>
        <p:spPr>
          <a:xfrm>
            <a:off x="501800" y="-20250"/>
            <a:ext cx="113928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But more like a dance with many life domains… </a:t>
            </a:r>
            <a:endParaRPr b="1" sz="4400">
              <a:solidFill>
                <a:srgbClr val="0B5394"/>
              </a:solidFill>
              <a:latin typeface="Calibri"/>
              <a:ea typeface="Calibri"/>
              <a:cs typeface="Calibri"/>
              <a:sym typeface="Calibri"/>
            </a:endParaRPr>
          </a:p>
        </p:txBody>
      </p:sp>
      <p:sp>
        <p:nvSpPr>
          <p:cNvPr id="236" name="Google Shape;236;p31"/>
          <p:cNvSpPr/>
          <p:nvPr/>
        </p:nvSpPr>
        <p:spPr>
          <a:xfrm>
            <a:off x="7095803" y="31866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7" name="Google Shape;237;p31"/>
          <p:cNvSpPr/>
          <p:nvPr/>
        </p:nvSpPr>
        <p:spPr>
          <a:xfrm>
            <a:off x="8340203" y="31866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8" name="Google Shape;238;p31"/>
          <p:cNvSpPr/>
          <p:nvPr/>
        </p:nvSpPr>
        <p:spPr>
          <a:xfrm>
            <a:off x="7095803" y="18758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9" name="Google Shape;239;p31"/>
          <p:cNvSpPr/>
          <p:nvPr/>
        </p:nvSpPr>
        <p:spPr>
          <a:xfrm>
            <a:off x="8340203" y="18758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0" name="Google Shape;240;p31"/>
          <p:cNvSpPr/>
          <p:nvPr/>
        </p:nvSpPr>
        <p:spPr>
          <a:xfrm>
            <a:off x="8162351" y="2944052"/>
            <a:ext cx="983400" cy="9699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241" name="Google Shape;241;p31"/>
          <p:cNvGrpSpPr/>
          <p:nvPr/>
        </p:nvGrpSpPr>
        <p:grpSpPr>
          <a:xfrm>
            <a:off x="1761803" y="1799655"/>
            <a:ext cx="3073200" cy="3115850"/>
            <a:chOff x="7248203" y="2028255"/>
            <a:chExt cx="3073200" cy="3115850"/>
          </a:xfrm>
        </p:grpSpPr>
        <p:sp>
          <p:nvSpPr>
            <p:cNvPr id="242" name="Google Shape;242;p31"/>
            <p:cNvSpPr/>
            <p:nvPr/>
          </p:nvSpPr>
          <p:spPr>
            <a:xfrm>
              <a:off x="72482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3" name="Google Shape;243;p31"/>
            <p:cNvSpPr/>
            <p:nvPr/>
          </p:nvSpPr>
          <p:spPr>
            <a:xfrm>
              <a:off x="84926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4" name="Google Shape;244;p31"/>
            <p:cNvSpPr/>
            <p:nvPr/>
          </p:nvSpPr>
          <p:spPr>
            <a:xfrm>
              <a:off x="72482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5" name="Google Shape;245;p31"/>
            <p:cNvSpPr/>
            <p:nvPr/>
          </p:nvSpPr>
          <p:spPr>
            <a:xfrm>
              <a:off x="84926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6" name="Google Shape;246;p31"/>
            <p:cNvSpPr/>
            <p:nvPr/>
          </p:nvSpPr>
          <p:spPr>
            <a:xfrm>
              <a:off x="8314751" y="3096452"/>
              <a:ext cx="983400" cy="9699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247" name="Google Shape;247;p31"/>
          <p:cNvPicPr preferRelativeResize="0"/>
          <p:nvPr/>
        </p:nvPicPr>
        <p:blipFill rotWithShape="1">
          <a:blip r:embed="rId4">
            <a:alphaModFix/>
          </a:blip>
          <a:srcRect b="0" l="0" r="0" t="0"/>
          <a:stretch/>
        </p:blipFill>
        <p:spPr>
          <a:xfrm>
            <a:off x="4911438" y="4785426"/>
            <a:ext cx="2369125" cy="1910300"/>
          </a:xfrm>
          <a:prstGeom prst="rect">
            <a:avLst/>
          </a:prstGeom>
          <a:noFill/>
          <a:ln>
            <a:noFill/>
          </a:ln>
        </p:spPr>
      </p:pic>
      <p:sp>
        <p:nvSpPr>
          <p:cNvPr id="248" name="Google Shape;248;p31"/>
          <p:cNvSpPr/>
          <p:nvPr/>
        </p:nvSpPr>
        <p:spPr>
          <a:xfrm>
            <a:off x="7739653" y="25264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2"/>
          <p:cNvSpPr txBox="1"/>
          <p:nvPr/>
        </p:nvSpPr>
        <p:spPr>
          <a:xfrm>
            <a:off x="501800" y="-20250"/>
            <a:ext cx="113928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…a dance within and between relationships</a:t>
            </a:r>
            <a:endParaRPr b="1" sz="4400">
              <a:solidFill>
                <a:srgbClr val="0B5394"/>
              </a:solidFill>
              <a:latin typeface="Calibri"/>
              <a:ea typeface="Calibri"/>
              <a:cs typeface="Calibri"/>
              <a:sym typeface="Calibri"/>
            </a:endParaRPr>
          </a:p>
        </p:txBody>
      </p:sp>
      <p:sp>
        <p:nvSpPr>
          <p:cNvPr id="255" name="Google Shape;255;p32"/>
          <p:cNvSpPr txBox="1"/>
          <p:nvPr/>
        </p:nvSpPr>
        <p:spPr>
          <a:xfrm>
            <a:off x="393800" y="2140500"/>
            <a:ext cx="7439400" cy="21825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209550" lvl="0" marL="228600" rtl="0" algn="l">
              <a:lnSpc>
                <a:spcPct val="90000"/>
              </a:lnSpc>
              <a:spcBef>
                <a:spcPts val="0"/>
              </a:spcBef>
              <a:spcAft>
                <a:spcPts val="0"/>
              </a:spcAft>
              <a:buClr>
                <a:srgbClr val="1C4587"/>
              </a:buClr>
              <a:buSzPts val="2500"/>
              <a:buChar char="•"/>
            </a:pPr>
            <a:r>
              <a:rPr lang="en-US" sz="2500">
                <a:solidFill>
                  <a:srgbClr val="1C4587"/>
                </a:solidFill>
                <a:latin typeface="Calibri"/>
                <a:ea typeface="Calibri"/>
                <a:cs typeface="Calibri"/>
                <a:sym typeface="Calibri"/>
              </a:rPr>
              <a:t>Relationship with </a:t>
            </a:r>
            <a:r>
              <a:rPr lang="en-US" sz="2500">
                <a:solidFill>
                  <a:srgbClr val="E3760B"/>
                </a:solidFill>
                <a:latin typeface="Calibri"/>
                <a:ea typeface="Calibri"/>
                <a:cs typeface="Calibri"/>
                <a:sym typeface="Calibri"/>
              </a:rPr>
              <a:t>self</a:t>
            </a:r>
            <a:r>
              <a:rPr lang="en-US" sz="2500">
                <a:solidFill>
                  <a:srgbClr val="1C4587"/>
                </a:solidFill>
                <a:latin typeface="Calibri"/>
                <a:ea typeface="Calibri"/>
                <a:cs typeface="Calibri"/>
                <a:sym typeface="Calibri"/>
              </a:rPr>
              <a:t> </a:t>
            </a:r>
            <a:endParaRPr sz="2500">
              <a:solidFill>
                <a:srgbClr val="1C4587"/>
              </a:solidFill>
              <a:latin typeface="Calibri"/>
              <a:ea typeface="Calibri"/>
              <a:cs typeface="Calibri"/>
              <a:sym typeface="Calibri"/>
            </a:endParaRPr>
          </a:p>
          <a:p>
            <a:pPr indent="-209550" lvl="0" marL="228600" rtl="0" algn="l">
              <a:lnSpc>
                <a:spcPct val="90000"/>
              </a:lnSpc>
              <a:spcBef>
                <a:spcPts val="1000"/>
              </a:spcBef>
              <a:spcAft>
                <a:spcPts val="0"/>
              </a:spcAft>
              <a:buClr>
                <a:srgbClr val="1C4587"/>
              </a:buClr>
              <a:buSzPts val="2500"/>
              <a:buChar char="•"/>
            </a:pPr>
            <a:r>
              <a:rPr lang="en-US" sz="2500">
                <a:solidFill>
                  <a:srgbClr val="1C4587"/>
                </a:solidFill>
                <a:latin typeface="Calibri"/>
                <a:ea typeface="Calibri"/>
                <a:cs typeface="Calibri"/>
                <a:sym typeface="Calibri"/>
              </a:rPr>
              <a:t>Relationship with family, close friends, close support networks (</a:t>
            </a:r>
            <a:r>
              <a:rPr i="1" lang="en-US" sz="2500">
                <a:solidFill>
                  <a:srgbClr val="E3760B"/>
                </a:solidFill>
                <a:latin typeface="Calibri"/>
                <a:ea typeface="Calibri"/>
                <a:cs typeface="Calibri"/>
                <a:sym typeface="Calibri"/>
              </a:rPr>
              <a:t>Bonding</a:t>
            </a:r>
            <a:r>
              <a:rPr lang="en-US" sz="2500">
                <a:solidFill>
                  <a:srgbClr val="1C4587"/>
                </a:solidFill>
                <a:latin typeface="Calibri"/>
                <a:ea typeface="Calibri"/>
                <a:cs typeface="Calibri"/>
                <a:sym typeface="Calibri"/>
              </a:rPr>
              <a:t> social capital)</a:t>
            </a:r>
            <a:endParaRPr sz="2500">
              <a:solidFill>
                <a:srgbClr val="1C4587"/>
              </a:solidFill>
              <a:latin typeface="Calibri"/>
              <a:ea typeface="Calibri"/>
              <a:cs typeface="Calibri"/>
              <a:sym typeface="Calibri"/>
            </a:endParaRPr>
          </a:p>
          <a:p>
            <a:pPr indent="-209550" lvl="0" marL="228600" rtl="0" algn="l">
              <a:lnSpc>
                <a:spcPct val="90000"/>
              </a:lnSpc>
              <a:spcBef>
                <a:spcPts val="1000"/>
              </a:spcBef>
              <a:spcAft>
                <a:spcPts val="0"/>
              </a:spcAft>
              <a:buClr>
                <a:srgbClr val="1C4587"/>
              </a:buClr>
              <a:buSzPts val="2500"/>
              <a:buChar char="•"/>
            </a:pPr>
            <a:r>
              <a:rPr lang="en-US" sz="2500">
                <a:solidFill>
                  <a:srgbClr val="1C4587"/>
                </a:solidFill>
                <a:latin typeface="Calibri"/>
                <a:ea typeface="Calibri"/>
                <a:cs typeface="Calibri"/>
                <a:sym typeface="Calibri"/>
              </a:rPr>
              <a:t>The “getting things done” connections (including weak and dormant ties) (</a:t>
            </a:r>
            <a:r>
              <a:rPr i="1" lang="en-US" sz="2500">
                <a:solidFill>
                  <a:srgbClr val="E3760B"/>
                </a:solidFill>
                <a:latin typeface="Calibri"/>
                <a:ea typeface="Calibri"/>
                <a:cs typeface="Calibri"/>
                <a:sym typeface="Calibri"/>
              </a:rPr>
              <a:t>Bridging</a:t>
            </a:r>
            <a:r>
              <a:rPr lang="en-US" sz="2500">
                <a:solidFill>
                  <a:srgbClr val="1C4587"/>
                </a:solidFill>
                <a:latin typeface="Calibri"/>
                <a:ea typeface="Calibri"/>
                <a:cs typeface="Calibri"/>
                <a:sym typeface="Calibri"/>
              </a:rPr>
              <a:t> social capital)</a:t>
            </a:r>
            <a:endParaRPr sz="2500">
              <a:solidFill>
                <a:srgbClr val="1C4587"/>
              </a:solidFill>
              <a:latin typeface="Calibri"/>
              <a:ea typeface="Calibri"/>
              <a:cs typeface="Calibri"/>
              <a:sym typeface="Calibri"/>
            </a:endParaRPr>
          </a:p>
        </p:txBody>
      </p:sp>
      <p:sp>
        <p:nvSpPr>
          <p:cNvPr id="256" name="Google Shape;256;p32"/>
          <p:cNvSpPr/>
          <p:nvPr/>
        </p:nvSpPr>
        <p:spPr>
          <a:xfrm>
            <a:off x="9448799" y="2790842"/>
            <a:ext cx="1044900" cy="1044900"/>
          </a:xfrm>
          <a:prstGeom prst="ellipse">
            <a:avLst/>
          </a:prstGeom>
          <a:noFill/>
          <a:ln cap="flat" cmpd="sng" w="12700">
            <a:solidFill>
              <a:srgbClr val="E376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7" name="Google Shape;257;p32"/>
          <p:cNvSpPr/>
          <p:nvPr/>
        </p:nvSpPr>
        <p:spPr>
          <a:xfrm>
            <a:off x="9042400" y="2369106"/>
            <a:ext cx="1865100" cy="1866000"/>
          </a:xfrm>
          <a:prstGeom prst="ellipse">
            <a:avLst/>
          </a:prstGeom>
          <a:noFill/>
          <a:ln cap="flat" cmpd="sng" w="12700">
            <a:solidFill>
              <a:srgbClr val="E376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8" name="Google Shape;258;p32"/>
          <p:cNvSpPr/>
          <p:nvPr/>
        </p:nvSpPr>
        <p:spPr>
          <a:xfrm>
            <a:off x="8171543" y="1501894"/>
            <a:ext cx="3583500" cy="3608400"/>
          </a:xfrm>
          <a:prstGeom prst="ellipse">
            <a:avLst/>
          </a:prstGeom>
          <a:noFill/>
          <a:ln cap="flat" cmpd="sng" w="127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9" name="Google Shape;259;p32"/>
          <p:cNvSpPr txBox="1"/>
          <p:nvPr/>
        </p:nvSpPr>
        <p:spPr>
          <a:xfrm>
            <a:off x="9724570" y="3139184"/>
            <a:ext cx="609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self</a:t>
            </a:r>
            <a:endParaRPr sz="1800">
              <a:solidFill>
                <a:srgbClr val="000000"/>
              </a:solidFill>
              <a:latin typeface="Calibri"/>
              <a:ea typeface="Calibri"/>
              <a:cs typeface="Calibri"/>
              <a:sym typeface="Calibri"/>
            </a:endParaRPr>
          </a:p>
        </p:txBody>
      </p:sp>
      <p:sp>
        <p:nvSpPr>
          <p:cNvPr id="260" name="Google Shape;260;p32"/>
          <p:cNvSpPr txBox="1"/>
          <p:nvPr/>
        </p:nvSpPr>
        <p:spPr>
          <a:xfrm>
            <a:off x="9528629" y="3856858"/>
            <a:ext cx="914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bonding</a:t>
            </a:r>
            <a:endParaRPr sz="1600">
              <a:solidFill>
                <a:srgbClr val="000000"/>
              </a:solidFill>
              <a:latin typeface="Calibri"/>
              <a:ea typeface="Calibri"/>
              <a:cs typeface="Calibri"/>
              <a:sym typeface="Calibri"/>
            </a:endParaRPr>
          </a:p>
        </p:txBody>
      </p:sp>
      <p:sp>
        <p:nvSpPr>
          <p:cNvPr id="261" name="Google Shape;261;p32"/>
          <p:cNvSpPr txBox="1"/>
          <p:nvPr/>
        </p:nvSpPr>
        <p:spPr>
          <a:xfrm>
            <a:off x="9528628" y="4284471"/>
            <a:ext cx="914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bridging</a:t>
            </a:r>
            <a:endParaRPr sz="16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3"/>
          <p:cNvSpPr txBox="1"/>
          <p:nvPr/>
        </p:nvSpPr>
        <p:spPr>
          <a:xfrm>
            <a:off x="297375" y="94350"/>
            <a:ext cx="111699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…building awareness and practicing interrelated elements of life and wellness</a:t>
            </a:r>
            <a:endParaRPr b="1" sz="4400">
              <a:solidFill>
                <a:srgbClr val="1C4587"/>
              </a:solidFill>
              <a:latin typeface="Calibri"/>
              <a:ea typeface="Calibri"/>
              <a:cs typeface="Calibri"/>
              <a:sym typeface="Calibri"/>
            </a:endParaRPr>
          </a:p>
        </p:txBody>
      </p:sp>
      <p:pic>
        <p:nvPicPr>
          <p:cNvPr id="268" name="Google Shape;268;p33"/>
          <p:cNvPicPr preferRelativeResize="0"/>
          <p:nvPr/>
        </p:nvPicPr>
        <p:blipFill>
          <a:blip r:embed="rId3">
            <a:alphaModFix/>
          </a:blip>
          <a:stretch>
            <a:fillRect/>
          </a:stretch>
        </p:blipFill>
        <p:spPr>
          <a:xfrm>
            <a:off x="1943100" y="1524000"/>
            <a:ext cx="7696200" cy="5105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4"/>
          <p:cNvPicPr preferRelativeResize="0"/>
          <p:nvPr/>
        </p:nvPicPr>
        <p:blipFill rotWithShape="1">
          <a:blip r:embed="rId3">
            <a:alphaModFix/>
          </a:blip>
          <a:srcRect b="0" l="0" r="0" t="14690"/>
          <a:stretch/>
        </p:blipFill>
        <p:spPr>
          <a:xfrm>
            <a:off x="2089001" y="1489475"/>
            <a:ext cx="3433225" cy="3323999"/>
          </a:xfrm>
          <a:prstGeom prst="rect">
            <a:avLst/>
          </a:prstGeom>
          <a:noFill/>
          <a:ln>
            <a:noFill/>
          </a:ln>
        </p:spPr>
      </p:pic>
      <p:pic>
        <p:nvPicPr>
          <p:cNvPr id="275" name="Google Shape;275;p34"/>
          <p:cNvPicPr preferRelativeResize="0"/>
          <p:nvPr/>
        </p:nvPicPr>
        <p:blipFill>
          <a:blip r:embed="rId4">
            <a:alphaModFix/>
          </a:blip>
          <a:stretch>
            <a:fillRect/>
          </a:stretch>
        </p:blipFill>
        <p:spPr>
          <a:xfrm>
            <a:off x="6040225" y="3103624"/>
            <a:ext cx="3837814" cy="2958925"/>
          </a:xfrm>
          <a:prstGeom prst="rect">
            <a:avLst/>
          </a:prstGeom>
          <a:noFill/>
          <a:ln>
            <a:noFill/>
          </a:ln>
        </p:spPr>
      </p:pic>
      <p:sp>
        <p:nvSpPr>
          <p:cNvPr id="276" name="Google Shape;276;p34"/>
          <p:cNvSpPr txBox="1"/>
          <p:nvPr/>
        </p:nvSpPr>
        <p:spPr>
          <a:xfrm>
            <a:off x="297375" y="94350"/>
            <a:ext cx="111699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…an ongoing </a:t>
            </a:r>
            <a:r>
              <a:rPr b="1" lang="en-US" sz="4400">
                <a:solidFill>
                  <a:srgbClr val="1C4587"/>
                </a:solidFill>
                <a:latin typeface="Calibri"/>
                <a:ea typeface="Calibri"/>
                <a:cs typeface="Calibri"/>
                <a:sym typeface="Calibri"/>
              </a:rPr>
              <a:t>balancing act</a:t>
            </a:r>
            <a:endParaRPr b="1" sz="4400">
              <a:solidFill>
                <a:srgbClr val="1C4587"/>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5"/>
          <p:cNvPicPr preferRelativeResize="0"/>
          <p:nvPr/>
        </p:nvPicPr>
        <p:blipFill>
          <a:blip r:embed="rId3">
            <a:alphaModFix/>
          </a:blip>
          <a:stretch>
            <a:fillRect/>
          </a:stretch>
        </p:blipFill>
        <p:spPr>
          <a:xfrm>
            <a:off x="6855325" y="1713725"/>
            <a:ext cx="4194650" cy="3416151"/>
          </a:xfrm>
          <a:prstGeom prst="rect">
            <a:avLst/>
          </a:prstGeom>
          <a:noFill/>
          <a:ln>
            <a:noFill/>
          </a:ln>
        </p:spPr>
      </p:pic>
      <p:pic>
        <p:nvPicPr>
          <p:cNvPr id="283" name="Google Shape;283;p35"/>
          <p:cNvPicPr preferRelativeResize="0"/>
          <p:nvPr/>
        </p:nvPicPr>
        <p:blipFill>
          <a:blip r:embed="rId4">
            <a:alphaModFix/>
          </a:blip>
          <a:stretch>
            <a:fillRect/>
          </a:stretch>
        </p:blipFill>
        <p:spPr>
          <a:xfrm>
            <a:off x="947875" y="1713713"/>
            <a:ext cx="5073800" cy="3416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txBox="1"/>
          <p:nvPr/>
        </p:nvSpPr>
        <p:spPr>
          <a:xfrm>
            <a:off x="341325" y="1283875"/>
            <a:ext cx="11294700" cy="534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“[Digital wellness is a] deep self-exploration for understanding where we are in this life and our relationship with technology, or the relationship technology has with us…</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"…recognizing that as many things as we juggle at once…as many ways and as many different platforms we [use to] communicate...they all take their toll. Little by little but inevitably...they take their toll. [A]nd that impacts [us] in ways that -- unfortunately when it counts – are going to reveal themselves….</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"[S]o this is about going on a journey, not necessarily to take control of technology …[but to] realize that there's…a bigger opportunity for…[how we approach] management of day-to-day life and how [we] use technology in that life…."</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“[The goal is to]...get in front of </a:t>
            </a:r>
            <a:r>
              <a:rPr lang="en-US" sz="2100">
                <a:solidFill>
                  <a:schemeClr val="dk1"/>
                </a:solidFill>
              </a:rPr>
              <a:t>distractions</a:t>
            </a:r>
            <a:r>
              <a:rPr b="0" i="0" lang="en-US" sz="2100" u="none" cap="none" strike="noStrike">
                <a:solidFill>
                  <a:schemeClr val="dk1"/>
                </a:solidFill>
                <a:latin typeface="Arial"/>
                <a:ea typeface="Arial"/>
                <a:cs typeface="Arial"/>
                <a:sym typeface="Arial"/>
              </a:rPr>
              <a:t>, to get in front of all the potential that we might be missing today.”</a:t>
            </a:r>
            <a:endParaRPr b="0" i="0" sz="1500" u="none" cap="none" strike="noStrike">
              <a:solidFill>
                <a:schemeClr val="dk1"/>
              </a:solidFill>
              <a:latin typeface="Arial"/>
              <a:ea typeface="Arial"/>
              <a:cs typeface="Arial"/>
              <a:sym typeface="Arial"/>
            </a:endParaRPr>
          </a:p>
        </p:txBody>
      </p:sp>
      <p:sp>
        <p:nvSpPr>
          <p:cNvPr id="290" name="Google Shape;290;p36"/>
          <p:cNvSpPr txBox="1"/>
          <p:nvPr/>
        </p:nvSpPr>
        <p:spPr>
          <a:xfrm>
            <a:off x="838200" y="153224"/>
            <a:ext cx="10515600" cy="935700"/>
          </a:xfrm>
          <a:prstGeom prst="rect">
            <a:avLst/>
          </a:prstGeom>
          <a:noFill/>
          <a:ln cap="flat" cmpd="sng" w="9525">
            <a:solidFill>
              <a:srgbClr val="4472C4"/>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400"/>
              <a:buFont typeface="Calibri"/>
              <a:buNone/>
            </a:pPr>
            <a:r>
              <a:rPr b="1" lang="en-US" sz="4200">
                <a:solidFill>
                  <a:srgbClr val="31538F"/>
                </a:solidFill>
                <a:latin typeface="Calibri"/>
                <a:ea typeface="Calibri"/>
                <a:cs typeface="Calibri"/>
                <a:sym typeface="Calibri"/>
              </a:rPr>
              <a:t>Remember the </a:t>
            </a:r>
            <a:r>
              <a:rPr b="1" i="1" lang="en-US" sz="4200" u="none" cap="none" strike="noStrike">
                <a:solidFill>
                  <a:srgbClr val="31538F"/>
                </a:solidFill>
                <a:latin typeface="Calibri"/>
                <a:ea typeface="Calibri"/>
                <a:cs typeface="Calibri"/>
                <a:sym typeface="Calibri"/>
              </a:rPr>
              <a:t>both</a:t>
            </a:r>
            <a:r>
              <a:rPr b="1" i="0" lang="en-US" sz="4200" u="none" cap="none" strike="noStrike">
                <a:solidFill>
                  <a:srgbClr val="31538F"/>
                </a:solidFill>
                <a:latin typeface="Calibri"/>
                <a:ea typeface="Calibri"/>
                <a:cs typeface="Calibri"/>
                <a:sym typeface="Calibri"/>
              </a:rPr>
              <a:t> in this Brian Solis quote?</a:t>
            </a:r>
            <a:endParaRPr b="1" i="0" sz="4200" u="none" cap="none" strike="noStrike">
              <a:solidFill>
                <a:srgbClr val="31538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7"/>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Digital Well-being can be like a greased hump</a:t>
            </a:r>
            <a:endParaRPr b="1" sz="4400">
              <a:solidFill>
                <a:srgbClr val="1C4587"/>
              </a:solidFill>
              <a:latin typeface="Calibri"/>
              <a:ea typeface="Calibri"/>
              <a:cs typeface="Calibri"/>
              <a:sym typeface="Calibri"/>
            </a:endParaRPr>
          </a:p>
        </p:txBody>
      </p:sp>
      <p:pic>
        <p:nvPicPr>
          <p:cNvPr id="297" name="Google Shape;297;p37"/>
          <p:cNvPicPr preferRelativeResize="0"/>
          <p:nvPr/>
        </p:nvPicPr>
        <p:blipFill rotWithShape="1">
          <a:blip r:embed="rId3">
            <a:alphaModFix/>
          </a:blip>
          <a:srcRect b="6419" l="6975" r="4949" t="0"/>
          <a:stretch/>
        </p:blipFill>
        <p:spPr>
          <a:xfrm>
            <a:off x="3048000" y="1667250"/>
            <a:ext cx="5352574" cy="4242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ctrTitle"/>
          </p:nvPr>
        </p:nvSpPr>
        <p:spPr>
          <a:xfrm>
            <a:off x="4134217" y="5298464"/>
            <a:ext cx="36081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E3760B"/>
                </a:solidFill>
              </a:rPr>
            </a:br>
            <a:r>
              <a:rPr b="1" lang="en-US" sz="2800">
                <a:solidFill>
                  <a:srgbClr val="E3760B"/>
                </a:solidFill>
              </a:rPr>
              <a:t>Discussion #7</a:t>
            </a:r>
            <a:br>
              <a:rPr b="1" lang="en-US" sz="2800">
                <a:solidFill>
                  <a:srgbClr val="E3760B"/>
                </a:solidFill>
              </a:rPr>
            </a:br>
            <a:r>
              <a:rPr b="1" lang="en-US" sz="5400">
                <a:solidFill>
                  <a:srgbClr val="E3760B"/>
                </a:solidFill>
              </a:rPr>
              <a:t> </a:t>
            </a:r>
            <a:r>
              <a:rPr b="1" lang="en-US" sz="4800">
                <a:solidFill>
                  <a:srgbClr val="E3760B"/>
                </a:solidFill>
              </a:rPr>
              <a:t>Well-being</a:t>
            </a:r>
            <a:endParaRPr b="1" sz="5400">
              <a:solidFill>
                <a:srgbClr val="E3760B"/>
              </a:solidFill>
            </a:endParaRPr>
          </a:p>
        </p:txBody>
      </p:sp>
      <p:sp>
        <p:nvSpPr>
          <p:cNvPr id="145" name="Google Shape;145;p20"/>
          <p:cNvSpPr txBox="1"/>
          <p:nvPr/>
        </p:nvSpPr>
        <p:spPr>
          <a:xfrm>
            <a:off x="1175657" y="406385"/>
            <a:ext cx="9768000" cy="1279800"/>
          </a:xfrm>
          <a:prstGeom prst="rect">
            <a:avLst/>
          </a:prstGeom>
          <a:solidFill>
            <a:schemeClr val="lt1"/>
          </a:solid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0" lang="en-US" sz="5400" u="none" cap="none" strike="noStrike">
                <a:solidFill>
                  <a:srgbClr val="1C4587"/>
                </a:solidFill>
                <a:latin typeface="Calibri"/>
                <a:ea typeface="Calibri"/>
                <a:cs typeface="Calibri"/>
                <a:sym typeface="Calibri"/>
              </a:rPr>
              <a:t>Bringing Digital Wellness Home</a:t>
            </a:r>
            <a:endParaRPr>
              <a:solidFill>
                <a:srgbClr val="1C4587"/>
              </a:solidFill>
            </a:endParaRPr>
          </a:p>
        </p:txBody>
      </p:sp>
      <p:pic>
        <p:nvPicPr>
          <p:cNvPr id="146" name="Google Shape;146;p20"/>
          <p:cNvPicPr preferRelativeResize="0"/>
          <p:nvPr/>
        </p:nvPicPr>
        <p:blipFill rotWithShape="1">
          <a:blip r:embed="rId3">
            <a:alphaModFix/>
          </a:blip>
          <a:srcRect b="0" l="0" r="0" t="0"/>
          <a:stretch/>
        </p:blipFill>
        <p:spPr>
          <a:xfrm>
            <a:off x="4255038" y="1767896"/>
            <a:ext cx="3366530" cy="344886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8"/>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Inverted U theory or Yerkes-Dodson law</a:t>
            </a:r>
            <a:endParaRPr b="1" sz="4400">
              <a:solidFill>
                <a:srgbClr val="1C4587"/>
              </a:solidFill>
              <a:latin typeface="Calibri"/>
              <a:ea typeface="Calibri"/>
              <a:cs typeface="Calibri"/>
              <a:sym typeface="Calibri"/>
            </a:endParaRPr>
          </a:p>
        </p:txBody>
      </p:sp>
      <p:pic>
        <p:nvPicPr>
          <p:cNvPr id="304" name="Google Shape;304;p38"/>
          <p:cNvPicPr preferRelativeResize="0"/>
          <p:nvPr/>
        </p:nvPicPr>
        <p:blipFill>
          <a:blip r:embed="rId3">
            <a:alphaModFix/>
          </a:blip>
          <a:stretch>
            <a:fillRect/>
          </a:stretch>
        </p:blipFill>
        <p:spPr>
          <a:xfrm>
            <a:off x="2394650" y="1704425"/>
            <a:ext cx="6945502" cy="5056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9"/>
          <p:cNvSpPr/>
          <p:nvPr/>
        </p:nvSpPr>
        <p:spPr>
          <a:xfrm>
            <a:off x="537029" y="3617684"/>
            <a:ext cx="11045400" cy="754800"/>
          </a:xfrm>
          <a:prstGeom prst="lef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11" name="Google Shape;311;p39"/>
          <p:cNvPicPr preferRelativeResize="0"/>
          <p:nvPr/>
        </p:nvPicPr>
        <p:blipFill>
          <a:blip r:embed="rId3">
            <a:alphaModFix/>
          </a:blip>
          <a:stretch>
            <a:fillRect/>
          </a:stretch>
        </p:blipFill>
        <p:spPr>
          <a:xfrm>
            <a:off x="152375" y="750209"/>
            <a:ext cx="3211880" cy="2866516"/>
          </a:xfrm>
          <a:prstGeom prst="rect">
            <a:avLst/>
          </a:prstGeom>
          <a:noFill/>
          <a:ln>
            <a:noFill/>
          </a:ln>
        </p:spPr>
      </p:pic>
      <p:pic>
        <p:nvPicPr>
          <p:cNvPr id="312" name="Google Shape;312;p39"/>
          <p:cNvPicPr preferRelativeResize="0"/>
          <p:nvPr/>
        </p:nvPicPr>
        <p:blipFill>
          <a:blip r:embed="rId4">
            <a:alphaModFix/>
          </a:blip>
          <a:stretch>
            <a:fillRect/>
          </a:stretch>
        </p:blipFill>
        <p:spPr>
          <a:xfrm>
            <a:off x="8510475" y="4717725"/>
            <a:ext cx="3601901" cy="1631050"/>
          </a:xfrm>
          <a:prstGeom prst="rect">
            <a:avLst/>
          </a:prstGeom>
          <a:noFill/>
          <a:ln>
            <a:noFill/>
          </a:ln>
        </p:spPr>
      </p:pic>
      <p:pic>
        <p:nvPicPr>
          <p:cNvPr id="313" name="Google Shape;313;p39"/>
          <p:cNvPicPr preferRelativeResize="0"/>
          <p:nvPr/>
        </p:nvPicPr>
        <p:blipFill>
          <a:blip r:embed="rId5">
            <a:alphaModFix/>
          </a:blip>
          <a:stretch>
            <a:fillRect/>
          </a:stretch>
        </p:blipFill>
        <p:spPr>
          <a:xfrm>
            <a:off x="8955276" y="1538875"/>
            <a:ext cx="2712311" cy="1817650"/>
          </a:xfrm>
          <a:prstGeom prst="rect">
            <a:avLst/>
          </a:prstGeom>
          <a:noFill/>
          <a:ln>
            <a:noFill/>
          </a:ln>
        </p:spPr>
      </p:pic>
      <p:pic>
        <p:nvPicPr>
          <p:cNvPr id="314" name="Google Shape;314;p39"/>
          <p:cNvPicPr preferRelativeResize="0"/>
          <p:nvPr/>
        </p:nvPicPr>
        <p:blipFill>
          <a:blip r:embed="rId6">
            <a:alphaModFix/>
          </a:blip>
          <a:stretch>
            <a:fillRect/>
          </a:stretch>
        </p:blipFill>
        <p:spPr>
          <a:xfrm>
            <a:off x="390776" y="4586875"/>
            <a:ext cx="2517050" cy="2096426"/>
          </a:xfrm>
          <a:prstGeom prst="rect">
            <a:avLst/>
          </a:prstGeom>
          <a:noFill/>
          <a:ln>
            <a:noFill/>
          </a:ln>
        </p:spPr>
      </p:pic>
      <p:sp>
        <p:nvSpPr>
          <p:cNvPr id="315" name="Google Shape;315;p39"/>
          <p:cNvSpPr txBox="1"/>
          <p:nvPr/>
        </p:nvSpPr>
        <p:spPr>
          <a:xfrm>
            <a:off x="1066825" y="-4797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Consider a </a:t>
            </a:r>
            <a:r>
              <a:rPr b="1" lang="en-US" sz="4400">
                <a:solidFill>
                  <a:srgbClr val="1C4587"/>
                </a:solidFill>
                <a:latin typeface="Calibri"/>
                <a:ea typeface="Calibri"/>
                <a:cs typeface="Calibri"/>
                <a:sym typeface="Calibri"/>
              </a:rPr>
              <a:t>continuum</a:t>
            </a:r>
            <a:endParaRPr b="1" sz="4400">
              <a:solidFill>
                <a:srgbClr val="1C4587"/>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0"/>
          <p:cNvSpPr/>
          <p:nvPr/>
        </p:nvSpPr>
        <p:spPr>
          <a:xfrm>
            <a:off x="537029" y="3008084"/>
            <a:ext cx="11045400" cy="754800"/>
          </a:xfrm>
          <a:prstGeom prst="lef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22" name="Google Shape;322;p40"/>
          <p:cNvPicPr preferRelativeResize="0"/>
          <p:nvPr/>
        </p:nvPicPr>
        <p:blipFill>
          <a:blip r:embed="rId3">
            <a:alphaModFix amt="29000"/>
          </a:blip>
          <a:stretch>
            <a:fillRect/>
          </a:stretch>
        </p:blipFill>
        <p:spPr>
          <a:xfrm>
            <a:off x="152375" y="140609"/>
            <a:ext cx="3211880" cy="2866516"/>
          </a:xfrm>
          <a:prstGeom prst="rect">
            <a:avLst/>
          </a:prstGeom>
          <a:noFill/>
          <a:ln>
            <a:noFill/>
          </a:ln>
        </p:spPr>
      </p:pic>
      <p:pic>
        <p:nvPicPr>
          <p:cNvPr id="323" name="Google Shape;323;p40"/>
          <p:cNvPicPr preferRelativeResize="0"/>
          <p:nvPr/>
        </p:nvPicPr>
        <p:blipFill>
          <a:blip r:embed="rId4">
            <a:alphaModFix amt="23000"/>
          </a:blip>
          <a:stretch>
            <a:fillRect/>
          </a:stretch>
        </p:blipFill>
        <p:spPr>
          <a:xfrm>
            <a:off x="8510475" y="4108125"/>
            <a:ext cx="3601901" cy="1631050"/>
          </a:xfrm>
          <a:prstGeom prst="rect">
            <a:avLst/>
          </a:prstGeom>
          <a:noFill/>
          <a:ln>
            <a:noFill/>
          </a:ln>
        </p:spPr>
      </p:pic>
      <p:pic>
        <p:nvPicPr>
          <p:cNvPr id="324" name="Google Shape;324;p40"/>
          <p:cNvPicPr preferRelativeResize="0"/>
          <p:nvPr/>
        </p:nvPicPr>
        <p:blipFill>
          <a:blip r:embed="rId5">
            <a:alphaModFix amt="24000"/>
          </a:blip>
          <a:stretch>
            <a:fillRect/>
          </a:stretch>
        </p:blipFill>
        <p:spPr>
          <a:xfrm>
            <a:off x="8955276" y="929275"/>
            <a:ext cx="2712311" cy="1817650"/>
          </a:xfrm>
          <a:prstGeom prst="rect">
            <a:avLst/>
          </a:prstGeom>
          <a:noFill/>
          <a:ln>
            <a:noFill/>
          </a:ln>
        </p:spPr>
      </p:pic>
      <p:pic>
        <p:nvPicPr>
          <p:cNvPr id="325" name="Google Shape;325;p40"/>
          <p:cNvPicPr preferRelativeResize="0"/>
          <p:nvPr/>
        </p:nvPicPr>
        <p:blipFill>
          <a:blip r:embed="rId6">
            <a:alphaModFix amt="24000"/>
          </a:blip>
          <a:stretch>
            <a:fillRect/>
          </a:stretch>
        </p:blipFill>
        <p:spPr>
          <a:xfrm>
            <a:off x="466976" y="3977275"/>
            <a:ext cx="2517050" cy="2096426"/>
          </a:xfrm>
          <a:prstGeom prst="rect">
            <a:avLst/>
          </a:prstGeom>
          <a:noFill/>
          <a:ln>
            <a:noFill/>
          </a:ln>
        </p:spPr>
      </p:pic>
      <p:pic>
        <p:nvPicPr>
          <p:cNvPr id="326" name="Google Shape;326;p40"/>
          <p:cNvPicPr preferRelativeResize="0"/>
          <p:nvPr/>
        </p:nvPicPr>
        <p:blipFill rotWithShape="1">
          <a:blip r:embed="rId7">
            <a:alphaModFix/>
          </a:blip>
          <a:srcRect b="0" l="4288" r="3281" t="0"/>
          <a:stretch/>
        </p:blipFill>
        <p:spPr>
          <a:xfrm>
            <a:off x="3821400" y="792100"/>
            <a:ext cx="4231937" cy="50276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1"/>
          <p:cNvSpPr/>
          <p:nvPr/>
        </p:nvSpPr>
        <p:spPr>
          <a:xfrm>
            <a:off x="9673000" y="1282402"/>
            <a:ext cx="2257800" cy="2291400"/>
          </a:xfrm>
          <a:prstGeom prst="rect">
            <a:avLst/>
          </a:prstGeom>
          <a:noFill/>
          <a:ln cap="flat"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292929"/>
                </a:solidFill>
                <a:latin typeface="Arial"/>
                <a:ea typeface="Arial"/>
                <a:cs typeface="Arial"/>
                <a:sym typeface="Arial"/>
              </a:rPr>
              <a:t>“Lost souls are not that different from those in the zone. The zone is enjoyable. But when that joy becomes an obsession one becomes disconnected from life.”</a:t>
            </a:r>
            <a:endParaRPr b="0" i="0" sz="1600" u="none" cap="none" strike="noStrike">
              <a:solidFill>
                <a:srgbClr val="000000"/>
              </a:solidFill>
              <a:latin typeface="Calibri"/>
              <a:ea typeface="Calibri"/>
              <a:cs typeface="Calibri"/>
              <a:sym typeface="Calibri"/>
            </a:endParaRPr>
          </a:p>
        </p:txBody>
      </p:sp>
      <p:sp>
        <p:nvSpPr>
          <p:cNvPr id="333" name="Google Shape;333;p41"/>
          <p:cNvSpPr/>
          <p:nvPr/>
        </p:nvSpPr>
        <p:spPr>
          <a:xfrm>
            <a:off x="537029" y="3693884"/>
            <a:ext cx="11045400" cy="754800"/>
          </a:xfrm>
          <a:prstGeom prst="lef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34" name="Google Shape;334;p41"/>
          <p:cNvPicPr preferRelativeResize="0"/>
          <p:nvPr/>
        </p:nvPicPr>
        <p:blipFill rotWithShape="1">
          <a:blip r:embed="rId3">
            <a:alphaModFix/>
          </a:blip>
          <a:srcRect b="0" l="0" r="0" t="0"/>
          <a:stretch/>
        </p:blipFill>
        <p:spPr>
          <a:xfrm>
            <a:off x="3028643" y="4197865"/>
            <a:ext cx="2290842" cy="1570335"/>
          </a:xfrm>
          <a:prstGeom prst="rect">
            <a:avLst/>
          </a:prstGeom>
          <a:noFill/>
          <a:ln>
            <a:noFill/>
          </a:ln>
        </p:spPr>
      </p:pic>
      <p:sp>
        <p:nvSpPr>
          <p:cNvPr id="335" name="Google Shape;335;p41"/>
          <p:cNvSpPr/>
          <p:nvPr/>
        </p:nvSpPr>
        <p:spPr>
          <a:xfrm>
            <a:off x="3285909" y="5950425"/>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a:solidFill>
                  <a:srgbClr val="292929"/>
                </a:solidFill>
              </a:rPr>
              <a:t>Shallow </a:t>
            </a:r>
            <a:r>
              <a:rPr b="1" i="1" lang="en-US" sz="1800">
                <a:solidFill>
                  <a:srgbClr val="292929"/>
                </a:solidFill>
              </a:rPr>
              <a:t>Work</a:t>
            </a:r>
            <a:endParaRPr b="1" i="1" sz="1800">
              <a:solidFill>
                <a:srgbClr val="292929"/>
              </a:solidFill>
            </a:endParaRPr>
          </a:p>
          <a:p>
            <a:pPr indent="0" lvl="0" marL="0" marR="0" rtl="0" algn="ctr">
              <a:lnSpc>
                <a:spcPct val="100000"/>
              </a:lnSpc>
              <a:spcBef>
                <a:spcPts val="0"/>
              </a:spcBef>
              <a:spcAft>
                <a:spcPts val="0"/>
              </a:spcAft>
              <a:buClr>
                <a:srgbClr val="000000"/>
              </a:buClr>
              <a:buSzPts val="1800"/>
              <a:buFont typeface="Arial"/>
              <a:buNone/>
            </a:pPr>
            <a:r>
              <a:t/>
            </a:r>
            <a:endParaRPr b="1" i="1" sz="1800">
              <a:solidFill>
                <a:srgbClr val="292929"/>
              </a:solidFill>
            </a:endParaRPr>
          </a:p>
          <a:p>
            <a:pPr indent="0" lvl="0" marL="0" marR="0" rtl="0" algn="ctr">
              <a:lnSpc>
                <a:spcPct val="100000"/>
              </a:lnSpc>
              <a:spcBef>
                <a:spcPts val="0"/>
              </a:spcBef>
              <a:spcAft>
                <a:spcPts val="0"/>
              </a:spcAft>
              <a:buClr>
                <a:srgbClr val="000000"/>
              </a:buClr>
              <a:buSzPts val="1800"/>
              <a:buFont typeface="Arial"/>
              <a:buNone/>
            </a:pPr>
            <a:r>
              <a:t/>
            </a:r>
            <a:endParaRPr b="1" i="1" sz="1800">
              <a:solidFill>
                <a:srgbClr val="292929"/>
              </a:solidFill>
            </a:endParaRPr>
          </a:p>
        </p:txBody>
      </p:sp>
      <p:pic>
        <p:nvPicPr>
          <p:cNvPr id="336" name="Google Shape;336;p41"/>
          <p:cNvPicPr preferRelativeResize="0"/>
          <p:nvPr/>
        </p:nvPicPr>
        <p:blipFill rotWithShape="1">
          <a:blip r:embed="rId4">
            <a:alphaModFix/>
          </a:blip>
          <a:srcRect b="0" l="0" r="0" t="0"/>
          <a:stretch/>
        </p:blipFill>
        <p:spPr>
          <a:xfrm>
            <a:off x="261113" y="1731661"/>
            <a:ext cx="2108343" cy="1407885"/>
          </a:xfrm>
          <a:prstGeom prst="rect">
            <a:avLst/>
          </a:prstGeom>
          <a:noFill/>
          <a:ln>
            <a:noFill/>
          </a:ln>
        </p:spPr>
      </p:pic>
      <p:sp>
        <p:nvSpPr>
          <p:cNvPr id="337" name="Google Shape;337;p41"/>
          <p:cNvSpPr/>
          <p:nvPr/>
        </p:nvSpPr>
        <p:spPr>
          <a:xfrm>
            <a:off x="261113" y="3139547"/>
            <a:ext cx="19473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Distraction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/Fragmentation</a:t>
            </a:r>
            <a:endParaRPr b="1" i="0" sz="1800" u="none" cap="none" strike="noStrike">
              <a:solidFill>
                <a:srgbClr val="000000"/>
              </a:solidFill>
              <a:latin typeface="Calibri"/>
              <a:ea typeface="Calibri"/>
              <a:cs typeface="Calibri"/>
              <a:sym typeface="Calibri"/>
            </a:endParaRPr>
          </a:p>
        </p:txBody>
      </p:sp>
      <p:pic>
        <p:nvPicPr>
          <p:cNvPr id="338" name="Google Shape;338;p41"/>
          <p:cNvPicPr preferRelativeResize="0"/>
          <p:nvPr/>
        </p:nvPicPr>
        <p:blipFill rotWithShape="1">
          <a:blip r:embed="rId5">
            <a:alphaModFix/>
          </a:blip>
          <a:srcRect b="0" l="0" r="0" t="0"/>
          <a:stretch/>
        </p:blipFill>
        <p:spPr>
          <a:xfrm>
            <a:off x="6563675" y="1934026"/>
            <a:ext cx="1947139" cy="2137229"/>
          </a:xfrm>
          <a:prstGeom prst="rect">
            <a:avLst/>
          </a:prstGeom>
          <a:noFill/>
          <a:ln>
            <a:noFill/>
          </a:ln>
        </p:spPr>
      </p:pic>
      <p:sp>
        <p:nvSpPr>
          <p:cNvPr id="339" name="Google Shape;339;p41"/>
          <p:cNvSpPr/>
          <p:nvPr/>
        </p:nvSpPr>
        <p:spPr>
          <a:xfrm>
            <a:off x="6563675" y="4477159"/>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Deep Work</a:t>
            </a:r>
            <a:endParaRPr b="1" i="1" sz="1800" u="none" cap="none" strike="noStrike">
              <a:solidFill>
                <a:srgbClr val="29292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1" sz="1800">
              <a:solidFill>
                <a:srgbClr val="292929"/>
              </a:solidFill>
            </a:endParaRPr>
          </a:p>
          <a:p>
            <a:pPr indent="0" lvl="0" marL="0" marR="0" rtl="0" algn="ctr">
              <a:lnSpc>
                <a:spcPct val="100000"/>
              </a:lnSpc>
              <a:spcBef>
                <a:spcPts val="0"/>
              </a:spcBef>
              <a:spcAft>
                <a:spcPts val="0"/>
              </a:spcAft>
              <a:buClr>
                <a:srgbClr val="000000"/>
              </a:buClr>
              <a:buSzPts val="1800"/>
              <a:buFont typeface="Arial"/>
              <a:buNone/>
            </a:pPr>
            <a:r>
              <a:t/>
            </a:r>
            <a:endParaRPr b="1" i="1" sz="1800">
              <a:solidFill>
                <a:srgbClr val="292929"/>
              </a:solidFill>
            </a:endParaRPr>
          </a:p>
        </p:txBody>
      </p:sp>
      <p:pic>
        <p:nvPicPr>
          <p:cNvPr id="340" name="Google Shape;340;p41"/>
          <p:cNvPicPr preferRelativeResize="0"/>
          <p:nvPr/>
        </p:nvPicPr>
        <p:blipFill rotWithShape="1">
          <a:blip r:embed="rId6">
            <a:alphaModFix/>
          </a:blip>
          <a:srcRect b="0" l="0" r="0" t="0"/>
          <a:stretch/>
        </p:blipFill>
        <p:spPr>
          <a:xfrm>
            <a:off x="10216243" y="4477146"/>
            <a:ext cx="1366157" cy="1842590"/>
          </a:xfrm>
          <a:prstGeom prst="rect">
            <a:avLst/>
          </a:prstGeom>
          <a:noFill/>
          <a:ln>
            <a:noFill/>
          </a:ln>
        </p:spPr>
      </p:pic>
      <p:sp>
        <p:nvSpPr>
          <p:cNvPr id="341" name="Google Shape;341;p41"/>
          <p:cNvSpPr txBox="1"/>
          <p:nvPr/>
        </p:nvSpPr>
        <p:spPr>
          <a:xfrm>
            <a:off x="1066825" y="-4797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 could use continuums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 for different modules, e.g.,</a:t>
            </a:r>
            <a:endParaRPr b="1" sz="4400">
              <a:solidFill>
                <a:srgbClr val="1C4587"/>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2"/>
          <p:cNvSpPr txBox="1"/>
          <p:nvPr/>
        </p:nvSpPr>
        <p:spPr>
          <a:xfrm>
            <a:off x="2741350" y="76200"/>
            <a:ext cx="6709200" cy="9849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Aristotle: The Golden Mean</a:t>
            </a:r>
            <a:endParaRPr b="1" sz="4400">
              <a:solidFill>
                <a:srgbClr val="1C4587"/>
              </a:solidFill>
              <a:latin typeface="Calibri"/>
              <a:ea typeface="Calibri"/>
              <a:cs typeface="Calibri"/>
              <a:sym typeface="Calibri"/>
            </a:endParaRPr>
          </a:p>
        </p:txBody>
      </p:sp>
      <p:sp>
        <p:nvSpPr>
          <p:cNvPr id="348" name="Google Shape;348;p42"/>
          <p:cNvSpPr txBox="1"/>
          <p:nvPr/>
        </p:nvSpPr>
        <p:spPr>
          <a:xfrm>
            <a:off x="4311800" y="1488825"/>
            <a:ext cx="7229700" cy="4517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lang="en-US" sz="3000">
                <a:latin typeface="Calibri"/>
                <a:ea typeface="Calibri"/>
                <a:cs typeface="Calibri"/>
                <a:sym typeface="Calibri"/>
              </a:rPr>
              <a:t>"[I]n [passion and action] there is excess, defect, and the intermediate….</a:t>
            </a:r>
            <a:endParaRPr sz="3000">
              <a:latin typeface="Calibri"/>
              <a:ea typeface="Calibri"/>
              <a:cs typeface="Calibri"/>
              <a:sym typeface="Calibri"/>
            </a:endParaRPr>
          </a:p>
          <a:p>
            <a:pPr indent="0" lvl="0" marL="0" rtl="0" algn="ctr">
              <a:lnSpc>
                <a:spcPct val="115000"/>
              </a:lnSpc>
              <a:spcBef>
                <a:spcPts val="1200"/>
              </a:spcBef>
              <a:spcAft>
                <a:spcPts val="1200"/>
              </a:spcAft>
              <a:buNone/>
            </a:pPr>
            <a:r>
              <a:rPr lang="en-US" sz="3000">
                <a:latin typeface="Calibri"/>
                <a:ea typeface="Calibri"/>
                <a:cs typeface="Calibri"/>
                <a:sym typeface="Calibri"/>
              </a:rPr>
              <a:t>"Virtue, then, is a state of character concerned with choice, lying in a mean, i.e. the mean relative to us, this being determined by a rational principle, and by that principle by which the man of practical wisdom would determine it."  </a:t>
            </a:r>
            <a:endParaRPr sz="3000">
              <a:latin typeface="Calibri"/>
              <a:ea typeface="Calibri"/>
              <a:cs typeface="Calibri"/>
              <a:sym typeface="Calibri"/>
            </a:endParaRPr>
          </a:p>
        </p:txBody>
      </p:sp>
      <p:pic>
        <p:nvPicPr>
          <p:cNvPr id="349" name="Google Shape;349;p42"/>
          <p:cNvPicPr preferRelativeResize="0"/>
          <p:nvPr/>
        </p:nvPicPr>
        <p:blipFill>
          <a:blip r:embed="rId3">
            <a:alphaModFix/>
          </a:blip>
          <a:stretch>
            <a:fillRect/>
          </a:stretch>
        </p:blipFill>
        <p:spPr>
          <a:xfrm>
            <a:off x="171000" y="1184025"/>
            <a:ext cx="3752206" cy="5056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3"/>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Practicing Wisdom/Wise Reasoning</a:t>
            </a:r>
            <a:endParaRPr b="1" sz="4400">
              <a:solidFill>
                <a:srgbClr val="1C4587"/>
              </a:solidFill>
              <a:latin typeface="Calibri"/>
              <a:ea typeface="Calibri"/>
              <a:cs typeface="Calibri"/>
              <a:sym typeface="Calibri"/>
            </a:endParaRPr>
          </a:p>
        </p:txBody>
      </p:sp>
      <p:sp>
        <p:nvSpPr>
          <p:cNvPr id="356" name="Google Shape;356;p43"/>
          <p:cNvSpPr txBox="1"/>
          <p:nvPr/>
        </p:nvSpPr>
        <p:spPr>
          <a:xfrm>
            <a:off x="960750" y="6483500"/>
            <a:ext cx="981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https://www.researchgate.net/publication/301821371_Wise_Reasoning_in_the_Face_of_Everyday_Life_Challenges</a:t>
            </a:r>
            <a:endParaRPr/>
          </a:p>
        </p:txBody>
      </p:sp>
      <p:pic>
        <p:nvPicPr>
          <p:cNvPr id="357" name="Google Shape;357;p43"/>
          <p:cNvPicPr preferRelativeResize="0"/>
          <p:nvPr/>
        </p:nvPicPr>
        <p:blipFill>
          <a:blip r:embed="rId3">
            <a:alphaModFix/>
          </a:blip>
          <a:stretch>
            <a:fillRect/>
          </a:stretch>
        </p:blipFill>
        <p:spPr>
          <a:xfrm>
            <a:off x="2385388" y="1648650"/>
            <a:ext cx="6964025" cy="4682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4"/>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Think/Write:</a:t>
            </a:r>
            <a:endParaRPr b="1" sz="44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What devices/tools/apps do you use most?</a:t>
            </a:r>
            <a:endParaRPr b="1" sz="4400">
              <a:solidFill>
                <a:srgbClr val="1C4587"/>
              </a:solidFill>
              <a:latin typeface="Calibri"/>
              <a:ea typeface="Calibri"/>
              <a:cs typeface="Calibri"/>
              <a:sym typeface="Calibri"/>
            </a:endParaRPr>
          </a:p>
        </p:txBody>
      </p:sp>
      <p:pic>
        <p:nvPicPr>
          <p:cNvPr id="364" name="Google Shape;364;p44"/>
          <p:cNvPicPr preferRelativeResize="0"/>
          <p:nvPr/>
        </p:nvPicPr>
        <p:blipFill rotWithShape="1">
          <a:blip r:embed="rId3">
            <a:alphaModFix/>
          </a:blip>
          <a:srcRect b="0" l="0" r="0" t="0"/>
          <a:stretch/>
        </p:blipFill>
        <p:spPr>
          <a:xfrm>
            <a:off x="444844" y="2142588"/>
            <a:ext cx="3419733" cy="2482958"/>
          </a:xfrm>
          <a:prstGeom prst="rect">
            <a:avLst/>
          </a:prstGeom>
          <a:noFill/>
          <a:ln>
            <a:noFill/>
          </a:ln>
        </p:spPr>
      </p:pic>
      <p:pic>
        <p:nvPicPr>
          <p:cNvPr id="365" name="Google Shape;365;p44"/>
          <p:cNvPicPr preferRelativeResize="0"/>
          <p:nvPr/>
        </p:nvPicPr>
        <p:blipFill rotWithShape="1">
          <a:blip r:embed="rId4">
            <a:alphaModFix/>
          </a:blip>
          <a:srcRect b="0" l="0" r="0" t="0"/>
          <a:stretch/>
        </p:blipFill>
        <p:spPr>
          <a:xfrm>
            <a:off x="6413156" y="3946446"/>
            <a:ext cx="4407244" cy="2695290"/>
          </a:xfrm>
          <a:prstGeom prst="rect">
            <a:avLst/>
          </a:prstGeom>
          <a:noFill/>
          <a:ln>
            <a:noFill/>
          </a:ln>
        </p:spPr>
      </p:pic>
      <p:pic>
        <p:nvPicPr>
          <p:cNvPr id="366" name="Google Shape;366;p44"/>
          <p:cNvPicPr preferRelativeResize="0"/>
          <p:nvPr/>
        </p:nvPicPr>
        <p:blipFill rotWithShape="1">
          <a:blip r:embed="rId5">
            <a:alphaModFix/>
          </a:blip>
          <a:srcRect b="0" l="0" r="0" t="0"/>
          <a:stretch/>
        </p:blipFill>
        <p:spPr>
          <a:xfrm>
            <a:off x="3389748" y="4147949"/>
            <a:ext cx="1749118" cy="2479391"/>
          </a:xfrm>
          <a:prstGeom prst="rect">
            <a:avLst/>
          </a:prstGeom>
          <a:noFill/>
          <a:ln>
            <a:noFill/>
          </a:ln>
        </p:spPr>
      </p:pic>
      <p:pic>
        <p:nvPicPr>
          <p:cNvPr id="367" name="Google Shape;367;p44"/>
          <p:cNvPicPr preferRelativeResize="0"/>
          <p:nvPr/>
        </p:nvPicPr>
        <p:blipFill rotWithShape="1">
          <a:blip r:embed="rId6">
            <a:alphaModFix/>
          </a:blip>
          <a:srcRect b="0" l="0" r="0" t="0"/>
          <a:stretch/>
        </p:blipFill>
        <p:spPr>
          <a:xfrm>
            <a:off x="8353168" y="1866425"/>
            <a:ext cx="3295476" cy="1848469"/>
          </a:xfrm>
          <a:prstGeom prst="rect">
            <a:avLst/>
          </a:prstGeom>
          <a:noFill/>
          <a:ln>
            <a:noFill/>
          </a:ln>
        </p:spPr>
      </p:pic>
      <p:pic>
        <p:nvPicPr>
          <p:cNvPr id="368" name="Google Shape;368;p44"/>
          <p:cNvPicPr preferRelativeResize="0"/>
          <p:nvPr/>
        </p:nvPicPr>
        <p:blipFill rotWithShape="1">
          <a:blip r:embed="rId7">
            <a:alphaModFix/>
          </a:blip>
          <a:srcRect b="0" l="0" r="0" t="0"/>
          <a:stretch/>
        </p:blipFill>
        <p:spPr>
          <a:xfrm>
            <a:off x="4569855" y="2025041"/>
            <a:ext cx="3078034" cy="1516047"/>
          </a:xfrm>
          <a:prstGeom prst="rect">
            <a:avLst/>
          </a:prstGeom>
          <a:noFill/>
          <a:ln>
            <a:noFill/>
          </a:ln>
        </p:spPr>
      </p:pic>
      <p:pic>
        <p:nvPicPr>
          <p:cNvPr id="369" name="Google Shape;369;p44"/>
          <p:cNvPicPr preferRelativeResize="0"/>
          <p:nvPr/>
        </p:nvPicPr>
        <p:blipFill rotWithShape="1">
          <a:blip r:embed="rId8">
            <a:alphaModFix/>
          </a:blip>
          <a:srcRect b="9188" l="11948" r="15723" t="15002"/>
          <a:stretch/>
        </p:blipFill>
        <p:spPr>
          <a:xfrm>
            <a:off x="10995537" y="420915"/>
            <a:ext cx="1046611" cy="9226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5"/>
          <p:cNvSpPr txBox="1"/>
          <p:nvPr/>
        </p:nvSpPr>
        <p:spPr>
          <a:xfrm>
            <a:off x="997857" y="177800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DWI Survey Questions: Well-being Section</a:t>
            </a:r>
            <a:endParaRPr>
              <a:solidFill>
                <a:srgbClr val="E3760B"/>
              </a:solidFill>
            </a:endParaRPr>
          </a:p>
          <a:p>
            <a:pPr indent="0" lvl="0" marL="0" marR="0" rtl="0" algn="ctr">
              <a:lnSpc>
                <a:spcPct val="90000"/>
              </a:lnSpc>
              <a:spcBef>
                <a:spcPts val="0"/>
              </a:spcBef>
              <a:spcAft>
                <a:spcPts val="0"/>
              </a:spcAft>
              <a:buClr>
                <a:schemeClr val="dk1"/>
              </a:buClr>
              <a:buSzPts val="3600"/>
              <a:buFont typeface="Calibri"/>
              <a:buNone/>
            </a:pPr>
            <a:r>
              <a:rPr b="1" i="1" lang="en-US" sz="3600">
                <a:solidFill>
                  <a:schemeClr val="dk1"/>
                </a:solidFill>
                <a:latin typeface="Calibri"/>
                <a:ea typeface="Calibri"/>
                <a:cs typeface="Calibri"/>
                <a:sym typeface="Calibri"/>
              </a:rPr>
              <a:t>Our springboard for discussion and reflection today</a:t>
            </a:r>
            <a:endParaRPr b="1" i="1" sz="3600">
              <a:solidFill>
                <a:schemeClr val="dk1"/>
              </a:solidFill>
              <a:latin typeface="Calibri"/>
              <a:ea typeface="Calibri"/>
              <a:cs typeface="Calibri"/>
              <a:sym typeface="Calibri"/>
            </a:endParaRPr>
          </a:p>
        </p:txBody>
      </p:sp>
      <p:pic>
        <p:nvPicPr>
          <p:cNvPr id="376" name="Google Shape;376;p45"/>
          <p:cNvPicPr preferRelativeResize="0"/>
          <p:nvPr/>
        </p:nvPicPr>
        <p:blipFill rotWithShape="1">
          <a:blip r:embed="rId3">
            <a:alphaModFix/>
          </a:blip>
          <a:srcRect b="9188" l="11948" r="15723" t="15002"/>
          <a:stretch/>
        </p:blipFill>
        <p:spPr>
          <a:xfrm>
            <a:off x="10274706" y="208696"/>
            <a:ext cx="1593272" cy="14045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6"/>
          <p:cNvPicPr preferRelativeResize="0"/>
          <p:nvPr/>
        </p:nvPicPr>
        <p:blipFill>
          <a:blip r:embed="rId3">
            <a:alphaModFix/>
          </a:blip>
          <a:stretch>
            <a:fillRect/>
          </a:stretch>
        </p:blipFill>
        <p:spPr>
          <a:xfrm>
            <a:off x="152400" y="2082809"/>
            <a:ext cx="11887202" cy="3902850"/>
          </a:xfrm>
          <a:prstGeom prst="rect">
            <a:avLst/>
          </a:prstGeom>
          <a:noFill/>
          <a:ln>
            <a:noFill/>
          </a:ln>
        </p:spPr>
      </p:pic>
      <p:pic>
        <p:nvPicPr>
          <p:cNvPr id="383" name="Google Shape;383;p46"/>
          <p:cNvPicPr preferRelativeResize="0"/>
          <p:nvPr/>
        </p:nvPicPr>
        <p:blipFill>
          <a:blip r:embed="rId4">
            <a:alphaModFix/>
          </a:blip>
          <a:stretch>
            <a:fillRect/>
          </a:stretch>
        </p:blipFill>
        <p:spPr>
          <a:xfrm>
            <a:off x="949700" y="76201"/>
            <a:ext cx="10649424" cy="1895325"/>
          </a:xfrm>
          <a:prstGeom prst="rect">
            <a:avLst/>
          </a:prstGeom>
          <a:noFill/>
          <a:ln>
            <a:noFill/>
          </a:ln>
        </p:spPr>
      </p:pic>
      <p:sp>
        <p:nvSpPr>
          <p:cNvPr id="384" name="Google Shape;384;p46"/>
          <p:cNvSpPr txBox="1"/>
          <p:nvPr/>
        </p:nvSpPr>
        <p:spPr>
          <a:xfrm>
            <a:off x="2938263" y="6320175"/>
            <a:ext cx="667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Survey courtesy of DWI: </a:t>
            </a:r>
            <a:r>
              <a:rPr lang="en-US"/>
              <a:t>https://survey.alchemer.com/s3/5504604/b153c792d361</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Q1: “</a:t>
            </a:r>
            <a:r>
              <a:rPr lang="en-US" sz="4400">
                <a:solidFill>
                  <a:srgbClr val="1C4587"/>
                </a:solidFill>
                <a:latin typeface="Calibri"/>
                <a:ea typeface="Calibri"/>
                <a:cs typeface="Calibri"/>
                <a:sym typeface="Calibri"/>
              </a:rPr>
              <a:t>I feel happy when I use my favorite social media, online game or application”</a:t>
            </a:r>
            <a:endParaRPr b="1" sz="4400">
              <a:solidFill>
                <a:srgbClr val="1C4587"/>
              </a:solidFill>
              <a:latin typeface="Calibri"/>
              <a:ea typeface="Calibri"/>
              <a:cs typeface="Calibri"/>
              <a:sym typeface="Calibri"/>
            </a:endParaRPr>
          </a:p>
        </p:txBody>
      </p:sp>
      <p:pic>
        <p:nvPicPr>
          <p:cNvPr id="391" name="Google Shape;391;p47"/>
          <p:cNvPicPr preferRelativeResize="0"/>
          <p:nvPr/>
        </p:nvPicPr>
        <p:blipFill rotWithShape="1">
          <a:blip r:embed="rId3">
            <a:alphaModFix/>
          </a:blip>
          <a:srcRect b="0" l="0" r="0" t="0"/>
          <a:stretch/>
        </p:blipFill>
        <p:spPr>
          <a:xfrm>
            <a:off x="2300192" y="2268146"/>
            <a:ext cx="7656269" cy="1315308"/>
          </a:xfrm>
          <a:prstGeom prst="rect">
            <a:avLst/>
          </a:prstGeom>
          <a:noFill/>
          <a:ln>
            <a:noFill/>
          </a:ln>
        </p:spPr>
      </p:pic>
      <p:pic>
        <p:nvPicPr>
          <p:cNvPr id="392" name="Google Shape;392;p47"/>
          <p:cNvPicPr preferRelativeResize="0"/>
          <p:nvPr/>
        </p:nvPicPr>
        <p:blipFill rotWithShape="1">
          <a:blip r:embed="rId4">
            <a:alphaModFix/>
          </a:blip>
          <a:srcRect b="0" l="0" r="0" t="0"/>
          <a:stretch/>
        </p:blipFill>
        <p:spPr>
          <a:xfrm>
            <a:off x="827566" y="4030355"/>
            <a:ext cx="2159000" cy="2120900"/>
          </a:xfrm>
          <a:prstGeom prst="rect">
            <a:avLst/>
          </a:prstGeom>
          <a:noFill/>
          <a:ln>
            <a:noFill/>
          </a:ln>
        </p:spPr>
      </p:pic>
      <p:pic>
        <p:nvPicPr>
          <p:cNvPr id="393" name="Google Shape;393;p47"/>
          <p:cNvPicPr preferRelativeResize="0"/>
          <p:nvPr/>
        </p:nvPicPr>
        <p:blipFill rotWithShape="1">
          <a:blip r:embed="rId5">
            <a:alphaModFix/>
          </a:blip>
          <a:srcRect b="0" l="0" r="0" t="0"/>
          <a:stretch/>
        </p:blipFill>
        <p:spPr>
          <a:xfrm>
            <a:off x="9361649" y="4139505"/>
            <a:ext cx="1782750" cy="1655805"/>
          </a:xfrm>
          <a:prstGeom prst="rect">
            <a:avLst/>
          </a:prstGeom>
          <a:noFill/>
          <a:ln>
            <a:noFill/>
          </a:ln>
        </p:spPr>
      </p:pic>
      <p:sp>
        <p:nvSpPr>
          <p:cNvPr id="394" name="Google Shape;394;p47"/>
          <p:cNvSpPr/>
          <p:nvPr/>
        </p:nvSpPr>
        <p:spPr>
          <a:xfrm>
            <a:off x="3181241" y="4590036"/>
            <a:ext cx="5943600" cy="754800"/>
          </a:xfrm>
          <a:prstGeom prst="lef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47"/>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396" name="Google Shape;396;p47"/>
          <p:cNvPicPr preferRelativeResize="0"/>
          <p:nvPr/>
        </p:nvPicPr>
        <p:blipFill rotWithShape="1">
          <a:blip r:embed="rId6">
            <a:alphaModFix/>
          </a:blip>
          <a:srcRect b="9188" l="11948" r="15723" t="15002"/>
          <a:stretch/>
        </p:blipFill>
        <p:spPr>
          <a:xfrm>
            <a:off x="11046940" y="5979266"/>
            <a:ext cx="996778" cy="8787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sp>
        <p:nvSpPr>
          <p:cNvPr id="152" name="Google Shape;152;p21"/>
          <p:cNvSpPr txBox="1"/>
          <p:nvPr>
            <p:ph idx="1" type="body"/>
          </p:nvPr>
        </p:nvSpPr>
        <p:spPr>
          <a:xfrm>
            <a:off x="410425" y="1574700"/>
            <a:ext cx="6967500" cy="47634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Check-in </a:t>
            </a:r>
            <a:endParaRPr b="1" sz="3600">
              <a:solidFill>
                <a:srgbClr val="E3760B"/>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Content/</a:t>
            </a:r>
            <a:r>
              <a:rPr b="1" lang="en-US" sz="3600">
                <a:solidFill>
                  <a:srgbClr val="E3760B"/>
                </a:solidFill>
              </a:rPr>
              <a:t>Concept</a:t>
            </a:r>
            <a:r>
              <a:rPr b="1" lang="en-US" sz="3600"/>
              <a:t> </a:t>
            </a:r>
            <a:r>
              <a:rPr lang="en-US" sz="3600"/>
              <a:t>Sharing &amp; </a:t>
            </a:r>
            <a:r>
              <a:rPr b="1" lang="en-US" sz="3600">
                <a:solidFill>
                  <a:srgbClr val="E3760B"/>
                </a:solidFill>
              </a:rPr>
              <a:t>Connection/Discussion </a:t>
            </a:r>
            <a:endParaRPr b="1" sz="3600">
              <a:solidFill>
                <a:srgbClr val="E3760B"/>
              </a:solidFill>
            </a:endParaRPr>
          </a:p>
          <a:p>
            <a:pPr indent="0" lvl="0" marL="457200" rtl="0" algn="l">
              <a:lnSpc>
                <a:spcPct val="115000"/>
              </a:lnSpc>
              <a:spcBef>
                <a:spcPts val="0"/>
              </a:spcBef>
              <a:spcAft>
                <a:spcPts val="0"/>
              </a:spcAft>
              <a:buNone/>
            </a:pPr>
            <a:r>
              <a:rPr lang="en-US" sz="3600"/>
              <a:t>(These were combined this week)</a:t>
            </a:r>
            <a:endParaRPr sz="3600"/>
          </a:p>
          <a:p>
            <a:pPr indent="-228600" lvl="0" marL="228600" rtl="0" algn="l">
              <a:lnSpc>
                <a:spcPct val="115000"/>
              </a:lnSpc>
              <a:spcBef>
                <a:spcPts val="0"/>
              </a:spcBef>
              <a:spcAft>
                <a:spcPts val="0"/>
              </a:spcAft>
              <a:buSzPts val="3600"/>
              <a:buChar char="•"/>
            </a:pPr>
            <a:r>
              <a:rPr lang="en-US" sz="3600"/>
              <a:t> </a:t>
            </a:r>
            <a:r>
              <a:rPr b="1" lang="en-US" sz="3600">
                <a:solidFill>
                  <a:srgbClr val="E3760B"/>
                </a:solidFill>
              </a:rPr>
              <a:t>Challenge</a:t>
            </a:r>
            <a:r>
              <a:rPr lang="en-US" sz="3600"/>
              <a:t>/Invitation for the week</a:t>
            </a:r>
            <a:endParaRPr sz="3600"/>
          </a:p>
          <a:p>
            <a:pPr indent="0" lvl="0" marL="457200" rtl="0" algn="l">
              <a:lnSpc>
                <a:spcPct val="115000"/>
              </a:lnSpc>
              <a:spcBef>
                <a:spcPts val="0"/>
              </a:spcBef>
              <a:spcAft>
                <a:spcPts val="0"/>
              </a:spcAft>
              <a:buNone/>
            </a:pPr>
            <a:r>
              <a:rPr lang="en-US" sz="3600"/>
              <a:t>(The challenge for the week was folded into the Check-in Activity) </a:t>
            </a:r>
            <a:endParaRPr sz="3600"/>
          </a:p>
        </p:txBody>
      </p:sp>
      <p:pic>
        <p:nvPicPr>
          <p:cNvPr id="153" name="Google Shape;153;p21"/>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8"/>
          <p:cNvSpPr txBox="1"/>
          <p:nvPr/>
        </p:nvSpPr>
        <p:spPr>
          <a:xfrm>
            <a:off x="222425" y="76399"/>
            <a:ext cx="11969700" cy="2376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rgbClr val="1C4587"/>
                </a:solidFill>
                <a:latin typeface="Calibri"/>
                <a:ea typeface="Calibri"/>
                <a:cs typeface="Calibri"/>
                <a:sym typeface="Calibri"/>
              </a:rPr>
              <a:t>PAQ: </a:t>
            </a:r>
            <a:r>
              <a:rPr b="1" lang="en-US" sz="4800">
                <a:solidFill>
                  <a:srgbClr val="1C4587"/>
                </a:solidFill>
                <a:latin typeface="Calibri"/>
                <a:ea typeface="Calibri"/>
                <a:cs typeface="Calibri"/>
                <a:sym typeface="Calibri"/>
              </a:rPr>
              <a:t>Thought Questions about Q1:</a:t>
            </a:r>
            <a:endParaRPr b="1" sz="48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800"/>
              <a:buFont typeface="Calibri"/>
              <a:buNone/>
            </a:pPr>
            <a:r>
              <a:t/>
            </a:r>
            <a:endParaRPr b="1" sz="4800">
              <a:solidFill>
                <a:srgbClr val="1C4587"/>
              </a:solidFill>
              <a:latin typeface="Calibri"/>
              <a:ea typeface="Calibri"/>
              <a:cs typeface="Calibri"/>
              <a:sym typeface="Calibri"/>
            </a:endParaRPr>
          </a:p>
          <a:p>
            <a:pPr indent="-571500" lvl="0" marL="571500" marR="0" rtl="0" algn="l">
              <a:lnSpc>
                <a:spcPct val="90000"/>
              </a:lnSpc>
              <a:spcBef>
                <a:spcPts val="0"/>
              </a:spcBef>
              <a:spcAft>
                <a:spcPts val="0"/>
              </a:spcAft>
              <a:buClr>
                <a:srgbClr val="1C4587"/>
              </a:buClr>
              <a:buSzPts val="3600"/>
              <a:buFont typeface="Arial"/>
              <a:buChar char="•"/>
            </a:pPr>
            <a:r>
              <a:rPr lang="en-US" sz="3600">
                <a:solidFill>
                  <a:srgbClr val="1C4587"/>
                </a:solidFill>
                <a:latin typeface="Calibri"/>
                <a:ea typeface="Calibri"/>
                <a:cs typeface="Calibri"/>
                <a:sym typeface="Calibri"/>
              </a:rPr>
              <a:t>What does it mean to you to feel happy?</a:t>
            </a:r>
            <a:endParaRPr>
              <a:solidFill>
                <a:srgbClr val="1C4587"/>
              </a:solidFill>
            </a:endParaRPr>
          </a:p>
          <a:p>
            <a:pPr indent="-571500" lvl="0" marL="571500" marR="0" rtl="0" algn="l">
              <a:lnSpc>
                <a:spcPct val="90000"/>
              </a:lnSpc>
              <a:spcBef>
                <a:spcPts val="0"/>
              </a:spcBef>
              <a:spcAft>
                <a:spcPts val="0"/>
              </a:spcAft>
              <a:buClr>
                <a:schemeClr val="dk1"/>
              </a:buClr>
              <a:buSzPts val="3600"/>
              <a:buFont typeface="Arial"/>
              <a:buChar char="•"/>
            </a:pPr>
            <a:r>
              <a:rPr lang="en-US" sz="3600">
                <a:solidFill>
                  <a:srgbClr val="1C4587"/>
                </a:solidFill>
                <a:latin typeface="Calibri"/>
                <a:ea typeface="Calibri"/>
                <a:cs typeface="Calibri"/>
                <a:sym typeface="Calibri"/>
              </a:rPr>
              <a:t>Is feeling happy always the goal of online activity?</a:t>
            </a:r>
            <a:r>
              <a:rPr b="1" lang="en-US" sz="4000">
                <a:solidFill>
                  <a:schemeClr val="dk1"/>
                </a:solidFill>
                <a:latin typeface="Calibri"/>
                <a:ea typeface="Calibri"/>
                <a:cs typeface="Calibri"/>
                <a:sym typeface="Calibri"/>
              </a:rPr>
              <a:t> </a:t>
            </a:r>
            <a:endParaRPr b="1" sz="4000">
              <a:solidFill>
                <a:schemeClr val="dk1"/>
              </a:solidFill>
              <a:latin typeface="Calibri"/>
              <a:ea typeface="Calibri"/>
              <a:cs typeface="Calibri"/>
              <a:sym typeface="Calibri"/>
            </a:endParaRPr>
          </a:p>
        </p:txBody>
      </p:sp>
      <p:pic>
        <p:nvPicPr>
          <p:cNvPr id="403" name="Google Shape;403;p48"/>
          <p:cNvPicPr preferRelativeResize="0"/>
          <p:nvPr/>
        </p:nvPicPr>
        <p:blipFill rotWithShape="1">
          <a:blip r:embed="rId3">
            <a:alphaModFix/>
          </a:blip>
          <a:srcRect b="0" l="0" r="0" t="0"/>
          <a:stretch/>
        </p:blipFill>
        <p:spPr>
          <a:xfrm>
            <a:off x="1116327" y="4100977"/>
            <a:ext cx="1685570" cy="1655825"/>
          </a:xfrm>
          <a:prstGeom prst="rect">
            <a:avLst/>
          </a:prstGeom>
          <a:noFill/>
          <a:ln>
            <a:noFill/>
          </a:ln>
        </p:spPr>
      </p:pic>
      <p:pic>
        <p:nvPicPr>
          <p:cNvPr id="404" name="Google Shape;404;p48"/>
          <p:cNvPicPr preferRelativeResize="0"/>
          <p:nvPr/>
        </p:nvPicPr>
        <p:blipFill rotWithShape="1">
          <a:blip r:embed="rId4">
            <a:alphaModFix/>
          </a:blip>
          <a:srcRect b="0" l="0" r="0" t="0"/>
          <a:stretch/>
        </p:blipFill>
        <p:spPr>
          <a:xfrm>
            <a:off x="9532402" y="4431100"/>
            <a:ext cx="1427324" cy="1325700"/>
          </a:xfrm>
          <a:prstGeom prst="rect">
            <a:avLst/>
          </a:prstGeom>
          <a:noFill/>
          <a:ln>
            <a:noFill/>
          </a:ln>
        </p:spPr>
      </p:pic>
      <p:pic>
        <p:nvPicPr>
          <p:cNvPr id="405" name="Google Shape;405;p48"/>
          <p:cNvPicPr preferRelativeResize="0"/>
          <p:nvPr/>
        </p:nvPicPr>
        <p:blipFill rotWithShape="1">
          <a:blip r:embed="rId5">
            <a:alphaModFix/>
          </a:blip>
          <a:srcRect b="0" l="0" r="0" t="0"/>
          <a:stretch/>
        </p:blipFill>
        <p:spPr>
          <a:xfrm>
            <a:off x="4111551" y="3004899"/>
            <a:ext cx="4352325" cy="2916750"/>
          </a:xfrm>
          <a:prstGeom prst="rect">
            <a:avLst/>
          </a:prstGeom>
          <a:noFill/>
          <a:ln>
            <a:noFill/>
          </a:ln>
        </p:spPr>
      </p:pic>
      <p:pic>
        <p:nvPicPr>
          <p:cNvPr id="406" name="Google Shape;406;p48"/>
          <p:cNvPicPr preferRelativeResize="0"/>
          <p:nvPr/>
        </p:nvPicPr>
        <p:blipFill rotWithShape="1">
          <a:blip r:embed="rId6">
            <a:alphaModFix/>
          </a:blip>
          <a:srcRect b="9188" l="11948" r="15723" t="15002"/>
          <a:stretch/>
        </p:blipFill>
        <p:spPr>
          <a:xfrm>
            <a:off x="11046940" y="5942195"/>
            <a:ext cx="996778" cy="8787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9"/>
          <p:cNvSpPr txBox="1"/>
          <p:nvPr/>
        </p:nvSpPr>
        <p:spPr>
          <a:xfrm>
            <a:off x="838200" y="294126"/>
            <a:ext cx="10515600" cy="16458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10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Q2: “</a:t>
            </a:r>
            <a:r>
              <a:rPr lang="en-US" sz="4400">
                <a:solidFill>
                  <a:srgbClr val="1C4587"/>
                </a:solidFill>
                <a:latin typeface="Calibri"/>
                <a:ea typeface="Calibri"/>
                <a:cs typeface="Calibri"/>
                <a:sym typeface="Calibri"/>
              </a:rPr>
              <a:t>I derive a lot of fulfillment from connecting with my friends and family online”</a:t>
            </a:r>
            <a:endParaRPr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20771"/>
              <a:buFont typeface="Calibri"/>
              <a:buNone/>
            </a:pPr>
            <a:r>
              <a:rPr lang="en-US" sz="3643">
                <a:solidFill>
                  <a:srgbClr val="1C4587"/>
                </a:solidFill>
                <a:latin typeface="Calibri"/>
                <a:ea typeface="Calibri"/>
                <a:cs typeface="Calibri"/>
                <a:sym typeface="Calibri"/>
              </a:rPr>
              <a:t>(bonding capital?)</a:t>
            </a:r>
            <a:endParaRPr sz="3643">
              <a:solidFill>
                <a:srgbClr val="1C4587"/>
              </a:solidFill>
              <a:latin typeface="Calibri"/>
              <a:ea typeface="Calibri"/>
              <a:cs typeface="Calibri"/>
              <a:sym typeface="Calibri"/>
            </a:endParaRPr>
          </a:p>
        </p:txBody>
      </p:sp>
      <p:pic>
        <p:nvPicPr>
          <p:cNvPr id="413" name="Google Shape;413;p49"/>
          <p:cNvPicPr preferRelativeResize="0"/>
          <p:nvPr/>
        </p:nvPicPr>
        <p:blipFill rotWithShape="1">
          <a:blip r:embed="rId3">
            <a:alphaModFix/>
          </a:blip>
          <a:srcRect b="0" l="0" r="0" t="0"/>
          <a:stretch/>
        </p:blipFill>
        <p:spPr>
          <a:xfrm>
            <a:off x="2188978" y="2194005"/>
            <a:ext cx="7656269" cy="1315308"/>
          </a:xfrm>
          <a:prstGeom prst="rect">
            <a:avLst/>
          </a:prstGeom>
          <a:noFill/>
          <a:ln>
            <a:noFill/>
          </a:ln>
        </p:spPr>
      </p:pic>
      <p:pic>
        <p:nvPicPr>
          <p:cNvPr id="414" name="Google Shape;414;p49"/>
          <p:cNvPicPr preferRelativeResize="0"/>
          <p:nvPr/>
        </p:nvPicPr>
        <p:blipFill rotWithShape="1">
          <a:blip r:embed="rId4">
            <a:alphaModFix amt="71000"/>
          </a:blip>
          <a:srcRect b="0" l="0" r="0" t="0"/>
          <a:stretch/>
        </p:blipFill>
        <p:spPr>
          <a:xfrm>
            <a:off x="1322173" y="3583455"/>
            <a:ext cx="2053671" cy="1231052"/>
          </a:xfrm>
          <a:prstGeom prst="rect">
            <a:avLst/>
          </a:prstGeom>
          <a:noFill/>
          <a:ln>
            <a:noFill/>
          </a:ln>
        </p:spPr>
      </p:pic>
      <p:pic>
        <p:nvPicPr>
          <p:cNvPr id="415" name="Google Shape;415;p49"/>
          <p:cNvPicPr preferRelativeResize="0"/>
          <p:nvPr/>
        </p:nvPicPr>
        <p:blipFill rotWithShape="1">
          <a:blip r:embed="rId5">
            <a:alphaModFix amt="74000"/>
          </a:blip>
          <a:srcRect b="0" l="0" r="0" t="0"/>
          <a:stretch/>
        </p:blipFill>
        <p:spPr>
          <a:xfrm>
            <a:off x="3049980" y="4624717"/>
            <a:ext cx="1179506" cy="1505099"/>
          </a:xfrm>
          <a:prstGeom prst="rect">
            <a:avLst/>
          </a:prstGeom>
          <a:noFill/>
          <a:ln>
            <a:noFill/>
          </a:ln>
        </p:spPr>
      </p:pic>
      <p:pic>
        <p:nvPicPr>
          <p:cNvPr id="416" name="Google Shape;416;p49"/>
          <p:cNvPicPr preferRelativeResize="0"/>
          <p:nvPr/>
        </p:nvPicPr>
        <p:blipFill rotWithShape="1">
          <a:blip r:embed="rId6">
            <a:alphaModFix amt="69000"/>
          </a:blip>
          <a:srcRect b="0" l="0" r="0" t="0"/>
          <a:stretch/>
        </p:blipFill>
        <p:spPr>
          <a:xfrm>
            <a:off x="838200" y="4898763"/>
            <a:ext cx="1852483" cy="1460719"/>
          </a:xfrm>
          <a:prstGeom prst="rect">
            <a:avLst/>
          </a:prstGeom>
          <a:noFill/>
          <a:ln>
            <a:noFill/>
          </a:ln>
        </p:spPr>
      </p:pic>
      <p:pic>
        <p:nvPicPr>
          <p:cNvPr id="417" name="Google Shape;417;p49"/>
          <p:cNvPicPr preferRelativeResize="0"/>
          <p:nvPr/>
        </p:nvPicPr>
        <p:blipFill rotWithShape="1">
          <a:blip r:embed="rId7">
            <a:alphaModFix amt="69000"/>
          </a:blip>
          <a:srcRect b="0" l="0" r="0" t="0"/>
          <a:stretch/>
        </p:blipFill>
        <p:spPr>
          <a:xfrm>
            <a:off x="5755829" y="4374015"/>
            <a:ext cx="1935205" cy="2006502"/>
          </a:xfrm>
          <a:prstGeom prst="rect">
            <a:avLst/>
          </a:prstGeom>
          <a:noFill/>
          <a:ln>
            <a:noFill/>
          </a:ln>
        </p:spPr>
      </p:pic>
      <p:pic>
        <p:nvPicPr>
          <p:cNvPr id="418" name="Google Shape;418;p49"/>
          <p:cNvPicPr preferRelativeResize="0"/>
          <p:nvPr/>
        </p:nvPicPr>
        <p:blipFill rotWithShape="1">
          <a:blip r:embed="rId8">
            <a:alphaModFix amt="74000"/>
          </a:blip>
          <a:srcRect b="0" l="0" r="0" t="0"/>
          <a:stretch/>
        </p:blipFill>
        <p:spPr>
          <a:xfrm>
            <a:off x="8742430" y="4713686"/>
            <a:ext cx="2499497" cy="1645796"/>
          </a:xfrm>
          <a:prstGeom prst="rect">
            <a:avLst/>
          </a:prstGeom>
          <a:noFill/>
          <a:ln>
            <a:noFill/>
          </a:ln>
        </p:spPr>
      </p:pic>
      <p:pic>
        <p:nvPicPr>
          <p:cNvPr id="419" name="Google Shape;419;p49"/>
          <p:cNvPicPr preferRelativeResize="0"/>
          <p:nvPr/>
        </p:nvPicPr>
        <p:blipFill rotWithShape="1">
          <a:blip r:embed="rId9">
            <a:alphaModFix amt="74000"/>
          </a:blip>
          <a:srcRect b="0" l="0" r="0" t="0"/>
          <a:stretch/>
        </p:blipFill>
        <p:spPr>
          <a:xfrm>
            <a:off x="7605594" y="3662472"/>
            <a:ext cx="1617334" cy="1423085"/>
          </a:xfrm>
          <a:prstGeom prst="rect">
            <a:avLst/>
          </a:prstGeom>
          <a:noFill/>
          <a:ln>
            <a:noFill/>
          </a:ln>
        </p:spPr>
      </p:pic>
      <p:sp>
        <p:nvSpPr>
          <p:cNvPr id="420" name="Google Shape;420;p49"/>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421" name="Google Shape;421;p49"/>
          <p:cNvPicPr preferRelativeResize="0"/>
          <p:nvPr/>
        </p:nvPicPr>
        <p:blipFill rotWithShape="1">
          <a:blip r:embed="rId10">
            <a:alphaModFix/>
          </a:blip>
          <a:srcRect b="9188" l="11948" r="15723" t="15002"/>
          <a:stretch/>
        </p:blipFill>
        <p:spPr>
          <a:xfrm>
            <a:off x="11217712" y="6129814"/>
            <a:ext cx="826005" cy="7281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0"/>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Remember the difference between </a:t>
            </a:r>
            <a:r>
              <a:rPr b="1" i="1" lang="en-US" sz="4400">
                <a:solidFill>
                  <a:srgbClr val="1C4587"/>
                </a:solidFill>
                <a:latin typeface="Calibri"/>
                <a:ea typeface="Calibri"/>
                <a:cs typeface="Calibri"/>
                <a:sym typeface="Calibri"/>
              </a:rPr>
              <a:t>connection</a:t>
            </a:r>
            <a:r>
              <a:rPr b="1" lang="en-US" sz="4400">
                <a:solidFill>
                  <a:srgbClr val="1C4587"/>
                </a:solidFill>
                <a:latin typeface="Calibri"/>
                <a:ea typeface="Calibri"/>
                <a:cs typeface="Calibri"/>
                <a:sym typeface="Calibri"/>
              </a:rPr>
              <a:t> and </a:t>
            </a:r>
            <a:r>
              <a:rPr b="1" i="1" lang="en-US" sz="4400">
                <a:solidFill>
                  <a:srgbClr val="1C4587"/>
                </a:solidFill>
                <a:latin typeface="Calibri"/>
                <a:ea typeface="Calibri"/>
                <a:cs typeface="Calibri"/>
                <a:sym typeface="Calibri"/>
              </a:rPr>
              <a:t>conversation</a:t>
            </a:r>
            <a:r>
              <a:rPr b="1" lang="en-US" sz="4400">
                <a:solidFill>
                  <a:srgbClr val="1C4587"/>
                </a:solidFill>
                <a:latin typeface="Calibri"/>
                <a:ea typeface="Calibri"/>
                <a:cs typeface="Calibri"/>
                <a:sym typeface="Calibri"/>
              </a:rPr>
              <a:t> from Dr. Sherry Turkle</a:t>
            </a:r>
            <a:endParaRPr b="1" sz="4400">
              <a:solidFill>
                <a:srgbClr val="1C4587"/>
              </a:solidFill>
              <a:latin typeface="Calibri"/>
              <a:ea typeface="Calibri"/>
              <a:cs typeface="Calibri"/>
              <a:sym typeface="Calibri"/>
            </a:endParaRPr>
          </a:p>
        </p:txBody>
      </p:sp>
      <p:pic>
        <p:nvPicPr>
          <p:cNvPr id="428" name="Google Shape;428;p50"/>
          <p:cNvPicPr preferRelativeResize="0"/>
          <p:nvPr/>
        </p:nvPicPr>
        <p:blipFill rotWithShape="1">
          <a:blip r:embed="rId3">
            <a:alphaModFix/>
          </a:blip>
          <a:srcRect b="0" l="0" r="0" t="0"/>
          <a:stretch/>
        </p:blipFill>
        <p:spPr>
          <a:xfrm>
            <a:off x="1808284" y="1332175"/>
            <a:ext cx="8575430" cy="5364822"/>
          </a:xfrm>
          <a:prstGeom prst="rect">
            <a:avLst/>
          </a:prstGeom>
          <a:noFill/>
          <a:ln>
            <a:noFill/>
          </a:ln>
        </p:spPr>
      </p:pic>
      <p:pic>
        <p:nvPicPr>
          <p:cNvPr id="429" name="Google Shape;429;p50"/>
          <p:cNvPicPr preferRelativeResize="0"/>
          <p:nvPr/>
        </p:nvPicPr>
        <p:blipFill rotWithShape="1">
          <a:blip r:embed="rId4">
            <a:alphaModFix/>
          </a:blip>
          <a:srcRect b="9188" l="11948" r="15723" t="15002"/>
          <a:stretch/>
        </p:blipFill>
        <p:spPr>
          <a:xfrm>
            <a:off x="10985156" y="5818263"/>
            <a:ext cx="996778" cy="8787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1"/>
          <p:cNvSpPr txBox="1"/>
          <p:nvPr/>
        </p:nvSpPr>
        <p:spPr>
          <a:xfrm>
            <a:off x="859970" y="-19005"/>
            <a:ext cx="105156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And a continuum re: </a:t>
            </a:r>
            <a:r>
              <a:rPr b="1" i="1" lang="en-US" sz="4400">
                <a:solidFill>
                  <a:srgbClr val="1C4587"/>
                </a:solidFill>
                <a:latin typeface="Calibri"/>
                <a:ea typeface="Calibri"/>
                <a:cs typeface="Calibri"/>
                <a:sym typeface="Calibri"/>
              </a:rPr>
              <a:t>depth</a:t>
            </a:r>
            <a:r>
              <a:rPr b="1" lang="en-US" sz="4400">
                <a:solidFill>
                  <a:srgbClr val="1C4587"/>
                </a:solidFill>
                <a:latin typeface="Calibri"/>
                <a:ea typeface="Calibri"/>
                <a:cs typeface="Calibri"/>
                <a:sym typeface="Calibri"/>
              </a:rPr>
              <a:t> of relationship </a:t>
            </a:r>
            <a:endParaRPr b="1" sz="4400">
              <a:solidFill>
                <a:srgbClr val="1C4587"/>
              </a:solidFill>
              <a:latin typeface="Calibri"/>
              <a:ea typeface="Calibri"/>
              <a:cs typeface="Calibri"/>
              <a:sym typeface="Calibri"/>
            </a:endParaRPr>
          </a:p>
        </p:txBody>
      </p:sp>
      <p:sp>
        <p:nvSpPr>
          <p:cNvPr id="436" name="Google Shape;436;p51"/>
          <p:cNvSpPr/>
          <p:nvPr/>
        </p:nvSpPr>
        <p:spPr>
          <a:xfrm>
            <a:off x="537029" y="3541484"/>
            <a:ext cx="11045400" cy="754800"/>
          </a:xfrm>
          <a:prstGeom prst="lef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7" name="Google Shape;437;p51"/>
          <p:cNvPicPr preferRelativeResize="0"/>
          <p:nvPr/>
        </p:nvPicPr>
        <p:blipFill rotWithShape="1">
          <a:blip r:embed="rId3">
            <a:alphaModFix/>
          </a:blip>
          <a:srcRect b="0" l="0" r="0" t="0"/>
          <a:stretch/>
        </p:blipFill>
        <p:spPr>
          <a:xfrm>
            <a:off x="4462027" y="2081352"/>
            <a:ext cx="2290842" cy="1570335"/>
          </a:xfrm>
          <a:prstGeom prst="rect">
            <a:avLst/>
          </a:prstGeom>
          <a:noFill/>
          <a:ln>
            <a:noFill/>
          </a:ln>
        </p:spPr>
      </p:pic>
      <p:sp>
        <p:nvSpPr>
          <p:cNvPr id="438" name="Google Shape;438;p51"/>
          <p:cNvSpPr/>
          <p:nvPr/>
        </p:nvSpPr>
        <p:spPr>
          <a:xfrm>
            <a:off x="4719355" y="4051056"/>
            <a:ext cx="17763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rgbClr val="292929"/>
                </a:solidFill>
                <a:latin typeface="Arial"/>
                <a:ea typeface="Arial"/>
                <a:cs typeface="Arial"/>
                <a:sym typeface="Arial"/>
              </a:rPr>
              <a:t>Bridging Capital – Shallow Relationships</a:t>
            </a:r>
            <a:endParaRPr b="1" sz="1800">
              <a:solidFill>
                <a:schemeClr val="dk1"/>
              </a:solidFill>
              <a:latin typeface="Calibri"/>
              <a:ea typeface="Calibri"/>
              <a:cs typeface="Calibri"/>
              <a:sym typeface="Calibri"/>
            </a:endParaRPr>
          </a:p>
        </p:txBody>
      </p:sp>
      <p:pic>
        <p:nvPicPr>
          <p:cNvPr id="439" name="Google Shape;439;p51"/>
          <p:cNvPicPr preferRelativeResize="0"/>
          <p:nvPr/>
        </p:nvPicPr>
        <p:blipFill rotWithShape="1">
          <a:blip r:embed="rId4">
            <a:alphaModFix/>
          </a:blip>
          <a:srcRect b="0" l="0" r="0" t="0"/>
          <a:stretch/>
        </p:blipFill>
        <p:spPr>
          <a:xfrm>
            <a:off x="8930372" y="4182771"/>
            <a:ext cx="1947139" cy="2137229"/>
          </a:xfrm>
          <a:prstGeom prst="rect">
            <a:avLst/>
          </a:prstGeom>
          <a:noFill/>
          <a:ln>
            <a:noFill/>
          </a:ln>
        </p:spPr>
      </p:pic>
      <p:sp>
        <p:nvSpPr>
          <p:cNvPr id="440" name="Google Shape;440;p51"/>
          <p:cNvSpPr/>
          <p:nvPr/>
        </p:nvSpPr>
        <p:spPr>
          <a:xfrm>
            <a:off x="8963325" y="2159000"/>
            <a:ext cx="1914300" cy="75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rgbClr val="292929"/>
                </a:solidFill>
                <a:latin typeface="Arial"/>
                <a:ea typeface="Arial"/>
                <a:cs typeface="Arial"/>
                <a:sym typeface="Arial"/>
              </a:rPr>
              <a:t>Bonding Capital</a:t>
            </a:r>
            <a:endParaRPr b="1" sz="1800">
              <a:solidFill>
                <a:schemeClr val="dk1"/>
              </a:solidFill>
              <a:latin typeface="Calibri"/>
              <a:ea typeface="Calibri"/>
              <a:cs typeface="Calibri"/>
              <a:sym typeface="Calibri"/>
            </a:endParaRPr>
          </a:p>
        </p:txBody>
      </p:sp>
      <p:pic>
        <p:nvPicPr>
          <p:cNvPr id="441" name="Google Shape;441;p51"/>
          <p:cNvPicPr preferRelativeResize="0"/>
          <p:nvPr/>
        </p:nvPicPr>
        <p:blipFill rotWithShape="1">
          <a:blip r:embed="rId5">
            <a:alphaModFix/>
          </a:blip>
          <a:srcRect b="0" l="0" r="0" t="0"/>
          <a:stretch/>
        </p:blipFill>
        <p:spPr>
          <a:xfrm>
            <a:off x="5" y="1429140"/>
            <a:ext cx="2188261" cy="1649825"/>
          </a:xfrm>
          <a:prstGeom prst="rect">
            <a:avLst/>
          </a:prstGeom>
          <a:noFill/>
          <a:ln>
            <a:noFill/>
          </a:ln>
        </p:spPr>
      </p:pic>
      <p:pic>
        <p:nvPicPr>
          <p:cNvPr id="442" name="Google Shape;442;p51"/>
          <p:cNvPicPr preferRelativeResize="0"/>
          <p:nvPr/>
        </p:nvPicPr>
        <p:blipFill rotWithShape="1">
          <a:blip r:embed="rId6">
            <a:alphaModFix amt="85000"/>
          </a:blip>
          <a:srcRect b="0" l="0" r="0" t="0"/>
          <a:stretch/>
        </p:blipFill>
        <p:spPr>
          <a:xfrm>
            <a:off x="202808" y="4517465"/>
            <a:ext cx="1985470" cy="1802539"/>
          </a:xfrm>
          <a:prstGeom prst="rect">
            <a:avLst/>
          </a:prstGeom>
          <a:noFill/>
          <a:ln>
            <a:noFill/>
          </a:ln>
        </p:spPr>
      </p:pic>
      <p:sp>
        <p:nvSpPr>
          <p:cNvPr id="443" name="Google Shape;443;p51"/>
          <p:cNvSpPr/>
          <p:nvPr/>
        </p:nvSpPr>
        <p:spPr>
          <a:xfrm>
            <a:off x="1228028" y="3078974"/>
            <a:ext cx="19473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rgbClr val="292929"/>
                </a:solidFill>
                <a:latin typeface="Arial"/>
                <a:ea typeface="Arial"/>
                <a:cs typeface="Arial"/>
                <a:sym typeface="Arial"/>
              </a:rPr>
              <a:t>Distraction</a:t>
            </a:r>
            <a:endParaRPr/>
          </a:p>
          <a:p>
            <a:pPr indent="0" lvl="0" marL="0" marR="0" rtl="0" algn="ctr">
              <a:spcBef>
                <a:spcPts val="0"/>
              </a:spcBef>
              <a:spcAft>
                <a:spcPts val="0"/>
              </a:spcAft>
              <a:buNone/>
            </a:pPr>
            <a:r>
              <a:rPr b="1" i="1" lang="en-US" sz="1800">
                <a:solidFill>
                  <a:srgbClr val="292929"/>
                </a:solidFill>
                <a:latin typeface="Arial"/>
                <a:ea typeface="Arial"/>
                <a:cs typeface="Arial"/>
                <a:sym typeface="Arial"/>
              </a:rPr>
              <a:t>/Fragmentation</a:t>
            </a:r>
            <a:endParaRPr b="1" sz="1800">
              <a:solidFill>
                <a:schemeClr val="dk1"/>
              </a:solidFill>
              <a:latin typeface="Calibri"/>
              <a:ea typeface="Calibri"/>
              <a:cs typeface="Calibri"/>
              <a:sym typeface="Calibri"/>
            </a:endParaRPr>
          </a:p>
        </p:txBody>
      </p:sp>
      <p:pic>
        <p:nvPicPr>
          <p:cNvPr id="444" name="Google Shape;444;p51"/>
          <p:cNvPicPr preferRelativeResize="0"/>
          <p:nvPr/>
        </p:nvPicPr>
        <p:blipFill rotWithShape="1">
          <a:blip r:embed="rId7">
            <a:alphaModFix/>
          </a:blip>
          <a:srcRect b="9188" l="11948" r="15723" t="15002"/>
          <a:stretch/>
        </p:blipFill>
        <p:spPr>
          <a:xfrm>
            <a:off x="11046940" y="5905124"/>
            <a:ext cx="996778" cy="87873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2"/>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Q3: “</a:t>
            </a:r>
            <a:r>
              <a:rPr lang="en-US" sz="4400">
                <a:solidFill>
                  <a:srgbClr val="1C4587"/>
                </a:solidFill>
                <a:latin typeface="Calibri"/>
                <a:ea typeface="Calibri"/>
                <a:cs typeface="Calibri"/>
                <a:sym typeface="Calibri"/>
              </a:rPr>
              <a:t>Using social media makes me feel pessimistic”</a:t>
            </a:r>
            <a:endParaRPr b="1" sz="4400">
              <a:solidFill>
                <a:srgbClr val="1C4587"/>
              </a:solidFill>
              <a:latin typeface="Calibri"/>
              <a:ea typeface="Calibri"/>
              <a:cs typeface="Calibri"/>
              <a:sym typeface="Calibri"/>
            </a:endParaRPr>
          </a:p>
        </p:txBody>
      </p:sp>
      <p:pic>
        <p:nvPicPr>
          <p:cNvPr id="451" name="Google Shape;451;p52"/>
          <p:cNvPicPr preferRelativeResize="0"/>
          <p:nvPr/>
        </p:nvPicPr>
        <p:blipFill rotWithShape="1">
          <a:blip r:embed="rId3">
            <a:alphaModFix/>
          </a:blip>
          <a:srcRect b="0" l="0" r="0" t="0"/>
          <a:stretch/>
        </p:blipFill>
        <p:spPr>
          <a:xfrm>
            <a:off x="2151905" y="2156934"/>
            <a:ext cx="7656269" cy="1315308"/>
          </a:xfrm>
          <a:prstGeom prst="rect">
            <a:avLst/>
          </a:prstGeom>
          <a:noFill/>
          <a:ln>
            <a:noFill/>
          </a:ln>
        </p:spPr>
      </p:pic>
      <p:sp>
        <p:nvSpPr>
          <p:cNvPr id="452" name="Google Shape;452;p52"/>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453" name="Google Shape;453;p52"/>
          <p:cNvPicPr preferRelativeResize="0"/>
          <p:nvPr/>
        </p:nvPicPr>
        <p:blipFill rotWithShape="1">
          <a:blip r:embed="rId4">
            <a:alphaModFix/>
          </a:blip>
          <a:srcRect b="0" l="0" r="0" t="0"/>
          <a:stretch/>
        </p:blipFill>
        <p:spPr>
          <a:xfrm>
            <a:off x="87248" y="3472242"/>
            <a:ext cx="2895600" cy="2184400"/>
          </a:xfrm>
          <a:prstGeom prst="rect">
            <a:avLst/>
          </a:prstGeom>
          <a:noFill/>
          <a:ln>
            <a:noFill/>
          </a:ln>
        </p:spPr>
      </p:pic>
      <p:pic>
        <p:nvPicPr>
          <p:cNvPr id="454" name="Google Shape;454;p52"/>
          <p:cNvPicPr preferRelativeResize="0"/>
          <p:nvPr/>
        </p:nvPicPr>
        <p:blipFill rotWithShape="1">
          <a:blip r:embed="rId5">
            <a:alphaModFix/>
          </a:blip>
          <a:srcRect b="0" l="0" r="0" t="0"/>
          <a:stretch/>
        </p:blipFill>
        <p:spPr>
          <a:xfrm>
            <a:off x="8763000" y="3209935"/>
            <a:ext cx="2984500" cy="3009900"/>
          </a:xfrm>
          <a:prstGeom prst="rect">
            <a:avLst/>
          </a:prstGeom>
          <a:noFill/>
          <a:ln>
            <a:noFill/>
          </a:ln>
        </p:spPr>
      </p:pic>
      <p:pic>
        <p:nvPicPr>
          <p:cNvPr id="455" name="Google Shape;455;p52"/>
          <p:cNvPicPr preferRelativeResize="0"/>
          <p:nvPr/>
        </p:nvPicPr>
        <p:blipFill rotWithShape="1">
          <a:blip r:embed="rId6">
            <a:alphaModFix/>
          </a:blip>
          <a:srcRect b="0" l="0" r="0" t="0"/>
          <a:stretch/>
        </p:blipFill>
        <p:spPr>
          <a:xfrm>
            <a:off x="2522020" y="4328973"/>
            <a:ext cx="1618344" cy="1890863"/>
          </a:xfrm>
          <a:prstGeom prst="rect">
            <a:avLst/>
          </a:prstGeom>
          <a:noFill/>
          <a:ln>
            <a:noFill/>
          </a:ln>
        </p:spPr>
      </p:pic>
      <p:pic>
        <p:nvPicPr>
          <p:cNvPr id="456" name="Google Shape;456;p52"/>
          <p:cNvPicPr preferRelativeResize="0"/>
          <p:nvPr/>
        </p:nvPicPr>
        <p:blipFill rotWithShape="1">
          <a:blip r:embed="rId7">
            <a:alphaModFix/>
          </a:blip>
          <a:srcRect b="9188" l="11948" r="15723" t="15002"/>
          <a:stretch/>
        </p:blipFill>
        <p:spPr>
          <a:xfrm>
            <a:off x="10961941" y="5911638"/>
            <a:ext cx="996778" cy="87873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Q4: “</a:t>
            </a:r>
            <a:r>
              <a:rPr lang="en-US" sz="4400">
                <a:solidFill>
                  <a:srgbClr val="1C4587"/>
                </a:solidFill>
                <a:latin typeface="Calibri"/>
                <a:ea typeface="Calibri"/>
                <a:cs typeface="Calibri"/>
                <a:sym typeface="Calibri"/>
              </a:rPr>
              <a:t>Digital applications or social media give me the opportunity for self-expression”</a:t>
            </a:r>
            <a:endParaRPr>
              <a:solidFill>
                <a:srgbClr val="1C4587"/>
              </a:solidFill>
            </a:endParaRPr>
          </a:p>
        </p:txBody>
      </p:sp>
      <p:pic>
        <p:nvPicPr>
          <p:cNvPr id="463" name="Google Shape;463;p53"/>
          <p:cNvPicPr preferRelativeResize="0"/>
          <p:nvPr/>
        </p:nvPicPr>
        <p:blipFill rotWithShape="1">
          <a:blip r:embed="rId3">
            <a:alphaModFix/>
          </a:blip>
          <a:srcRect b="0" l="0" r="0" t="0"/>
          <a:stretch/>
        </p:blipFill>
        <p:spPr>
          <a:xfrm>
            <a:off x="2151905" y="2194009"/>
            <a:ext cx="7656269" cy="1315308"/>
          </a:xfrm>
          <a:prstGeom prst="rect">
            <a:avLst/>
          </a:prstGeom>
          <a:noFill/>
          <a:ln>
            <a:noFill/>
          </a:ln>
        </p:spPr>
      </p:pic>
      <p:pic>
        <p:nvPicPr>
          <p:cNvPr id="464" name="Google Shape;464;p53"/>
          <p:cNvPicPr preferRelativeResize="0"/>
          <p:nvPr/>
        </p:nvPicPr>
        <p:blipFill rotWithShape="1">
          <a:blip r:embed="rId4">
            <a:alphaModFix amt="73000"/>
          </a:blip>
          <a:srcRect b="0" l="0" r="0" t="0"/>
          <a:stretch/>
        </p:blipFill>
        <p:spPr>
          <a:xfrm>
            <a:off x="101600" y="3233219"/>
            <a:ext cx="2717800" cy="1447800"/>
          </a:xfrm>
          <a:prstGeom prst="rect">
            <a:avLst/>
          </a:prstGeom>
          <a:noFill/>
          <a:ln>
            <a:noFill/>
          </a:ln>
        </p:spPr>
      </p:pic>
      <p:pic>
        <p:nvPicPr>
          <p:cNvPr id="465" name="Google Shape;465;p53"/>
          <p:cNvPicPr preferRelativeResize="0"/>
          <p:nvPr/>
        </p:nvPicPr>
        <p:blipFill rotWithShape="1">
          <a:blip r:embed="rId5">
            <a:alphaModFix amt="74000"/>
          </a:blip>
          <a:srcRect b="0" l="0" r="0" t="0"/>
          <a:stretch/>
        </p:blipFill>
        <p:spPr>
          <a:xfrm>
            <a:off x="3572031" y="3633117"/>
            <a:ext cx="1829091" cy="1543607"/>
          </a:xfrm>
          <a:prstGeom prst="rect">
            <a:avLst/>
          </a:prstGeom>
          <a:noFill/>
          <a:ln>
            <a:noFill/>
          </a:ln>
        </p:spPr>
      </p:pic>
      <p:pic>
        <p:nvPicPr>
          <p:cNvPr id="466" name="Google Shape;466;p53"/>
          <p:cNvPicPr preferRelativeResize="0"/>
          <p:nvPr/>
        </p:nvPicPr>
        <p:blipFill rotWithShape="1">
          <a:blip r:embed="rId6">
            <a:alphaModFix amt="72000"/>
          </a:blip>
          <a:srcRect b="0" l="0" r="0" t="0"/>
          <a:stretch/>
        </p:blipFill>
        <p:spPr>
          <a:xfrm>
            <a:off x="1108061" y="4903304"/>
            <a:ext cx="2349500" cy="1397000"/>
          </a:xfrm>
          <a:prstGeom prst="rect">
            <a:avLst/>
          </a:prstGeom>
          <a:noFill/>
          <a:ln>
            <a:noFill/>
          </a:ln>
        </p:spPr>
      </p:pic>
      <p:pic>
        <p:nvPicPr>
          <p:cNvPr id="467" name="Google Shape;467;p53"/>
          <p:cNvPicPr preferRelativeResize="0"/>
          <p:nvPr/>
        </p:nvPicPr>
        <p:blipFill rotWithShape="1">
          <a:blip r:embed="rId7">
            <a:alphaModFix amt="67000"/>
          </a:blip>
          <a:srcRect b="0" l="0" r="0" t="0"/>
          <a:stretch/>
        </p:blipFill>
        <p:spPr>
          <a:xfrm>
            <a:off x="9122542" y="3533647"/>
            <a:ext cx="2529480" cy="2885083"/>
          </a:xfrm>
          <a:prstGeom prst="rect">
            <a:avLst/>
          </a:prstGeom>
          <a:noFill/>
          <a:ln>
            <a:noFill/>
          </a:ln>
        </p:spPr>
      </p:pic>
      <p:pic>
        <p:nvPicPr>
          <p:cNvPr id="468" name="Google Shape;468;p53"/>
          <p:cNvPicPr preferRelativeResize="0"/>
          <p:nvPr/>
        </p:nvPicPr>
        <p:blipFill rotWithShape="1">
          <a:blip r:embed="rId8">
            <a:alphaModFix amt="75000"/>
          </a:blip>
          <a:srcRect b="0" l="0" r="0" t="0"/>
          <a:stretch/>
        </p:blipFill>
        <p:spPr>
          <a:xfrm>
            <a:off x="4836478" y="4971560"/>
            <a:ext cx="2004782" cy="1525505"/>
          </a:xfrm>
          <a:prstGeom prst="rect">
            <a:avLst/>
          </a:prstGeom>
          <a:noFill/>
          <a:ln>
            <a:noFill/>
          </a:ln>
        </p:spPr>
      </p:pic>
      <p:pic>
        <p:nvPicPr>
          <p:cNvPr id="469" name="Google Shape;469;p53"/>
          <p:cNvPicPr preferRelativeResize="0"/>
          <p:nvPr/>
        </p:nvPicPr>
        <p:blipFill rotWithShape="1">
          <a:blip r:embed="rId9">
            <a:alphaModFix amt="69000"/>
          </a:blip>
          <a:srcRect b="0" l="0" r="0" t="0"/>
          <a:stretch/>
        </p:blipFill>
        <p:spPr>
          <a:xfrm>
            <a:off x="7616005" y="4681019"/>
            <a:ext cx="1348098" cy="1466057"/>
          </a:xfrm>
          <a:prstGeom prst="rect">
            <a:avLst/>
          </a:prstGeom>
          <a:noFill/>
          <a:ln>
            <a:noFill/>
          </a:ln>
        </p:spPr>
      </p:pic>
      <p:pic>
        <p:nvPicPr>
          <p:cNvPr id="470" name="Google Shape;470;p53"/>
          <p:cNvPicPr preferRelativeResize="0"/>
          <p:nvPr/>
        </p:nvPicPr>
        <p:blipFill rotWithShape="1">
          <a:blip r:embed="rId10">
            <a:alphaModFix amt="71000"/>
          </a:blip>
          <a:srcRect b="0" l="0" r="0" t="0"/>
          <a:stretch/>
        </p:blipFill>
        <p:spPr>
          <a:xfrm>
            <a:off x="5648721" y="3580806"/>
            <a:ext cx="1829091" cy="1713066"/>
          </a:xfrm>
          <a:prstGeom prst="rect">
            <a:avLst/>
          </a:prstGeom>
          <a:noFill/>
          <a:ln>
            <a:noFill/>
          </a:ln>
        </p:spPr>
      </p:pic>
      <p:sp>
        <p:nvSpPr>
          <p:cNvPr id="471" name="Google Shape;471;p53"/>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472" name="Google Shape;472;p53"/>
          <p:cNvPicPr preferRelativeResize="0"/>
          <p:nvPr/>
        </p:nvPicPr>
        <p:blipFill rotWithShape="1">
          <a:blip r:embed="rId11">
            <a:alphaModFix/>
          </a:blip>
          <a:srcRect b="9188" l="11948" r="15723" t="15002"/>
          <a:stretch/>
        </p:blipFill>
        <p:spPr>
          <a:xfrm>
            <a:off x="11046940" y="5979266"/>
            <a:ext cx="996778" cy="8787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54"/>
          <p:cNvPicPr preferRelativeResize="0"/>
          <p:nvPr/>
        </p:nvPicPr>
        <p:blipFill rotWithShape="1">
          <a:blip r:embed="rId3">
            <a:alphaModFix/>
          </a:blip>
          <a:srcRect b="0" l="0" r="0" t="0"/>
          <a:stretch/>
        </p:blipFill>
        <p:spPr>
          <a:xfrm>
            <a:off x="3056490" y="5082592"/>
            <a:ext cx="5873968" cy="934995"/>
          </a:xfrm>
          <a:prstGeom prst="rect">
            <a:avLst/>
          </a:prstGeom>
          <a:solidFill>
            <a:schemeClr val="accent1"/>
          </a:solidFill>
          <a:ln>
            <a:noFill/>
          </a:ln>
          <a:effectLst>
            <a:outerShdw blurRad="50800" rotWithShape="0" algn="tl" dir="2700000" dist="177800">
              <a:srgbClr val="52B294">
                <a:alpha val="40000"/>
              </a:srgbClr>
            </a:outerShdw>
          </a:effectLst>
        </p:spPr>
      </p:pic>
      <p:pic>
        <p:nvPicPr>
          <p:cNvPr id="479" name="Google Shape;479;p54"/>
          <p:cNvPicPr preferRelativeResize="0"/>
          <p:nvPr/>
        </p:nvPicPr>
        <p:blipFill rotWithShape="1">
          <a:blip r:embed="rId4">
            <a:alphaModFix/>
          </a:blip>
          <a:srcRect b="0" l="0" r="0" t="0"/>
          <a:stretch/>
        </p:blipFill>
        <p:spPr>
          <a:xfrm>
            <a:off x="1190172" y="373121"/>
            <a:ext cx="10058402" cy="1244444"/>
          </a:xfrm>
          <a:prstGeom prst="rect">
            <a:avLst/>
          </a:prstGeom>
          <a:noFill/>
          <a:ln>
            <a:noFill/>
          </a:ln>
        </p:spPr>
      </p:pic>
      <p:pic>
        <p:nvPicPr>
          <p:cNvPr id="480" name="Google Shape;480;p54"/>
          <p:cNvPicPr preferRelativeResize="0"/>
          <p:nvPr/>
        </p:nvPicPr>
        <p:blipFill rotWithShape="1">
          <a:blip r:embed="rId5">
            <a:alphaModFix/>
          </a:blip>
          <a:srcRect b="9461" l="0" r="0" t="8193"/>
          <a:stretch/>
        </p:blipFill>
        <p:spPr>
          <a:xfrm>
            <a:off x="2902267" y="1959429"/>
            <a:ext cx="6276534" cy="2801258"/>
          </a:xfrm>
          <a:prstGeom prst="rect">
            <a:avLst/>
          </a:prstGeom>
          <a:noFill/>
          <a:ln>
            <a:noFill/>
          </a:ln>
          <a:effectLst>
            <a:outerShdw blurRad="50800" rotWithShape="0" algn="tl" dir="2700000" dist="76200">
              <a:srgbClr val="52B294">
                <a:alpha val="40000"/>
              </a:srgbClr>
            </a:outerShdw>
          </a:effectLst>
        </p:spPr>
      </p:pic>
      <p:sp>
        <p:nvSpPr>
          <p:cNvPr id="481" name="Google Shape;481;p54"/>
          <p:cNvSpPr/>
          <p:nvPr/>
        </p:nvSpPr>
        <p:spPr>
          <a:xfrm>
            <a:off x="261257" y="6473371"/>
            <a:ext cx="111033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a:t>
            </a: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https://survey.alchemer.com/s3/6226945/Digital-Flourishing-Survey-PositiveMediatedSocialInteractions</a:t>
            </a:r>
            <a:endParaRPr sz="1200">
              <a:solidFill>
                <a:schemeClr val="dk1"/>
              </a:solidFill>
              <a:latin typeface="Calibri"/>
              <a:ea typeface="Calibri"/>
              <a:cs typeface="Calibri"/>
              <a:sym typeface="Calibri"/>
            </a:endParaRPr>
          </a:p>
        </p:txBody>
      </p:sp>
      <p:pic>
        <p:nvPicPr>
          <p:cNvPr id="482" name="Google Shape;482;p54"/>
          <p:cNvPicPr preferRelativeResize="0"/>
          <p:nvPr/>
        </p:nvPicPr>
        <p:blipFill rotWithShape="1">
          <a:blip r:embed="rId7">
            <a:alphaModFix/>
          </a:blip>
          <a:srcRect b="9188" l="11948" r="15723" t="15002"/>
          <a:stretch/>
        </p:blipFill>
        <p:spPr>
          <a:xfrm>
            <a:off x="11046940" y="5917481"/>
            <a:ext cx="996778" cy="8787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5"/>
          <p:cNvSpPr txBox="1"/>
          <p:nvPr/>
        </p:nvSpPr>
        <p:spPr>
          <a:xfrm>
            <a:off x="435425" y="294125"/>
            <a:ext cx="11289300" cy="2735400"/>
          </a:xfrm>
          <a:prstGeom prst="rect">
            <a:avLst/>
          </a:prstGeom>
          <a:noFill/>
          <a:ln>
            <a:noFill/>
          </a:ln>
        </p:spPr>
        <p:txBody>
          <a:bodyPr anchorCtr="0" anchor="ctr" bIns="45700" lIns="91425" spcFirstLastPara="1" rIns="91425" wrap="square" tIns="45700">
            <a:normAutofit fontScale="77500"/>
          </a:bodyPr>
          <a:lstStyle/>
          <a:p>
            <a:pPr indent="0" lvl="0" marL="0" marR="0" rtl="0" algn="ctr">
              <a:lnSpc>
                <a:spcPct val="100000"/>
              </a:lnSpc>
              <a:spcBef>
                <a:spcPts val="0"/>
              </a:spcBef>
              <a:spcAft>
                <a:spcPts val="0"/>
              </a:spcAft>
              <a:buClr>
                <a:schemeClr val="dk1"/>
              </a:buClr>
              <a:buSzPct val="100000"/>
              <a:buFont typeface="Calibri"/>
              <a:buNone/>
            </a:pPr>
            <a:r>
              <a:rPr b="1" lang="en-US" sz="5200">
                <a:solidFill>
                  <a:srgbClr val="1C4587"/>
                </a:solidFill>
                <a:latin typeface="Calibri"/>
                <a:ea typeface="Calibri"/>
                <a:cs typeface="Calibri"/>
                <a:sym typeface="Calibri"/>
              </a:rPr>
              <a:t>Thought Questions about Q4:</a:t>
            </a:r>
            <a:endParaRPr>
              <a:solidFill>
                <a:srgbClr val="1C4587"/>
              </a:solidFill>
            </a:endParaRPr>
          </a:p>
          <a:p>
            <a:pPr indent="-550545" lvl="0" marL="571500" marR="0" rtl="0" algn="l">
              <a:lnSpc>
                <a:spcPct val="100000"/>
              </a:lnSpc>
              <a:spcBef>
                <a:spcPts val="0"/>
              </a:spcBef>
              <a:spcAft>
                <a:spcPts val="0"/>
              </a:spcAft>
              <a:buClr>
                <a:srgbClr val="1C4587"/>
              </a:buClr>
              <a:buSzPct val="100000"/>
              <a:buFont typeface="Arial"/>
              <a:buChar char="•"/>
            </a:pPr>
            <a:r>
              <a:rPr lang="en-US" sz="4400">
                <a:solidFill>
                  <a:srgbClr val="1C4587"/>
                </a:solidFill>
                <a:latin typeface="Calibri"/>
                <a:ea typeface="Calibri"/>
                <a:cs typeface="Calibri"/>
                <a:sym typeface="Calibri"/>
              </a:rPr>
              <a:t>What does self-expression mean or look like to/for you? </a:t>
            </a:r>
            <a:endParaRPr>
              <a:solidFill>
                <a:srgbClr val="1C4587"/>
              </a:solidFill>
            </a:endParaRPr>
          </a:p>
          <a:p>
            <a:pPr indent="-550545" lvl="0" marL="571500" marR="0" rtl="0" algn="l">
              <a:lnSpc>
                <a:spcPct val="100000"/>
              </a:lnSpc>
              <a:spcBef>
                <a:spcPts val="0"/>
              </a:spcBef>
              <a:spcAft>
                <a:spcPts val="0"/>
              </a:spcAft>
              <a:buClr>
                <a:srgbClr val="1C4587"/>
              </a:buClr>
              <a:buSzPct val="100000"/>
              <a:buFont typeface="Arial"/>
              <a:buChar char="•"/>
            </a:pPr>
            <a:r>
              <a:rPr lang="en-US" sz="4400">
                <a:solidFill>
                  <a:srgbClr val="1C4587"/>
                </a:solidFill>
                <a:latin typeface="Calibri"/>
                <a:ea typeface="Calibri"/>
                <a:cs typeface="Calibri"/>
                <a:sym typeface="Calibri"/>
              </a:rPr>
              <a:t>How do you determine how, when, where, why, and with whom to engage in online self-expression?</a:t>
            </a:r>
            <a:endParaRPr sz="4400">
              <a:solidFill>
                <a:srgbClr val="1C4587"/>
              </a:solidFill>
              <a:latin typeface="Calibri"/>
              <a:ea typeface="Calibri"/>
              <a:cs typeface="Calibri"/>
              <a:sym typeface="Calibri"/>
            </a:endParaRPr>
          </a:p>
          <a:p>
            <a:pPr indent="-555783" lvl="1" marL="1028700" marR="0" rtl="0" algn="l">
              <a:lnSpc>
                <a:spcPct val="100000"/>
              </a:lnSpc>
              <a:spcBef>
                <a:spcPts val="0"/>
              </a:spcBef>
              <a:spcAft>
                <a:spcPts val="0"/>
              </a:spcAft>
              <a:buClr>
                <a:srgbClr val="1C4587"/>
              </a:buClr>
              <a:buSzPct val="100000"/>
              <a:buFont typeface="Arial"/>
              <a:buChar char="•"/>
            </a:pPr>
            <a:r>
              <a:rPr b="0" i="0" lang="en-US" sz="3300" u="none" cap="none" strike="noStrike">
                <a:solidFill>
                  <a:srgbClr val="1C4587"/>
                </a:solidFill>
                <a:latin typeface="Calibri"/>
                <a:ea typeface="Calibri"/>
                <a:cs typeface="Calibri"/>
                <a:sym typeface="Calibri"/>
              </a:rPr>
              <a:t>How might </a:t>
            </a:r>
            <a:r>
              <a:rPr lang="en-US" sz="3300">
                <a:solidFill>
                  <a:srgbClr val="1C4587"/>
                </a:solidFill>
                <a:latin typeface="Calibri"/>
                <a:ea typeface="Calibri"/>
                <a:cs typeface="Calibri"/>
                <a:sym typeface="Calibri"/>
              </a:rPr>
              <a:t>we</a:t>
            </a:r>
            <a:r>
              <a:rPr b="0" i="0" lang="en-US" sz="3300" u="none" cap="none" strike="noStrike">
                <a:solidFill>
                  <a:srgbClr val="1C4587"/>
                </a:solidFill>
                <a:latin typeface="Calibri"/>
                <a:ea typeface="Calibri"/>
                <a:cs typeface="Calibri"/>
                <a:sym typeface="Calibri"/>
              </a:rPr>
              <a:t> help children navigate this?</a:t>
            </a:r>
            <a:endParaRPr>
              <a:solidFill>
                <a:srgbClr val="1C4587"/>
              </a:solidFill>
            </a:endParaRPr>
          </a:p>
        </p:txBody>
      </p:sp>
      <p:sp>
        <p:nvSpPr>
          <p:cNvPr id="489" name="Google Shape;489;p55"/>
          <p:cNvSpPr/>
          <p:nvPr/>
        </p:nvSpPr>
        <p:spPr>
          <a:xfrm>
            <a:off x="1841158" y="6538087"/>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490" name="Google Shape;490;p55"/>
          <p:cNvPicPr preferRelativeResize="0"/>
          <p:nvPr/>
        </p:nvPicPr>
        <p:blipFill rotWithShape="1">
          <a:blip r:embed="rId3">
            <a:alphaModFix amt="31000"/>
          </a:blip>
          <a:srcRect b="0" l="0" r="0" t="0"/>
          <a:stretch/>
        </p:blipFill>
        <p:spPr>
          <a:xfrm>
            <a:off x="174171" y="3175163"/>
            <a:ext cx="2717800" cy="1447800"/>
          </a:xfrm>
          <a:prstGeom prst="rect">
            <a:avLst/>
          </a:prstGeom>
          <a:noFill/>
          <a:ln>
            <a:noFill/>
          </a:ln>
        </p:spPr>
      </p:pic>
      <p:pic>
        <p:nvPicPr>
          <p:cNvPr id="491" name="Google Shape;491;p55"/>
          <p:cNvPicPr preferRelativeResize="0"/>
          <p:nvPr/>
        </p:nvPicPr>
        <p:blipFill rotWithShape="1">
          <a:blip r:embed="rId4">
            <a:alphaModFix amt="31000"/>
          </a:blip>
          <a:srcRect b="0" l="0" r="0" t="0"/>
          <a:stretch/>
        </p:blipFill>
        <p:spPr>
          <a:xfrm>
            <a:off x="3644602" y="3575061"/>
            <a:ext cx="1829091" cy="1543607"/>
          </a:xfrm>
          <a:prstGeom prst="rect">
            <a:avLst/>
          </a:prstGeom>
          <a:noFill/>
          <a:ln>
            <a:noFill/>
          </a:ln>
        </p:spPr>
      </p:pic>
      <p:pic>
        <p:nvPicPr>
          <p:cNvPr id="492" name="Google Shape;492;p55"/>
          <p:cNvPicPr preferRelativeResize="0"/>
          <p:nvPr/>
        </p:nvPicPr>
        <p:blipFill rotWithShape="1">
          <a:blip r:embed="rId5">
            <a:alphaModFix amt="31000"/>
          </a:blip>
          <a:srcRect b="0" l="0" r="0" t="0"/>
          <a:stretch/>
        </p:blipFill>
        <p:spPr>
          <a:xfrm>
            <a:off x="1180632" y="4845248"/>
            <a:ext cx="2349500" cy="1397000"/>
          </a:xfrm>
          <a:prstGeom prst="rect">
            <a:avLst/>
          </a:prstGeom>
          <a:noFill/>
          <a:ln>
            <a:noFill/>
          </a:ln>
        </p:spPr>
      </p:pic>
      <p:pic>
        <p:nvPicPr>
          <p:cNvPr id="493" name="Google Shape;493;p55"/>
          <p:cNvPicPr preferRelativeResize="0"/>
          <p:nvPr/>
        </p:nvPicPr>
        <p:blipFill rotWithShape="1">
          <a:blip r:embed="rId6">
            <a:alphaModFix amt="31000"/>
          </a:blip>
          <a:srcRect b="0" l="0" r="0" t="0"/>
          <a:stretch/>
        </p:blipFill>
        <p:spPr>
          <a:xfrm>
            <a:off x="9195113" y="3475591"/>
            <a:ext cx="2529480" cy="2885083"/>
          </a:xfrm>
          <a:prstGeom prst="rect">
            <a:avLst/>
          </a:prstGeom>
          <a:noFill/>
          <a:ln>
            <a:noFill/>
          </a:ln>
        </p:spPr>
      </p:pic>
      <p:pic>
        <p:nvPicPr>
          <p:cNvPr id="494" name="Google Shape;494;p55"/>
          <p:cNvPicPr preferRelativeResize="0"/>
          <p:nvPr/>
        </p:nvPicPr>
        <p:blipFill rotWithShape="1">
          <a:blip r:embed="rId7">
            <a:alphaModFix amt="31000"/>
          </a:blip>
          <a:srcRect b="0" l="0" r="0" t="0"/>
          <a:stretch/>
        </p:blipFill>
        <p:spPr>
          <a:xfrm>
            <a:off x="4909049" y="4913504"/>
            <a:ext cx="2004782" cy="1525505"/>
          </a:xfrm>
          <a:prstGeom prst="rect">
            <a:avLst/>
          </a:prstGeom>
          <a:noFill/>
          <a:ln>
            <a:noFill/>
          </a:ln>
        </p:spPr>
      </p:pic>
      <p:pic>
        <p:nvPicPr>
          <p:cNvPr id="495" name="Google Shape;495;p55"/>
          <p:cNvPicPr preferRelativeResize="0"/>
          <p:nvPr/>
        </p:nvPicPr>
        <p:blipFill rotWithShape="1">
          <a:blip r:embed="rId8">
            <a:alphaModFix amt="31000"/>
          </a:blip>
          <a:srcRect b="0" l="0" r="0" t="0"/>
          <a:stretch/>
        </p:blipFill>
        <p:spPr>
          <a:xfrm>
            <a:off x="7688576" y="4622963"/>
            <a:ext cx="1348098" cy="1466057"/>
          </a:xfrm>
          <a:prstGeom prst="rect">
            <a:avLst/>
          </a:prstGeom>
          <a:noFill/>
          <a:ln>
            <a:noFill/>
          </a:ln>
        </p:spPr>
      </p:pic>
      <p:pic>
        <p:nvPicPr>
          <p:cNvPr id="496" name="Google Shape;496;p55"/>
          <p:cNvPicPr preferRelativeResize="0"/>
          <p:nvPr/>
        </p:nvPicPr>
        <p:blipFill rotWithShape="1">
          <a:blip r:embed="rId9">
            <a:alphaModFix amt="31000"/>
          </a:blip>
          <a:srcRect b="0" l="0" r="0" t="0"/>
          <a:stretch/>
        </p:blipFill>
        <p:spPr>
          <a:xfrm>
            <a:off x="5721292" y="3522750"/>
            <a:ext cx="1829091" cy="1713066"/>
          </a:xfrm>
          <a:prstGeom prst="rect">
            <a:avLst/>
          </a:prstGeom>
          <a:noFill/>
          <a:ln>
            <a:noFill/>
          </a:ln>
        </p:spPr>
      </p:pic>
      <p:pic>
        <p:nvPicPr>
          <p:cNvPr id="497" name="Google Shape;497;p55"/>
          <p:cNvPicPr preferRelativeResize="0"/>
          <p:nvPr/>
        </p:nvPicPr>
        <p:blipFill rotWithShape="1">
          <a:blip r:embed="rId10">
            <a:alphaModFix/>
          </a:blip>
          <a:srcRect b="9188" l="11948" r="15723" t="15002"/>
          <a:stretch/>
        </p:blipFill>
        <p:spPr>
          <a:xfrm>
            <a:off x="11084011" y="5929838"/>
            <a:ext cx="996778" cy="8787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6"/>
          <p:cNvSpPr txBox="1"/>
          <p:nvPr/>
        </p:nvSpPr>
        <p:spPr>
          <a:xfrm>
            <a:off x="867228" y="101546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Q5: “</a:t>
            </a:r>
            <a:r>
              <a:rPr lang="en-US" sz="4400">
                <a:solidFill>
                  <a:srgbClr val="1C4587"/>
                </a:solidFill>
                <a:latin typeface="Calibri"/>
                <a:ea typeface="Calibri"/>
                <a:cs typeface="Calibri"/>
                <a:sym typeface="Calibri"/>
              </a:rPr>
              <a:t>Digital applications or social media inspire me to get out of my comfort zone”</a:t>
            </a:r>
            <a:endParaRPr>
              <a:solidFill>
                <a:srgbClr val="1C4587"/>
              </a:solidFill>
            </a:endParaRPr>
          </a:p>
          <a:p>
            <a:pPr indent="0" lvl="0" marL="0" marR="0" rtl="0" algn="ctr">
              <a:lnSpc>
                <a:spcPct val="90000"/>
              </a:lnSpc>
              <a:spcBef>
                <a:spcPts val="0"/>
              </a:spcBef>
              <a:spcAft>
                <a:spcPts val="0"/>
              </a:spcAft>
              <a:buClr>
                <a:schemeClr val="dk1"/>
              </a:buClr>
              <a:buSzPts val="3600"/>
              <a:buFont typeface="Calibri"/>
              <a:buNone/>
            </a:pPr>
            <a:r>
              <a:rPr lang="en-US" sz="3600">
                <a:solidFill>
                  <a:srgbClr val="E3760B"/>
                </a:solidFill>
                <a:latin typeface="Calibri"/>
                <a:ea typeface="Calibri"/>
                <a:cs typeface="Calibri"/>
                <a:sym typeface="Calibri"/>
              </a:rPr>
              <a:t>e.g., creative expression, civic engagement, compassion, intellectual curiosity, humility</a:t>
            </a:r>
            <a:endParaRPr sz="36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04" name="Google Shape;504;p56"/>
          <p:cNvPicPr preferRelativeResize="0"/>
          <p:nvPr/>
        </p:nvPicPr>
        <p:blipFill rotWithShape="1">
          <a:blip r:embed="rId3">
            <a:alphaModFix/>
          </a:blip>
          <a:srcRect b="0" l="0" r="0" t="0"/>
          <a:stretch/>
        </p:blipFill>
        <p:spPr>
          <a:xfrm>
            <a:off x="2151905" y="2544314"/>
            <a:ext cx="7656269" cy="1315308"/>
          </a:xfrm>
          <a:prstGeom prst="rect">
            <a:avLst/>
          </a:prstGeom>
          <a:noFill/>
          <a:ln>
            <a:noFill/>
          </a:ln>
        </p:spPr>
      </p:pic>
      <p:pic>
        <p:nvPicPr>
          <p:cNvPr id="505" name="Google Shape;505;p56"/>
          <p:cNvPicPr preferRelativeResize="0"/>
          <p:nvPr/>
        </p:nvPicPr>
        <p:blipFill rotWithShape="1">
          <a:blip r:embed="rId4">
            <a:alphaModFix/>
          </a:blip>
          <a:srcRect b="0" l="0" r="0" t="0"/>
          <a:stretch/>
        </p:blipFill>
        <p:spPr>
          <a:xfrm>
            <a:off x="992760" y="4133432"/>
            <a:ext cx="3027697" cy="1922997"/>
          </a:xfrm>
          <a:prstGeom prst="rect">
            <a:avLst/>
          </a:prstGeom>
          <a:noFill/>
          <a:ln>
            <a:noFill/>
          </a:ln>
        </p:spPr>
      </p:pic>
      <p:sp>
        <p:nvSpPr>
          <p:cNvPr id="506" name="Google Shape;506;p56"/>
          <p:cNvSpPr/>
          <p:nvPr/>
        </p:nvSpPr>
        <p:spPr>
          <a:xfrm>
            <a:off x="1841158" y="6562801"/>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507" name="Google Shape;507;p56"/>
          <p:cNvPicPr preferRelativeResize="0"/>
          <p:nvPr/>
        </p:nvPicPr>
        <p:blipFill rotWithShape="1">
          <a:blip r:embed="rId5">
            <a:alphaModFix/>
          </a:blip>
          <a:srcRect b="0" l="0" r="0" t="0"/>
          <a:stretch/>
        </p:blipFill>
        <p:spPr>
          <a:xfrm>
            <a:off x="8903055" y="4012730"/>
            <a:ext cx="1810241" cy="2362201"/>
          </a:xfrm>
          <a:prstGeom prst="rect">
            <a:avLst/>
          </a:prstGeom>
          <a:noFill/>
          <a:ln>
            <a:noFill/>
          </a:ln>
        </p:spPr>
      </p:pic>
      <p:pic>
        <p:nvPicPr>
          <p:cNvPr id="508" name="Google Shape;508;p56"/>
          <p:cNvPicPr preferRelativeResize="0"/>
          <p:nvPr/>
        </p:nvPicPr>
        <p:blipFill rotWithShape="1">
          <a:blip r:embed="rId6">
            <a:alphaModFix/>
          </a:blip>
          <a:srcRect b="9188" l="11948" r="15723" t="15002"/>
          <a:stretch/>
        </p:blipFill>
        <p:spPr>
          <a:xfrm>
            <a:off x="11046940" y="5905124"/>
            <a:ext cx="996778" cy="87873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7"/>
          <p:cNvSpPr txBox="1"/>
          <p:nvPr/>
        </p:nvSpPr>
        <p:spPr>
          <a:xfrm>
            <a:off x="189469" y="236653"/>
            <a:ext cx="11813100" cy="1495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Keep these concepts in mind…</a:t>
            </a:r>
            <a:endParaRPr b="1" sz="4400">
              <a:solidFill>
                <a:srgbClr val="1C4587"/>
              </a:solidFill>
              <a:latin typeface="Calibri"/>
              <a:ea typeface="Calibri"/>
              <a:cs typeface="Calibri"/>
              <a:sym typeface="Calibri"/>
            </a:endParaRPr>
          </a:p>
          <a:p>
            <a:pPr indent="0" lvl="0" marL="0" marR="0" rtl="0" algn="ctr">
              <a:lnSpc>
                <a:spcPct val="90000"/>
              </a:lnSpc>
              <a:spcBef>
                <a:spcPts val="400"/>
              </a:spcBef>
              <a:spcAft>
                <a:spcPts val="0"/>
              </a:spcAft>
              <a:buClr>
                <a:schemeClr val="dk1"/>
              </a:buClr>
              <a:buSzPts val="2400"/>
              <a:buFont typeface="Calibri"/>
              <a:buNone/>
            </a:pPr>
            <a:r>
              <a:rPr b="1" lang="en-US" sz="2400">
                <a:solidFill>
                  <a:srgbClr val="1C4587"/>
                </a:solidFill>
                <a:latin typeface="Calibri"/>
                <a:ea typeface="Calibri"/>
                <a:cs typeface="Calibri"/>
                <a:sym typeface="Calibri"/>
              </a:rPr>
              <a:t>The tensions inherent in these topics are relevant to </a:t>
            </a:r>
            <a:endParaRPr>
              <a:solidFill>
                <a:srgbClr val="1C4587"/>
              </a:solidFill>
            </a:endParaRPr>
          </a:p>
          <a:p>
            <a:pPr indent="0" lvl="0" marL="0" marR="0" rtl="0" algn="ctr">
              <a:lnSpc>
                <a:spcPct val="90000"/>
              </a:lnSpc>
              <a:spcBef>
                <a:spcPts val="400"/>
              </a:spcBef>
              <a:spcAft>
                <a:spcPts val="0"/>
              </a:spcAft>
              <a:buClr>
                <a:schemeClr val="dk1"/>
              </a:buClr>
              <a:buSzPts val="2400"/>
              <a:buFont typeface="Calibri"/>
              <a:buNone/>
            </a:pPr>
            <a:r>
              <a:rPr b="1" lang="en-US" sz="2400">
                <a:solidFill>
                  <a:srgbClr val="1C4587"/>
                </a:solidFill>
                <a:latin typeface="Calibri"/>
                <a:ea typeface="Calibri"/>
                <a:cs typeface="Calibri"/>
                <a:sym typeface="Calibri"/>
              </a:rPr>
              <a:t>next week's</a:t>
            </a:r>
            <a:r>
              <a:rPr b="1" lang="en-US" sz="2400">
                <a:solidFill>
                  <a:srgbClr val="1C4587"/>
                </a:solidFill>
                <a:latin typeface="Calibri"/>
                <a:ea typeface="Calibri"/>
                <a:cs typeface="Calibri"/>
                <a:sym typeface="Calibri"/>
              </a:rPr>
              <a:t> discussion on Digital Citizenship </a:t>
            </a:r>
            <a:endParaRPr b="1" sz="2400">
              <a:solidFill>
                <a:srgbClr val="1C4587"/>
              </a:solidFill>
              <a:latin typeface="Calibri"/>
              <a:ea typeface="Calibri"/>
              <a:cs typeface="Calibri"/>
              <a:sym typeface="Calibri"/>
            </a:endParaRPr>
          </a:p>
        </p:txBody>
      </p:sp>
      <p:sp>
        <p:nvSpPr>
          <p:cNvPr id="514" name="Google Shape;514;p57"/>
          <p:cNvSpPr/>
          <p:nvPr/>
        </p:nvSpPr>
        <p:spPr>
          <a:xfrm>
            <a:off x="544832" y="6074619"/>
            <a:ext cx="11102400" cy="6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Depending on size of group, this will either be a large group discussion or can be broken into smaller groups of 3-4.</a:t>
            </a:r>
            <a:endParaRPr/>
          </a:p>
          <a:p>
            <a:pPr indent="0" lvl="0" marL="0" marR="0" rtl="0" algn="ctr">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Image shared under CC BY-SA 3.0 (</a:t>
            </a:r>
            <a:r>
              <a:rPr lang="en-US" sz="1000" u="sng">
                <a:solidFill>
                  <a:schemeClr val="dk1"/>
                </a:solidFill>
                <a:latin typeface="Calibri"/>
                <a:ea typeface="Calibri"/>
                <a:cs typeface="Calibri"/>
                <a:sym typeface="Calibri"/>
                <a:hlinkClick r:id="rId3">
                  <a:extLst>
                    <a:ext uri="{A12FA001-AC4F-418D-AE19-62706E023703}">
                      <ahyp:hlinkClr val="tx"/>
                    </a:ext>
                  </a:extLst>
                </a:hlinkClick>
              </a:rPr>
              <a:t>https://creativecommons.org/licenses/by-sa/3.0/deed.en)</a:t>
            </a:r>
            <a:r>
              <a:rPr lang="en-US" sz="1000">
                <a:solidFill>
                  <a:schemeClr val="dk1"/>
                </a:solidFill>
                <a:latin typeface="Calibri"/>
                <a:ea typeface="Calibri"/>
                <a:cs typeface="Calibri"/>
                <a:sym typeface="Calibri"/>
              </a:rPr>
              <a:t>. Credit: https://commons.wikimedia.org/wiki/User:Rahulkepapa </a:t>
            </a:r>
            <a:endParaRPr/>
          </a:p>
        </p:txBody>
      </p:sp>
      <p:sp>
        <p:nvSpPr>
          <p:cNvPr id="515" name="Google Shape;515;p57"/>
          <p:cNvSpPr txBox="1"/>
          <p:nvPr/>
        </p:nvSpPr>
        <p:spPr>
          <a:xfrm>
            <a:off x="3014458" y="2474210"/>
            <a:ext cx="57840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1C4587"/>
                </a:solidFill>
                <a:latin typeface="Calibri"/>
                <a:ea typeface="Calibri"/>
                <a:cs typeface="Calibri"/>
                <a:sym typeface="Calibri"/>
              </a:rPr>
              <a:t>Happiness</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Fulfillment</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Pessimism</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Self-expression/presentation</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Comfort Zone</a:t>
            </a:r>
            <a:endParaRPr>
              <a:solidFill>
                <a:srgbClr val="1C458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ph type="title"/>
          </p:nvPr>
        </p:nvSpPr>
        <p:spPr>
          <a:xfrm>
            <a:off x="838200" y="603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159" name="Google Shape;159;p22"/>
          <p:cNvPicPr preferRelativeResize="0"/>
          <p:nvPr/>
        </p:nvPicPr>
        <p:blipFill rotWithShape="1">
          <a:blip r:embed="rId3">
            <a:alphaModFix/>
          </a:blip>
          <a:srcRect b="0" l="0" r="0" t="0"/>
          <a:stretch/>
        </p:blipFill>
        <p:spPr>
          <a:xfrm>
            <a:off x="8921875" y="365113"/>
            <a:ext cx="3086751" cy="2301525"/>
          </a:xfrm>
          <a:prstGeom prst="rect">
            <a:avLst/>
          </a:prstGeom>
          <a:noFill/>
          <a:ln>
            <a:noFill/>
          </a:ln>
        </p:spPr>
      </p:pic>
      <p:sp>
        <p:nvSpPr>
          <p:cNvPr id="160" name="Google Shape;160;p22"/>
          <p:cNvSpPr txBox="1"/>
          <p:nvPr>
            <p:ph idx="1" type="body"/>
          </p:nvPr>
        </p:nvSpPr>
        <p:spPr>
          <a:xfrm>
            <a:off x="410425" y="1269900"/>
            <a:ext cx="6967500" cy="27381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Check-in</a:t>
            </a:r>
            <a:endParaRPr b="1" sz="3600">
              <a:solidFill>
                <a:srgbClr val="E3760B"/>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  </a:t>
            </a:r>
            <a:endParaRPr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Connection/Discussion: </a:t>
            </a:r>
            <a:endParaRPr b="1" sz="3600">
              <a:solidFill>
                <a:srgbClr val="D9D9D9"/>
              </a:solidFill>
            </a:endParaRPr>
          </a:p>
          <a:p>
            <a:pPr indent="-228600" lvl="0" marL="228600" rtl="0" algn="l">
              <a:lnSpc>
                <a:spcPct val="115000"/>
              </a:lnSpc>
              <a:spcBef>
                <a:spcPts val="0"/>
              </a:spcBef>
              <a:spcAft>
                <a:spcPts val="0"/>
              </a:spcAft>
              <a:buSzPts val="3600"/>
              <a:buChar char="•"/>
            </a:pPr>
            <a:r>
              <a:rPr lang="en-US" sz="3600">
                <a:solidFill>
                  <a:srgbClr val="D9D9D9"/>
                </a:solidFill>
              </a:rPr>
              <a:t> </a:t>
            </a:r>
            <a:r>
              <a:rPr b="1" lang="en-US" sz="3600">
                <a:solidFill>
                  <a:srgbClr val="D9D9D9"/>
                </a:solidFill>
              </a:rPr>
              <a:t>Challenge</a:t>
            </a:r>
            <a:r>
              <a:rPr lang="en-US" sz="3600">
                <a:solidFill>
                  <a:srgbClr val="D9D9D9"/>
                </a:solidFill>
              </a:rPr>
              <a:t>/Invitation for the week</a:t>
            </a:r>
            <a:r>
              <a:rPr lang="en-US" sz="3600"/>
              <a:t> </a:t>
            </a:r>
            <a:endParaRPr sz="3600"/>
          </a:p>
        </p:txBody>
      </p:sp>
      <p:pic>
        <p:nvPicPr>
          <p:cNvPr id="161" name="Google Shape;161;p22"/>
          <p:cNvPicPr preferRelativeResize="0"/>
          <p:nvPr/>
        </p:nvPicPr>
        <p:blipFill>
          <a:blip r:embed="rId4">
            <a:alphaModFix/>
          </a:blip>
          <a:stretch>
            <a:fillRect/>
          </a:stretch>
        </p:blipFill>
        <p:spPr>
          <a:xfrm>
            <a:off x="389625" y="4284426"/>
            <a:ext cx="1835481" cy="2336401"/>
          </a:xfrm>
          <a:prstGeom prst="rect">
            <a:avLst/>
          </a:prstGeom>
          <a:noFill/>
          <a:ln>
            <a:noFill/>
          </a:ln>
        </p:spPr>
      </p:pic>
      <p:sp>
        <p:nvSpPr>
          <p:cNvPr id="162" name="Google Shape;162;p22"/>
          <p:cNvSpPr txBox="1"/>
          <p:nvPr/>
        </p:nvSpPr>
        <p:spPr>
          <a:xfrm>
            <a:off x="2740175" y="4301875"/>
            <a:ext cx="8460000" cy="1226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050">
                <a:solidFill>
                  <a:schemeClr val="dk1"/>
                </a:solidFill>
                <a:highlight>
                  <a:srgbClr val="FFFFFF"/>
                </a:highlight>
                <a:latin typeface="Calibri"/>
                <a:ea typeface="Calibri"/>
                <a:cs typeface="Calibri"/>
                <a:sym typeface="Calibri"/>
              </a:rPr>
              <a:t>[H]ow can one remain dedicated to…a task without allowing oneself to be lured from it or distracted, unless one reflects and organizes one’s life according to principles?</a:t>
            </a:r>
            <a:endParaRPr sz="1800">
              <a:latin typeface="Calibri"/>
              <a:ea typeface="Calibri"/>
              <a:cs typeface="Calibri"/>
              <a:sym typeface="Calibri"/>
            </a:endParaRPr>
          </a:p>
        </p:txBody>
      </p:sp>
      <p:sp>
        <p:nvSpPr>
          <p:cNvPr id="163" name="Google Shape;163;p22"/>
          <p:cNvSpPr txBox="1"/>
          <p:nvPr/>
        </p:nvSpPr>
        <p:spPr>
          <a:xfrm>
            <a:off x="2740175" y="5708100"/>
            <a:ext cx="8460000" cy="863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lang="en-US" sz="2050">
                <a:solidFill>
                  <a:schemeClr val="dk1"/>
                </a:solidFill>
                <a:highlight>
                  <a:srgbClr val="FFFFFF"/>
                </a:highlight>
                <a:latin typeface="Calibri"/>
                <a:ea typeface="Calibri"/>
                <a:cs typeface="Calibri"/>
                <a:sym typeface="Calibri"/>
              </a:rPr>
              <a:t>"</a:t>
            </a:r>
            <a:r>
              <a:rPr lang="en-US" sz="2050">
                <a:solidFill>
                  <a:schemeClr val="dk1"/>
                </a:solidFill>
                <a:highlight>
                  <a:srgbClr val="FFFFFF"/>
                </a:highlight>
                <a:latin typeface="Calibri"/>
                <a:ea typeface="Calibri"/>
                <a:cs typeface="Calibri"/>
                <a:sym typeface="Calibri"/>
              </a:rPr>
              <a:t>[T]he great doesn’t happen through impulse alone, and is a succession of little things that are brought together." -Vincent Van Gogh</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8"/>
          <p:cNvSpPr txBox="1"/>
          <p:nvPr>
            <p:ph idx="1" type="body"/>
          </p:nvPr>
        </p:nvSpPr>
        <p:spPr>
          <a:xfrm>
            <a:off x="714597" y="1990676"/>
            <a:ext cx="10762800" cy="2492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l">
              <a:lnSpc>
                <a:spcPct val="100000"/>
              </a:lnSpc>
              <a:spcBef>
                <a:spcPts val="1000"/>
              </a:spcBef>
              <a:spcAft>
                <a:spcPts val="0"/>
              </a:spcAft>
              <a:buNone/>
            </a:pPr>
            <a:r>
              <a:rPr lang="en-US"/>
              <a:t>See also Barbara Sher’s TEDx talk (When it comes to problem-solving and reaching your goals, there is a tension with solitude, because problems are meant to be solved via connection and collaboration and mutually helping each other) </a:t>
            </a:r>
            <a:r>
              <a:rPr lang="en-US" sz="2600" u="sng">
                <a:solidFill>
                  <a:schemeClr val="hlink"/>
                </a:solidFill>
                <a:hlinkClick r:id="rId3"/>
              </a:rPr>
              <a:t>https://www.tedxprague.cz/en/videa/isolation-is-the-dream-killer-not-your-attitude-barbara-sher</a:t>
            </a:r>
            <a:endParaRPr sz="2600"/>
          </a:p>
          <a:p>
            <a:pPr indent="-239077" lvl="1" marL="685800" rtl="0" algn="l">
              <a:lnSpc>
                <a:spcPct val="90000"/>
              </a:lnSpc>
              <a:spcBef>
                <a:spcPts val="500"/>
              </a:spcBef>
              <a:spcAft>
                <a:spcPts val="0"/>
              </a:spcAft>
              <a:buClr>
                <a:schemeClr val="dk1"/>
              </a:buClr>
              <a:buSzPct val="100000"/>
              <a:buChar char="•"/>
            </a:pPr>
            <a:r>
              <a:rPr lang="en-US" sz="2200"/>
              <a:t>Barbara’s work also reinforces building small networks of support for reaching your goals (where bridging social capital can even become more like bonding social capital)</a:t>
            </a:r>
            <a:endParaRPr/>
          </a:p>
        </p:txBody>
      </p:sp>
      <p:sp>
        <p:nvSpPr>
          <p:cNvPr id="522" name="Google Shape;522;p58"/>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Dancing in the Tensions</a:t>
            </a:r>
            <a:endParaRPr b="1" sz="4400">
              <a:solidFill>
                <a:srgbClr val="1C4587"/>
              </a:solidFill>
              <a:latin typeface="Calibri"/>
              <a:ea typeface="Calibri"/>
              <a:cs typeface="Calibri"/>
              <a:sym typeface="Calibri"/>
            </a:endParaRPr>
          </a:p>
        </p:txBody>
      </p:sp>
      <p:pic>
        <p:nvPicPr>
          <p:cNvPr id="523" name="Google Shape;523;p58"/>
          <p:cNvPicPr preferRelativeResize="0"/>
          <p:nvPr/>
        </p:nvPicPr>
        <p:blipFill>
          <a:blip r:embed="rId4">
            <a:alphaModFix/>
          </a:blip>
          <a:stretch>
            <a:fillRect/>
          </a:stretch>
        </p:blipFill>
        <p:spPr>
          <a:xfrm>
            <a:off x="262802" y="111706"/>
            <a:ext cx="1585747" cy="1325700"/>
          </a:xfrm>
          <a:prstGeom prst="rect">
            <a:avLst/>
          </a:prstGeom>
          <a:noFill/>
          <a:ln>
            <a:noFill/>
          </a:ln>
        </p:spPr>
      </p:pic>
      <p:pic>
        <p:nvPicPr>
          <p:cNvPr id="524" name="Google Shape;524;p58"/>
          <p:cNvPicPr preferRelativeResize="0"/>
          <p:nvPr/>
        </p:nvPicPr>
        <p:blipFill>
          <a:blip r:embed="rId5">
            <a:alphaModFix/>
          </a:blip>
          <a:stretch>
            <a:fillRect/>
          </a:stretch>
        </p:blipFill>
        <p:spPr>
          <a:xfrm>
            <a:off x="10168801" y="162818"/>
            <a:ext cx="1502300" cy="12234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9"/>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pic>
        <p:nvPicPr>
          <p:cNvPr id="530" name="Google Shape;530;p59"/>
          <p:cNvPicPr preferRelativeResize="0"/>
          <p:nvPr/>
        </p:nvPicPr>
        <p:blipFill rotWithShape="1">
          <a:blip r:embed="rId3">
            <a:alphaModFix/>
          </a:blip>
          <a:srcRect b="0" l="0" r="0" t="0"/>
          <a:stretch/>
        </p:blipFill>
        <p:spPr>
          <a:xfrm>
            <a:off x="4521198" y="2877032"/>
            <a:ext cx="3149601" cy="21053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0"/>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pic>
        <p:nvPicPr>
          <p:cNvPr id="536" name="Google Shape;536;p60"/>
          <p:cNvPicPr preferRelativeResize="0"/>
          <p:nvPr/>
        </p:nvPicPr>
        <p:blipFill rotWithShape="1">
          <a:blip r:embed="rId3">
            <a:alphaModFix/>
          </a:blip>
          <a:srcRect b="0" l="0" r="0" t="0"/>
          <a:stretch/>
        </p:blipFill>
        <p:spPr>
          <a:xfrm>
            <a:off x="2171698" y="1345350"/>
            <a:ext cx="7848601" cy="4636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1"/>
          <p:cNvSpPr txBox="1"/>
          <p:nvPr/>
        </p:nvSpPr>
        <p:spPr>
          <a:xfrm>
            <a:off x="2360350" y="0"/>
            <a:ext cx="6709200" cy="984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Aristotle: The Golden Mean</a:t>
            </a:r>
            <a:endParaRPr b="1" sz="4400">
              <a:solidFill>
                <a:srgbClr val="1C4587"/>
              </a:solidFill>
              <a:latin typeface="Calibri"/>
              <a:ea typeface="Calibri"/>
              <a:cs typeface="Calibri"/>
              <a:sym typeface="Calibri"/>
            </a:endParaRPr>
          </a:p>
        </p:txBody>
      </p:sp>
      <p:sp>
        <p:nvSpPr>
          <p:cNvPr id="543" name="Google Shape;543;p61"/>
          <p:cNvSpPr txBox="1"/>
          <p:nvPr/>
        </p:nvSpPr>
        <p:spPr>
          <a:xfrm>
            <a:off x="4311800" y="1184025"/>
            <a:ext cx="7229700" cy="489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3000">
                <a:solidFill>
                  <a:schemeClr val="dk1"/>
                </a:solidFill>
                <a:latin typeface="Calibri"/>
                <a:ea typeface="Calibri"/>
                <a:cs typeface="Calibri"/>
                <a:sym typeface="Calibri"/>
              </a:rPr>
              <a:t>"</a:t>
            </a:r>
            <a:r>
              <a:rPr lang="en-US" sz="3000">
                <a:solidFill>
                  <a:schemeClr val="dk1"/>
                </a:solidFill>
                <a:latin typeface="Calibri"/>
                <a:ea typeface="Calibri"/>
                <a:cs typeface="Calibri"/>
                <a:sym typeface="Calibri"/>
              </a:rPr>
              <a:t>For instance, both fear and confidence and appetite and anger and pity and in general pleasure and pain may be felt both too much and too little, and in both cases not well; but to feel them at the right times, with reference to the right objects, towards the right people, with the right motive, and in the right way, is what is both intermediate and best, and this is characteristic of virtue." </a:t>
            </a:r>
            <a:endParaRPr sz="3000">
              <a:latin typeface="Calibri"/>
              <a:ea typeface="Calibri"/>
              <a:cs typeface="Calibri"/>
              <a:sym typeface="Calibri"/>
            </a:endParaRPr>
          </a:p>
        </p:txBody>
      </p:sp>
      <p:pic>
        <p:nvPicPr>
          <p:cNvPr id="544" name="Google Shape;544;p61"/>
          <p:cNvPicPr preferRelativeResize="0"/>
          <p:nvPr/>
        </p:nvPicPr>
        <p:blipFill>
          <a:blip r:embed="rId3">
            <a:alphaModFix/>
          </a:blip>
          <a:stretch>
            <a:fillRect/>
          </a:stretch>
        </p:blipFill>
        <p:spPr>
          <a:xfrm>
            <a:off x="171000" y="1184025"/>
            <a:ext cx="3752206" cy="5056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2"/>
          <p:cNvSpPr txBox="1"/>
          <p:nvPr/>
        </p:nvSpPr>
        <p:spPr>
          <a:xfrm>
            <a:off x="3891694" y="2654882"/>
            <a:ext cx="3802800" cy="13257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Family Tech Tips</a:t>
            </a:r>
            <a:endParaRPr/>
          </a:p>
          <a:p>
            <a:pPr indent="0" lvl="0" marL="0" marR="0" rtl="0" algn="ctr">
              <a:lnSpc>
                <a:spcPct val="90000"/>
              </a:lnSpc>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and Resources</a:t>
            </a:r>
            <a:endParaRPr/>
          </a:p>
        </p:txBody>
      </p:sp>
      <p:pic>
        <p:nvPicPr>
          <p:cNvPr id="551" name="Google Shape;551;p62"/>
          <p:cNvPicPr preferRelativeResize="0"/>
          <p:nvPr/>
        </p:nvPicPr>
        <p:blipFill rotWithShape="1">
          <a:blip r:embed="rId3">
            <a:alphaModFix/>
          </a:blip>
          <a:srcRect b="0" l="0" r="0" t="0"/>
          <a:stretch/>
        </p:blipFill>
        <p:spPr>
          <a:xfrm>
            <a:off x="8777385" y="0"/>
            <a:ext cx="3102904" cy="3417329"/>
          </a:xfrm>
          <a:prstGeom prst="rect">
            <a:avLst/>
          </a:prstGeom>
          <a:noFill/>
          <a:ln>
            <a:noFill/>
          </a:ln>
        </p:spPr>
      </p:pic>
      <p:pic>
        <p:nvPicPr>
          <p:cNvPr id="552" name="Google Shape;552;p62"/>
          <p:cNvPicPr preferRelativeResize="0"/>
          <p:nvPr/>
        </p:nvPicPr>
        <p:blipFill rotWithShape="1">
          <a:blip r:embed="rId4">
            <a:alphaModFix/>
          </a:blip>
          <a:srcRect b="0" l="0" r="0" t="0"/>
          <a:stretch/>
        </p:blipFill>
        <p:spPr>
          <a:xfrm>
            <a:off x="4744995" y="4260210"/>
            <a:ext cx="4000983" cy="2578172"/>
          </a:xfrm>
          <a:prstGeom prst="rect">
            <a:avLst/>
          </a:prstGeom>
          <a:noFill/>
          <a:ln>
            <a:noFill/>
          </a:ln>
        </p:spPr>
      </p:pic>
      <p:pic>
        <p:nvPicPr>
          <p:cNvPr id="553" name="Google Shape;553;p62"/>
          <p:cNvPicPr preferRelativeResize="0"/>
          <p:nvPr/>
        </p:nvPicPr>
        <p:blipFill rotWithShape="1">
          <a:blip r:embed="rId5">
            <a:alphaModFix/>
          </a:blip>
          <a:srcRect b="0" l="0" r="0" t="0"/>
          <a:stretch/>
        </p:blipFill>
        <p:spPr>
          <a:xfrm>
            <a:off x="2626697" y="147232"/>
            <a:ext cx="3166403" cy="2227885"/>
          </a:xfrm>
          <a:prstGeom prst="rect">
            <a:avLst/>
          </a:prstGeom>
          <a:noFill/>
          <a:ln>
            <a:noFill/>
          </a:ln>
        </p:spPr>
      </p:pic>
      <p:pic>
        <p:nvPicPr>
          <p:cNvPr id="554" name="Google Shape;554;p62"/>
          <p:cNvPicPr preferRelativeResize="0"/>
          <p:nvPr/>
        </p:nvPicPr>
        <p:blipFill rotWithShape="1">
          <a:blip r:embed="rId6">
            <a:alphaModFix/>
          </a:blip>
          <a:srcRect b="0" l="0" r="0" t="0"/>
          <a:stretch/>
        </p:blipFill>
        <p:spPr>
          <a:xfrm>
            <a:off x="9062285" y="3649481"/>
            <a:ext cx="2728218" cy="3005899"/>
          </a:xfrm>
          <a:prstGeom prst="rect">
            <a:avLst/>
          </a:prstGeom>
          <a:noFill/>
          <a:ln>
            <a:noFill/>
          </a:ln>
        </p:spPr>
      </p:pic>
      <p:pic>
        <p:nvPicPr>
          <p:cNvPr id="555" name="Google Shape;555;p62"/>
          <p:cNvPicPr preferRelativeResize="0"/>
          <p:nvPr/>
        </p:nvPicPr>
        <p:blipFill rotWithShape="1">
          <a:blip r:embed="rId7">
            <a:alphaModFix/>
          </a:blip>
          <a:srcRect b="0" l="0" r="0" t="5731"/>
          <a:stretch/>
        </p:blipFill>
        <p:spPr>
          <a:xfrm>
            <a:off x="499192" y="2497880"/>
            <a:ext cx="2127505" cy="2654549"/>
          </a:xfrm>
          <a:prstGeom prst="rect">
            <a:avLst/>
          </a:prstGeom>
          <a:noFill/>
          <a:ln>
            <a:noFill/>
          </a:ln>
        </p:spPr>
      </p:pic>
      <p:pic>
        <p:nvPicPr>
          <p:cNvPr id="556" name="Google Shape;556;p62"/>
          <p:cNvPicPr preferRelativeResize="0"/>
          <p:nvPr/>
        </p:nvPicPr>
        <p:blipFill rotWithShape="1">
          <a:blip r:embed="rId8">
            <a:alphaModFix/>
          </a:blip>
          <a:srcRect b="0" l="0" r="0" t="0"/>
          <a:stretch/>
        </p:blipFill>
        <p:spPr>
          <a:xfrm>
            <a:off x="5874397" y="274958"/>
            <a:ext cx="2821692" cy="1928657"/>
          </a:xfrm>
          <a:prstGeom prst="rect">
            <a:avLst/>
          </a:prstGeom>
          <a:noFill/>
          <a:ln>
            <a:noFill/>
          </a:ln>
        </p:spPr>
      </p:pic>
      <p:pic>
        <p:nvPicPr>
          <p:cNvPr id="557" name="Google Shape;557;p62"/>
          <p:cNvPicPr preferRelativeResize="0"/>
          <p:nvPr/>
        </p:nvPicPr>
        <p:blipFill rotWithShape="1">
          <a:blip r:embed="rId9">
            <a:alphaModFix/>
          </a:blip>
          <a:srcRect b="0" l="0" r="0" t="0"/>
          <a:stretch/>
        </p:blipFill>
        <p:spPr>
          <a:xfrm>
            <a:off x="80491" y="58542"/>
            <a:ext cx="2326502" cy="2405264"/>
          </a:xfrm>
          <a:prstGeom prst="rect">
            <a:avLst/>
          </a:prstGeom>
          <a:noFill/>
          <a:ln>
            <a:noFill/>
          </a:ln>
        </p:spPr>
      </p:pic>
      <p:pic>
        <p:nvPicPr>
          <p:cNvPr id="558" name="Google Shape;558;p62"/>
          <p:cNvPicPr preferRelativeResize="0"/>
          <p:nvPr/>
        </p:nvPicPr>
        <p:blipFill rotWithShape="1">
          <a:blip r:embed="rId10">
            <a:alphaModFix/>
          </a:blip>
          <a:srcRect b="19419" l="0" r="0" t="0"/>
          <a:stretch/>
        </p:blipFill>
        <p:spPr>
          <a:xfrm>
            <a:off x="80491" y="4552186"/>
            <a:ext cx="4599272" cy="231875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3"/>
          <p:cNvSpPr txBox="1"/>
          <p:nvPr/>
        </p:nvSpPr>
        <p:spPr>
          <a:xfrm>
            <a:off x="941172" y="11881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your children use YouTube…</a:t>
            </a:r>
            <a:endParaRPr b="1" sz="4400">
              <a:solidFill>
                <a:schemeClr val="dk1"/>
              </a:solidFill>
              <a:latin typeface="Calibri"/>
              <a:ea typeface="Calibri"/>
              <a:cs typeface="Calibri"/>
              <a:sym typeface="Calibri"/>
            </a:endParaRPr>
          </a:p>
        </p:txBody>
      </p:sp>
      <p:pic>
        <p:nvPicPr>
          <p:cNvPr id="565" name="Google Shape;565;p63"/>
          <p:cNvPicPr preferRelativeResize="0"/>
          <p:nvPr/>
        </p:nvPicPr>
        <p:blipFill rotWithShape="1">
          <a:blip r:embed="rId3">
            <a:alphaModFix/>
          </a:blip>
          <a:srcRect b="0" l="0" r="0" t="0"/>
          <a:stretch/>
        </p:blipFill>
        <p:spPr>
          <a:xfrm>
            <a:off x="482241" y="1350144"/>
            <a:ext cx="5283725" cy="2948117"/>
          </a:xfrm>
          <a:prstGeom prst="rect">
            <a:avLst/>
          </a:prstGeom>
          <a:noFill/>
          <a:ln>
            <a:noFill/>
          </a:ln>
        </p:spPr>
      </p:pic>
      <p:pic>
        <p:nvPicPr>
          <p:cNvPr id="566" name="Google Shape;566;p63"/>
          <p:cNvPicPr preferRelativeResize="0"/>
          <p:nvPr/>
        </p:nvPicPr>
        <p:blipFill rotWithShape="1">
          <a:blip r:embed="rId4">
            <a:alphaModFix/>
          </a:blip>
          <a:srcRect b="0" l="0" r="0" t="0"/>
          <a:stretch/>
        </p:blipFill>
        <p:spPr>
          <a:xfrm>
            <a:off x="6283674" y="1350144"/>
            <a:ext cx="5267835" cy="2948116"/>
          </a:xfrm>
          <a:prstGeom prst="rect">
            <a:avLst/>
          </a:prstGeom>
          <a:noFill/>
          <a:ln>
            <a:noFill/>
          </a:ln>
        </p:spPr>
      </p:pic>
      <p:pic>
        <p:nvPicPr>
          <p:cNvPr id="567" name="Google Shape;567;p63"/>
          <p:cNvPicPr preferRelativeResize="0"/>
          <p:nvPr/>
        </p:nvPicPr>
        <p:blipFill rotWithShape="1">
          <a:blip r:embed="rId5">
            <a:alphaModFix/>
          </a:blip>
          <a:srcRect b="0" l="0" r="0" t="0"/>
          <a:stretch/>
        </p:blipFill>
        <p:spPr>
          <a:xfrm>
            <a:off x="4001586" y="4480289"/>
            <a:ext cx="3133334" cy="221838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4"/>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74" name="Google Shape;574;p64"/>
          <p:cNvSpPr txBox="1"/>
          <p:nvPr/>
        </p:nvSpPr>
        <p:spPr>
          <a:xfrm>
            <a:off x="941172" y="-257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your children use YouTube…</a:t>
            </a:r>
            <a:endParaRPr b="1" sz="4400">
              <a:solidFill>
                <a:schemeClr val="dk1"/>
              </a:solidFill>
              <a:latin typeface="Calibri"/>
              <a:ea typeface="Calibri"/>
              <a:cs typeface="Calibri"/>
              <a:sym typeface="Calibri"/>
            </a:endParaRPr>
          </a:p>
        </p:txBody>
      </p:sp>
      <p:sp>
        <p:nvSpPr>
          <p:cNvPr id="575" name="Google Shape;575;p64"/>
          <p:cNvSpPr/>
          <p:nvPr/>
        </p:nvSpPr>
        <p:spPr>
          <a:xfrm>
            <a:off x="838200" y="1263647"/>
            <a:ext cx="10299300" cy="50169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Make sure the device is in a public area and at least within your visual field and earshot.</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Turn off autoplay [avoid rabbit holes and inane (or worse) content]</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Put the video on full screen [prevents sidebar distractions &amp; rabbit holes]</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Alone as the parent, prepare the video by getting past the initial ad first.</a:t>
            </a:r>
            <a:endParaRPr/>
          </a:p>
          <a:p>
            <a:pPr indent="-285750" lvl="1" marL="742950" marR="0" rtl="0" algn="l">
              <a:spcBef>
                <a:spcPts val="0"/>
              </a:spcBef>
              <a:spcAft>
                <a:spcPts val="0"/>
              </a:spcAft>
              <a:buClr>
                <a:srgbClr val="222222"/>
              </a:buClr>
              <a:buSzPts val="2400"/>
              <a:buFont typeface="Arial"/>
              <a:buChar char="•"/>
            </a:pPr>
            <a:r>
              <a:rPr b="0" i="0" lang="en-US" sz="2400" u="none" cap="none" strike="noStrike">
                <a:solidFill>
                  <a:srgbClr val="222222"/>
                </a:solidFill>
                <a:latin typeface="Arial"/>
                <a:ea typeface="Arial"/>
                <a:cs typeface="Arial"/>
                <a:sym typeface="Arial"/>
              </a:rPr>
              <a:t>Watch/listen for intermediate ads, and ads at the end </a:t>
            </a:r>
            <a:endParaRPr b="0" i="0" sz="2400" u="none" cap="none" strike="noStrike">
              <a:solidFill>
                <a:schemeClr val="dk1"/>
              </a:solidFill>
              <a:latin typeface="Calibri"/>
              <a:ea typeface="Calibri"/>
              <a:cs typeface="Calibri"/>
              <a:sym typeface="Calibri"/>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Agree together with your child on how much time you/they will spend on the activity. [This can help model principles of time-boxing and single-tasking, which are powerful Digital Wellness principles.]</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000">
                <a:solidFill>
                  <a:srgbClr val="222222"/>
                </a:solidFill>
                <a:latin typeface="Arial"/>
                <a:ea typeface="Arial"/>
                <a:cs typeface="Arial"/>
                <a:sym typeface="Arial"/>
              </a:rPr>
              <a:t>*Wherever possible, use technology *with* your child. This is good for both relationship-building and safety, and side-by-side learning with positive reinforcement can potentially be a protective factor for overall behavioral health, as per Social Development Strategy</a:t>
            </a:r>
            <a:endParaRPr sz="1600">
              <a:solidFill>
                <a:schemeClr val="dk1"/>
              </a:solidFill>
              <a:latin typeface="Calibri"/>
              <a:ea typeface="Calibri"/>
              <a:cs typeface="Calibri"/>
              <a:sym typeface="Calibri"/>
            </a:endParaRPr>
          </a:p>
        </p:txBody>
      </p:sp>
      <p:pic>
        <p:nvPicPr>
          <p:cNvPr id="576" name="Google Shape;576;p64"/>
          <p:cNvPicPr preferRelativeResize="0"/>
          <p:nvPr/>
        </p:nvPicPr>
        <p:blipFill rotWithShape="1">
          <a:blip r:embed="rId3">
            <a:alphaModFix/>
          </a:blip>
          <a:srcRect b="0" l="0" r="0" t="0"/>
          <a:stretch/>
        </p:blipFill>
        <p:spPr>
          <a:xfrm>
            <a:off x="10107827" y="91974"/>
            <a:ext cx="1801017" cy="1231015"/>
          </a:xfrm>
          <a:prstGeom prst="rect">
            <a:avLst/>
          </a:prstGeom>
          <a:noFill/>
          <a:ln>
            <a:noFill/>
          </a:ln>
        </p:spPr>
      </p:pic>
      <p:pic>
        <p:nvPicPr>
          <p:cNvPr id="577" name="Google Shape;577;p64"/>
          <p:cNvPicPr preferRelativeResize="0"/>
          <p:nvPr/>
        </p:nvPicPr>
        <p:blipFill rotWithShape="1">
          <a:blip r:embed="rId4">
            <a:alphaModFix/>
          </a:blip>
          <a:srcRect b="9188" l="11948" r="15723" t="15002"/>
          <a:stretch/>
        </p:blipFill>
        <p:spPr>
          <a:xfrm>
            <a:off x="10958383" y="5902414"/>
            <a:ext cx="996778" cy="87873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84" name="Google Shape;584;p65"/>
          <p:cNvPicPr preferRelativeResize="0"/>
          <p:nvPr/>
        </p:nvPicPr>
        <p:blipFill rotWithShape="1">
          <a:blip r:embed="rId3">
            <a:alphaModFix/>
          </a:blip>
          <a:srcRect b="0" l="0" r="0" t="0"/>
          <a:stretch/>
        </p:blipFill>
        <p:spPr>
          <a:xfrm>
            <a:off x="1909719" y="1584335"/>
            <a:ext cx="3082412" cy="4877662"/>
          </a:xfrm>
          <a:prstGeom prst="rect">
            <a:avLst/>
          </a:prstGeom>
          <a:noFill/>
          <a:ln>
            <a:noFill/>
          </a:ln>
        </p:spPr>
      </p:pic>
      <p:pic>
        <p:nvPicPr>
          <p:cNvPr id="585" name="Google Shape;585;p65"/>
          <p:cNvPicPr preferRelativeResize="0"/>
          <p:nvPr/>
        </p:nvPicPr>
        <p:blipFill rotWithShape="1">
          <a:blip r:embed="rId4">
            <a:alphaModFix/>
          </a:blip>
          <a:srcRect b="0" l="0" r="0" t="0"/>
          <a:stretch/>
        </p:blipFill>
        <p:spPr>
          <a:xfrm>
            <a:off x="7080419" y="1596050"/>
            <a:ext cx="3081981" cy="4924347"/>
          </a:xfrm>
          <a:prstGeom prst="rect">
            <a:avLst/>
          </a:prstGeom>
          <a:noFill/>
          <a:ln>
            <a:noFill/>
          </a:ln>
        </p:spPr>
      </p:pic>
      <p:sp>
        <p:nvSpPr>
          <p:cNvPr id="586" name="Google Shape;586;p65"/>
          <p:cNvSpPr txBox="1"/>
          <p:nvPr/>
        </p:nvSpPr>
        <p:spPr>
          <a:xfrm>
            <a:off x="941172" y="21767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Family tech tip from Better Screen Time</a:t>
            </a:r>
            <a:endParaRPr b="1" sz="4400">
              <a:solidFill>
                <a:schemeClr val="dk1"/>
              </a:solidFill>
              <a:latin typeface="Calibri"/>
              <a:ea typeface="Calibri"/>
              <a:cs typeface="Calibri"/>
              <a:sym typeface="Calibri"/>
            </a:endParaRPr>
          </a:p>
        </p:txBody>
      </p:sp>
      <p:sp>
        <p:nvSpPr>
          <p:cNvPr id="587" name="Google Shape;587;p65"/>
          <p:cNvSpPr/>
          <p:nvPr/>
        </p:nvSpPr>
        <p:spPr>
          <a:xfrm>
            <a:off x="0" y="6596390"/>
            <a:ext cx="117420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u="sng">
                <a:solidFill>
                  <a:schemeClr val="dk1"/>
                </a:solidFill>
                <a:latin typeface="Calibri"/>
                <a:ea typeface="Calibri"/>
                <a:cs typeface="Calibri"/>
                <a:sym typeface="Calibri"/>
                <a:hlinkClick r:id="rId5">
                  <a:extLst>
                    <a:ext uri="{A12FA001-AC4F-418D-AE19-62706E023703}">
                      <ahyp:hlinkClr val="tx"/>
                    </a:ext>
                  </a:extLst>
                </a:hlinkClick>
              </a:rPr>
              <a:t>https://www.instagram.com/p/CU8JuQvBs-K/</a:t>
            </a:r>
            <a:r>
              <a:rPr lang="en-US" sz="1100">
                <a:solidFill>
                  <a:schemeClr val="dk1"/>
                </a:solidFill>
                <a:latin typeface="Calibri"/>
                <a:ea typeface="Calibri"/>
                <a:cs typeface="Calibri"/>
                <a:sym typeface="Calibri"/>
              </a:rPr>
              <a:t> or @BetterScreenTime or </a:t>
            </a:r>
            <a:r>
              <a:rPr lang="en-US" sz="1100" u="sng">
                <a:solidFill>
                  <a:schemeClr val="dk1"/>
                </a:solidFill>
                <a:latin typeface="Calibri"/>
                <a:ea typeface="Calibri"/>
                <a:cs typeface="Calibri"/>
                <a:sym typeface="Calibri"/>
                <a:hlinkClick r:id="rId6">
                  <a:extLst>
                    <a:ext uri="{A12FA001-AC4F-418D-AE19-62706E023703}">
                      <ahyp:hlinkClr val="tx"/>
                    </a:ext>
                  </a:extLst>
                </a:hlinkClick>
              </a:rPr>
              <a:t>https://www.instagram.com/betterscreentime/</a:t>
            </a:r>
            <a:endParaRPr sz="1100">
              <a:solidFill>
                <a:schemeClr val="dk1"/>
              </a:solidFill>
              <a:latin typeface="Calibri"/>
              <a:ea typeface="Calibri"/>
              <a:cs typeface="Calibri"/>
              <a:sym typeface="Calibri"/>
            </a:endParaRPr>
          </a:p>
        </p:txBody>
      </p:sp>
      <p:pic>
        <p:nvPicPr>
          <p:cNvPr id="588" name="Google Shape;588;p65"/>
          <p:cNvPicPr preferRelativeResize="0"/>
          <p:nvPr/>
        </p:nvPicPr>
        <p:blipFill rotWithShape="1">
          <a:blip r:embed="rId7">
            <a:alphaModFix/>
          </a:blip>
          <a:srcRect b="9188" l="11948" r="15723" t="15002"/>
          <a:stretch/>
        </p:blipFill>
        <p:spPr>
          <a:xfrm>
            <a:off x="10958383" y="5848461"/>
            <a:ext cx="996778" cy="87873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6"/>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95" name="Google Shape;595;p66"/>
          <p:cNvPicPr preferRelativeResize="0"/>
          <p:nvPr/>
        </p:nvPicPr>
        <p:blipFill rotWithShape="1">
          <a:blip r:embed="rId3">
            <a:alphaModFix/>
          </a:blip>
          <a:srcRect b="0" l="0" r="0" t="0"/>
          <a:stretch/>
        </p:blipFill>
        <p:spPr>
          <a:xfrm>
            <a:off x="4317927" y="3580375"/>
            <a:ext cx="3639137" cy="1763582"/>
          </a:xfrm>
          <a:prstGeom prst="rect">
            <a:avLst/>
          </a:prstGeom>
          <a:noFill/>
          <a:ln>
            <a:noFill/>
          </a:ln>
        </p:spPr>
      </p:pic>
      <p:pic>
        <p:nvPicPr>
          <p:cNvPr id="596" name="Google Shape;596;p66"/>
          <p:cNvPicPr preferRelativeResize="0"/>
          <p:nvPr/>
        </p:nvPicPr>
        <p:blipFill rotWithShape="1">
          <a:blip r:embed="rId4">
            <a:alphaModFix/>
          </a:blip>
          <a:srcRect b="0" l="0" r="0" t="0"/>
          <a:stretch/>
        </p:blipFill>
        <p:spPr>
          <a:xfrm>
            <a:off x="8331198" y="4154958"/>
            <a:ext cx="3136900" cy="1993900"/>
          </a:xfrm>
          <a:prstGeom prst="rect">
            <a:avLst/>
          </a:prstGeom>
          <a:noFill/>
          <a:ln>
            <a:noFill/>
          </a:ln>
        </p:spPr>
      </p:pic>
      <p:pic>
        <p:nvPicPr>
          <p:cNvPr id="597" name="Google Shape;597;p66"/>
          <p:cNvPicPr preferRelativeResize="0"/>
          <p:nvPr/>
        </p:nvPicPr>
        <p:blipFill rotWithShape="1">
          <a:blip r:embed="rId5">
            <a:alphaModFix/>
          </a:blip>
          <a:srcRect b="0" l="0" r="0" t="0"/>
          <a:stretch/>
        </p:blipFill>
        <p:spPr>
          <a:xfrm>
            <a:off x="838200" y="1776284"/>
            <a:ext cx="3365500" cy="2197100"/>
          </a:xfrm>
          <a:prstGeom prst="rect">
            <a:avLst/>
          </a:prstGeom>
          <a:noFill/>
          <a:ln>
            <a:noFill/>
          </a:ln>
        </p:spPr>
      </p:pic>
      <p:pic>
        <p:nvPicPr>
          <p:cNvPr id="598" name="Google Shape;598;p66"/>
          <p:cNvPicPr preferRelativeResize="0"/>
          <p:nvPr/>
        </p:nvPicPr>
        <p:blipFill rotWithShape="1">
          <a:blip r:embed="rId6">
            <a:alphaModFix/>
          </a:blip>
          <a:srcRect b="0" l="0" r="0" t="0"/>
          <a:stretch/>
        </p:blipFill>
        <p:spPr>
          <a:xfrm>
            <a:off x="1778000" y="1046034"/>
            <a:ext cx="1485900" cy="1460500"/>
          </a:xfrm>
          <a:prstGeom prst="rect">
            <a:avLst/>
          </a:prstGeom>
          <a:noFill/>
          <a:ln>
            <a:noFill/>
          </a:ln>
        </p:spPr>
      </p:pic>
      <p:pic>
        <p:nvPicPr>
          <p:cNvPr id="599" name="Google Shape;599;p66"/>
          <p:cNvPicPr preferRelativeResize="0"/>
          <p:nvPr/>
        </p:nvPicPr>
        <p:blipFill rotWithShape="1">
          <a:blip r:embed="rId7">
            <a:alphaModFix/>
          </a:blip>
          <a:srcRect b="0" l="0" r="0" t="0"/>
          <a:stretch/>
        </p:blipFill>
        <p:spPr>
          <a:xfrm>
            <a:off x="4626195" y="2606508"/>
            <a:ext cx="3022600" cy="1054100"/>
          </a:xfrm>
          <a:prstGeom prst="rect">
            <a:avLst/>
          </a:prstGeom>
          <a:noFill/>
          <a:ln>
            <a:noFill/>
          </a:ln>
        </p:spPr>
      </p:pic>
      <p:pic>
        <p:nvPicPr>
          <p:cNvPr id="600" name="Google Shape;600;p66"/>
          <p:cNvPicPr preferRelativeResize="0"/>
          <p:nvPr/>
        </p:nvPicPr>
        <p:blipFill rotWithShape="1">
          <a:blip r:embed="rId8">
            <a:alphaModFix/>
          </a:blip>
          <a:srcRect b="0" l="0" r="0" t="0"/>
          <a:stretch/>
        </p:blipFill>
        <p:spPr>
          <a:xfrm>
            <a:off x="9005699" y="1899053"/>
            <a:ext cx="1794104" cy="2620601"/>
          </a:xfrm>
          <a:prstGeom prst="rect">
            <a:avLst/>
          </a:prstGeom>
          <a:noFill/>
          <a:ln>
            <a:noFill/>
          </a:ln>
        </p:spPr>
      </p:pic>
      <p:sp>
        <p:nvSpPr>
          <p:cNvPr id="601" name="Google Shape;601;p66"/>
          <p:cNvSpPr/>
          <p:nvPr/>
        </p:nvSpPr>
        <p:spPr>
          <a:xfrm>
            <a:off x="3793609" y="5934076"/>
            <a:ext cx="4134600" cy="861900"/>
          </a:xfrm>
          <a:prstGeom prst="rect">
            <a:avLst/>
          </a:pr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u="sng">
                <a:solidFill>
                  <a:schemeClr val="dk1"/>
                </a:solidFill>
                <a:latin typeface="Calibri"/>
                <a:ea typeface="Calibri"/>
                <a:cs typeface="Calibri"/>
                <a:sym typeface="Calibri"/>
                <a:hlinkClick r:id="rId9">
                  <a:extLst>
                    <a:ext uri="{A12FA001-AC4F-418D-AE19-62706E023703}">
                      <ahyp:hlinkClr val="tx"/>
                    </a:ext>
                  </a:extLst>
                </a:hlinkClick>
              </a:rPr>
              <a:t>https://www.instagram.com/p/CU8JuQvBs-K/</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u="sng">
                <a:solidFill>
                  <a:schemeClr val="dk1"/>
                </a:solidFill>
                <a:latin typeface="Calibri"/>
                <a:ea typeface="Calibri"/>
                <a:cs typeface="Calibri"/>
                <a:sym typeface="Calibri"/>
                <a:hlinkClick r:id="rId10">
                  <a:extLst>
                    <a:ext uri="{A12FA001-AC4F-418D-AE19-62706E023703}">
                      <ahyp:hlinkClr val="tx"/>
                    </a:ext>
                  </a:extLst>
                </a:hlinkClick>
              </a:rPr>
              <a:t>https://www.instagram.com/betterscreentime/</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@BetterScreenTime</a:t>
            </a:r>
            <a:endParaRPr sz="1600">
              <a:solidFill>
                <a:schemeClr val="dk1"/>
              </a:solidFill>
              <a:latin typeface="Calibri"/>
              <a:ea typeface="Calibri"/>
              <a:cs typeface="Calibri"/>
              <a:sym typeface="Calibri"/>
            </a:endParaRPr>
          </a:p>
        </p:txBody>
      </p:sp>
      <p:sp>
        <p:nvSpPr>
          <p:cNvPr id="602" name="Google Shape;602;p66"/>
          <p:cNvSpPr txBox="1"/>
          <p:nvPr/>
        </p:nvSpPr>
        <p:spPr>
          <a:xfrm>
            <a:off x="1333800" y="84944"/>
            <a:ext cx="96480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e.g., from Andrea Davis at Better Screen Time</a:t>
            </a:r>
            <a:endParaRPr sz="4000">
              <a:solidFill>
                <a:schemeClr val="dk1"/>
              </a:solidFill>
              <a:latin typeface="Calibri"/>
              <a:ea typeface="Calibri"/>
              <a:cs typeface="Calibri"/>
              <a:sym typeface="Calibri"/>
            </a:endParaRPr>
          </a:p>
        </p:txBody>
      </p:sp>
      <p:pic>
        <p:nvPicPr>
          <p:cNvPr id="603" name="Google Shape;603;p66"/>
          <p:cNvPicPr preferRelativeResize="0"/>
          <p:nvPr/>
        </p:nvPicPr>
        <p:blipFill rotWithShape="1">
          <a:blip r:embed="rId11">
            <a:alphaModFix/>
          </a:blip>
          <a:srcRect b="38048" l="9178" r="9600" t="33121"/>
          <a:stretch/>
        </p:blipFill>
        <p:spPr>
          <a:xfrm>
            <a:off x="1080786" y="3991402"/>
            <a:ext cx="2712823" cy="79083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67"/>
          <p:cNvPicPr preferRelativeResize="0"/>
          <p:nvPr/>
        </p:nvPicPr>
        <p:blipFill rotWithShape="1">
          <a:blip r:embed="rId3">
            <a:alphaModFix/>
          </a:blip>
          <a:srcRect b="0" l="0" r="0" t="0"/>
          <a:stretch/>
        </p:blipFill>
        <p:spPr>
          <a:xfrm>
            <a:off x="106673" y="222598"/>
            <a:ext cx="2512272" cy="6252342"/>
          </a:xfrm>
          <a:prstGeom prst="rect">
            <a:avLst/>
          </a:prstGeom>
          <a:noFill/>
          <a:ln>
            <a:noFill/>
          </a:ln>
        </p:spPr>
      </p:pic>
      <p:pic>
        <p:nvPicPr>
          <p:cNvPr id="610" name="Google Shape;610;p67"/>
          <p:cNvPicPr preferRelativeResize="0"/>
          <p:nvPr/>
        </p:nvPicPr>
        <p:blipFill rotWithShape="1">
          <a:blip r:embed="rId4">
            <a:alphaModFix/>
          </a:blip>
          <a:srcRect b="0" l="0" r="0" t="0"/>
          <a:stretch/>
        </p:blipFill>
        <p:spPr>
          <a:xfrm>
            <a:off x="7338353" y="4412344"/>
            <a:ext cx="4795165" cy="2402114"/>
          </a:xfrm>
          <a:prstGeom prst="rect">
            <a:avLst/>
          </a:prstGeom>
          <a:noFill/>
          <a:ln cap="flat" cmpd="sng" w="9525">
            <a:solidFill>
              <a:srgbClr val="AEABAB"/>
            </a:solidFill>
            <a:prstDash val="solid"/>
            <a:round/>
            <a:headEnd len="sm" w="sm" type="none"/>
            <a:tailEnd len="sm" w="sm" type="none"/>
          </a:ln>
        </p:spPr>
      </p:pic>
      <p:pic>
        <p:nvPicPr>
          <p:cNvPr id="611" name="Google Shape;611;p67"/>
          <p:cNvPicPr preferRelativeResize="0"/>
          <p:nvPr/>
        </p:nvPicPr>
        <p:blipFill rotWithShape="1">
          <a:blip r:embed="rId5">
            <a:alphaModFix/>
          </a:blip>
          <a:srcRect b="0" l="0" r="0" t="0"/>
          <a:stretch/>
        </p:blipFill>
        <p:spPr>
          <a:xfrm>
            <a:off x="2645962" y="3047659"/>
            <a:ext cx="4653118" cy="2128647"/>
          </a:xfrm>
          <a:prstGeom prst="rect">
            <a:avLst/>
          </a:prstGeom>
          <a:noFill/>
          <a:ln>
            <a:noFill/>
          </a:ln>
        </p:spPr>
      </p:pic>
      <p:pic>
        <p:nvPicPr>
          <p:cNvPr id="612" name="Google Shape;612;p67"/>
          <p:cNvPicPr preferRelativeResize="0"/>
          <p:nvPr/>
        </p:nvPicPr>
        <p:blipFill rotWithShape="1">
          <a:blip r:embed="rId6">
            <a:alphaModFix/>
          </a:blip>
          <a:srcRect b="0" l="0" r="0" t="0"/>
          <a:stretch/>
        </p:blipFill>
        <p:spPr>
          <a:xfrm>
            <a:off x="7302384" y="1534101"/>
            <a:ext cx="4831133" cy="2233260"/>
          </a:xfrm>
          <a:prstGeom prst="rect">
            <a:avLst/>
          </a:prstGeom>
          <a:noFill/>
          <a:ln>
            <a:noFill/>
          </a:ln>
        </p:spPr>
      </p:pic>
      <p:pic>
        <p:nvPicPr>
          <p:cNvPr id="613" name="Google Shape;613;p67"/>
          <p:cNvPicPr preferRelativeResize="0"/>
          <p:nvPr/>
        </p:nvPicPr>
        <p:blipFill rotWithShape="1">
          <a:blip r:embed="rId7">
            <a:alphaModFix/>
          </a:blip>
          <a:srcRect b="0" l="0" r="0" t="0"/>
          <a:stretch/>
        </p:blipFill>
        <p:spPr>
          <a:xfrm>
            <a:off x="2656161" y="96128"/>
            <a:ext cx="4687295" cy="2114569"/>
          </a:xfrm>
          <a:prstGeom prst="rect">
            <a:avLst/>
          </a:prstGeom>
          <a:noFill/>
          <a:ln>
            <a:noFill/>
          </a:ln>
        </p:spPr>
      </p:pic>
      <p:sp>
        <p:nvSpPr>
          <p:cNvPr id="614" name="Google Shape;614;p67"/>
          <p:cNvSpPr txBox="1"/>
          <p:nvPr/>
        </p:nvSpPr>
        <p:spPr>
          <a:xfrm>
            <a:off x="7600958" y="491949"/>
            <a:ext cx="4275000" cy="646500"/>
          </a:xfrm>
          <a:prstGeom prst="rect">
            <a:avLst/>
          </a:prstGeom>
          <a:noFill/>
          <a:ln cap="flat" cmpd="sng" w="50800">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from </a:t>
            </a:r>
            <a:r>
              <a:rPr b="1" lang="en-US" sz="3600">
                <a:solidFill>
                  <a:schemeClr val="dk1"/>
                </a:solidFill>
                <a:latin typeface="Calibri"/>
                <a:ea typeface="Calibri"/>
                <a:cs typeface="Calibri"/>
                <a:sym typeface="Calibri"/>
              </a:rPr>
              <a:t>WiredHuman.org</a:t>
            </a:r>
            <a:endParaRPr b="1" sz="3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3"/>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70" name="Google Shape;170;p23"/>
          <p:cNvSpPr txBox="1"/>
          <p:nvPr>
            <p:ph idx="4294967295" type="title"/>
          </p:nvPr>
        </p:nvSpPr>
        <p:spPr>
          <a:xfrm>
            <a:off x="838200" y="96200"/>
            <a:ext cx="10515600" cy="1013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31538F"/>
                </a:solidFill>
              </a:rPr>
              <a:t>Check-in: Celebrate Small Wins!</a:t>
            </a:r>
            <a:endParaRPr b="1">
              <a:solidFill>
                <a:srgbClr val="31538F"/>
              </a:solidFill>
            </a:endParaRPr>
          </a:p>
        </p:txBody>
      </p:sp>
      <p:pic>
        <p:nvPicPr>
          <p:cNvPr id="171" name="Google Shape;171;p23"/>
          <p:cNvPicPr preferRelativeResize="0"/>
          <p:nvPr/>
        </p:nvPicPr>
        <p:blipFill>
          <a:blip r:embed="rId3">
            <a:alphaModFix/>
          </a:blip>
          <a:stretch>
            <a:fillRect/>
          </a:stretch>
        </p:blipFill>
        <p:spPr>
          <a:xfrm>
            <a:off x="3533775" y="1082125"/>
            <a:ext cx="5124450" cy="5295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68"/>
          <p:cNvSpPr txBox="1"/>
          <p:nvPr/>
        </p:nvSpPr>
        <p:spPr>
          <a:xfrm>
            <a:off x="3817238" y="535294"/>
            <a:ext cx="4275000" cy="769500"/>
          </a:xfrm>
          <a:prstGeom prst="rect">
            <a:avLst/>
          </a:prstGeom>
          <a:noFill/>
          <a:ln cap="flat" cmpd="sng" w="50800">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Calibri"/>
                <a:ea typeface="Calibri"/>
                <a:cs typeface="Calibri"/>
                <a:sym typeface="Calibri"/>
              </a:rPr>
              <a:t>Other resources</a:t>
            </a:r>
            <a:endParaRPr b="1" sz="6600">
              <a:solidFill>
                <a:schemeClr val="dk1"/>
              </a:solidFill>
              <a:latin typeface="Calibri"/>
              <a:ea typeface="Calibri"/>
              <a:cs typeface="Calibri"/>
              <a:sym typeface="Calibri"/>
            </a:endParaRPr>
          </a:p>
        </p:txBody>
      </p:sp>
      <p:sp>
        <p:nvSpPr>
          <p:cNvPr id="621" name="Google Shape;621;p68"/>
          <p:cNvSpPr txBox="1"/>
          <p:nvPr/>
        </p:nvSpPr>
        <p:spPr>
          <a:xfrm>
            <a:off x="1565745" y="1890927"/>
            <a:ext cx="8241900" cy="3971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DigCitUtah: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https://digcitutah.com/resources-library/</a:t>
            </a:r>
            <a:r>
              <a:rPr lang="en-US" sz="1800">
                <a:solidFill>
                  <a:schemeClr val="dk1"/>
                </a:solidFill>
                <a:latin typeface="Calibri"/>
                <a:ea typeface="Calibri"/>
                <a:cs typeface="Calibri"/>
                <a:sym typeface="Calibri"/>
              </a:rPr>
              <a:t> [resources covering various facets of Digital Citizenship and Digital Safety]</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Educate Empower Kids: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https://educateempowerkids.org/</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Conversations with My Kids: 30 Essential Family Discussions for the Digital Age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Petra’s Power to See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Noah’s New Phone: A Story About Using Technology for Good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Messages About Me: Sydney’s Story, A Girl’s Journey to Healthy Body Image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Kids and Pornography: A Public Health Crisis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30 Days to a Stronger Child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30 Days of Sex Talks [different books for different ages]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How to Talk to Your Kids About Pornography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Defend Young Minds: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https://www.defendyoungminds.com/</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Reach10 for young adults: </a:t>
            </a:r>
            <a:r>
              <a:rPr lang="en-US" sz="1800" u="sng">
                <a:solidFill>
                  <a:schemeClr val="dk1"/>
                </a:solidFill>
                <a:latin typeface="Calibri"/>
                <a:ea typeface="Calibri"/>
                <a:cs typeface="Calibri"/>
                <a:sym typeface="Calibri"/>
                <a:hlinkClick r:id="rId6">
                  <a:extLst>
                    <a:ext uri="{A12FA001-AC4F-418D-AE19-62706E023703}">
                      <ahyp:hlinkClr val="tx"/>
                    </a:ext>
                  </a:extLst>
                </a:hlinkClick>
              </a:rPr>
              <a:t>https://reach10.org/</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Others you use/like?    </a:t>
            </a:r>
            <a:endParaRPr/>
          </a:p>
        </p:txBody>
      </p:sp>
      <p:pic>
        <p:nvPicPr>
          <p:cNvPr id="622" name="Google Shape;622;p68"/>
          <p:cNvPicPr preferRelativeResize="0"/>
          <p:nvPr/>
        </p:nvPicPr>
        <p:blipFill rotWithShape="1">
          <a:blip r:embed="rId7">
            <a:alphaModFix/>
          </a:blip>
          <a:srcRect b="0" l="0" r="0" t="0"/>
          <a:stretch/>
        </p:blipFill>
        <p:spPr>
          <a:xfrm>
            <a:off x="10300124" y="2063922"/>
            <a:ext cx="1435100" cy="1333500"/>
          </a:xfrm>
          <a:prstGeom prst="rect">
            <a:avLst/>
          </a:prstGeom>
          <a:noFill/>
          <a:ln>
            <a:noFill/>
          </a:ln>
        </p:spPr>
      </p:pic>
      <p:pic>
        <p:nvPicPr>
          <p:cNvPr id="623" name="Google Shape;623;p68"/>
          <p:cNvPicPr preferRelativeResize="0"/>
          <p:nvPr/>
        </p:nvPicPr>
        <p:blipFill rotWithShape="1">
          <a:blip r:embed="rId8">
            <a:alphaModFix/>
          </a:blip>
          <a:srcRect b="14089" l="0" r="0" t="0"/>
          <a:stretch/>
        </p:blipFill>
        <p:spPr>
          <a:xfrm>
            <a:off x="746423" y="5893368"/>
            <a:ext cx="4940300" cy="807355"/>
          </a:xfrm>
          <a:prstGeom prst="rect">
            <a:avLst/>
          </a:prstGeom>
          <a:noFill/>
          <a:ln>
            <a:noFill/>
          </a:ln>
        </p:spPr>
      </p:pic>
      <p:pic>
        <p:nvPicPr>
          <p:cNvPr id="624" name="Google Shape;624;p68"/>
          <p:cNvPicPr preferRelativeResize="0"/>
          <p:nvPr/>
        </p:nvPicPr>
        <p:blipFill rotWithShape="1">
          <a:blip r:embed="rId9">
            <a:alphaModFix/>
          </a:blip>
          <a:srcRect b="7952" l="0" r="0" t="0"/>
          <a:stretch/>
        </p:blipFill>
        <p:spPr>
          <a:xfrm>
            <a:off x="359105" y="800565"/>
            <a:ext cx="2070100" cy="748148"/>
          </a:xfrm>
          <a:prstGeom prst="rect">
            <a:avLst/>
          </a:prstGeom>
          <a:noFill/>
          <a:ln>
            <a:noFill/>
          </a:ln>
        </p:spPr>
      </p:pic>
      <p:pic>
        <p:nvPicPr>
          <p:cNvPr id="625" name="Google Shape;625;p68"/>
          <p:cNvPicPr preferRelativeResize="0"/>
          <p:nvPr/>
        </p:nvPicPr>
        <p:blipFill rotWithShape="1">
          <a:blip r:embed="rId10">
            <a:alphaModFix/>
          </a:blip>
          <a:srcRect b="9188" l="11948" r="15723" t="15002"/>
          <a:stretch/>
        </p:blipFill>
        <p:spPr>
          <a:xfrm>
            <a:off x="10916074" y="126211"/>
            <a:ext cx="996778" cy="878735"/>
          </a:xfrm>
          <a:prstGeom prst="rect">
            <a:avLst/>
          </a:prstGeom>
          <a:noFill/>
          <a:ln>
            <a:noFill/>
          </a:ln>
        </p:spPr>
      </p:pic>
      <p:pic>
        <p:nvPicPr>
          <p:cNvPr id="626" name="Google Shape;626;p68"/>
          <p:cNvPicPr preferRelativeResize="0"/>
          <p:nvPr/>
        </p:nvPicPr>
        <p:blipFill rotWithShape="1">
          <a:blip r:embed="rId11">
            <a:alphaModFix/>
          </a:blip>
          <a:srcRect b="0" l="0" r="0" t="0"/>
          <a:stretch/>
        </p:blipFill>
        <p:spPr>
          <a:xfrm>
            <a:off x="8989372" y="5305751"/>
            <a:ext cx="1636658" cy="555494"/>
          </a:xfrm>
          <a:prstGeom prst="rect">
            <a:avLst/>
          </a:prstGeom>
          <a:noFill/>
          <a:ln>
            <a:noFill/>
          </a:ln>
        </p:spPr>
      </p:pic>
      <p:sp>
        <p:nvSpPr>
          <p:cNvPr id="627" name="Google Shape;627;p68"/>
          <p:cNvSpPr txBox="1"/>
          <p:nvPr/>
        </p:nvSpPr>
        <p:spPr>
          <a:xfrm>
            <a:off x="2400177" y="1394825"/>
            <a:ext cx="74985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400">
                <a:solidFill>
                  <a:schemeClr val="dk1"/>
                </a:solidFill>
                <a:latin typeface="Calibri"/>
                <a:ea typeface="Calibri"/>
                <a:cs typeface="Calibri"/>
                <a:sym typeface="Calibri"/>
              </a:rPr>
              <a:t>We know many parents are concerned about pornography so some resources below include that topic</a:t>
            </a:r>
            <a:endParaRPr i="1" sz="14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9"/>
          <p:cNvSpPr txBox="1"/>
          <p:nvPr/>
        </p:nvSpPr>
        <p:spPr>
          <a:xfrm>
            <a:off x="406399" y="177505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A second DWI survey on</a:t>
            </a:r>
            <a:endParaRPr/>
          </a:p>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Social Connectedness (relates to well-being)</a:t>
            </a:r>
            <a:endParaRPr/>
          </a:p>
        </p:txBody>
      </p:sp>
      <p:sp>
        <p:nvSpPr>
          <p:cNvPr id="634" name="Google Shape;634;p69"/>
          <p:cNvSpPr txBox="1"/>
          <p:nvPr/>
        </p:nvSpPr>
        <p:spPr>
          <a:xfrm>
            <a:off x="1164574" y="3100615"/>
            <a:ext cx="9848400" cy="1816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See also resources and research from the Relationships module</a:t>
            </a:r>
            <a:endParaRPr sz="2800">
              <a:solidFill>
                <a:schemeClr val="dk1"/>
              </a:solidFill>
              <a:latin typeface="Calibri"/>
              <a:ea typeface="Calibri"/>
              <a:cs typeface="Calibri"/>
              <a:sym typeface="Calibri"/>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0"/>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Social Connectedness Assessment from DWI</a:t>
            </a:r>
            <a:endParaRPr b="1" sz="4400">
              <a:solidFill>
                <a:srgbClr val="1C4587"/>
              </a:solidFill>
              <a:latin typeface="Calibri"/>
              <a:ea typeface="Calibri"/>
              <a:cs typeface="Calibri"/>
              <a:sym typeface="Calibri"/>
            </a:endParaRPr>
          </a:p>
        </p:txBody>
      </p:sp>
      <p:grpSp>
        <p:nvGrpSpPr>
          <p:cNvPr id="641" name="Google Shape;641;p70"/>
          <p:cNvGrpSpPr/>
          <p:nvPr/>
        </p:nvGrpSpPr>
        <p:grpSpPr>
          <a:xfrm>
            <a:off x="238896" y="1348602"/>
            <a:ext cx="12159540" cy="3964804"/>
            <a:chOff x="238896" y="1348602"/>
            <a:chExt cx="12159540" cy="3964804"/>
          </a:xfrm>
        </p:grpSpPr>
        <p:pic>
          <p:nvPicPr>
            <p:cNvPr id="642" name="Google Shape;642;p70"/>
            <p:cNvPicPr preferRelativeResize="0"/>
            <p:nvPr/>
          </p:nvPicPr>
          <p:blipFill rotWithShape="1">
            <a:blip r:embed="rId3">
              <a:alphaModFix/>
            </a:blip>
            <a:srcRect b="0" l="0" r="0" t="0"/>
            <a:stretch/>
          </p:blipFill>
          <p:spPr>
            <a:xfrm>
              <a:off x="238896" y="1348602"/>
              <a:ext cx="12159540" cy="3964804"/>
            </a:xfrm>
            <a:prstGeom prst="rect">
              <a:avLst/>
            </a:prstGeom>
            <a:noFill/>
            <a:ln>
              <a:noFill/>
            </a:ln>
          </p:spPr>
        </p:pic>
        <p:sp>
          <p:nvSpPr>
            <p:cNvPr id="643" name="Google Shape;643;p70"/>
            <p:cNvSpPr/>
            <p:nvPr/>
          </p:nvSpPr>
          <p:spPr>
            <a:xfrm>
              <a:off x="411891" y="2382672"/>
              <a:ext cx="9893700" cy="2308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C3E50"/>
                  </a:solidFill>
                  <a:latin typeface="Arial"/>
                  <a:ea typeface="Arial"/>
                  <a:cs typeface="Arial"/>
                  <a:sym typeface="Arial"/>
                </a:rPr>
                <a:t>Allows for self-reflection about:</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Connectedness</a:t>
              </a:r>
              <a:endParaRPr sz="2400">
                <a:solidFill>
                  <a:srgbClr val="2C3E50"/>
                </a:solidFill>
                <a:latin typeface="Arial"/>
                <a:ea typeface="Arial"/>
                <a:cs typeface="Arial"/>
                <a:sym typeface="Arial"/>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Civil participation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Positive online social comparison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Authentic online self-presentation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Self-control</a:t>
              </a:r>
              <a:endParaRPr b="0" i="0" sz="2400">
                <a:solidFill>
                  <a:srgbClr val="2C3E50"/>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1"/>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second DWI survey! Social Connectedness</a:t>
            </a:r>
            <a:endParaRPr>
              <a:solidFill>
                <a:srgbClr val="1C4587"/>
              </a:solidFill>
            </a:endParaRPr>
          </a:p>
        </p:txBody>
      </p:sp>
      <p:sp>
        <p:nvSpPr>
          <p:cNvPr id="650" name="Google Shape;650;p71"/>
          <p:cNvSpPr txBox="1"/>
          <p:nvPr/>
        </p:nvSpPr>
        <p:spPr>
          <a:xfrm>
            <a:off x="1077489" y="1257301"/>
            <a:ext cx="9848400" cy="5695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you getting the most out of your online communication? Do you feel like the way you interact online is helping you flourish in your digital life? Are your online interactions meaningful?”</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Measures the following:</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Connectedness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Civil Participation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Positive Social Comparison</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Authentic Self-disclosure</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Self-control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651" name="Google Shape;651;p71"/>
          <p:cNvPicPr preferRelativeResize="0"/>
          <p:nvPr/>
        </p:nvPicPr>
        <p:blipFill rotWithShape="1">
          <a:blip r:embed="rId4">
            <a:alphaModFix/>
          </a:blip>
          <a:srcRect b="0" l="0" r="0" t="0"/>
          <a:stretch/>
        </p:blipFill>
        <p:spPr>
          <a:xfrm>
            <a:off x="5918886" y="3595816"/>
            <a:ext cx="5873968" cy="934995"/>
          </a:xfrm>
          <a:prstGeom prst="rect">
            <a:avLst/>
          </a:prstGeom>
          <a:solidFill>
            <a:schemeClr val="accent1"/>
          </a:solidFill>
          <a:ln>
            <a:noFill/>
          </a:ln>
          <a:effectLst>
            <a:outerShdw blurRad="50800" rotWithShape="0" algn="tl" dir="2700000" dist="177800">
              <a:schemeClr val="accent1">
                <a:alpha val="40000"/>
              </a:scheme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2"/>
          <p:cNvSpPr txBox="1"/>
          <p:nvPr/>
        </p:nvSpPr>
        <p:spPr>
          <a:xfrm>
            <a:off x="913080" y="396504"/>
            <a:ext cx="9768000" cy="1044300"/>
          </a:xfrm>
          <a:prstGeom prst="rect">
            <a:avLst/>
          </a:prstGeom>
          <a:solidFill>
            <a:schemeClr val="lt1"/>
          </a:soli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rgbClr val="222A35"/>
              </a:buClr>
              <a:buSzPts val="4400"/>
              <a:buFont typeface="Calibri"/>
              <a:buNone/>
            </a:pPr>
            <a:r>
              <a:rPr b="1" lang="en-US" sz="4400">
                <a:solidFill>
                  <a:srgbClr val="222A35"/>
                </a:solidFill>
                <a:latin typeface="Calibri"/>
                <a:ea typeface="Calibri"/>
                <a:cs typeface="Calibri"/>
                <a:sym typeface="Calibri"/>
              </a:rPr>
              <a:t>Possible action items for the coming week</a:t>
            </a:r>
            <a:endParaRPr/>
          </a:p>
        </p:txBody>
      </p:sp>
      <p:sp>
        <p:nvSpPr>
          <p:cNvPr id="657" name="Google Shape;657;p72"/>
          <p:cNvSpPr txBox="1"/>
          <p:nvPr/>
        </p:nvSpPr>
        <p:spPr>
          <a:xfrm>
            <a:off x="2570062" y="1701879"/>
            <a:ext cx="69768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Calibri"/>
                <a:ea typeface="Calibri"/>
                <a:cs typeface="Calibri"/>
                <a:sym typeface="Calibri"/>
              </a:rPr>
              <a:t>What would </a:t>
            </a:r>
            <a:r>
              <a:rPr i="1" lang="en-US" sz="4400">
                <a:solidFill>
                  <a:schemeClr val="dk1"/>
                </a:solidFill>
                <a:latin typeface="Calibri"/>
                <a:ea typeface="Calibri"/>
                <a:cs typeface="Calibri"/>
                <a:sym typeface="Calibri"/>
              </a:rPr>
              <a:t>you</a:t>
            </a:r>
            <a:r>
              <a:rPr lang="en-US" sz="4400">
                <a:solidFill>
                  <a:schemeClr val="dk1"/>
                </a:solidFill>
                <a:latin typeface="Calibri"/>
                <a:ea typeface="Calibri"/>
                <a:cs typeface="Calibri"/>
                <a:sym typeface="Calibri"/>
              </a:rPr>
              <a:t> like to focus on this week? </a:t>
            </a:r>
            <a:endParaRPr sz="4400">
              <a:solidFill>
                <a:schemeClr val="dk1"/>
              </a:solidFill>
              <a:latin typeface="Calibri"/>
              <a:ea typeface="Calibri"/>
              <a:cs typeface="Calibri"/>
              <a:sym typeface="Calibri"/>
            </a:endParaRPr>
          </a:p>
        </p:txBody>
      </p:sp>
      <p:pic>
        <p:nvPicPr>
          <p:cNvPr id="658" name="Google Shape;658;p72"/>
          <p:cNvPicPr preferRelativeResize="0"/>
          <p:nvPr/>
        </p:nvPicPr>
        <p:blipFill rotWithShape="1">
          <a:blip r:embed="rId3">
            <a:alphaModFix/>
          </a:blip>
          <a:srcRect b="9188" l="11948" r="15723" t="15002"/>
          <a:stretch/>
        </p:blipFill>
        <p:spPr>
          <a:xfrm>
            <a:off x="10382992" y="235732"/>
            <a:ext cx="1593272" cy="1404588"/>
          </a:xfrm>
          <a:prstGeom prst="rect">
            <a:avLst/>
          </a:prstGeom>
          <a:noFill/>
          <a:ln>
            <a:noFill/>
          </a:ln>
        </p:spPr>
      </p:pic>
      <p:pic>
        <p:nvPicPr>
          <p:cNvPr id="659" name="Google Shape;659;p72"/>
          <p:cNvPicPr preferRelativeResize="0"/>
          <p:nvPr/>
        </p:nvPicPr>
        <p:blipFill rotWithShape="1">
          <a:blip r:embed="rId4">
            <a:alphaModFix/>
          </a:blip>
          <a:srcRect b="0" l="0" r="0" t="0"/>
          <a:stretch/>
        </p:blipFill>
        <p:spPr>
          <a:xfrm>
            <a:off x="3619994" y="3422525"/>
            <a:ext cx="4876800" cy="3263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3"/>
          <p:cNvSpPr txBox="1"/>
          <p:nvPr/>
        </p:nvSpPr>
        <p:spPr>
          <a:xfrm>
            <a:off x="913080" y="396504"/>
            <a:ext cx="9768000" cy="1044300"/>
          </a:xfrm>
          <a:prstGeom prst="rect">
            <a:avLst/>
          </a:prstGeom>
          <a:solidFill>
            <a:schemeClr val="lt1"/>
          </a:soli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rgbClr val="222A35"/>
              </a:buClr>
              <a:buSzPts val="4400"/>
              <a:buFont typeface="Calibri"/>
              <a:buNone/>
            </a:pPr>
            <a:r>
              <a:rPr b="1" lang="en-US" sz="4400">
                <a:solidFill>
                  <a:srgbClr val="222A35"/>
                </a:solidFill>
                <a:latin typeface="Calibri"/>
                <a:ea typeface="Calibri"/>
                <a:cs typeface="Calibri"/>
                <a:sym typeface="Calibri"/>
              </a:rPr>
              <a:t>Possible action items for the coming week</a:t>
            </a:r>
            <a:endParaRPr/>
          </a:p>
        </p:txBody>
      </p:sp>
      <p:pic>
        <p:nvPicPr>
          <p:cNvPr id="665" name="Google Shape;665;p73"/>
          <p:cNvPicPr preferRelativeResize="0"/>
          <p:nvPr/>
        </p:nvPicPr>
        <p:blipFill rotWithShape="1">
          <a:blip r:embed="rId3">
            <a:alphaModFix/>
          </a:blip>
          <a:srcRect b="9188" l="11948" r="15723" t="15002"/>
          <a:stretch/>
        </p:blipFill>
        <p:spPr>
          <a:xfrm>
            <a:off x="10382992" y="235732"/>
            <a:ext cx="1593272" cy="1404588"/>
          </a:xfrm>
          <a:prstGeom prst="rect">
            <a:avLst/>
          </a:prstGeom>
          <a:noFill/>
          <a:ln>
            <a:noFill/>
          </a:ln>
        </p:spPr>
      </p:pic>
      <p:sp>
        <p:nvSpPr>
          <p:cNvPr id="666" name="Google Shape;666;p73"/>
          <p:cNvSpPr/>
          <p:nvPr/>
        </p:nvSpPr>
        <p:spPr>
          <a:xfrm>
            <a:off x="1112108" y="1441080"/>
            <a:ext cx="9569100" cy="495510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Pay attention this week to how you feel when using your digital tools. Ask your family members to share their reflections about their own experiences with tech this week.</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Consider making a task list with your family for each digital device in your home</a:t>
            </a:r>
            <a:endParaRPr/>
          </a:p>
          <a:p>
            <a:pPr indent="-393700" lvl="0" marL="457200" marR="0" rtl="0" algn="l">
              <a:spcBef>
                <a:spcPts val="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Share the DWI Digital Wellness self-assessment and discuss with someone </a:t>
            </a:r>
            <a:r>
              <a:rPr lang="en-US" sz="2600" u="sng">
                <a:solidFill>
                  <a:schemeClr val="dk1"/>
                </a:solidFill>
                <a:latin typeface="Calibri"/>
                <a:ea typeface="Calibri"/>
                <a:cs typeface="Calibri"/>
                <a:sym typeface="Calibri"/>
                <a:hlinkClick r:id="rId4">
                  <a:extLst>
                    <a:ext uri="{A12FA001-AC4F-418D-AE19-62706E023703}">
                      <ahyp:hlinkClr val="tx"/>
                    </a:ext>
                  </a:extLst>
                </a:hlinkClick>
              </a:rPr>
              <a:t>https://survey.alchemer.com/s3/5504604/b153c792d361</a:t>
            </a:r>
            <a:endParaRPr sz="2600">
              <a:solidFill>
                <a:schemeClr val="dk1"/>
              </a:solidFill>
              <a:latin typeface="Calibri"/>
              <a:ea typeface="Calibri"/>
              <a:cs typeface="Calibri"/>
              <a:sym typeface="Calibri"/>
            </a:endParaRPr>
          </a:p>
          <a:p>
            <a:pPr indent="-457200" lvl="0" marL="457200" marR="0" rtl="0" algn="l">
              <a:spcBef>
                <a:spcPts val="12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Take the DWI Social Connectedness Survey: </a:t>
            </a:r>
            <a:r>
              <a:rPr lang="en-US" sz="2600" u="sng">
                <a:solidFill>
                  <a:schemeClr val="dk1"/>
                </a:solidFill>
                <a:latin typeface="Calibri"/>
                <a:ea typeface="Calibri"/>
                <a:cs typeface="Calibri"/>
                <a:sym typeface="Calibri"/>
                <a:hlinkClick r:id="rId5">
                  <a:extLst>
                    <a:ext uri="{A12FA001-AC4F-418D-AE19-62706E023703}">
                      <ahyp:hlinkClr val="tx"/>
                    </a:ext>
                  </a:extLst>
                </a:hlinkClick>
              </a:rPr>
              <a:t>https://survey.alchemer.com/s3/6226945/Digital-Flourishing-Survey-PositiveMediatedSocialInteractions</a:t>
            </a:r>
            <a:endParaRPr sz="2600">
              <a:solidFill>
                <a:schemeClr val="dk1"/>
              </a:solidFill>
              <a:latin typeface="Calibri"/>
              <a:ea typeface="Calibri"/>
              <a:cs typeface="Calibri"/>
              <a:sym typeface="Calibri"/>
            </a:endParaRPr>
          </a:p>
        </p:txBody>
      </p:sp>
      <p:pic>
        <p:nvPicPr>
          <p:cNvPr id="667" name="Google Shape;667;p73"/>
          <p:cNvPicPr preferRelativeResize="0"/>
          <p:nvPr/>
        </p:nvPicPr>
        <p:blipFill rotWithShape="1">
          <a:blip r:embed="rId6">
            <a:alphaModFix/>
          </a:blip>
          <a:srcRect b="0" l="0" r="0" t="0"/>
          <a:stretch/>
        </p:blipFill>
        <p:spPr>
          <a:xfrm>
            <a:off x="10110475" y="5559241"/>
            <a:ext cx="1865789" cy="124871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4"/>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Well-being is tied to relationships…for your review</a:t>
            </a:r>
            <a:endParaRPr>
              <a:solidFill>
                <a:srgbClr val="1C4587"/>
              </a:solidFill>
            </a:endParaRPr>
          </a:p>
        </p:txBody>
      </p:sp>
      <p:pic>
        <p:nvPicPr>
          <p:cNvPr id="674" name="Google Shape;674;p74"/>
          <p:cNvPicPr preferRelativeResize="0"/>
          <p:nvPr/>
        </p:nvPicPr>
        <p:blipFill rotWithShape="1">
          <a:blip r:embed="rId3">
            <a:alphaModFix/>
          </a:blip>
          <a:srcRect b="0" l="0" r="0" t="0"/>
          <a:stretch/>
        </p:blipFill>
        <p:spPr>
          <a:xfrm>
            <a:off x="0" y="1455050"/>
            <a:ext cx="12192001" cy="46620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78" name="Google Shape;178;p24"/>
          <p:cNvSpPr txBox="1"/>
          <p:nvPr/>
        </p:nvSpPr>
        <p:spPr>
          <a:xfrm>
            <a:off x="507525" y="1506675"/>
            <a:ext cx="10916700" cy="4867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47675" lvl="0" marL="457200" rtl="0" algn="l">
              <a:lnSpc>
                <a:spcPct val="115000"/>
              </a:lnSpc>
              <a:spcBef>
                <a:spcPts val="0"/>
              </a:spcBef>
              <a:spcAft>
                <a:spcPts val="0"/>
              </a:spcAft>
              <a:buClr>
                <a:schemeClr val="dk1"/>
              </a:buClr>
              <a:buSzPts val="3450"/>
              <a:buFont typeface="Calibri"/>
              <a:buChar char="●"/>
            </a:pPr>
            <a:r>
              <a:rPr lang="en-US" sz="3450">
                <a:solidFill>
                  <a:schemeClr val="dk1"/>
                </a:solidFill>
                <a:highlight>
                  <a:srgbClr val="FFFFFF"/>
                </a:highlight>
                <a:latin typeface="Calibri"/>
                <a:ea typeface="Calibri"/>
                <a:cs typeface="Calibri"/>
                <a:sym typeface="Calibri"/>
              </a:rPr>
              <a:t>"People </a:t>
            </a:r>
            <a:r>
              <a:rPr lang="en-US" sz="3450">
                <a:solidFill>
                  <a:srgbClr val="E3760B"/>
                </a:solidFill>
                <a:highlight>
                  <a:srgbClr val="FFFFFF"/>
                </a:highlight>
                <a:latin typeface="Calibri"/>
                <a:ea typeface="Calibri"/>
                <a:cs typeface="Calibri"/>
                <a:sym typeface="Calibri"/>
              </a:rPr>
              <a:t>change best by feeling good</a:t>
            </a:r>
            <a:r>
              <a:rPr lang="en-US" sz="3450">
                <a:solidFill>
                  <a:schemeClr val="dk1"/>
                </a:solidFill>
                <a:highlight>
                  <a:srgbClr val="FFFFFF"/>
                </a:highlight>
                <a:latin typeface="Calibri"/>
                <a:ea typeface="Calibri"/>
                <a:cs typeface="Calibri"/>
                <a:sym typeface="Calibri"/>
              </a:rPr>
              <a:t>, not by feeling bad." </a:t>
            </a:r>
            <a:endParaRPr sz="3450">
              <a:solidFill>
                <a:schemeClr val="dk1"/>
              </a:solidFill>
              <a:highlight>
                <a:srgbClr val="FFFFFF"/>
              </a:highlight>
              <a:latin typeface="Calibri"/>
              <a:ea typeface="Calibri"/>
              <a:cs typeface="Calibri"/>
              <a:sym typeface="Calibri"/>
            </a:endParaRPr>
          </a:p>
          <a:p>
            <a:pPr indent="-447675" lvl="0" marL="457200" rtl="0" algn="l">
              <a:lnSpc>
                <a:spcPct val="115000"/>
              </a:lnSpc>
              <a:spcBef>
                <a:spcPts val="0"/>
              </a:spcBef>
              <a:spcAft>
                <a:spcPts val="0"/>
              </a:spcAft>
              <a:buClr>
                <a:schemeClr val="dk1"/>
              </a:buClr>
              <a:buSzPts val="3450"/>
              <a:buFont typeface="Calibri"/>
              <a:buChar char="●"/>
            </a:pPr>
            <a:r>
              <a:rPr lang="en-US" sz="3450">
                <a:solidFill>
                  <a:schemeClr val="dk1"/>
                </a:solidFill>
                <a:highlight>
                  <a:srgbClr val="FFFFFF"/>
                </a:highlight>
                <a:latin typeface="Calibri"/>
                <a:ea typeface="Calibri"/>
                <a:cs typeface="Calibri"/>
                <a:sym typeface="Calibri"/>
              </a:rPr>
              <a:t>"</a:t>
            </a:r>
            <a:r>
              <a:rPr lang="en-US" sz="3450">
                <a:solidFill>
                  <a:srgbClr val="E3760B"/>
                </a:solidFill>
                <a:highlight>
                  <a:srgbClr val="FFFFFF"/>
                </a:highlight>
                <a:latin typeface="Calibri"/>
                <a:ea typeface="Calibri"/>
                <a:cs typeface="Calibri"/>
                <a:sym typeface="Calibri"/>
              </a:rPr>
              <a:t>Our brains want to feel good</a:t>
            </a:r>
            <a:r>
              <a:rPr lang="en-US" sz="3450">
                <a:solidFill>
                  <a:schemeClr val="dk1"/>
                </a:solidFill>
                <a:highlight>
                  <a:srgbClr val="FFFFFF"/>
                </a:highlight>
                <a:latin typeface="Calibri"/>
                <a:ea typeface="Calibri"/>
                <a:cs typeface="Calibri"/>
                <a:sym typeface="Calibri"/>
              </a:rPr>
              <a:t>. Celebrating small wins gives them something to repattern our life around."</a:t>
            </a:r>
            <a:endParaRPr sz="3450">
              <a:solidFill>
                <a:schemeClr val="dk1"/>
              </a:solidFill>
              <a:highlight>
                <a:srgbClr val="FFFFFF"/>
              </a:highlight>
              <a:latin typeface="Calibri"/>
              <a:ea typeface="Calibri"/>
              <a:cs typeface="Calibri"/>
              <a:sym typeface="Calibri"/>
            </a:endParaRPr>
          </a:p>
          <a:p>
            <a:pPr indent="-447675" lvl="0" marL="457200" rtl="0" algn="l">
              <a:lnSpc>
                <a:spcPct val="115000"/>
              </a:lnSpc>
              <a:spcBef>
                <a:spcPts val="0"/>
              </a:spcBef>
              <a:spcAft>
                <a:spcPts val="0"/>
              </a:spcAft>
              <a:buClr>
                <a:schemeClr val="dk1"/>
              </a:buClr>
              <a:buSzPts val="3450"/>
              <a:buFont typeface="Calibri"/>
              <a:buChar char="●"/>
            </a:pPr>
            <a:r>
              <a:rPr lang="en-US" sz="3450">
                <a:solidFill>
                  <a:schemeClr val="dk1"/>
                </a:solidFill>
                <a:highlight>
                  <a:srgbClr val="FFFFFF"/>
                </a:highlight>
                <a:latin typeface="Calibri"/>
                <a:ea typeface="Calibri"/>
                <a:cs typeface="Calibri"/>
                <a:sym typeface="Calibri"/>
              </a:rPr>
              <a:t>"</a:t>
            </a:r>
            <a:r>
              <a:rPr lang="en-US" sz="3450">
                <a:solidFill>
                  <a:srgbClr val="E3760B"/>
                </a:solidFill>
                <a:highlight>
                  <a:srgbClr val="FFFFFF"/>
                </a:highlight>
                <a:latin typeface="Calibri"/>
                <a:ea typeface="Calibri"/>
                <a:cs typeface="Calibri"/>
                <a:sym typeface="Calibri"/>
              </a:rPr>
              <a:t>Celebrate successes, no matter how small they are</a:t>
            </a:r>
            <a:r>
              <a:rPr lang="en-US" sz="3450">
                <a:solidFill>
                  <a:schemeClr val="dk1"/>
                </a:solidFill>
                <a:highlight>
                  <a:srgbClr val="FFFFFF"/>
                </a:highlight>
                <a:latin typeface="Calibri"/>
                <a:ea typeface="Calibri"/>
                <a:cs typeface="Calibri"/>
                <a:sym typeface="Calibri"/>
              </a:rPr>
              <a:t>. This is how we take advantage of our neurochemistry."</a:t>
            </a:r>
            <a:endParaRPr sz="3450">
              <a:solidFill>
                <a:schemeClr val="dk1"/>
              </a:solidFill>
              <a:highlight>
                <a:srgbClr val="FFFFFF"/>
              </a:highlight>
              <a:latin typeface="Calibri"/>
              <a:ea typeface="Calibri"/>
              <a:cs typeface="Calibri"/>
              <a:sym typeface="Calibri"/>
            </a:endParaRPr>
          </a:p>
          <a:p>
            <a:pPr indent="-447675" lvl="0" marL="457200" rtl="0" algn="l">
              <a:lnSpc>
                <a:spcPct val="115000"/>
              </a:lnSpc>
              <a:spcBef>
                <a:spcPts val="0"/>
              </a:spcBef>
              <a:spcAft>
                <a:spcPts val="0"/>
              </a:spcAft>
              <a:buClr>
                <a:schemeClr val="dk1"/>
              </a:buClr>
              <a:buSzPts val="3450"/>
              <a:buFont typeface="Calibri"/>
              <a:buChar char="●"/>
            </a:pPr>
            <a:r>
              <a:rPr lang="en-US" sz="3450">
                <a:solidFill>
                  <a:schemeClr val="dk1"/>
                </a:solidFill>
                <a:highlight>
                  <a:srgbClr val="FFFFFF"/>
                </a:highlight>
                <a:latin typeface="Calibri"/>
                <a:ea typeface="Calibri"/>
                <a:cs typeface="Calibri"/>
                <a:sym typeface="Calibri"/>
              </a:rPr>
              <a:t>"Celebration: Something you do to </a:t>
            </a:r>
            <a:r>
              <a:rPr lang="en-US" sz="3450">
                <a:solidFill>
                  <a:srgbClr val="E3760B"/>
                </a:solidFill>
                <a:highlight>
                  <a:srgbClr val="FFFFFF"/>
                </a:highlight>
                <a:latin typeface="Calibri"/>
                <a:ea typeface="Calibri"/>
                <a:cs typeface="Calibri"/>
                <a:sym typeface="Calibri"/>
              </a:rPr>
              <a:t>create</a:t>
            </a:r>
            <a:r>
              <a:rPr lang="en-US" sz="3450">
                <a:solidFill>
                  <a:srgbClr val="E3760B"/>
                </a:solidFill>
                <a:highlight>
                  <a:srgbClr val="FFFFFF"/>
                </a:highlight>
                <a:latin typeface="Calibri"/>
                <a:ea typeface="Calibri"/>
                <a:cs typeface="Calibri"/>
                <a:sym typeface="Calibri"/>
              </a:rPr>
              <a:t> a positive feeling inside of yourself</a:t>
            </a:r>
            <a:r>
              <a:rPr lang="en-US" sz="3450">
                <a:solidFill>
                  <a:schemeClr val="dk1"/>
                </a:solidFill>
                <a:highlight>
                  <a:srgbClr val="FFFFFF"/>
                </a:highlight>
                <a:latin typeface="Calibri"/>
                <a:ea typeface="Calibri"/>
                <a:cs typeface="Calibri"/>
                <a:sym typeface="Calibri"/>
              </a:rPr>
              <a:t> (this feeling is called </a:t>
            </a:r>
            <a:r>
              <a:rPr lang="en-US" sz="3450">
                <a:solidFill>
                  <a:srgbClr val="E3760B"/>
                </a:solidFill>
                <a:highlight>
                  <a:srgbClr val="FFFFFF"/>
                </a:highlight>
                <a:latin typeface="Calibri"/>
                <a:ea typeface="Calibri"/>
                <a:cs typeface="Calibri"/>
                <a:sym typeface="Calibri"/>
              </a:rPr>
              <a:t>Shine</a:t>
            </a:r>
            <a:r>
              <a:rPr lang="en-US" sz="3450">
                <a:solidFill>
                  <a:schemeClr val="dk1"/>
                </a:solidFill>
                <a:highlight>
                  <a:srgbClr val="FFFFFF"/>
                </a:highlight>
                <a:latin typeface="Calibri"/>
                <a:ea typeface="Calibri"/>
                <a:cs typeface="Calibri"/>
                <a:sym typeface="Calibri"/>
              </a:rPr>
              <a:t>)"</a:t>
            </a:r>
            <a:endParaRPr sz="3450">
              <a:solidFill>
                <a:schemeClr val="dk1"/>
              </a:solidFill>
              <a:highlight>
                <a:srgbClr val="FFFFFF"/>
              </a:highlight>
              <a:latin typeface="Calibri"/>
              <a:ea typeface="Calibri"/>
              <a:cs typeface="Calibri"/>
              <a:sym typeface="Calibri"/>
            </a:endParaRPr>
          </a:p>
          <a:p>
            <a:pPr indent="0" lvl="0" marL="457200" rtl="0" algn="r">
              <a:lnSpc>
                <a:spcPct val="115000"/>
              </a:lnSpc>
              <a:spcBef>
                <a:spcPts val="0"/>
              </a:spcBef>
              <a:spcAft>
                <a:spcPts val="0"/>
              </a:spcAft>
              <a:buNone/>
            </a:pPr>
            <a:r>
              <a:rPr lang="en-US" sz="2650">
                <a:solidFill>
                  <a:schemeClr val="dk1"/>
                </a:solidFill>
                <a:highlight>
                  <a:srgbClr val="FFFFFF"/>
                </a:highlight>
                <a:latin typeface="Calibri"/>
                <a:ea typeface="Calibri"/>
                <a:cs typeface="Calibri"/>
                <a:sym typeface="Calibri"/>
              </a:rPr>
              <a:t>-Dr. BJ Fogg, </a:t>
            </a:r>
            <a:r>
              <a:rPr i="1" lang="en-US" sz="2650">
                <a:solidFill>
                  <a:schemeClr val="dk1"/>
                </a:solidFill>
                <a:highlight>
                  <a:srgbClr val="FFFFFF"/>
                </a:highlight>
                <a:latin typeface="Calibri"/>
                <a:ea typeface="Calibri"/>
                <a:cs typeface="Calibri"/>
                <a:sym typeface="Calibri"/>
              </a:rPr>
              <a:t>Tiny Habits</a:t>
            </a:r>
            <a:endParaRPr i="1" sz="2650">
              <a:solidFill>
                <a:schemeClr val="dk1"/>
              </a:solidFill>
              <a:highlight>
                <a:srgbClr val="FFFFFF"/>
              </a:highlight>
              <a:latin typeface="Calibri"/>
              <a:ea typeface="Calibri"/>
              <a:cs typeface="Calibri"/>
              <a:sym typeface="Calibri"/>
            </a:endParaRPr>
          </a:p>
        </p:txBody>
      </p:sp>
      <p:sp>
        <p:nvSpPr>
          <p:cNvPr id="179" name="Google Shape;179;p24"/>
          <p:cNvSpPr txBox="1"/>
          <p:nvPr>
            <p:ph idx="4294967295" type="title"/>
          </p:nvPr>
        </p:nvSpPr>
        <p:spPr>
          <a:xfrm>
            <a:off x="838200" y="96200"/>
            <a:ext cx="10515600" cy="1013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31538F"/>
                </a:solidFill>
              </a:rPr>
              <a:t>Check-in: Celebrate Small Wins!</a:t>
            </a:r>
            <a:endParaRPr b="1">
              <a:solidFill>
                <a:srgbClr val="31538F"/>
              </a:solidFill>
            </a:endParaRPr>
          </a:p>
        </p:txBody>
      </p:sp>
      <p:pic>
        <p:nvPicPr>
          <p:cNvPr id="180" name="Google Shape;180;p24"/>
          <p:cNvPicPr preferRelativeResize="0"/>
          <p:nvPr/>
        </p:nvPicPr>
        <p:blipFill>
          <a:blip r:embed="rId3">
            <a:alphaModFix/>
          </a:blip>
          <a:stretch>
            <a:fillRect/>
          </a:stretch>
        </p:blipFill>
        <p:spPr>
          <a:xfrm>
            <a:off x="10488225" y="44350"/>
            <a:ext cx="1317000" cy="136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87" name="Google Shape;187;p25"/>
          <p:cNvSpPr txBox="1"/>
          <p:nvPr>
            <p:ph idx="4294967295" type="title"/>
          </p:nvPr>
        </p:nvSpPr>
        <p:spPr>
          <a:xfrm>
            <a:off x="185850" y="96200"/>
            <a:ext cx="11876100" cy="1013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Think and Write:</a:t>
            </a:r>
            <a:r>
              <a:rPr b="1" lang="en-US">
                <a:solidFill>
                  <a:srgbClr val="31538F"/>
                </a:solidFill>
              </a:rPr>
              <a:t> What is at least one </a:t>
            </a:r>
            <a:r>
              <a:rPr b="1" lang="en-US">
                <a:solidFill>
                  <a:srgbClr val="E3760B"/>
                </a:solidFill>
              </a:rPr>
              <a:t>small win</a:t>
            </a:r>
            <a:r>
              <a:rPr b="1" lang="en-US">
                <a:solidFill>
                  <a:srgbClr val="31538F"/>
                </a:solidFill>
              </a:rPr>
              <a:t> you have experienced in the past six weeks?</a:t>
            </a:r>
            <a:endParaRPr b="1">
              <a:solidFill>
                <a:srgbClr val="31538F"/>
              </a:solidFill>
            </a:endParaRPr>
          </a:p>
        </p:txBody>
      </p:sp>
      <p:pic>
        <p:nvPicPr>
          <p:cNvPr id="188" name="Google Shape;188;p25"/>
          <p:cNvPicPr preferRelativeResize="0"/>
          <p:nvPr/>
        </p:nvPicPr>
        <p:blipFill>
          <a:blip r:embed="rId3">
            <a:alphaModFix/>
          </a:blip>
          <a:stretch>
            <a:fillRect/>
          </a:stretch>
        </p:blipFill>
        <p:spPr>
          <a:xfrm>
            <a:off x="2605675" y="1751418"/>
            <a:ext cx="6748106" cy="44895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6"/>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95" name="Google Shape;195;p26"/>
          <p:cNvSpPr txBox="1"/>
          <p:nvPr>
            <p:ph idx="4294967295" type="title"/>
          </p:nvPr>
        </p:nvSpPr>
        <p:spPr>
          <a:xfrm>
            <a:off x="185850" y="96200"/>
            <a:ext cx="11876100" cy="1013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E3760B"/>
                </a:solidFill>
              </a:rPr>
              <a:t>Share:</a:t>
            </a:r>
            <a:r>
              <a:rPr b="1" lang="en-US">
                <a:solidFill>
                  <a:srgbClr val="31538F"/>
                </a:solidFill>
              </a:rPr>
              <a:t> One </a:t>
            </a:r>
            <a:r>
              <a:rPr b="1" lang="en-US">
                <a:solidFill>
                  <a:srgbClr val="1C4587"/>
                </a:solidFill>
              </a:rPr>
              <a:t>small win</a:t>
            </a:r>
            <a:r>
              <a:rPr b="1" lang="en-US">
                <a:solidFill>
                  <a:srgbClr val="31538F"/>
                </a:solidFill>
              </a:rPr>
              <a:t> you have experienced</a:t>
            </a:r>
            <a:endParaRPr b="1">
              <a:solidFill>
                <a:srgbClr val="31538F"/>
              </a:solidFill>
            </a:endParaRPr>
          </a:p>
        </p:txBody>
      </p:sp>
      <p:pic>
        <p:nvPicPr>
          <p:cNvPr id="196" name="Google Shape;196;p26"/>
          <p:cNvPicPr preferRelativeResize="0"/>
          <p:nvPr/>
        </p:nvPicPr>
        <p:blipFill>
          <a:blip r:embed="rId3">
            <a:alphaModFix/>
          </a:blip>
          <a:stretch>
            <a:fillRect/>
          </a:stretch>
        </p:blipFill>
        <p:spPr>
          <a:xfrm>
            <a:off x="770625" y="1174975"/>
            <a:ext cx="10255400" cy="5683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7"/>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203" name="Google Shape;203;p27"/>
          <p:cNvPicPr preferRelativeResize="0"/>
          <p:nvPr/>
        </p:nvPicPr>
        <p:blipFill>
          <a:blip r:embed="rId3">
            <a:alphaModFix amt="25000"/>
          </a:blip>
          <a:stretch>
            <a:fillRect/>
          </a:stretch>
        </p:blipFill>
        <p:spPr>
          <a:xfrm>
            <a:off x="-91875" y="0"/>
            <a:ext cx="12375751" cy="6857999"/>
          </a:xfrm>
          <a:prstGeom prst="rect">
            <a:avLst/>
          </a:prstGeom>
          <a:noFill/>
          <a:ln>
            <a:noFill/>
          </a:ln>
        </p:spPr>
      </p:pic>
      <p:sp>
        <p:nvSpPr>
          <p:cNvPr id="204" name="Google Shape;204;p27"/>
          <p:cNvSpPr txBox="1"/>
          <p:nvPr>
            <p:ph idx="4294967295" type="title"/>
          </p:nvPr>
        </p:nvSpPr>
        <p:spPr>
          <a:xfrm>
            <a:off x="1626150" y="2471850"/>
            <a:ext cx="8939700" cy="2155500"/>
          </a:xfrm>
          <a:prstGeom prst="rect">
            <a:avLst/>
          </a:prstGeom>
          <a:solidFill>
            <a:schemeClr val="lt1"/>
          </a:solidFill>
          <a:ln cap="flat" cmpd="sng" w="9525">
            <a:solidFill>
              <a:srgbClr val="1C4587"/>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1000"/>
              </a:spcBef>
              <a:spcAft>
                <a:spcPts val="0"/>
              </a:spcAft>
              <a:buClr>
                <a:schemeClr val="dk1"/>
              </a:buClr>
              <a:buSzPct val="100000"/>
              <a:buFont typeface="Calibri"/>
              <a:buNone/>
            </a:pPr>
            <a:r>
              <a:t/>
            </a:r>
            <a:endParaRPr b="1">
              <a:solidFill>
                <a:srgbClr val="E3760B"/>
              </a:solidFill>
            </a:endParaRPr>
          </a:p>
          <a:p>
            <a:pPr indent="0" lvl="0" marL="0" rtl="0" algn="ctr">
              <a:lnSpc>
                <a:spcPct val="90000"/>
              </a:lnSpc>
              <a:spcBef>
                <a:spcPts val="1000"/>
              </a:spcBef>
              <a:spcAft>
                <a:spcPts val="0"/>
              </a:spcAft>
              <a:buClr>
                <a:schemeClr val="dk1"/>
              </a:buClr>
              <a:buSzPct val="100000"/>
              <a:buFont typeface="Calibri"/>
              <a:buNone/>
            </a:pPr>
            <a:r>
              <a:rPr b="1" lang="en-US">
                <a:solidFill>
                  <a:srgbClr val="E3760B"/>
                </a:solidFill>
              </a:rPr>
              <a:t>Around the Zoom</a:t>
            </a:r>
            <a:r>
              <a:rPr b="1" lang="en-US">
                <a:solidFill>
                  <a:srgbClr val="E3760B"/>
                </a:solidFill>
              </a:rPr>
              <a:t>:</a:t>
            </a:r>
            <a:r>
              <a:rPr b="1" lang="en-US">
                <a:solidFill>
                  <a:srgbClr val="31538F"/>
                </a:solidFill>
              </a:rPr>
              <a:t> </a:t>
            </a:r>
            <a:endParaRPr b="1">
              <a:solidFill>
                <a:srgbClr val="31538F"/>
              </a:solidFill>
            </a:endParaRPr>
          </a:p>
          <a:p>
            <a:pPr indent="0" lvl="0" marL="0" rtl="0" algn="ctr">
              <a:lnSpc>
                <a:spcPct val="90000"/>
              </a:lnSpc>
              <a:spcBef>
                <a:spcPts val="0"/>
              </a:spcBef>
              <a:spcAft>
                <a:spcPts val="0"/>
              </a:spcAft>
              <a:buClr>
                <a:schemeClr val="dk1"/>
              </a:buClr>
              <a:buSzPts val="3960"/>
              <a:buFont typeface="Calibri"/>
              <a:buNone/>
            </a:pPr>
            <a:r>
              <a:t/>
            </a:r>
            <a:endParaRPr b="1" sz="288">
              <a:solidFill>
                <a:srgbClr val="31538F"/>
              </a:solidFill>
            </a:endParaRPr>
          </a:p>
          <a:p>
            <a:pPr indent="0" lvl="0" marL="0" rtl="0" algn="ctr">
              <a:lnSpc>
                <a:spcPct val="90000"/>
              </a:lnSpc>
              <a:spcBef>
                <a:spcPts val="0"/>
              </a:spcBef>
              <a:spcAft>
                <a:spcPts val="0"/>
              </a:spcAft>
              <a:buClr>
                <a:schemeClr val="dk1"/>
              </a:buClr>
              <a:buSzPct val="100000"/>
              <a:buFont typeface="Calibri"/>
              <a:buNone/>
            </a:pPr>
            <a:r>
              <a:rPr b="1" lang="en-US">
                <a:solidFill>
                  <a:srgbClr val="31538F"/>
                </a:solidFill>
              </a:rPr>
              <a:t>One small win I have experienced is</a:t>
            </a:r>
            <a:endParaRPr b="1">
              <a:solidFill>
                <a:srgbClr val="31538F"/>
              </a:solidFill>
            </a:endParaRPr>
          </a:p>
          <a:p>
            <a:pPr indent="0" lvl="0" marL="0" rtl="0" algn="ctr">
              <a:lnSpc>
                <a:spcPct val="90000"/>
              </a:lnSpc>
              <a:spcBef>
                <a:spcPts val="0"/>
              </a:spcBef>
              <a:spcAft>
                <a:spcPts val="0"/>
              </a:spcAft>
              <a:buClr>
                <a:schemeClr val="dk1"/>
              </a:buClr>
              <a:buSzPct val="100000"/>
              <a:buFont typeface="Calibri"/>
              <a:buNone/>
            </a:pPr>
            <a:r>
              <a:t/>
            </a:r>
            <a:endParaRPr b="1">
              <a:solidFill>
                <a:srgbClr val="31538F"/>
              </a:solidFill>
            </a:endParaRPr>
          </a:p>
          <a:p>
            <a:pPr indent="0" lvl="0" marL="0" rtl="0" algn="ctr">
              <a:lnSpc>
                <a:spcPct val="90000"/>
              </a:lnSpc>
              <a:spcBef>
                <a:spcPts val="0"/>
              </a:spcBef>
              <a:spcAft>
                <a:spcPts val="0"/>
              </a:spcAft>
              <a:buClr>
                <a:schemeClr val="dk1"/>
              </a:buClr>
              <a:buSzPct val="100000"/>
              <a:buFont typeface="Calibri"/>
              <a:buNone/>
            </a:pPr>
            <a:r>
              <a:rPr b="1" lang="en-US">
                <a:solidFill>
                  <a:srgbClr val="31538F"/>
                </a:solidFill>
              </a:rPr>
              <a:t>                                                           </a:t>
            </a:r>
            <a:endParaRPr b="1">
              <a:solidFill>
                <a:srgbClr val="31538F"/>
              </a:solidFill>
            </a:endParaRPr>
          </a:p>
          <a:p>
            <a:pPr indent="0" lvl="0" marL="0" rtl="0" algn="ctr">
              <a:lnSpc>
                <a:spcPct val="90000"/>
              </a:lnSpc>
              <a:spcBef>
                <a:spcPts val="0"/>
              </a:spcBef>
              <a:spcAft>
                <a:spcPts val="0"/>
              </a:spcAft>
              <a:buClr>
                <a:schemeClr val="dk1"/>
              </a:buClr>
              <a:buSzPct val="162962"/>
              <a:buFont typeface="Calibri"/>
              <a:buNone/>
            </a:pPr>
            <a:r>
              <a:t/>
            </a:r>
            <a:endParaRPr b="1" sz="2700">
              <a:solidFill>
                <a:srgbClr val="31538F"/>
              </a:solidFill>
            </a:endParaRPr>
          </a:p>
        </p:txBody>
      </p:sp>
      <p:cxnSp>
        <p:nvCxnSpPr>
          <p:cNvPr id="205" name="Google Shape;205;p27"/>
          <p:cNvCxnSpPr/>
          <p:nvPr/>
        </p:nvCxnSpPr>
        <p:spPr>
          <a:xfrm>
            <a:off x="2492300" y="4283925"/>
            <a:ext cx="7155300" cy="0"/>
          </a:xfrm>
          <a:prstGeom prst="straightConnector1">
            <a:avLst/>
          </a:prstGeom>
          <a:noFill/>
          <a:ln cap="flat" cmpd="sng" w="38100">
            <a:solidFill>
              <a:srgbClr val="1C4587"/>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