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Lst>
  <p:sldSz cy="6858000" cx="12192000"/>
  <p:notesSz cx="6858000" cy="9144000"/>
  <p:embeddedFontLst>
    <p:embeddedFont>
      <p:font typeface="Roboto"/>
      <p:regular r:id="rId106"/>
      <p:bold r:id="rId107"/>
      <p:italic r:id="rId108"/>
      <p:boldItalic r:id="rId109"/>
    </p:embeddedFont>
    <p:embeddedFont>
      <p:font typeface="Merriweather"/>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Roboto-bold.fntdata"/><Relationship Id="rId106" Type="http://schemas.openxmlformats.org/officeDocument/2006/relationships/font" Target="fonts/Roboto-regular.fntdata"/><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font" Target="fonts/Roboto-boldItalic.fntdata"/><Relationship Id="rId108" Type="http://schemas.openxmlformats.org/officeDocument/2006/relationships/font" Target="fonts/Roboto-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font" Target="fonts/Merriweather-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3" Type="http://schemas.openxmlformats.org/officeDocument/2006/relationships/font" Target="fonts/Merriweather-boldItalic.fntdata"/><Relationship Id="rId112" Type="http://schemas.openxmlformats.org/officeDocument/2006/relationships/font" Target="fonts/Merriweather-italic.fntdata"/><Relationship Id="rId111" Type="http://schemas.openxmlformats.org/officeDocument/2006/relationships/font" Target="fonts/Merriweather-bold.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fDEtqq4e-pTHur7WiqeXQtdJkjzM1NT_/view?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sensemedia.org/privacy-and-internet-safety/is-it-safe-to-post-pictures-of-my-kid-online" TargetMode="External"/><Relationship Id="rId3" Type="http://schemas.openxmlformats.org/officeDocument/2006/relationships/hyperlink" Target="https://www.npr.org/sections/health-shots/2016/10/28/499595298/do-parents-invade-childrens-privacy-when-they-post-photos-online"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301821371_Wise_Reasoning_in_the_Face_of_Everyday_Life_Challenges" TargetMode="External"/><Relationship Id="rId3" Type="http://schemas.openxmlformats.org/officeDocument/2006/relationships/hyperlink" Target="https://journals.sagepub.com/doi/10.1177/0956797617722621"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dbluedictionary.or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bmed.ncbi.nlm.nih.gov/25247366/" TargetMode="External"/><Relationship Id="rId3" Type="http://schemas.openxmlformats.org/officeDocument/2006/relationships/hyperlink" Target="https://taniasinger.de/the-resource-project/"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O0cdHvtA7I4?t=301"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1a64137789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11a64137789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typical way that EPIK likes to begin its meetings – with a "Stories Connect People" activity. [See more question prompts in the Stories Connect People document we've included in this week's Google Folder. https://docs.google.com/document/d/1hSOj0ozMSzQ11HNUY9v0BstRopf9SD7JrYxnbIhvSrU/edit?usp=sharing) </a:t>
            </a:r>
            <a:endParaRPr/>
          </a:p>
          <a:p>
            <a:pPr indent="0" lvl="0" marL="0" rtl="0" algn="l">
              <a:spcBef>
                <a:spcPts val="0"/>
              </a:spcBef>
              <a:spcAft>
                <a:spcPts val="0"/>
              </a:spcAft>
              <a:buNone/>
            </a:pPr>
            <a:r>
              <a:rPr lang="en-US"/>
              <a:t>We’ll take a few minutes to share stories with each other.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p:txBody>
      </p:sp>
      <p:sp>
        <p:nvSpPr>
          <p:cNvPr id="212" name="Google Shape;212;g11a64137789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118b4ac375b_0_3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g118b4ac375b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a64137789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1a64137789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is the typical way that EPIK likes to begin its meetings – with a "Stories Connect People" activity. [See more question prompts in the Stories Connect People document we've included in this week's Google Folder. https://docs.google.com/document/d/1hSOj0ozMSzQ11HNUY9v0BstRopf9SD7JrYxnbIhvSrU/edit?usp=sharing) </a:t>
            </a:r>
            <a:endParaRPr/>
          </a:p>
          <a:p>
            <a:pPr indent="0" lvl="0" marL="0" rtl="0" algn="l">
              <a:spcBef>
                <a:spcPts val="0"/>
              </a:spcBef>
              <a:spcAft>
                <a:spcPts val="0"/>
              </a:spcAft>
              <a:buClr>
                <a:schemeClr val="dk1"/>
              </a:buClr>
              <a:buFont typeface="Arial"/>
              <a:buNone/>
            </a:pPr>
            <a:r>
              <a:rPr lang="en-US"/>
              <a:t>We’ll take a few minutes to share stories with each other.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a:p>
            <a:pPr indent="0" lvl="0" marL="0" rtl="0" algn="l">
              <a:spcBef>
                <a:spcPts val="0"/>
              </a:spcBef>
              <a:spcAft>
                <a:spcPts val="0"/>
              </a:spcAft>
              <a:buNone/>
            </a:pPr>
            <a:r>
              <a:t/>
            </a:r>
            <a:endParaRPr/>
          </a:p>
        </p:txBody>
      </p:sp>
      <p:sp>
        <p:nvSpPr>
          <p:cNvPr id="223" name="Google Shape;223;g11a64137789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1a64137789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11a64137789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is the typical way that EPIK likes to begin its meetings – with a "Stories Connect People" activity. [See more question prompts in the Stories Connect People document we've included in this week's Google Folder. https://docs.google.com/document/d/1hSOj0ozMSzQ11HNUY9v0BstRopf9SD7JrYxnbIhvSrU/edit?usp=sharing) </a:t>
            </a:r>
            <a:endParaRPr/>
          </a:p>
          <a:p>
            <a:pPr indent="0" lvl="0" marL="0" rtl="0" algn="l">
              <a:spcBef>
                <a:spcPts val="0"/>
              </a:spcBef>
              <a:spcAft>
                <a:spcPts val="0"/>
              </a:spcAft>
              <a:buClr>
                <a:schemeClr val="dk1"/>
              </a:buClr>
              <a:buFont typeface="Arial"/>
              <a:buNone/>
            </a:pPr>
            <a:r>
              <a:rPr lang="en-US"/>
              <a:t>We’ll take a few minutes to share stories with each other.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a:p>
            <a:pPr indent="0" lvl="0" marL="0" rtl="0" algn="l">
              <a:spcBef>
                <a:spcPts val="0"/>
              </a:spcBef>
              <a:spcAft>
                <a:spcPts val="0"/>
              </a:spcAft>
              <a:buNone/>
            </a:pPr>
            <a:r>
              <a:t/>
            </a:r>
            <a:endParaRPr/>
          </a:p>
        </p:txBody>
      </p:sp>
      <p:sp>
        <p:nvSpPr>
          <p:cNvPr id="233" name="Google Shape;233;g11a64137789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91de18cfe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1191de18cfe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is the typical way that EPIK likes to begin its meetings – with a "Stories Connect People" activity. [See more question prompts in the Stories Connect People document we've included in this week's Google Folder. https://docs.google.com/document/d/1hSOj0ozMSzQ11HNUY9v0BstRopf9SD7JrYxnbIhvSrU/edit?usp=sharing) </a:t>
            </a:r>
            <a:endParaRPr/>
          </a:p>
          <a:p>
            <a:pPr indent="0" lvl="0" marL="0" rtl="0" algn="l">
              <a:spcBef>
                <a:spcPts val="0"/>
              </a:spcBef>
              <a:spcAft>
                <a:spcPts val="0"/>
              </a:spcAft>
              <a:buClr>
                <a:schemeClr val="dk1"/>
              </a:buClr>
              <a:buFont typeface="Arial"/>
              <a:buNone/>
            </a:pPr>
            <a:r>
              <a:rPr lang="en-US"/>
              <a:t>We’ll take a few minutes to share stories with each other.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Here's a little history about the internal company research by Tribalry, a local company that taught us about this methodology.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a:p>
            <a:pPr indent="0" lvl="0" marL="0" rtl="0" algn="l">
              <a:spcBef>
                <a:spcPts val="0"/>
              </a:spcBef>
              <a:spcAft>
                <a:spcPts val="0"/>
              </a:spcAft>
              <a:buNone/>
            </a:pPr>
            <a:r>
              <a:t/>
            </a:r>
            <a:endParaRPr/>
          </a:p>
        </p:txBody>
      </p:sp>
      <p:sp>
        <p:nvSpPr>
          <p:cNvPr id="240" name="Google Shape;240;g1191de18cfe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7ec789954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117ec789954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dc8af4742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11dc8af4742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a:t>
            </a:r>
            <a:r>
              <a:rPr lang="en-US"/>
              <a:t>oxygen</a:t>
            </a:r>
            <a:r>
              <a:rPr lang="en-US"/>
              <a:t> masks first, but ultimately, we hope our individual efforts toward Digital Wellness can mean we have more capacity to do some good in the world, to be influencers for good.</a:t>
            </a:r>
            <a:endParaRPr/>
          </a:p>
        </p:txBody>
      </p:sp>
      <p:sp>
        <p:nvSpPr>
          <p:cNvPr id="259" name="Google Shape;259;g11dc8af4742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1a64137789_0_1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1a64137789_0_1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Attention Economy definitely can have its impact on us, but by practicing Digital Wellness principles, we hope we can be able to start to change the direction to having more attention to things </a:t>
            </a:r>
            <a:r>
              <a:rPr lang="en-US"/>
              <a:t>that</a:t>
            </a:r>
            <a:r>
              <a:rPr lang="en-US"/>
              <a:t> matter, including helping in our communities and contributing in a positive way to the public square (bridging connections, in a building way). </a:t>
            </a:r>
            <a:endParaRPr/>
          </a:p>
        </p:txBody>
      </p:sp>
      <p:sp>
        <p:nvSpPr>
          <p:cNvPr id="269" name="Google Shape;269;g11a64137789_0_1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a64137789_0_1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11a64137789_0_1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 Attention Economy definitely can have its impact on us, but by practicing Digital Wellness principles, we hope we can be able to start to change the direction to having more attention to first sending out peace, compassion, and care for others from a mindful center, and helping in our communities and contributing in a positive way to the public square (nurturing bridging connections in a way that builds).</a:t>
            </a:r>
            <a:endParaRPr/>
          </a:p>
        </p:txBody>
      </p:sp>
      <p:sp>
        <p:nvSpPr>
          <p:cNvPr id="283" name="Google Shape;283;g11a64137789_0_1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a64137789_0_10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11a64137789_0_10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Just a few reminders from what we have discussed (please keep in mind all you have learned to this point)</a:t>
            </a:r>
            <a:endParaRPr/>
          </a:p>
        </p:txBody>
      </p:sp>
      <p:sp>
        <p:nvSpPr>
          <p:cNvPr id="299" name="Google Shape;299;g11a64137789_0_10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dc8af4742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11dc8af4742_0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305" name="Google Shape;305;g11dc8af4742_0_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7d774ea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17d774ea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117d774ea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1a64137789_0_9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11a64137789_0_9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have discussed, concepts in each module interrelate to other modules. Similarly, although this is a series on Digital Wellness, many concepts we explore relate to Wellness in general. We hope you have been able to benefit by the interrelated concepts in the modules to this point. We can bring everything we have learned to this point to bear on Digital Citizenship and Civic Wellness.</a:t>
            </a:r>
            <a:endParaRPr/>
          </a:p>
        </p:txBody>
      </p:sp>
      <p:sp>
        <p:nvSpPr>
          <p:cNvPr id="315" name="Google Shape;315;g11a64137789_0_9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dc8af4742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11dc8af4742_0_10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be going back to the very core today and then building out from there to the potential community level impact of practicing Media Literacy.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Self – how do media help me define, refine and recenter on my values? How can Media Literacy help enrich my life and learning (e.g., art appreciation)?</a:t>
            </a:r>
            <a:endParaRPr/>
          </a:p>
          <a:p>
            <a:pPr indent="0" lvl="0" marL="0" rtl="0" algn="l">
              <a:spcBef>
                <a:spcPts val="0"/>
              </a:spcBef>
              <a:spcAft>
                <a:spcPts val="0"/>
              </a:spcAft>
              <a:buNone/>
            </a:pPr>
            <a:r>
              <a:rPr lang="en-US"/>
              <a:t>Expanding into more specifics, how can practicing Media Literacy help me build mental wellness, physical wellness, healthier time habits, and healthier relationships and communication?</a:t>
            </a:r>
            <a:endParaRPr/>
          </a:p>
          <a:p>
            <a:pPr indent="0" lvl="0" marL="0" rtl="0" algn="l">
              <a:spcBef>
                <a:spcPts val="0"/>
              </a:spcBef>
              <a:spcAft>
                <a:spcPts val="0"/>
              </a:spcAft>
              <a:buNone/>
            </a:pPr>
            <a:r>
              <a:rPr lang="en-US"/>
              <a:t>How can Media Literacy impact my overall well-being?</a:t>
            </a:r>
            <a:endParaRPr/>
          </a:p>
          <a:p>
            <a:pPr indent="0" lvl="0" marL="0" rtl="0" algn="l">
              <a:spcBef>
                <a:spcPts val="0"/>
              </a:spcBef>
              <a:spcAft>
                <a:spcPts val="0"/>
              </a:spcAft>
              <a:buNone/>
            </a:pPr>
            <a:r>
              <a:rPr lang="en-US"/>
              <a:t>How can Media Literacy help me be a positive influence in my community and in the public square?</a:t>
            </a:r>
            <a:endParaRPr/>
          </a:p>
        </p:txBody>
      </p:sp>
      <p:sp>
        <p:nvSpPr>
          <p:cNvPr id="334" name="Google Shape;334;g11dc8af4742_0_1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1a64137789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1a64137789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were fascinated to revisit a previous version of the series slide deck to see the parallels between relationship types and where and how Media Literacy fits into our model. This wasn't planned…it's just how things have emerged and interconnected along the way. This series is teaching us at EPIK, too, in remarkable ways.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Self – how do media help me define, refine and recenter on my values? How can Media Literacy help enrich my life and learning (e.g., art appreciation)?</a:t>
            </a:r>
            <a:endParaRPr/>
          </a:p>
          <a:p>
            <a:pPr indent="0" lvl="0" marL="0" rtl="0" algn="l">
              <a:spcBef>
                <a:spcPts val="0"/>
              </a:spcBef>
              <a:spcAft>
                <a:spcPts val="0"/>
              </a:spcAft>
              <a:buNone/>
            </a:pPr>
            <a:r>
              <a:rPr lang="en-US"/>
              <a:t>Expanding into more specifics, how can practicing Media Literacy help me build mental wellness, physical wellness, healthier time habits, and healthier relationships and communication?</a:t>
            </a:r>
            <a:endParaRPr/>
          </a:p>
          <a:p>
            <a:pPr indent="0" lvl="0" marL="0" rtl="0" algn="l">
              <a:spcBef>
                <a:spcPts val="0"/>
              </a:spcBef>
              <a:spcAft>
                <a:spcPts val="0"/>
              </a:spcAft>
              <a:buNone/>
            </a:pPr>
            <a:r>
              <a:rPr lang="en-US"/>
              <a:t>How can Media Literacy impact my overall well-being?</a:t>
            </a:r>
            <a:endParaRPr/>
          </a:p>
          <a:p>
            <a:pPr indent="0" lvl="0" marL="0" rtl="0" algn="l">
              <a:spcBef>
                <a:spcPts val="0"/>
              </a:spcBef>
              <a:spcAft>
                <a:spcPts val="0"/>
              </a:spcAft>
              <a:buNone/>
            </a:pPr>
            <a:r>
              <a:rPr lang="en-US"/>
              <a:t>How can Media Literacy help me be a positive influence in my community and in the public square?</a:t>
            </a:r>
            <a:endParaRPr/>
          </a:p>
        </p:txBody>
      </p:sp>
      <p:sp>
        <p:nvSpPr>
          <p:cNvPr id="353" name="Google Shape;353;g11a64137789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1a64137789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11a64137789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another way to think about some of the interrelationships between Digital Wellness, Media Literacy, Digital Citizenship (and sub-elements of Digital Citizenship)...as nested umbrellas.</a:t>
            </a:r>
            <a:endParaRPr/>
          </a:p>
        </p:txBody>
      </p:sp>
      <p:sp>
        <p:nvSpPr>
          <p:cNvPr id="374" name="Google Shape;374;g11a64137789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1dc8af4742_0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11dc8af4742_0_10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word for "Core Media" is touchstone media. </a:t>
            </a:r>
            <a:r>
              <a:rPr lang="en-US"/>
              <a:t>Why and how can classical and other such literature and art help us in our quest for Digital and Civic Wellness?</a:t>
            </a:r>
            <a:endParaRPr/>
          </a:p>
        </p:txBody>
      </p:sp>
      <p:sp>
        <p:nvSpPr>
          <p:cNvPr id="381" name="Google Shape;381;g11dc8af4742_0_10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dc8af4742_0_10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11dc8af4742_0_10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0:58 to 2:06 – a little comic relief – but it's funny </a:t>
            </a:r>
            <a:r>
              <a:rPr lang="en-US"/>
              <a:t>because</a:t>
            </a:r>
            <a:r>
              <a:rPr lang="en-US"/>
              <a:t> it's true. Not only can we find </a:t>
            </a:r>
            <a:r>
              <a:rPr lang="en-US"/>
              <a:t>similarities</a:t>
            </a:r>
            <a:r>
              <a:rPr lang="en-US"/>
              <a:t> between characters, but we can especially find </a:t>
            </a:r>
            <a:r>
              <a:rPr lang="en-US"/>
              <a:t>similarities</a:t>
            </a:r>
            <a:r>
              <a:rPr lang="en-US"/>
              <a:t> between plots in epic stories and sagas, both ancient and modern. </a:t>
            </a:r>
            <a:endParaRPr/>
          </a:p>
          <a:p>
            <a:pPr indent="0" lvl="0" marL="0" rtl="0" algn="l">
              <a:spcBef>
                <a:spcPts val="0"/>
              </a:spcBef>
              <a:spcAft>
                <a:spcPts val="0"/>
              </a:spcAft>
              <a:buNone/>
            </a:pPr>
            <a:r>
              <a:rPr lang="en-US"/>
              <a:t>https://www.youtube.com/watch?v=7uHUb2qXVdw</a:t>
            </a:r>
            <a:endParaRPr/>
          </a:p>
        </p:txBody>
      </p:sp>
      <p:sp>
        <p:nvSpPr>
          <p:cNvPr id="390" name="Google Shape;390;g11dc8af4742_0_10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dc8af4742_0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11dc8af4742_0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11dc8af4742_0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1dc8af4742_0_9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11dc8af4742_0_9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1:52 - 2:58 </a:t>
            </a:r>
            <a:r>
              <a:rPr lang="en-US" u="sng">
                <a:solidFill>
                  <a:schemeClr val="hlink"/>
                </a:solidFill>
                <a:hlinkClick r:id="rId2"/>
              </a:rPr>
              <a:t>https://drive.google.com/file/d/1fDEtqq4e-pTHur7WiqeXQtdJkjzM1NT_/view?usp=sharing</a:t>
            </a:r>
            <a:r>
              <a:rPr lang="en-US"/>
              <a:t> or you can find it cued up here: https://youtu.be/aQyWz5A5PN0?t=109</a:t>
            </a:r>
            <a:endParaRPr/>
          </a:p>
        </p:txBody>
      </p:sp>
      <p:sp>
        <p:nvSpPr>
          <p:cNvPr id="402" name="Google Shape;402;g11dc8af4742_0_9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1a64137789_0_1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11a64137789_0_1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1:52 - 2:58 https://drive.google.com/file/d/1fDEtqq4e-pTHur7WiqeXQtdJkjzM1NT_/view?usp=sharing</a:t>
            </a:r>
            <a:endParaRPr/>
          </a:p>
        </p:txBody>
      </p:sp>
      <p:sp>
        <p:nvSpPr>
          <p:cNvPr id="409" name="Google Shape;409;g11a64137789_0_1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1dc8af4742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11dc8af4742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John mentioned how exploring Classical literature in his educational experience helped him understand more about The Hero's Journey. It's the human journey, even if some of the language in this particular model may or may not resonate with you. In a sense, Digital Wellness is its own hero's journey. We've learned some things, maybe felt some insights come (supernatural aid can be replaced by something like "true principles" in this setting). We've done some diving beneath the surface of our icebergs…and when we try to implement Digital Wellness principles in the high-stress environments often associated with the public square, we may find more challenges awaiting our journey. </a:t>
            </a:r>
            <a:endParaRPr/>
          </a:p>
        </p:txBody>
      </p:sp>
      <p:sp>
        <p:nvSpPr>
          <p:cNvPr id="415" name="Google Shape;415;g11dc8af4742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7ec78995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changed up our schedule a little this week. </a:t>
            </a:r>
            <a:endParaRPr/>
          </a:p>
        </p:txBody>
      </p:sp>
      <p:sp>
        <p:nvSpPr>
          <p:cNvPr id="152" name="Google Shape;152;g117ec78995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1dc8af4742_0_9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11dc8af4742_0_9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Stephanie shared some insights about how her mom taught her to </a:t>
            </a:r>
            <a:r>
              <a:rPr lang="en-US"/>
              <a:t>think</a:t>
            </a:r>
            <a:r>
              <a:rPr lang="en-US"/>
              <a:t> about her responsibility to show up well in the world. She used the analogy of driving. We </a:t>
            </a:r>
            <a:r>
              <a:rPr lang="en-US"/>
              <a:t>wanted</a:t>
            </a:r>
            <a:r>
              <a:rPr lang="en-US"/>
              <a:t> to piggyback off of that story in our gathering today. (This is a Driver's Ed picture :) ) </a:t>
            </a:r>
            <a:endParaRPr/>
          </a:p>
        </p:txBody>
      </p:sp>
      <p:sp>
        <p:nvSpPr>
          <p:cNvPr id="422" name="Google Shape;422;g11dc8af4742_0_9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1dc8af4742_0_9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11dc8af4742_0_9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last week's discussion. See video here: </a:t>
            </a:r>
            <a:r>
              <a:rPr lang="en-US"/>
              <a:t>https://drive.google.com/file/d/1YKQrrlgXO6r4W52UKqXNW02E4g9X8dZq/view?usp=sharing</a:t>
            </a:r>
            <a:endParaRPr/>
          </a:p>
        </p:txBody>
      </p:sp>
      <p:sp>
        <p:nvSpPr>
          <p:cNvPr id="429" name="Google Shape;429;g11dc8af4742_0_9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1dc8af4742_0_1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11dc8af4742_0_1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Driver's Ed, we start with classes and a manual. We learn nuts and bolts about how a car works, about street signs, about rules of the road…and then eventually we get time to practice. But it all starts with some book knowledge.</a:t>
            </a:r>
            <a:endParaRPr/>
          </a:p>
        </p:txBody>
      </p:sp>
      <p:sp>
        <p:nvSpPr>
          <p:cNvPr id="436" name="Google Shape;436;g11dc8af4742_0_1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1dc8af474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11dc8af474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same is true for Digital Driving. There is information we can learn to improve Digital Citizenship, to </a:t>
            </a:r>
            <a:r>
              <a:rPr lang="en-US"/>
              <a:t>understand more about the "rules of the road" for "appropriate, responsible, and healthy behavior" regarding use of technology and social media. </a:t>
            </a:r>
            <a:endParaRPr/>
          </a:p>
          <a:p>
            <a:pPr indent="0" lvl="0" marL="0" rtl="0" algn="l">
              <a:spcBef>
                <a:spcPts val="0"/>
              </a:spcBef>
              <a:spcAft>
                <a:spcPts val="0"/>
              </a:spcAft>
              <a:buNone/>
            </a:pPr>
            <a:r>
              <a:rPr lang="en-US"/>
              <a:t>In 2015, Utah became the first state to have a Digital Citizenship bill, and EPIK donated a website to help the Utah State Office of Education help administrators, teachers, and parents to find information ( Digital Citizenship Driver's Ed manual items, if you will) about various elements of Digital Citizenship. There are a lot of different facets of </a:t>
            </a:r>
            <a:r>
              <a:rPr lang="en-US"/>
              <a:t>learning</a:t>
            </a:r>
            <a:r>
              <a:rPr lang="en-US"/>
              <a:t> how to engage online in a healthy, safe, and respectful way. We don't have the time to go through these topics in detail, and we wanted to focus the bulk of our gathering on Civic Wellness, but you can visit DigCitUtah.com for more information. </a:t>
            </a:r>
            <a:endParaRPr/>
          </a:p>
        </p:txBody>
      </p:sp>
      <p:sp>
        <p:nvSpPr>
          <p:cNvPr id="443" name="Google Shape;443;g11dc8af474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a64137789_0_1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11a64137789_0_1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Perhaps understanding how technology is used to grab and keep our attention (and understanding how our brains work) can help us be better Digital Drivers.</a:t>
            </a:r>
            <a:endParaRPr/>
          </a:p>
        </p:txBody>
      </p:sp>
      <p:sp>
        <p:nvSpPr>
          <p:cNvPr id="452" name="Google Shape;452;g11a64137789_0_1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1a64137789_0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11a64137789_0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skills – practicing the pause, as it were, or PAQ (pausing and ask questions…of ourselves, and pausing to ask questions to understand others) is critical for Digital Citizenship and could help foster more Civic Wellness. </a:t>
            </a:r>
            <a:endParaRPr/>
          </a:p>
        </p:txBody>
      </p:sp>
      <p:sp>
        <p:nvSpPr>
          <p:cNvPr id="465" name="Google Shape;465;g11a64137789_0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1a64137789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1a64137789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example, if we pause and ask questions about content we find online, we can ensure that we are practicing and modeling legal content sharing, which not only gives credit where credit is due, but can also be a protection against dis/misinformation. If we don't practice the skill of tracing sources and asking questions of even the fun or inspiring content that moves us emotionally, we could be less likely to do that kind of homework on key issues that are impacting our personal well-being, our families, our communities, our nation, our politics, our public health and peace, and our world. </a:t>
            </a:r>
            <a:endParaRPr/>
          </a:p>
        </p:txBody>
      </p:sp>
      <p:sp>
        <p:nvSpPr>
          <p:cNvPr id="477" name="Google Shape;477;g11a64137789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1a6f0c879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11a6f0c8792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added this slide to explain more about why tracing sources matters, not just for copyright issues, but for the health of our democratic process. </a:t>
            </a:r>
            <a:endParaRPr/>
          </a:p>
        </p:txBody>
      </p:sp>
      <p:sp>
        <p:nvSpPr>
          <p:cNvPr id="489" name="Google Shape;489;g11a6f0c8792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a64137789_0_1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11a64137789_0_1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Privacy protection is a big issue in our digital world. We have provided extra resources in the Bonus section  to help you consider the tensions inherent in this element of Digital Citizenship. </a:t>
            </a:r>
            <a:endParaRPr/>
          </a:p>
        </p:txBody>
      </p:sp>
      <p:sp>
        <p:nvSpPr>
          <p:cNvPr id="500" name="Google Shape;500;g11a64137789_0_1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1a64137789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11a64137789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an image of a little poster my daughter made in elementary school. I can't remember what grade she was in, but I've kept it all these years because it is relevant to our work at EPIK, and I think it's instructive about how we can help children understand some basic privacy principles, even some Media Literacy (e.g., if someone is promising you quick money, or asking so readily for your information, it's very likely a scam. Pause and Ask Questions (PAQ),  do your homework, ask for input, but don't click!)</a:t>
            </a:r>
            <a:endParaRPr/>
          </a:p>
        </p:txBody>
      </p:sp>
      <p:sp>
        <p:nvSpPr>
          <p:cNvPr id="508" name="Google Shape;508;g11a64137789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7ec789954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p:txBody>
      </p:sp>
      <p:sp>
        <p:nvSpPr>
          <p:cNvPr id="159" name="Google Shape;159;g117ec789954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a64137789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11a64137789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1" marL="742950" rtl="0" algn="l">
              <a:spcBef>
                <a:spcPts val="0"/>
              </a:spcBef>
              <a:spcAft>
                <a:spcPts val="0"/>
              </a:spcAft>
              <a:buClr>
                <a:schemeClr val="dk1"/>
              </a:buClr>
              <a:buSzPts val="2000"/>
              <a:buFont typeface="Arial"/>
              <a:buChar char="•"/>
            </a:pPr>
            <a:r>
              <a:rPr lang="en-US" sz="2000" u="sng">
                <a:solidFill>
                  <a:schemeClr val="hlink"/>
                </a:solidFill>
                <a:hlinkClick r:id="rId2"/>
              </a:rPr>
              <a:t>https://www.commonsensemedia.org/privacy-and-internet-safety/is-it-safe-to-post-pictures-of-my-kid-online</a:t>
            </a:r>
            <a:r>
              <a:rPr lang="en-US" sz="2800"/>
              <a:t> </a:t>
            </a:r>
            <a:r>
              <a:rPr lang="en-US" sz="2000" u="sng">
                <a:solidFill>
                  <a:schemeClr val="hlink"/>
                </a:solidFill>
                <a:hlinkClick r:id="rId3"/>
              </a:rPr>
              <a:t>https://www.npr.org/sections/health-shots/2016/10/28/499595298/do-parents-invade-childrens-privacy-when-they-post-photos-online</a:t>
            </a:r>
            <a:endParaRPr sz="2000"/>
          </a:p>
          <a:p>
            <a:pPr indent="-285750" lvl="1" marL="742950" rtl="0" algn="l">
              <a:spcBef>
                <a:spcPts val="600"/>
              </a:spcBef>
              <a:spcAft>
                <a:spcPts val="0"/>
              </a:spcAft>
              <a:buClr>
                <a:schemeClr val="dk1"/>
              </a:buClr>
              <a:buSzPts val="2000"/>
              <a:buFont typeface="Arial"/>
              <a:buChar char="•"/>
            </a:pPr>
            <a:r>
              <a:rPr lang="en-US" sz="2000"/>
              <a:t>https://www.healthychildren.org/English/family-life/Media/Pages/Sharenting-5-Questions-to-Ask-Before-You-Post.aspx, https://mottpoll.org/sites/default/files/documents/031615_sharenting_0.pdf, https://journals.sagepub.com/doi/full/10.1177/2056305120978376</a:t>
            </a:r>
            <a:endParaRPr sz="2000"/>
          </a:p>
          <a:p>
            <a:pPr indent="-158750" lvl="1" marL="742950" rtl="0" algn="l">
              <a:spcBef>
                <a:spcPts val="600"/>
              </a:spcBef>
              <a:spcAft>
                <a:spcPts val="0"/>
              </a:spcAft>
              <a:buClr>
                <a:schemeClr val="dk1"/>
              </a:buClr>
              <a:buSzPts val="2000"/>
              <a:buFont typeface="Arial"/>
              <a:buNone/>
            </a:pPr>
            <a:r>
              <a:t/>
            </a:r>
            <a:endParaRPr sz="2000"/>
          </a:p>
          <a:p>
            <a:pPr indent="-158750" lvl="1" marL="742950" rtl="0" algn="l">
              <a:spcBef>
                <a:spcPts val="600"/>
              </a:spcBef>
              <a:spcAft>
                <a:spcPts val="0"/>
              </a:spcAft>
              <a:buClr>
                <a:schemeClr val="dk1"/>
              </a:buClr>
              <a:buSzPts val="2000"/>
              <a:buFont typeface="Arial"/>
              <a:buNone/>
            </a:pPr>
            <a:r>
              <a:t/>
            </a:r>
            <a:endParaRPr sz="2000"/>
          </a:p>
          <a:p>
            <a:pPr indent="-158750" lvl="1" marL="742950" rtl="0" algn="l">
              <a:spcBef>
                <a:spcPts val="600"/>
              </a:spcBef>
              <a:spcAft>
                <a:spcPts val="0"/>
              </a:spcAft>
              <a:buClr>
                <a:schemeClr val="dk1"/>
              </a:buClr>
              <a:buSzPts val="2000"/>
              <a:buFont typeface="Arial"/>
              <a:buNone/>
            </a:pPr>
            <a:r>
              <a:t/>
            </a:r>
            <a:endParaRPr sz="2000"/>
          </a:p>
          <a:p>
            <a:pPr indent="0" lvl="0" marL="0" rtl="0" algn="l">
              <a:spcBef>
                <a:spcPts val="0"/>
              </a:spcBef>
              <a:spcAft>
                <a:spcPts val="0"/>
              </a:spcAft>
              <a:buNone/>
            </a:pPr>
            <a:r>
              <a:t/>
            </a:r>
            <a:endParaRPr/>
          </a:p>
        </p:txBody>
      </p:sp>
      <p:sp>
        <p:nvSpPr>
          <p:cNvPr id="516" name="Google Shape;516;g11a64137789_0_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1a64137789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11a64137789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e.g., Flaxman, S., Goel, S., &amp; Rao, J. M. (2016). Filter Bubbles, Echo Chambers, and OnlineNews Consumption. Public Opinion Quarterly, 80(S1), 298–320.https://doi.org/10.1093/poq/nfw006</a:t>
            </a:r>
            <a:endParaRPr/>
          </a:p>
        </p:txBody>
      </p:sp>
      <p:sp>
        <p:nvSpPr>
          <p:cNvPr id="523" name="Google Shape;523;g11a64137789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1dc8af4742_0_9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11dc8af4742_0_9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not too hard to merge into a freeway that is open like this one, even if we're having a hard day or are under some stress…</a:t>
            </a:r>
            <a:endParaRPr/>
          </a:p>
        </p:txBody>
      </p:sp>
      <p:sp>
        <p:nvSpPr>
          <p:cNvPr id="531" name="Google Shape;531;g11dc8af4742_0_9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1a64137789_0_10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11a64137789_0_10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what about when there is a lot of traffic, noise, movement. This is not a situation for mindless driving. We need higher attention levels with this kind of situation…and we are more prone to stress both arising from this </a:t>
            </a:r>
            <a:r>
              <a:rPr lang="en-US"/>
              <a:t>situation</a:t>
            </a:r>
            <a:r>
              <a:rPr lang="en-US"/>
              <a:t> and impacting how we might respond to it. </a:t>
            </a:r>
            <a:endParaRPr/>
          </a:p>
        </p:txBody>
      </p:sp>
      <p:sp>
        <p:nvSpPr>
          <p:cNvPr id="539" name="Google Shape;539;g11a64137789_0_10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1dc8af4742_0_1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11dc8af4742_0_1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"information superhighway" as it used to be called, is a very high-traffic place. There is a lot of noise, a lot of potential sources of stress…and that's on a good day. :)</a:t>
            </a:r>
            <a:endParaRPr/>
          </a:p>
        </p:txBody>
      </p:sp>
      <p:sp>
        <p:nvSpPr>
          <p:cNvPr id="546" name="Google Shape;546;g11dc8af4742_0_1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1dc8af4742_0_1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11dc8af4742_0_1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have discussed in previous modules, internal and external stimuli, combined with the traffic situation, can make it all more taxing. This is true of the internet as well. </a:t>
            </a:r>
            <a:endParaRPr/>
          </a:p>
        </p:txBody>
      </p:sp>
      <p:sp>
        <p:nvSpPr>
          <p:cNvPr id="553" name="Google Shape;553;g11dc8af4742_0_1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1a64137789_0_10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11a64137789_0_10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then when we had the high-emotion elements of politics? That's a lot of stimuli that can potentially impact us. </a:t>
            </a:r>
            <a:endParaRPr/>
          </a:p>
        </p:txBody>
      </p:sp>
      <p:sp>
        <p:nvSpPr>
          <p:cNvPr id="561" name="Google Shape;561;g11a64137789_0_10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2e9fb85c3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12e9fb85c3b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569" name="Google Shape;569;g12e9fb85c3b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1a64137789_0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11a64137789_0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11a64137789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1a64137789_0_10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11a64137789_0_10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Think of the saying, "A house divided against itself cannot stand" … but how many of our families have been divided because of politics? These last several years have been hard on us all. </a:t>
            </a:r>
            <a:endParaRPr/>
          </a:p>
        </p:txBody>
      </p:sp>
      <p:sp>
        <p:nvSpPr>
          <p:cNvPr id="598" name="Google Shape;598;g11a64137789_0_10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a64137789_0_1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11a64137789_0_1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167" name="Google Shape;167;g11a64137789_0_1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1dc8af4742_0_1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11dc8af4742_0_1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beyond the skills and knowledge of Digital Citizenship concepts, we just keep going back to what our centering principles can be. We need centeredness, wisdom…</a:t>
            </a:r>
            <a:endParaRPr/>
          </a:p>
        </p:txBody>
      </p:sp>
      <p:sp>
        <p:nvSpPr>
          <p:cNvPr id="606" name="Google Shape;606;g11dc8af4742_0_1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1a64137789_0_1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11a64137789_0_1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personal responsibility. No legislation in the world will be able to eliminate road rage, let alone digital road rage. It's up to us to be responsible, respectful </a:t>
            </a:r>
            <a:r>
              <a:rPr lang="en-US"/>
              <a:t>citizens</a:t>
            </a:r>
            <a:r>
              <a:rPr lang="en-US"/>
              <a:t> in our digital use and in our civic engagement. These quotes were shared by Dallin H. Oaks at the 1994 Freedom Festival. https://speeches.byu.edu/talks/dallin-h-oaks/1994-freedom-festival/</a:t>
            </a:r>
            <a:endParaRPr/>
          </a:p>
        </p:txBody>
      </p:sp>
      <p:sp>
        <p:nvSpPr>
          <p:cNvPr id="613" name="Google Shape;613;g11a64137789_0_1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1a64137789_0_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11a64137789_0_8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this is no small task in today's political, social, and cultural climate. It's its own Hero's Journey.</a:t>
            </a:r>
            <a:endParaRPr/>
          </a:p>
        </p:txBody>
      </p:sp>
      <p:sp>
        <p:nvSpPr>
          <p:cNvPr id="622" name="Google Shape;622;g11a64137789_0_8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194d7ba977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1194d7ba977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During the course of this course, we discovered research around practicing wisdom or wise reasoning (before now, we didn't know there was such a thing!) Some researchers talk about wisdom as being a set set of traits; others talk about wisdom as something one can develop. We take the latter perspective.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Above are </a:t>
            </a:r>
            <a:r>
              <a:rPr i="1" lang="en-US"/>
              <a:t>some </a:t>
            </a:r>
            <a:r>
              <a:rPr lang="en-US"/>
              <a:t>of the concepts that appear in this genre of research, organized here in this list to explore how they relate to the Digital Centeredness model. There are other characteristics that are explored in the </a:t>
            </a:r>
            <a:r>
              <a:rPr lang="en-US"/>
              <a:t>research</a:t>
            </a:r>
            <a:r>
              <a:rPr lang="en-US"/>
              <a:t> that we did not include here. But, to touch on the bullet list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Pursuit of virtue connects to the "start with your center" concept. A big-picture focus and intellectual humility can be fostered through practicing Media Literacy. The next three bullets obviously relate to Mental Wellness (and also Physical and Relational). Navigating uncertainties can also relate to Honoring Time. Media Literacy is a skill that can help us practice considering others' points of view; the pause and Media Literacy questions (or questions we have asked ourselves throughout this series) are questions we can ask when considering the content that others create, or the positions they take. What is *their* center? What experiences have influenced how they view the world, how they choose to show up in the world? Compromise and forgiveness are obviously relational concepts, and can also apply in community and civic settings. And self-transcendence is something that can come the healthier we 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didn't include quotes in the slide above for visual simplicity, but you can find these concepts explore in various articles, such as: </a:t>
            </a:r>
            <a:r>
              <a:rPr lang="en-US" u="sng">
                <a:solidFill>
                  <a:schemeClr val="hlink"/>
                </a:solidFill>
                <a:hlinkClick r:id="rId2"/>
              </a:rPr>
              <a:t>https://www.researchgate.net/publication/301821371_Wise_Reasoning_in_the_Face_of_Everyday_Life_Challenges</a:t>
            </a:r>
            <a:r>
              <a:rPr lang="en-US"/>
              <a:t> (see literature review paragraphs)</a:t>
            </a:r>
            <a:endParaRPr/>
          </a:p>
          <a:p>
            <a:pPr indent="0" lvl="0" marL="0" rtl="0" algn="l">
              <a:spcBef>
                <a:spcPts val="0"/>
              </a:spcBef>
              <a:spcAft>
                <a:spcPts val="0"/>
              </a:spcAft>
              <a:buNone/>
            </a:pPr>
            <a:r>
              <a:rPr lang="en-US" u="sng">
                <a:solidFill>
                  <a:schemeClr val="hlink"/>
                </a:solidFill>
                <a:hlinkClick r:id="rId3"/>
              </a:rPr>
              <a:t>https://journals.sagepub.com/doi/10.1177/0956797617722621</a:t>
            </a:r>
            <a:endParaRPr/>
          </a:p>
          <a:p>
            <a:pPr indent="0" lvl="0" marL="0" rtl="0" algn="l">
              <a:spcBef>
                <a:spcPts val="0"/>
              </a:spcBef>
              <a:spcAft>
                <a:spcPts val="0"/>
              </a:spcAft>
              <a:buNone/>
            </a:pPr>
            <a:r>
              <a:t/>
            </a:r>
            <a:endParaRPr/>
          </a:p>
        </p:txBody>
      </p:sp>
      <p:sp>
        <p:nvSpPr>
          <p:cNvPr id="629" name="Google Shape;629;g1194d7ba977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1a64137789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11a64137789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endParaRPr/>
          </a:p>
        </p:txBody>
      </p:sp>
      <p:sp>
        <p:nvSpPr>
          <p:cNvPr id="646" name="Google Shape;646;g11a64137789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1e224e134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11e224e134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endParaRPr/>
          </a:p>
        </p:txBody>
      </p:sp>
      <p:sp>
        <p:nvSpPr>
          <p:cNvPr id="656" name="Google Shape;656;g11e224e134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1a64137789_0_9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11a64137789_0_9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r>
              <a:rPr lang="en-US" u="sng">
                <a:solidFill>
                  <a:schemeClr val="hlink"/>
                </a:solidFill>
                <a:hlinkClick r:id="rId2"/>
              </a:rPr>
              <a:t>https://redbluedictionary.org/</a:t>
            </a:r>
            <a:r>
              <a:rPr lang="en-US"/>
              <a:t> - Throughout this series, we've tried to reiterate the idea that different language will resonate differently with different people. So we have tried to use a variety of words and concepts to explore various elements of Digital Wellness. This project helps explore how people on different ends of the political spectrum may perceive a concept or word in different ways, sometimes quite strikingly so. It's so easy to assume that our lens is the only lens, or that others see through a similar lens. Even outside of the political realm, this is not true. Humans are complex, and that is part of the beauty of being human. But </a:t>
            </a:r>
            <a:r>
              <a:rPr lang="en-US"/>
              <a:t>within</a:t>
            </a:r>
            <a:r>
              <a:rPr lang="en-US"/>
              <a:t> the political realm, it can be particularly difficult to remember this…and all the more important to do so, since emotions so often run very high. </a:t>
            </a:r>
            <a:endParaRPr/>
          </a:p>
        </p:txBody>
      </p:sp>
      <p:sp>
        <p:nvSpPr>
          <p:cNvPr id="666" name="Google Shape;666;g11a64137789_0_9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1a64137789_0_8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11a64137789_0_8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 can be easy to box ourselves or others into one "side" or the other, but if we were to look past individual issues, we might be surprised at how most of us aren't starkly single-minded when it comes to politics. And part of what makes politics work is when various views can be explored. Often solutions are found outside of or beyond or between the endpoints of false dichotomy. </a:t>
            </a:r>
            <a:endParaRPr/>
          </a:p>
        </p:txBody>
      </p:sp>
      <p:sp>
        <p:nvSpPr>
          <p:cNvPr id="674" name="Google Shape;674;g11a64137789_0_8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1a64137789_0_10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11a64137789_0_10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686" name="Google Shape;686;g11a64137789_0_10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1e224e1349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11e224e1349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g11e224e1349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a64137789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11a64137789_0_1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177" name="Google Shape;177;g11a64137789_0_1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1a64137789_0_10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11a64137789_0_10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an exploration of the concept of core media or touchstone media, see a video (or audio) discussion with John Linford here https://drive.google.com/drive/folders/1rmA1in4Kl53vkJJW4s3T3p8pCEKWUmYf?usp=sharing</a:t>
            </a:r>
            <a:endParaRPr/>
          </a:p>
        </p:txBody>
      </p:sp>
      <p:sp>
        <p:nvSpPr>
          <p:cNvPr id="721" name="Google Shape;721;g11a64137789_0_10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1a64137789_0_1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11a64137789_0_1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reality, we </a:t>
            </a:r>
            <a:r>
              <a:rPr lang="en-US"/>
              <a:t>may not be able to "merge" ideologically with others in many situations, but we can learn and practice slowing down, being alert to false dichotomy, and being mindful about how we can do our part to foster a culture where we can co-exist peacefully</a:t>
            </a:r>
            <a:endParaRPr/>
          </a:p>
        </p:txBody>
      </p:sp>
      <p:sp>
        <p:nvSpPr>
          <p:cNvPr id="731" name="Google Shape;731;g11a64137789_0_1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1a64137789_0_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11a64137789_0_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Jared Halverson has shared some ideas he learned in his doctoral training at Vanderbilt. These three warning signs are what he indicated are often part of the kind of emotional (sometimes manipulative) rhetoric that can be used when things like false dichotomy, black/white thinking, "us vs. them" approaches, etc. are in play. Again, watching for these kinds of techniques in messaging is a Media Literacy skill. No issue is so simple as to be able to be reduced to one story or one viewpoint. We can be careful about not using isolated, emotional stories ourselves to try to win support for our point of view. The more solid we are on a position, the less we'll need to use these kinds of tactics to defend it. We can use wise reasoning, patterns of facts and research, and other grounded means to make a case. </a:t>
            </a:r>
            <a:r>
              <a:rPr lang="en-US"/>
              <a:t>And we can practice listening beyond the rhetoric in our personal spheres and in our digital driving, because who knows what we might learn by listening? As said in the previous quote, problem-solving rarely occurs in the realm of false dichotomy and wars of words that can be high in emotion but low in facts. [Of course, facts can be manipulated, too. It's yet another reason why it's good to read and listen to a variety of points of view to start to identify where bias may be creeping in on any side of an issue.] </a:t>
            </a:r>
            <a:endParaRPr/>
          </a:p>
        </p:txBody>
      </p:sp>
      <p:sp>
        <p:nvSpPr>
          <p:cNvPr id="739" name="Google Shape;739;g11a64137789_0_8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1e224e1349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11e224e1349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bonus quotes not included in the </a:t>
            </a:r>
            <a:r>
              <a:rPr lang="en-US"/>
              <a:t>original slide deck. These authors have influenced our thinking on using rational compassion that is care-oriented vs. emotionally-driven passion that is anger-oriented and could hinder wise reasoning abilities. Stoking anger is a political tool that can influence people to make very poor decisions that have no statistical support, and thus can actually harm more people in the short and long-term. </a:t>
            </a:r>
            <a:endParaRPr/>
          </a:p>
        </p:txBody>
      </p:sp>
      <p:sp>
        <p:nvSpPr>
          <p:cNvPr id="753" name="Google Shape;753;g11e224e1349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1d7d0a8a46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11d7d0a8a46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bonus quotes not included in the original slide deck. An abstract to the research referred to can be found here: </a:t>
            </a:r>
            <a:r>
              <a:rPr lang="en-US" u="sng">
                <a:solidFill>
                  <a:schemeClr val="hlink"/>
                </a:solidFill>
                <a:hlinkClick r:id="rId2"/>
              </a:rPr>
              <a:t>https://pubmed.ncbi.nlm.nih.gov/25247366/</a:t>
            </a:r>
            <a:r>
              <a:rPr lang="en-US"/>
              <a:t> [Sharing resources like these does not imply full endorsement of the work or the individual.] See also: </a:t>
            </a:r>
            <a:r>
              <a:rPr lang="en-US" u="sng">
                <a:solidFill>
                  <a:schemeClr val="hlink"/>
                </a:solidFill>
                <a:hlinkClick r:id="rId3"/>
              </a:rPr>
              <a:t>https://taniasinger.de/the-resource-project/</a:t>
            </a:r>
            <a:r>
              <a:rPr lang="en-US"/>
              <a:t> and https://www.social.mpg.de/</a:t>
            </a:r>
            <a:endParaRPr/>
          </a:p>
        </p:txBody>
      </p:sp>
      <p:sp>
        <p:nvSpPr>
          <p:cNvPr id="769" name="Google Shape;769;g11d7d0a8a46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1a64137789_0_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11a64137789_0_8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785" name="Google Shape;785;g11a64137789_0_8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1a64137789_0_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11a64137789_0_7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start at 5:02 to 6:15</a:t>
            </a:r>
            <a:endParaRPr/>
          </a:p>
          <a:p>
            <a:pPr indent="0" lvl="0" marL="0" rtl="0" algn="l">
              <a:spcBef>
                <a:spcPts val="0"/>
              </a:spcBef>
              <a:spcAft>
                <a:spcPts val="0"/>
              </a:spcAft>
              <a:buNone/>
            </a:pPr>
            <a:r>
              <a:rPr lang="en-US" u="sng">
                <a:hlinkClick r:id="rId2"/>
              </a:rPr>
              <a:t>https://youtu.be/O0cdHvtA7I4?t=301</a:t>
            </a:r>
            <a:endParaRPr/>
          </a:p>
          <a:p>
            <a:pPr indent="0" lvl="0" marL="0" rtl="0" algn="l">
              <a:spcBef>
                <a:spcPts val="0"/>
              </a:spcBef>
              <a:spcAft>
                <a:spcPts val="0"/>
              </a:spcAft>
              <a:buClr>
                <a:schemeClr val="dk1"/>
              </a:buClr>
              <a:buSzPts val="1100"/>
              <a:buFont typeface="Arial"/>
              <a:buNone/>
            </a:pPr>
            <a:r>
              <a:rPr lang="en-US" sz="1400">
                <a:latin typeface="Arial"/>
                <a:ea typeface="Arial"/>
                <a:cs typeface="Arial"/>
                <a:sym typeface="Arial"/>
              </a:rPr>
              <a:t>John talks about how having touchstone media and principles helps him self-check and practice listening and asking questions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795" name="Google Shape;795;g11a64137789_0_7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1a64137789_0_8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1a64137789_0_8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materials were shared with permission from Utah3Rs.org and can be found in this week's Google Drive folder. </a:t>
            </a:r>
            <a:endParaRPr/>
          </a:p>
        </p:txBody>
      </p:sp>
      <p:sp>
        <p:nvSpPr>
          <p:cNvPr id="803" name="Google Shape;803;g11a64137789_0_8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11a64137789_0_8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11a64137789_0_8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t>These materials were shared with permission from Utah3Rs.org and can be found in this week's Google Drive folder. </a:t>
            </a:r>
            <a:endParaRPr sz="1000"/>
          </a:p>
          <a:p>
            <a:pPr indent="0" lvl="0" marL="0" rtl="0" algn="l">
              <a:spcBef>
                <a:spcPts val="0"/>
              </a:spcBef>
              <a:spcAft>
                <a:spcPts val="0"/>
              </a:spcAft>
              <a:buNone/>
            </a:pPr>
            <a:r>
              <a:rPr lang="en-US" sz="1000"/>
              <a:t> . These are phrases that can be used to de-fuse conflict where there are different points of view being explored and expressed, language that we can use to both hear others and show up for our own points of view without shutting someone else down.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814" name="Google Shape;814;g11a64137789_0_8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11a64137789_0_8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11a64137789_0_8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may not always agree on what "right behavior" means, but at some level, we all know what road rage looks like on the road. We can consider what that looks like in our digital and civic spheres, and seek to practice the inside-out, wisdom-driven, "rationally compassionate" approaches to our digital and civic engagement.  </a:t>
            </a:r>
            <a:endParaRPr/>
          </a:p>
        </p:txBody>
      </p:sp>
      <p:sp>
        <p:nvSpPr>
          <p:cNvPr id="823" name="Google Shape;823;g11a64137789_0_8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a64137789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11a64137789_0_1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187" name="Google Shape;187;g11a64137789_0_1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1194d7ba977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1194d7ba977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https://www.sacred-texts.com/cla/ari/nico/nico019.htm</a:t>
            </a:r>
            <a:endParaRPr/>
          </a:p>
        </p:txBody>
      </p:sp>
      <p:sp>
        <p:nvSpPr>
          <p:cNvPr id="834" name="Google Shape;834;g1194d7ba977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11a64137789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11a64137789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you think about a hard situation you have experienced, or a hot-button issue that leaves you feeling a bit hot-under-the-collar, what principles, ideas, tools, practices, etc. from this series could help you navigate that situation from a more centered place? </a:t>
            </a:r>
            <a:endParaRPr/>
          </a:p>
        </p:txBody>
      </p:sp>
      <p:sp>
        <p:nvSpPr>
          <p:cNvPr id="842" name="Google Shape;842;g11a64137789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1dc8af4742_0_3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g11dc8af4742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11d7d0a8a46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g11d7d0a8a4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1dc8af4742_0_1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11dc8af4742_0_1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g11dc8af4742_0_1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1dc8af4742_0_10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11dc8af4742_0_10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g11dc8af4742_0_10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2e9fb85c3b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12e9fb85c3b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g12e9fb85c3b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1dc8af4742_0_1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11dc8af4742_0_1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g11dc8af4742_0_1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1d7d0a8a46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g11d7d0a8a46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g11d7d0a8a46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11dc8af4742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11dc8af4742_0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hat tip to Deanna Lambson from WhiteRibbonWeek.org who uses mustaches in her Be a Media Detective resources – which you will receive as a gift from an anonymous donor to use at home and in your spheres of influence. The fact that a mustache was the first word cloud shape presented me to was sheer coincidence, but a timely coincidence nonetheless. </a:t>
            </a:r>
            <a:endParaRPr/>
          </a:p>
        </p:txBody>
      </p:sp>
      <p:sp>
        <p:nvSpPr>
          <p:cNvPr id="908" name="Google Shape;908;g11dc8af4742_0_7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a64137789_0_1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1a64137789_0_1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197" name="Google Shape;197;g11a64137789_0_1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1dc8af4742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11dc8af4742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18" name="Google Shape;918;g11dc8af4742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1dc8af4742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g11dc8af4742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27" name="Google Shape;927;g11dc8af4742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1dc8af4742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g11dc8af4742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38" name="Google Shape;938;g11dc8af4742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11dc8af4742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11dc8af4742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49" name="Google Shape;949;g11dc8af4742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1d7d0a8a4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g11d7d0a8a4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60" name="Google Shape;960;g11d7d0a8a4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11dc8af4742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11dc8af4742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68" name="Google Shape;968;g11dc8af4742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11dc8af4742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g11dc8af4742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76" name="Google Shape;976;g11dc8af4742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11dc8af4742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g11dc8af4742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84" name="Google Shape;984;g11dc8af4742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11dc8af4742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11dc8af4742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93" name="Google Shape;993;g11dc8af4742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1dc8af4742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g11dc8af4742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001" name="Google Shape;1001;g11dc8af4742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a64137789_0_1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From its beginnings, EPIK has deliberately designed gatherings to be interactive, participatory, and action-oriented. We'll start every week with something that can help us check in (and build our sense of shared humanity, community, and group safety), explore some content (we'll not be able to cover it all, so we provide a repository of resources for you), and a challenge/invitation to take home and practice and/or share with your family/friends/coworkers.</a:t>
            </a:r>
            <a:endParaRPr/>
          </a:p>
        </p:txBody>
      </p:sp>
      <p:sp>
        <p:nvSpPr>
          <p:cNvPr id="204" name="Google Shape;204;g11a64137789_0_1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11a64137789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11a64137789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 https://www.ted.com/talks/finn_lutzow_holm_myrstad_how_tech_companies_deceive_you_into_giving_up_your_data_and_privacy, https://news.harvard.edu/gazette/story/2017/08/when-it-comes-to-internet-privacy-be-very-afraid-analyst-suggests/</a:t>
            </a:r>
            <a:endParaRPr/>
          </a:p>
          <a:p>
            <a:pPr indent="0" lvl="0" marL="0" rtl="0" algn="l">
              <a:spcBef>
                <a:spcPts val="0"/>
              </a:spcBef>
              <a:spcAft>
                <a:spcPts val="0"/>
              </a:spcAft>
              <a:buNone/>
            </a:pPr>
            <a:r>
              <a:t/>
            </a:r>
            <a:endParaRPr/>
          </a:p>
        </p:txBody>
      </p:sp>
      <p:sp>
        <p:nvSpPr>
          <p:cNvPr id="1009" name="Google Shape;1009;g11a64137789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11a64137789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g11a64137789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 https://www.ted.com/talks/finn_lutzow_holm_myrstad_how_tech_companies_deceive_you_into_giving_up_your_data_and_privacy, https://news.harvard.edu/gazette/story/2017/08/when-it-comes-to-internet-privacy-be-very-afraid-analyst-suggests/</a:t>
            </a:r>
            <a:endParaRPr/>
          </a:p>
          <a:p>
            <a:pPr indent="0" lvl="0" marL="0" rtl="0" algn="l">
              <a:spcBef>
                <a:spcPts val="0"/>
              </a:spcBef>
              <a:spcAft>
                <a:spcPts val="0"/>
              </a:spcAft>
              <a:buNone/>
            </a:pPr>
            <a:r>
              <a:t/>
            </a:r>
            <a:endParaRPr/>
          </a:p>
        </p:txBody>
      </p:sp>
      <p:sp>
        <p:nvSpPr>
          <p:cNvPr id="1018" name="Google Shape;1018;g11a64137789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1d7d0a8a4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11d7d0a8a46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https://www.amnesty.org/en/latest/press-release/2016/10/snapchat-skype-among-apps-not-protecting-users-privacy/</a:t>
            </a:r>
            <a:endParaRPr/>
          </a:p>
        </p:txBody>
      </p:sp>
      <p:sp>
        <p:nvSpPr>
          <p:cNvPr id="1028" name="Google Shape;1028;g11d7d0a8a46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11a64137789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11a64137789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 https://www.ted.com/talks/finn_lutzow_holm_myrstad_how_tech_companies_deceive_you_into_giving_up_your_data_and_privacy, https://news.harvard.edu/gazette/story/2017/08/when-it-comes-to-internet-privacy-be-very-afraid-analyst-suggests/</a:t>
            </a:r>
            <a:endParaRPr/>
          </a:p>
          <a:p>
            <a:pPr indent="0" lvl="0" marL="0" rtl="0" algn="l">
              <a:spcBef>
                <a:spcPts val="0"/>
              </a:spcBef>
              <a:spcAft>
                <a:spcPts val="0"/>
              </a:spcAft>
              <a:buNone/>
            </a:pPr>
            <a:r>
              <a:t/>
            </a:r>
            <a:endParaRPr/>
          </a:p>
        </p:txBody>
      </p:sp>
      <p:sp>
        <p:nvSpPr>
          <p:cNvPr id="1036" name="Google Shape;1036;g11a64137789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11a64137789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g11a64137789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 https://www.ted.com/talks/finn_lutzow_holm_myrstad_how_tech_companies_deceive_you_into_giving_up_your_data_and_privacy, https://news.harvard.edu/gazette/story/2017/08/when-it-comes-to-internet-privacy-be-very-afraid-analyst-suggests/</a:t>
            </a:r>
            <a:endParaRPr/>
          </a:p>
          <a:p>
            <a:pPr indent="0" lvl="0" marL="0" rtl="0" algn="l">
              <a:spcBef>
                <a:spcPts val="0"/>
              </a:spcBef>
              <a:spcAft>
                <a:spcPts val="0"/>
              </a:spcAft>
              <a:buNone/>
            </a:pPr>
            <a:r>
              <a:t/>
            </a:r>
            <a:endParaRPr/>
          </a:p>
        </p:txBody>
      </p:sp>
      <p:sp>
        <p:nvSpPr>
          <p:cNvPr id="1046" name="Google Shape;1046;g11a64137789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1d7d0a8a46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g11d7d0a8a46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1057" name="Google Shape;1057;g11d7d0a8a46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1a64137789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g11a64137789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https://news.harvard.edu/gazette/story/2017/08/when-it-comes-to-internet-privacy-be-very-afraid-analyst-suggests/</a:t>
            </a:r>
            <a:endParaRPr/>
          </a:p>
        </p:txBody>
      </p:sp>
      <p:sp>
        <p:nvSpPr>
          <p:cNvPr id="1065" name="Google Shape;1065;g11a64137789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117ec789954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117ec789954_0_6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We've shared some of these resources in various weeks' materials for your convenience. </a:t>
            </a:r>
            <a:endParaRPr/>
          </a:p>
        </p:txBody>
      </p:sp>
      <p:sp>
        <p:nvSpPr>
          <p:cNvPr id="1073" name="Google Shape;1073;g117ec789954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11d7d0a8a46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g11d7d0a8a46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1080" name="Google Shape;1080;g11d7d0a8a46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11d7d0a8a46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g11d7d0a8a46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1087" name="Google Shape;1087;g11d7d0a8a46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1.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3.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pic>
        <p:nvPicPr>
          <p:cNvPr id="71" name="Google Shape;71;p10"/>
          <p:cNvPicPr preferRelativeResize="0"/>
          <p:nvPr/>
        </p:nvPicPr>
        <p:blipFill>
          <a:blip r:embed="rId1">
            <a:alphaModFix amt="63000"/>
          </a:blip>
          <a:stretch>
            <a:fillRect/>
          </a:stretch>
        </p:blipFill>
        <p:spPr>
          <a:xfrm>
            <a:off x="0" y="0"/>
            <a:ext cx="12192000" cy="6858000"/>
          </a:xfrm>
          <a:prstGeom prst="rect">
            <a:avLst/>
          </a:prstGeom>
          <a:noFill/>
          <a:ln>
            <a:noFill/>
          </a:ln>
        </p:spPr>
      </p:pic>
      <p:sp>
        <p:nvSpPr>
          <p:cNvPr id="72" name="Google Shape;72;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 Id="rId3" Type="http://schemas.openxmlformats.org/officeDocument/2006/relationships/image" Target="../media/image10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7.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4.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30.png"/><Relationship Id="rId5"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29.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hyperlink" Target="http://www.youtube.com/watch?v=7uHUb2qXVdw" TargetMode="External"/><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hyperlink" Target="http://www.youtube.com/watch?v=QHxLd_9xLKU" TargetMode="External"/><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51.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38.png"/><Relationship Id="rId8"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70.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55.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55.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73.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55.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81.png"/><Relationship Id="rId6" Type="http://schemas.openxmlformats.org/officeDocument/2006/relationships/image" Target="../media/image63.png"/><Relationship Id="rId7"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hyperlink" Target="https://www.medialit.org/reading-room/five-key-questions-form-foundation-media-inquiry" TargetMode="Externa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0.png"/><Relationship Id="rId7"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hyperlink" Target="https://survey.alchemer.com/s3/6226945/Digital-Flourishing-Survey-PositiveMediatedSocialInteractions" TargetMode="External"/><Relationship Id="rId7"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44.png"/><Relationship Id="rId4" Type="http://schemas.openxmlformats.org/officeDocument/2006/relationships/image" Target="../media/image17.png"/><Relationship Id="rId5"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92.png"/><Relationship Id="rId4" Type="http://schemas.openxmlformats.org/officeDocument/2006/relationships/image" Target="../media/image59.png"/><Relationship Id="rId5" Type="http://schemas.openxmlformats.org/officeDocument/2006/relationships/image" Target="../media/image63.png"/><Relationship Id="rId6"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60.png"/><Relationship Id="rId6" Type="http://schemas.openxmlformats.org/officeDocument/2006/relationships/hyperlink" Target="https://www.goodreads.com/work/quotes/67409882" TargetMode="External"/><Relationship Id="rId7" Type="http://schemas.openxmlformats.org/officeDocument/2006/relationships/hyperlink" Target="https://www.goodreads.com/work/quotes/49338098"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9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hyperlink" Target="http://www.youtube.com/watch?v=O0cdHvtA7I4" TargetMode="External"/><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 Id="rId3"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106.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 Id="rId3" Type="http://schemas.openxmlformats.org/officeDocument/2006/relationships/image" Target="../media/image41.png"/><Relationship Id="rId4" Type="http://schemas.openxmlformats.org/officeDocument/2006/relationships/image" Target="../media/image47.png"/><Relationship Id="rId5"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hyperlink" Target="https://survey.alchemer.com/s3/6226945/Digital-Flourishing-Survey-PositiveMediatedSocialInteractions" TargetMode="External"/><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28.png"/><Relationship Id="rId7"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1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1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1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 Id="rId3" Type="http://schemas.openxmlformats.org/officeDocument/2006/relationships/image" Target="../media/image10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 Id="rId3"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 Id="rId3" Type="http://schemas.openxmlformats.org/officeDocument/2006/relationships/hyperlink" Target="https://www.tedxprague.cz/en/videa/isolation-is-the-dream-killer-not-your-attitude-barbara-sher" TargetMode="External"/><Relationship Id="rId4" Type="http://schemas.openxmlformats.org/officeDocument/2006/relationships/image" Target="../media/image93.png"/><Relationship Id="rId5" Type="http://schemas.openxmlformats.org/officeDocument/2006/relationships/image" Target="../media/image10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 Id="rId3" Type="http://schemas.openxmlformats.org/officeDocument/2006/relationships/image" Target="../media/image82.png"/><Relationship Id="rId4" Type="http://schemas.openxmlformats.org/officeDocument/2006/relationships/image" Target="../media/image78.png"/><Relationship Id="rId5" Type="http://schemas.openxmlformats.org/officeDocument/2006/relationships/image" Target="../media/image7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image" Target="../media/image82.png"/><Relationship Id="rId4" Type="http://schemas.openxmlformats.org/officeDocument/2006/relationships/image" Target="../media/image78.png"/><Relationship Id="rId5" Type="http://schemas.openxmlformats.org/officeDocument/2006/relationships/image" Target="../media/image7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3.xml"/><Relationship Id="rId3" Type="http://schemas.openxmlformats.org/officeDocument/2006/relationships/image" Target="../media/image82.png"/><Relationship Id="rId4" Type="http://schemas.openxmlformats.org/officeDocument/2006/relationships/image" Target="../media/image78.png"/><Relationship Id="rId5"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4.xml"/><Relationship Id="rId3" Type="http://schemas.openxmlformats.org/officeDocument/2006/relationships/image" Target="../media/image10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image" Target="../media/image11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6.xml"/><Relationship Id="rId3" Type="http://schemas.openxmlformats.org/officeDocument/2006/relationships/image" Target="../media/image8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7.xml"/><Relationship Id="rId3" Type="http://schemas.openxmlformats.org/officeDocument/2006/relationships/image" Target="../media/image10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 Id="rId3" Type="http://schemas.openxmlformats.org/officeDocument/2006/relationships/hyperlink" Target="https://www.nature.com/articles/s41586-021-03344-2"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9.xml"/><Relationship Id="rId3" Type="http://schemas.openxmlformats.org/officeDocument/2006/relationships/image" Target="../media/image10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0.xml"/><Relationship Id="rId3" Type="http://schemas.openxmlformats.org/officeDocument/2006/relationships/image" Target="../media/image2.png"/><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1.xml"/><Relationship Id="rId3" Type="http://schemas.openxmlformats.org/officeDocument/2006/relationships/image" Target="../media/image2.png"/><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 Id="rId3"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2.png"/><Relationship Id="rId4" Type="http://schemas.openxmlformats.org/officeDocument/2006/relationships/hyperlink" Target="https://www.facebook.com/dyi" TargetMode="External"/><Relationship Id="rId5" Type="http://schemas.openxmlformats.org/officeDocument/2006/relationships/image" Target="../media/image9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4.xml"/><Relationship Id="rId3" Type="http://schemas.openxmlformats.org/officeDocument/2006/relationships/image" Target="../media/image2.png"/><Relationship Id="rId4" Type="http://schemas.openxmlformats.org/officeDocument/2006/relationships/hyperlink" Target="https://www.imore.com/how-to-revoke-facebook-app-permissions" TargetMode="External"/><Relationship Id="rId5" Type="http://schemas.openxmlformats.org/officeDocument/2006/relationships/image" Target="../media/image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5.xml"/><Relationship Id="rId3" Type="http://schemas.openxmlformats.org/officeDocument/2006/relationships/image" Target="../media/image2.png"/><Relationship Id="rId4" Type="http://schemas.openxmlformats.org/officeDocument/2006/relationships/hyperlink" Target="https://www.theverge.com/2020/2/11/21126427/google-chrome-privacy-tools-private-network-browser-settings" TargetMode="External"/><Relationship Id="rId11" Type="http://schemas.openxmlformats.org/officeDocument/2006/relationships/hyperlink" Target="https://the-digital-reader.com/2020/02/12/six-default-amazon-security-settings-you-can-change-for-more-privacy/" TargetMode="External"/><Relationship Id="rId10" Type="http://schemas.openxmlformats.org/officeDocument/2006/relationships/hyperlink" Target="https://www.theverge.com/2019/4/19/18484802/youtube-privacy-protect-how-to-video-preferences-web-ad-personalization" TargetMode="External"/><Relationship Id="rId12" Type="http://schemas.openxmlformats.org/officeDocument/2006/relationships/hyperlink" Target="https://www.washingtonpost.com/news/the-switch/wp/2018/06/01/hands-off-my-data-15-default-privacy-settings-you-should-change-right-now/" TargetMode="External"/><Relationship Id="rId9" Type="http://schemas.openxmlformats.org/officeDocument/2006/relationships/hyperlink" Target="https://www.wired.com/story/google-tracks-you-privacy/" TargetMode="External"/><Relationship Id="rId5" Type="http://schemas.openxmlformats.org/officeDocument/2006/relationships/hyperlink" Target="https://www.theverge.com/2020/2/27/21154221/instagram-privacy-how-to-stories-posts-settings-tags-ads-blocking" TargetMode="External"/><Relationship Id="rId6" Type="http://schemas.openxmlformats.org/officeDocument/2006/relationships/hyperlink" Target="https://www.consumerreports.org/privacy/facebook-privacy-settings-a1775535782/" TargetMode="External"/><Relationship Id="rId7" Type="http://schemas.openxmlformats.org/officeDocument/2006/relationships/hyperlink" Target="https://www.lifewire.com/snapchat-privacy-tips-4117444" TargetMode="External"/><Relationship Id="rId8" Type="http://schemas.openxmlformats.org/officeDocument/2006/relationships/hyperlink" Target="https://www.fastcompany.com/90388813/the-ultimate-guide-to-whatsapps-powerful-privacy-options"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image" Target="../media/image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hyperlink" Target="https://support.google.com/pixelphone/answer/6111294?hl=en" TargetMode="External"/><Relationship Id="rId4" Type="http://schemas.openxmlformats.org/officeDocument/2006/relationships/hyperlink" Target="https://www.facebook.com/help/390022341057202/" TargetMode="External"/><Relationship Id="rId5" Type="http://schemas.openxmlformats.org/officeDocument/2006/relationships/hyperlink" Target="https://faq.whatsapp.com/android/chats/how-to-manage-your-notifications" TargetMode="External"/><Relationship Id="rId6" Type="http://schemas.openxmlformats.org/officeDocument/2006/relationships/hyperlink" Target="https://www.linkedin.com/help/linkedin/answer/76636/managing-your-linkedin-notification-updates?lang=en" TargetMode="External"/><Relationship Id="rId7" Type="http://schemas.openxmlformats.org/officeDocument/2006/relationships/hyperlink" Target="https://support.microsoft.com/en-us/windows/change-notification-and-action-settings-in-windows-10-8942c744-6198-fe56-4639-34320cf9444e" TargetMode="External"/><Relationship Id="rId8" Type="http://schemas.openxmlformats.org/officeDocument/2006/relationships/hyperlink" Target="https://slack.com/help/articles/201355156-Configure-your-Slack-notification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 Id="rId3" Type="http://schemas.openxmlformats.org/officeDocument/2006/relationships/hyperlink" Target="https://support.apple.com/en-us/HT204791" TargetMode="External"/><Relationship Id="rId4" Type="http://schemas.openxmlformats.org/officeDocument/2006/relationships/hyperlink" Target="https://help.fitbit.com/articles/en_US/Help_article/2323.htm" TargetMode="External"/><Relationship Id="rId10" Type="http://schemas.openxmlformats.org/officeDocument/2006/relationships/hyperlink" Target="https://support.skype.com/en/faq/FA34811/how-do-i-manage-notifications-in-skype-on-desktop" TargetMode="External"/><Relationship Id="rId9" Type="http://schemas.openxmlformats.org/officeDocument/2006/relationships/hyperlink" Target="https://support.google.com/googlenews/answer/9005590?hl=en&amp;co=GENIE.Platform%3DAndroid#:~:text=Change%20your%20notifications&amp;text=Tap%20News%20settings%20.,notifications%2C%20turn%20off%20Get%20notifications" TargetMode="External"/><Relationship Id="rId5" Type="http://schemas.openxmlformats.org/officeDocument/2006/relationships/hyperlink" Target="https://www.businessinsider.com/how-to-turn-off-all-notifications-across-devices" TargetMode="External"/><Relationship Id="rId6" Type="http://schemas.openxmlformats.org/officeDocument/2006/relationships/hyperlink" Target="https://support.voxer.com/hc/en-us/articles/204332223-Disable-Enable-Notifications-per-Chat" TargetMode="External"/><Relationship Id="rId7" Type="http://schemas.openxmlformats.org/officeDocument/2006/relationships/hyperlink" Target="https://support.marcopolo.me/article/69-notification-settings" TargetMode="External"/><Relationship Id="rId8" Type="http://schemas.openxmlformats.org/officeDocument/2006/relationships/hyperlink" Target="https://help.viber.com/en/article/personalize-your-viber-settings-iphone"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hyperlink" Target="https://www.swipetips.com/how-to-turn-off-groupme-notifications-on-iphone-or-android/" TargetMode="External"/><Relationship Id="rId4" Type="http://schemas.openxmlformats.org/officeDocument/2006/relationships/hyperlink" Target="https://slack.com/help/articles/201355156-Configure-your-Slack-notifications" TargetMode="External"/><Relationship Id="rId11" Type="http://schemas.openxmlformats.org/officeDocument/2006/relationships/hyperlink" Target="https://www.howtogeek.com/675283/how-to-turn-off-or-customize-xbox-one-notifications/" TargetMode="External"/><Relationship Id="rId10" Type="http://schemas.openxmlformats.org/officeDocument/2006/relationships/hyperlink" Target="https://en-americas-support.nintendo.com/app/answers/detail/a_id/22345/~/how-to-change-notification-settings" TargetMode="External"/><Relationship Id="rId12" Type="http://schemas.openxmlformats.org/officeDocument/2006/relationships/hyperlink" Target="https://en-americas-support.nintendo.com/app/answers/detail/a_id/22345/~/how-to-change-notification-settings" TargetMode="External"/><Relationship Id="rId9" Type="http://schemas.openxmlformats.org/officeDocument/2006/relationships/hyperlink" Target="https://www.wired.com/story/turn-off-notifications-smartphone/" TargetMode="External"/><Relationship Id="rId5" Type="http://schemas.openxmlformats.org/officeDocument/2006/relationships/hyperlink" Target="https://help.instagram.com/105448789880240" TargetMode="External"/><Relationship Id="rId6" Type="http://schemas.openxmlformats.org/officeDocument/2006/relationships/hyperlink" Target="https://support.snapchat.com/article/android-notifications" TargetMode="External"/><Relationship Id="rId7" Type="http://schemas.openxmlformats.org/officeDocument/2006/relationships/hyperlink" Target="https://clubhouseapp.zendesk.com/hc/en-us/articles/360062778193-When-do-I-get-notified-about-people-" TargetMode="External"/><Relationship Id="rId8" Type="http://schemas.openxmlformats.org/officeDocument/2006/relationships/hyperlink" Target="https://clubhouseapp.zendesk.com/hc/en-us/articles/1500002511422-Can-I-adjust-my-notification-setting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8"/>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215" name="Google Shape;215;p28"/>
          <p:cNvPicPr preferRelativeResize="0"/>
          <p:nvPr/>
        </p:nvPicPr>
        <p:blipFill rotWithShape="1">
          <a:blip r:embed="rId3">
            <a:alphaModFix/>
          </a:blip>
          <a:srcRect b="0" l="0" r="0" t="0"/>
          <a:stretch/>
        </p:blipFill>
        <p:spPr>
          <a:xfrm>
            <a:off x="3978238" y="1684898"/>
            <a:ext cx="4238367" cy="3183402"/>
          </a:xfrm>
          <a:prstGeom prst="rect">
            <a:avLst/>
          </a:prstGeom>
          <a:noFill/>
          <a:ln>
            <a:noFill/>
          </a:ln>
        </p:spPr>
      </p:pic>
      <p:pic>
        <p:nvPicPr>
          <p:cNvPr id="216" name="Google Shape;216;p28"/>
          <p:cNvPicPr preferRelativeResize="0"/>
          <p:nvPr/>
        </p:nvPicPr>
        <p:blipFill rotWithShape="1">
          <a:blip r:embed="rId4">
            <a:alphaModFix/>
          </a:blip>
          <a:srcRect b="0" l="0" r="0" t="0"/>
          <a:stretch/>
        </p:blipFill>
        <p:spPr>
          <a:xfrm>
            <a:off x="9690471" y="145938"/>
            <a:ext cx="2387600" cy="1917700"/>
          </a:xfrm>
          <a:prstGeom prst="rect">
            <a:avLst/>
          </a:prstGeom>
          <a:noFill/>
          <a:ln>
            <a:noFill/>
          </a:ln>
        </p:spPr>
      </p:pic>
      <p:sp>
        <p:nvSpPr>
          <p:cNvPr id="217" name="Google Shape;217;p28"/>
          <p:cNvSpPr txBox="1"/>
          <p:nvPr/>
        </p:nvSpPr>
        <p:spPr>
          <a:xfrm>
            <a:off x="30075" y="5144875"/>
            <a:ext cx="12134700" cy="12675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222A35"/>
              </a:buClr>
              <a:buSzPts val="3400"/>
              <a:buFont typeface="Calibri"/>
              <a:buNone/>
            </a:pPr>
            <a:r>
              <a:rPr b="1" lang="en-US" sz="4800">
                <a:solidFill>
                  <a:srgbClr val="E3760B"/>
                </a:solidFill>
                <a:latin typeface="Calibri"/>
                <a:ea typeface="Calibri"/>
                <a:cs typeface="Calibri"/>
                <a:sym typeface="Calibri"/>
              </a:rPr>
              <a:t>Think:</a:t>
            </a:r>
            <a:r>
              <a:rPr b="1" lang="en-US" sz="4800">
                <a:solidFill>
                  <a:srgbClr val="1C4587"/>
                </a:solidFill>
                <a:latin typeface="Calibri"/>
                <a:ea typeface="Calibri"/>
                <a:cs typeface="Calibri"/>
                <a:sym typeface="Calibri"/>
              </a:rPr>
              <a:t> </a:t>
            </a:r>
            <a:endParaRPr b="1" sz="48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rPr b="1" lang="en-US" sz="4800">
                <a:solidFill>
                  <a:srgbClr val="1C4587"/>
                </a:solidFill>
                <a:latin typeface="Calibri"/>
                <a:ea typeface="Calibri"/>
                <a:cs typeface="Calibri"/>
                <a:sym typeface="Calibri"/>
              </a:rPr>
              <a:t>What are three things on your bucket list?</a:t>
            </a:r>
            <a:endParaRPr b="1" sz="4800">
              <a:solidFill>
                <a:srgbClr val="1C4587"/>
              </a:solidFill>
              <a:latin typeface="Calibri"/>
              <a:ea typeface="Calibri"/>
              <a:cs typeface="Calibri"/>
              <a:sym typeface="Calibri"/>
            </a:endParaRPr>
          </a:p>
        </p:txBody>
      </p:sp>
      <p:sp>
        <p:nvSpPr>
          <p:cNvPr id="218" name="Google Shape;218;p28"/>
          <p:cNvSpPr txBox="1"/>
          <p:nvPr/>
        </p:nvSpPr>
        <p:spPr>
          <a:xfrm>
            <a:off x="1915550" y="386700"/>
            <a:ext cx="8213700" cy="6771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i="1" lang="en-US" sz="4000">
                <a:solidFill>
                  <a:srgbClr val="E3760B"/>
                </a:solidFill>
                <a:latin typeface="Calibri"/>
                <a:ea typeface="Calibri"/>
                <a:cs typeface="Calibri"/>
                <a:sym typeface="Calibri"/>
              </a:rPr>
              <a:t>Think, Write, Share</a:t>
            </a:r>
            <a:r>
              <a:rPr b="1" lang="en-US" sz="4000">
                <a:solidFill>
                  <a:srgbClr val="E3760B"/>
                </a:solidFill>
                <a:latin typeface="Calibri"/>
                <a:ea typeface="Calibri"/>
                <a:cs typeface="Calibri"/>
                <a:sym typeface="Calibri"/>
              </a:rPr>
              <a:t> </a:t>
            </a:r>
            <a:r>
              <a:rPr b="1" lang="en-US" sz="4000">
                <a:solidFill>
                  <a:srgbClr val="1C4587"/>
                </a:solidFill>
                <a:latin typeface="Calibri"/>
                <a:ea typeface="Calibri"/>
                <a:cs typeface="Calibri"/>
                <a:sym typeface="Calibri"/>
              </a:rPr>
              <a:t>Activity </a:t>
            </a:r>
            <a:endParaRPr>
              <a:latin typeface="Calibri"/>
              <a:ea typeface="Calibri"/>
              <a:cs typeface="Calibri"/>
              <a:sym typeface="Calibri"/>
            </a:endParaRPr>
          </a:p>
        </p:txBody>
      </p:sp>
      <p:sp>
        <p:nvSpPr>
          <p:cNvPr id="219" name="Google Shape;219;p28"/>
          <p:cNvSpPr txBox="1"/>
          <p:nvPr/>
        </p:nvSpPr>
        <p:spPr>
          <a:xfrm>
            <a:off x="373750" y="2699825"/>
            <a:ext cx="30000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00">
                <a:solidFill>
                  <a:schemeClr val="accent2"/>
                </a:solidFill>
                <a:latin typeface="Calibri"/>
                <a:ea typeface="Calibri"/>
                <a:cs typeface="Calibri"/>
                <a:sym typeface="Calibri"/>
              </a:rPr>
              <a:t>"The closest distance between two people is a story." Jared Stewart</a:t>
            </a:r>
            <a:endParaRPr sz="300">
              <a:solidFill>
                <a:schemeClr val="accen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18"/>
          <p:cNvSpPr txBox="1"/>
          <p:nvPr>
            <p:ph type="title"/>
          </p:nvPr>
        </p:nvSpPr>
        <p:spPr>
          <a:xfrm>
            <a:off x="1594211" y="458683"/>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We wish you well(ness)!</a:t>
            </a:r>
            <a:endParaRPr b="1"/>
          </a:p>
        </p:txBody>
      </p:sp>
      <p:pic>
        <p:nvPicPr>
          <p:cNvPr id="1096" name="Google Shape;1096;p118"/>
          <p:cNvPicPr preferRelativeResize="0"/>
          <p:nvPr/>
        </p:nvPicPr>
        <p:blipFill rotWithShape="1">
          <a:blip r:embed="rId3">
            <a:alphaModFix/>
          </a:blip>
          <a:srcRect b="0" l="0" r="0" t="0"/>
          <a:stretch/>
        </p:blipFill>
        <p:spPr>
          <a:xfrm>
            <a:off x="3838137" y="2281255"/>
            <a:ext cx="4166293" cy="27850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9"/>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226" name="Google Shape;226;p29"/>
          <p:cNvPicPr preferRelativeResize="0"/>
          <p:nvPr/>
        </p:nvPicPr>
        <p:blipFill rotWithShape="1">
          <a:blip r:embed="rId3">
            <a:alphaModFix/>
          </a:blip>
          <a:srcRect b="0" l="0" r="0" t="0"/>
          <a:stretch/>
        </p:blipFill>
        <p:spPr>
          <a:xfrm>
            <a:off x="3978188" y="788823"/>
            <a:ext cx="4238367" cy="3183402"/>
          </a:xfrm>
          <a:prstGeom prst="rect">
            <a:avLst/>
          </a:prstGeom>
          <a:noFill/>
          <a:ln>
            <a:noFill/>
          </a:ln>
        </p:spPr>
      </p:pic>
      <p:pic>
        <p:nvPicPr>
          <p:cNvPr id="227" name="Google Shape;227;p29"/>
          <p:cNvPicPr preferRelativeResize="0"/>
          <p:nvPr/>
        </p:nvPicPr>
        <p:blipFill rotWithShape="1">
          <a:blip r:embed="rId4">
            <a:alphaModFix/>
          </a:blip>
          <a:srcRect b="0" l="0" r="0" t="0"/>
          <a:stretch/>
        </p:blipFill>
        <p:spPr>
          <a:xfrm>
            <a:off x="9690471" y="145938"/>
            <a:ext cx="2387600" cy="1917700"/>
          </a:xfrm>
          <a:prstGeom prst="rect">
            <a:avLst/>
          </a:prstGeom>
          <a:noFill/>
          <a:ln>
            <a:noFill/>
          </a:ln>
        </p:spPr>
      </p:pic>
      <p:sp>
        <p:nvSpPr>
          <p:cNvPr id="228" name="Google Shape;228;p29"/>
          <p:cNvSpPr txBox="1"/>
          <p:nvPr/>
        </p:nvSpPr>
        <p:spPr>
          <a:xfrm>
            <a:off x="28650" y="4501575"/>
            <a:ext cx="12134700" cy="12675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0"/>
              </a:spcAft>
              <a:buClr>
                <a:srgbClr val="222A35"/>
              </a:buClr>
              <a:buSzPts val="3400"/>
              <a:buFont typeface="Calibri"/>
              <a:buNone/>
            </a:pPr>
            <a:r>
              <a:rPr b="1" lang="en-US" sz="4700">
                <a:solidFill>
                  <a:srgbClr val="E3760B"/>
                </a:solidFill>
                <a:latin typeface="Calibri"/>
                <a:ea typeface="Calibri"/>
                <a:cs typeface="Calibri"/>
                <a:sym typeface="Calibri"/>
              </a:rPr>
              <a:t>Write:</a:t>
            </a:r>
            <a:endParaRPr b="1" sz="47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rgbClr val="222A35"/>
              </a:buClr>
              <a:buSzPts val="3400"/>
              <a:buFont typeface="Calibri"/>
              <a:buNone/>
            </a:pPr>
            <a:r>
              <a:rPr b="1" lang="en-US" sz="4700">
                <a:solidFill>
                  <a:srgbClr val="1C4587"/>
                </a:solidFill>
                <a:latin typeface="Calibri"/>
                <a:ea typeface="Calibri"/>
                <a:cs typeface="Calibri"/>
                <a:sym typeface="Calibri"/>
              </a:rPr>
              <a:t>List your three bucket list items in the chat</a:t>
            </a:r>
            <a:endParaRPr b="1" sz="4700">
              <a:solidFill>
                <a:srgbClr val="1C4587"/>
              </a:solidFill>
              <a:latin typeface="Calibri"/>
              <a:ea typeface="Calibri"/>
              <a:cs typeface="Calibri"/>
              <a:sym typeface="Calibri"/>
            </a:endParaRPr>
          </a:p>
        </p:txBody>
      </p:sp>
      <p:sp>
        <p:nvSpPr>
          <p:cNvPr id="229" name="Google Shape;229;p29"/>
          <p:cNvSpPr txBox="1"/>
          <p:nvPr/>
        </p:nvSpPr>
        <p:spPr>
          <a:xfrm>
            <a:off x="910075" y="6012950"/>
            <a:ext cx="9897000" cy="400200"/>
          </a:xfrm>
          <a:prstGeom prst="rect">
            <a:avLst/>
          </a:prstGeom>
          <a:solidFill>
            <a:schemeClr val="lt1"/>
          </a:solidFill>
          <a:ln>
            <a:noFill/>
          </a:ln>
        </p:spPr>
        <p:txBody>
          <a:bodyPr anchorCtr="0" anchor="b"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For me: go to Israel, go to England, and write a book</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0"/>
          <p:cNvPicPr preferRelativeResize="0"/>
          <p:nvPr/>
        </p:nvPicPr>
        <p:blipFill rotWithShape="1">
          <a:blip r:embed="rId3">
            <a:alphaModFix/>
          </a:blip>
          <a:srcRect b="0" l="0" r="0" t="0"/>
          <a:stretch/>
        </p:blipFill>
        <p:spPr>
          <a:xfrm>
            <a:off x="10398898" y="-3"/>
            <a:ext cx="1679177" cy="1348700"/>
          </a:xfrm>
          <a:prstGeom prst="rect">
            <a:avLst/>
          </a:prstGeom>
          <a:noFill/>
          <a:ln>
            <a:noFill/>
          </a:ln>
        </p:spPr>
      </p:pic>
      <p:sp>
        <p:nvSpPr>
          <p:cNvPr id="236" name="Google Shape;236;p30"/>
          <p:cNvSpPr txBox="1"/>
          <p:nvPr/>
        </p:nvSpPr>
        <p:spPr>
          <a:xfrm>
            <a:off x="435453" y="248734"/>
            <a:ext cx="11321100" cy="5298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852"/>
              <a:buNone/>
            </a:pPr>
            <a:r>
              <a:rPr b="1" lang="en-US" sz="3800">
                <a:solidFill>
                  <a:srgbClr val="E3760B"/>
                </a:solidFill>
                <a:latin typeface="Calibri"/>
                <a:ea typeface="Calibri"/>
                <a:cs typeface="Calibri"/>
                <a:sym typeface="Calibri"/>
              </a:rPr>
              <a:t>Share:</a:t>
            </a:r>
            <a:r>
              <a:rPr b="1" lang="en-US" sz="3800">
                <a:solidFill>
                  <a:srgbClr val="1C4587"/>
                </a:solidFill>
                <a:latin typeface="Calibri"/>
                <a:ea typeface="Calibri"/>
                <a:cs typeface="Calibri"/>
                <a:sym typeface="Calibri"/>
              </a:rPr>
              <a:t> </a:t>
            </a:r>
            <a:endParaRPr b="1" sz="3800">
              <a:solidFill>
                <a:srgbClr val="1C4587"/>
              </a:solidFill>
              <a:latin typeface="Calibri"/>
              <a:ea typeface="Calibri"/>
              <a:cs typeface="Calibri"/>
              <a:sym typeface="Calibri"/>
            </a:endParaRPr>
          </a:p>
          <a:p>
            <a:pPr indent="0" lvl="0" marL="0" rtl="0" algn="ctr">
              <a:lnSpc>
                <a:spcPct val="100000"/>
              </a:lnSpc>
              <a:spcBef>
                <a:spcPts val="0"/>
              </a:spcBef>
              <a:spcAft>
                <a:spcPts val="0"/>
              </a:spcAft>
              <a:buSzPts val="852"/>
              <a:buNone/>
            </a:pPr>
            <a:r>
              <a:rPr b="1" lang="en-US" sz="3800">
                <a:solidFill>
                  <a:srgbClr val="1C4587"/>
                </a:solidFill>
                <a:latin typeface="Calibri"/>
                <a:ea typeface="Calibri"/>
                <a:cs typeface="Calibri"/>
                <a:sym typeface="Calibri"/>
              </a:rPr>
              <a:t>What is your </a:t>
            </a:r>
            <a:r>
              <a:rPr b="1" i="1" lang="en-US" sz="3800">
                <a:solidFill>
                  <a:srgbClr val="1C4587"/>
                </a:solidFill>
                <a:latin typeface="Calibri"/>
                <a:ea typeface="Calibri"/>
                <a:cs typeface="Calibri"/>
                <a:sym typeface="Calibri"/>
              </a:rPr>
              <a:t>why</a:t>
            </a:r>
            <a:r>
              <a:rPr b="1" lang="en-US" sz="3800">
                <a:solidFill>
                  <a:srgbClr val="1C4587"/>
                </a:solidFill>
                <a:latin typeface="Calibri"/>
                <a:ea typeface="Calibri"/>
                <a:cs typeface="Calibri"/>
                <a:sym typeface="Calibri"/>
              </a:rPr>
              <a:t> for </a:t>
            </a:r>
            <a:r>
              <a:rPr b="1" lang="en-US" sz="3800" u="sng">
                <a:solidFill>
                  <a:srgbClr val="1C4587"/>
                </a:solidFill>
                <a:latin typeface="Calibri"/>
                <a:ea typeface="Calibri"/>
                <a:cs typeface="Calibri"/>
                <a:sym typeface="Calibri"/>
              </a:rPr>
              <a:t>one</a:t>
            </a:r>
            <a:r>
              <a:rPr b="1" lang="en-US" sz="3800">
                <a:solidFill>
                  <a:srgbClr val="1C4587"/>
                </a:solidFill>
                <a:latin typeface="Calibri"/>
                <a:ea typeface="Calibri"/>
                <a:cs typeface="Calibri"/>
                <a:sym typeface="Calibri"/>
              </a:rPr>
              <a:t> bucket list item?</a:t>
            </a:r>
            <a:endParaRPr sz="2470">
              <a:solidFill>
                <a:srgbClr val="000000"/>
              </a:solidFill>
              <a:latin typeface="Calibri"/>
              <a:ea typeface="Calibri"/>
              <a:cs typeface="Calibri"/>
              <a:sym typeface="Calibri"/>
            </a:endParaRPr>
          </a:p>
          <a:p>
            <a:pPr indent="-71120" lvl="0" marL="228600" rtl="0" algn="l">
              <a:lnSpc>
                <a:spcPct val="80000"/>
              </a:lnSpc>
              <a:spcBef>
                <a:spcPts val="0"/>
              </a:spcBef>
              <a:spcAft>
                <a:spcPts val="0"/>
              </a:spcAft>
              <a:buSzPts val="852"/>
              <a:buNone/>
            </a:pPr>
            <a:r>
              <a:t/>
            </a:r>
            <a:endParaRPr sz="2780">
              <a:solidFill>
                <a:srgbClr val="222A35"/>
              </a:solidFill>
              <a:latin typeface="Calibri"/>
              <a:ea typeface="Calibri"/>
              <a:cs typeface="Calibri"/>
              <a:sym typeface="Calibri"/>
            </a:endParaRPr>
          </a:p>
          <a:p>
            <a:pPr indent="-476281" lvl="1" marL="914400" rtl="0" algn="l">
              <a:lnSpc>
                <a:spcPct val="80000"/>
              </a:lnSpc>
              <a:spcBef>
                <a:spcPts val="0"/>
              </a:spcBef>
              <a:spcAft>
                <a:spcPts val="0"/>
              </a:spcAft>
              <a:buClr>
                <a:srgbClr val="222A35"/>
              </a:buClr>
              <a:buSzPts val="3322"/>
              <a:buFont typeface="Calibri"/>
              <a:buAutoNum type="arabicPeriod"/>
            </a:pPr>
            <a:r>
              <a:rPr b="1" lang="en-US" sz="3322">
                <a:solidFill>
                  <a:srgbClr val="E3760B"/>
                </a:solidFill>
                <a:latin typeface="Calibri"/>
                <a:ea typeface="Calibri"/>
                <a:cs typeface="Calibri"/>
                <a:sym typeface="Calibri"/>
              </a:rPr>
              <a:t>Think</a:t>
            </a:r>
            <a:r>
              <a:rPr lang="en-US" sz="3322">
                <a:solidFill>
                  <a:srgbClr val="222A35"/>
                </a:solidFill>
                <a:latin typeface="Calibri"/>
                <a:ea typeface="Calibri"/>
                <a:cs typeface="Calibri"/>
                <a:sym typeface="Calibri"/>
              </a:rPr>
              <a:t>: Pick </a:t>
            </a:r>
            <a:r>
              <a:rPr lang="en-US" sz="3322" u="sng">
                <a:solidFill>
                  <a:srgbClr val="222A35"/>
                </a:solidFill>
                <a:latin typeface="Calibri"/>
                <a:ea typeface="Calibri"/>
                <a:cs typeface="Calibri"/>
                <a:sym typeface="Calibri"/>
              </a:rPr>
              <a:t>one</a:t>
            </a:r>
            <a:r>
              <a:rPr lang="en-US" sz="3322">
                <a:solidFill>
                  <a:srgbClr val="222A35"/>
                </a:solidFill>
                <a:latin typeface="Calibri"/>
                <a:ea typeface="Calibri"/>
                <a:cs typeface="Calibri"/>
                <a:sym typeface="Calibri"/>
              </a:rPr>
              <a:t> item on your bucket list. What is a story behind </a:t>
            </a:r>
            <a:r>
              <a:rPr i="1" lang="en-US" sz="3322">
                <a:solidFill>
                  <a:srgbClr val="222A35"/>
                </a:solidFill>
                <a:latin typeface="Calibri"/>
                <a:ea typeface="Calibri"/>
                <a:cs typeface="Calibri"/>
                <a:sym typeface="Calibri"/>
              </a:rPr>
              <a:t>why</a:t>
            </a:r>
            <a:r>
              <a:rPr lang="en-US" sz="3322">
                <a:solidFill>
                  <a:srgbClr val="222A35"/>
                </a:solidFill>
                <a:latin typeface="Calibri"/>
                <a:ea typeface="Calibri"/>
                <a:cs typeface="Calibri"/>
                <a:sym typeface="Calibri"/>
              </a:rPr>
              <a:t> that dream is on your bucket list?</a:t>
            </a:r>
            <a:endParaRPr sz="2160">
              <a:solidFill>
                <a:srgbClr val="000000"/>
              </a:solidFill>
              <a:latin typeface="Calibri"/>
              <a:ea typeface="Calibri"/>
              <a:cs typeface="Calibri"/>
              <a:sym typeface="Calibri"/>
            </a:endParaRPr>
          </a:p>
          <a:p>
            <a:pPr indent="-476281" lvl="1" marL="914400" rtl="0" algn="l">
              <a:lnSpc>
                <a:spcPct val="80000"/>
              </a:lnSpc>
              <a:spcBef>
                <a:spcPts val="0"/>
              </a:spcBef>
              <a:spcAft>
                <a:spcPts val="0"/>
              </a:spcAft>
              <a:buClr>
                <a:srgbClr val="222A35"/>
              </a:buClr>
              <a:buSzPts val="3322"/>
              <a:buFont typeface="Calibri"/>
              <a:buAutoNum type="arabicPeriod"/>
            </a:pPr>
            <a:r>
              <a:rPr b="1" lang="en-US" sz="3322">
                <a:solidFill>
                  <a:srgbClr val="E3760B"/>
                </a:solidFill>
                <a:latin typeface="Calibri"/>
                <a:ea typeface="Calibri"/>
                <a:cs typeface="Calibri"/>
                <a:sym typeface="Calibri"/>
              </a:rPr>
              <a:t>Share</a:t>
            </a:r>
            <a:r>
              <a:rPr lang="en-US" sz="3322">
                <a:solidFill>
                  <a:srgbClr val="222A35"/>
                </a:solidFill>
                <a:latin typeface="Calibri"/>
                <a:ea typeface="Calibri"/>
                <a:cs typeface="Calibri"/>
                <a:sym typeface="Calibri"/>
              </a:rPr>
              <a:t>. Here are the ground rules:</a:t>
            </a:r>
            <a:endParaRPr sz="2160">
              <a:solidFill>
                <a:srgbClr val="000000"/>
              </a:solidFill>
              <a:latin typeface="Calibri"/>
              <a:ea typeface="Calibri"/>
              <a:cs typeface="Calibri"/>
              <a:sym typeface="Calibri"/>
            </a:endParaRPr>
          </a:p>
          <a:p>
            <a:pPr indent="-247681"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In your breakout rooms, you will each have </a:t>
            </a:r>
            <a:r>
              <a:rPr b="1" lang="en-US" sz="2547">
                <a:solidFill>
                  <a:srgbClr val="222A35"/>
                </a:solidFill>
                <a:latin typeface="Calibri"/>
                <a:ea typeface="Calibri"/>
                <a:cs typeface="Calibri"/>
                <a:sym typeface="Calibri"/>
              </a:rPr>
              <a:t>one minute </a:t>
            </a:r>
            <a:r>
              <a:rPr lang="en-US" sz="2547">
                <a:solidFill>
                  <a:srgbClr val="222A35"/>
                </a:solidFill>
                <a:latin typeface="Calibri"/>
                <a:ea typeface="Calibri"/>
                <a:cs typeface="Calibri"/>
                <a:sym typeface="Calibri"/>
              </a:rPr>
              <a:t>to share that story with your group.</a:t>
            </a:r>
            <a:endParaRPr sz="1850">
              <a:solidFill>
                <a:srgbClr val="000000"/>
              </a:solidFill>
              <a:latin typeface="Calibri"/>
              <a:ea typeface="Calibri"/>
              <a:cs typeface="Calibri"/>
              <a:sym typeface="Calibri"/>
            </a:endParaRPr>
          </a:p>
          <a:p>
            <a:pPr indent="-247681" lvl="2" marL="1143000" rtl="0" algn="l">
              <a:lnSpc>
                <a:spcPct val="80000"/>
              </a:lnSpc>
              <a:spcBef>
                <a:spcPts val="0"/>
              </a:spcBef>
              <a:spcAft>
                <a:spcPts val="0"/>
              </a:spcAft>
              <a:buClr>
                <a:srgbClr val="222A35"/>
              </a:buClr>
              <a:buSzPts val="2548"/>
              <a:buChar char="•"/>
            </a:pPr>
            <a:r>
              <a:rPr lang="en-US" sz="2547" u="sng">
                <a:solidFill>
                  <a:srgbClr val="222A35"/>
                </a:solidFill>
                <a:latin typeface="Calibri"/>
                <a:ea typeface="Calibri"/>
                <a:cs typeface="Calibri"/>
                <a:sym typeface="Calibri"/>
              </a:rPr>
              <a:t>Everyone gets a full minute</a:t>
            </a:r>
            <a:r>
              <a:rPr lang="en-US" sz="2547">
                <a:solidFill>
                  <a:srgbClr val="222A35"/>
                </a:solidFill>
                <a:latin typeface="Calibri"/>
                <a:ea typeface="Calibri"/>
                <a:cs typeface="Calibri"/>
                <a:sym typeface="Calibri"/>
              </a:rPr>
              <a:t>…no less, no more. The idea here is to </a:t>
            </a:r>
            <a:r>
              <a:rPr lang="en-US" sz="2547" u="sng">
                <a:solidFill>
                  <a:srgbClr val="222A35"/>
                </a:solidFill>
                <a:latin typeface="Calibri"/>
                <a:ea typeface="Calibri"/>
                <a:cs typeface="Calibri"/>
                <a:sym typeface="Calibri"/>
              </a:rPr>
              <a:t>give everyone equal opportunity to have a voice</a:t>
            </a:r>
            <a:r>
              <a:rPr lang="en-US" sz="2547">
                <a:solidFill>
                  <a:srgbClr val="222A35"/>
                </a:solidFill>
                <a:latin typeface="Calibri"/>
                <a:ea typeface="Calibri"/>
                <a:cs typeface="Calibri"/>
                <a:sym typeface="Calibri"/>
              </a:rPr>
              <a:t>. If you finish early, others can ask you a question so you can share more and use up the rest of your time.* </a:t>
            </a:r>
            <a:endParaRPr sz="1850">
              <a:solidFill>
                <a:srgbClr val="000000"/>
              </a:solidFill>
              <a:latin typeface="Calibri"/>
              <a:ea typeface="Calibri"/>
              <a:cs typeface="Calibri"/>
              <a:sym typeface="Calibri"/>
            </a:endParaRPr>
          </a:p>
          <a:p>
            <a:pPr indent="-247681"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Follow alphabetical order of first names for ease of flow. </a:t>
            </a:r>
            <a:endParaRPr sz="1850">
              <a:solidFill>
                <a:srgbClr val="000000"/>
              </a:solidFill>
              <a:latin typeface="Calibri"/>
              <a:ea typeface="Calibri"/>
              <a:cs typeface="Calibri"/>
              <a:sym typeface="Calibri"/>
            </a:endParaRPr>
          </a:p>
          <a:p>
            <a:pPr indent="-276066"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Please self-time (or ask someone in your group to time for you). </a:t>
            </a:r>
            <a:endParaRPr sz="2547">
              <a:solidFill>
                <a:srgbClr val="222A35"/>
              </a:solidFill>
              <a:latin typeface="Calibri"/>
              <a:ea typeface="Calibri"/>
              <a:cs typeface="Calibri"/>
              <a:sym typeface="Calibri"/>
            </a:endParaRPr>
          </a:p>
          <a:p>
            <a:pPr indent="-276066" lvl="2" marL="1143000" rtl="0" algn="l">
              <a:lnSpc>
                <a:spcPct val="80000"/>
              </a:lnSpc>
              <a:spcBef>
                <a:spcPts val="0"/>
              </a:spcBef>
              <a:spcAft>
                <a:spcPts val="0"/>
              </a:spcAft>
              <a:buClr>
                <a:srgbClr val="222A35"/>
              </a:buClr>
              <a:buSzPts val="2548"/>
              <a:buChar char="•"/>
            </a:pPr>
            <a:r>
              <a:rPr lang="en-US" sz="2547">
                <a:solidFill>
                  <a:srgbClr val="222A35"/>
                </a:solidFill>
                <a:latin typeface="Calibri"/>
                <a:ea typeface="Calibri"/>
                <a:cs typeface="Calibri"/>
                <a:sym typeface="Calibri"/>
              </a:rPr>
              <a:t>If you are the one sharing and the timer goes off, please just say, “And, I’m done!” or "Thank you, I pass" </a:t>
            </a:r>
            <a:r>
              <a:rPr i="1" lang="en-US" sz="2547">
                <a:solidFill>
                  <a:srgbClr val="222A35"/>
                </a:solidFill>
                <a:latin typeface="Calibri"/>
                <a:ea typeface="Calibri"/>
                <a:cs typeface="Calibri"/>
                <a:sym typeface="Calibri"/>
              </a:rPr>
              <a:t>even if you are in the middle of a sentence.</a:t>
            </a:r>
            <a:r>
              <a:rPr lang="en-US" sz="2547">
                <a:solidFill>
                  <a:srgbClr val="222A35"/>
                </a:solidFill>
                <a:latin typeface="Calibri"/>
                <a:ea typeface="Calibri"/>
                <a:cs typeface="Calibri"/>
                <a:sym typeface="Calibri"/>
              </a:rPr>
              <a:t> ☺</a:t>
            </a:r>
            <a:endParaRPr sz="2547">
              <a:solidFill>
                <a:srgbClr val="222A35"/>
              </a:solidFill>
              <a:latin typeface="Calibri"/>
              <a:ea typeface="Calibri"/>
              <a:cs typeface="Calibri"/>
              <a:sym typeface="Calibri"/>
            </a:endParaRPr>
          </a:p>
          <a:p>
            <a:pPr indent="0" lvl="1" marL="457200" rtl="0" algn="l">
              <a:lnSpc>
                <a:spcPct val="80000"/>
              </a:lnSpc>
              <a:spcBef>
                <a:spcPts val="0"/>
              </a:spcBef>
              <a:spcAft>
                <a:spcPts val="0"/>
              </a:spcAft>
              <a:buSzPts val="852"/>
              <a:buNone/>
            </a:pPr>
            <a:r>
              <a:t/>
            </a:r>
            <a:endParaRPr sz="2315">
              <a:solidFill>
                <a:srgbClr val="222A35"/>
              </a:solidFill>
              <a:latin typeface="Calibri"/>
              <a:ea typeface="Calibri"/>
              <a:cs typeface="Calibri"/>
              <a:sym typeface="Calibri"/>
            </a:endParaRPr>
          </a:p>
          <a:p>
            <a:pPr indent="0" lvl="0" marL="228600" rtl="0" algn="l">
              <a:lnSpc>
                <a:spcPct val="80000"/>
              </a:lnSpc>
              <a:spcBef>
                <a:spcPts val="0"/>
              </a:spcBef>
              <a:spcAft>
                <a:spcPts val="0"/>
              </a:spcAft>
              <a:buSzPts val="852"/>
              <a:buNone/>
            </a:pPr>
            <a:r>
              <a:rPr lang="en-US" sz="2015">
                <a:solidFill>
                  <a:srgbClr val="222A35"/>
                </a:solidFill>
                <a:latin typeface="Calibri"/>
                <a:ea typeface="Calibri"/>
                <a:cs typeface="Calibri"/>
                <a:sym typeface="Calibri"/>
              </a:rPr>
              <a:t>*I’ll share a story to model. Expect me to take less than a minute, so please help me take up my time! </a:t>
            </a:r>
            <a:endParaRPr sz="217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1"/>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243" name="Google Shape;243;p31"/>
          <p:cNvSpPr txBox="1"/>
          <p:nvPr/>
        </p:nvSpPr>
        <p:spPr>
          <a:xfrm>
            <a:off x="116114" y="6476992"/>
            <a:ext cx="11969700" cy="3465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rgbClr val="222A35"/>
              </a:buClr>
              <a:buSzPct val="100000"/>
              <a:buFont typeface="Calibri"/>
              <a:buNone/>
            </a:pPr>
            <a:r>
              <a:rPr b="1" lang="en-US" sz="1200">
                <a:solidFill>
                  <a:srgbClr val="222A35"/>
                </a:solidFill>
                <a:latin typeface="Calibri"/>
                <a:ea typeface="Calibri"/>
                <a:cs typeface="Calibri"/>
                <a:sym typeface="Calibri"/>
              </a:rPr>
              <a:t>Find story question prompts and other activities in the PTA Relationships Module folder @https://docs.google.com/document/d/1sHOKQlRVyBt45q2QVcpmdV0EP5KLC4OegfXkSTylGjg/edit?usp=sharing</a:t>
            </a:r>
            <a:endParaRPr b="1" sz="1200">
              <a:solidFill>
                <a:srgbClr val="222A35"/>
              </a:solidFill>
              <a:latin typeface="Calibri"/>
              <a:ea typeface="Calibri"/>
              <a:cs typeface="Calibri"/>
              <a:sym typeface="Calibri"/>
            </a:endParaRPr>
          </a:p>
        </p:txBody>
      </p:sp>
      <p:pic>
        <p:nvPicPr>
          <p:cNvPr id="244" name="Google Shape;244;p31"/>
          <p:cNvPicPr preferRelativeResize="0"/>
          <p:nvPr/>
        </p:nvPicPr>
        <p:blipFill rotWithShape="1">
          <a:blip r:embed="rId3">
            <a:alphaModFix/>
          </a:blip>
          <a:srcRect b="0" l="0" r="0" t="0"/>
          <a:stretch/>
        </p:blipFill>
        <p:spPr>
          <a:xfrm>
            <a:off x="1757402" y="1496262"/>
            <a:ext cx="2387600" cy="1917700"/>
          </a:xfrm>
          <a:prstGeom prst="rect">
            <a:avLst/>
          </a:prstGeom>
          <a:noFill/>
          <a:ln>
            <a:noFill/>
          </a:ln>
        </p:spPr>
      </p:pic>
      <p:sp>
        <p:nvSpPr>
          <p:cNvPr id="245" name="Google Shape;245;p31"/>
          <p:cNvSpPr txBox="1"/>
          <p:nvPr/>
        </p:nvSpPr>
        <p:spPr>
          <a:xfrm>
            <a:off x="246739" y="50036"/>
            <a:ext cx="114462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A reminder about "Stories Connect People" </a:t>
            </a:r>
            <a:endParaRPr i="1" sz="4000">
              <a:solidFill>
                <a:schemeClr val="dk1"/>
              </a:solidFill>
              <a:latin typeface="Calibri"/>
              <a:ea typeface="Calibri"/>
              <a:cs typeface="Calibri"/>
              <a:sym typeface="Calibri"/>
            </a:endParaRPr>
          </a:p>
        </p:txBody>
      </p:sp>
      <p:pic>
        <p:nvPicPr>
          <p:cNvPr id="246" name="Google Shape;246;p31"/>
          <p:cNvPicPr preferRelativeResize="0"/>
          <p:nvPr/>
        </p:nvPicPr>
        <p:blipFill rotWithShape="1">
          <a:blip r:embed="rId4">
            <a:alphaModFix/>
          </a:blip>
          <a:srcRect b="9188" l="11948" r="15723" t="15002"/>
          <a:stretch/>
        </p:blipFill>
        <p:spPr>
          <a:xfrm>
            <a:off x="10700345" y="5102472"/>
            <a:ext cx="1385473" cy="1221398"/>
          </a:xfrm>
          <a:prstGeom prst="rect">
            <a:avLst/>
          </a:prstGeom>
          <a:noFill/>
          <a:ln>
            <a:noFill/>
          </a:ln>
        </p:spPr>
      </p:pic>
      <p:pic>
        <p:nvPicPr>
          <p:cNvPr id="247" name="Google Shape;247;p31"/>
          <p:cNvPicPr preferRelativeResize="0"/>
          <p:nvPr/>
        </p:nvPicPr>
        <p:blipFill rotWithShape="1">
          <a:blip r:embed="rId5">
            <a:alphaModFix/>
          </a:blip>
          <a:srcRect b="0" l="0" r="0" t="0"/>
          <a:stretch/>
        </p:blipFill>
        <p:spPr>
          <a:xfrm>
            <a:off x="6374645" y="757922"/>
            <a:ext cx="4211800" cy="5565949"/>
          </a:xfrm>
          <a:prstGeom prst="rect">
            <a:avLst/>
          </a:prstGeom>
          <a:noFill/>
          <a:ln>
            <a:noFill/>
          </a:ln>
        </p:spPr>
      </p:pic>
      <p:sp>
        <p:nvSpPr>
          <p:cNvPr id="248" name="Google Shape;248;p31"/>
          <p:cNvSpPr txBox="1"/>
          <p:nvPr/>
        </p:nvSpPr>
        <p:spPr>
          <a:xfrm>
            <a:off x="615650" y="4037475"/>
            <a:ext cx="5340300" cy="104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US" sz="2600">
                <a:solidFill>
                  <a:srgbClr val="C00000"/>
                </a:solidFill>
                <a:latin typeface="Calibri"/>
                <a:ea typeface="Calibri"/>
                <a:cs typeface="Calibri"/>
                <a:sym typeface="Calibri"/>
              </a:rPr>
              <a:t>"The closest distance between two people is a story." -Jared Stewart</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254" name="Google Shape;254;p32"/>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
        <p:nvSpPr>
          <p:cNvPr id="255" name="Google Shape;255;p32"/>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Challenge </a:t>
            </a:r>
            <a:endParaRPr b="1"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Check-in </a:t>
            </a:r>
            <a:endParaRPr b="1" sz="3600">
              <a:solidFill>
                <a:srgbClr val="D9D9D9"/>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Content/Concept</a:t>
            </a:r>
            <a:r>
              <a:rPr b="1" lang="en-US" sz="3600"/>
              <a:t> </a:t>
            </a:r>
            <a:r>
              <a:rPr lang="en-US" sz="3600"/>
              <a:t>Sharing  </a:t>
            </a:r>
            <a:endParaRPr sz="3600"/>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Connection/Discussion</a:t>
            </a:r>
            <a:endParaRPr sz="3600">
              <a:solidFill>
                <a:srgbClr val="D9D9D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Today’s topic: Media Literacy (again), </a:t>
            </a:r>
            <a:endParaRPr b="1">
              <a:solidFill>
                <a:srgbClr val="1C4587"/>
              </a:solidFill>
            </a:endParaRPr>
          </a:p>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Digital Citizenship, and Civic Wellness</a:t>
            </a:r>
            <a:endParaRPr b="1">
              <a:solidFill>
                <a:srgbClr val="1C4587"/>
              </a:solidFill>
            </a:endParaRPr>
          </a:p>
        </p:txBody>
      </p:sp>
      <p:sp>
        <p:nvSpPr>
          <p:cNvPr id="262" name="Google Shape;262;p33"/>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pic>
        <p:nvPicPr>
          <p:cNvPr id="263" name="Google Shape;263;p33"/>
          <p:cNvPicPr preferRelativeResize="0"/>
          <p:nvPr/>
        </p:nvPicPr>
        <p:blipFill rotWithShape="1">
          <a:blip r:embed="rId3">
            <a:alphaModFix/>
          </a:blip>
          <a:srcRect b="704" l="11866" r="13406" t="0"/>
          <a:stretch/>
        </p:blipFill>
        <p:spPr>
          <a:xfrm>
            <a:off x="3471497" y="1561638"/>
            <a:ext cx="4572003" cy="4556275"/>
          </a:xfrm>
          <a:prstGeom prst="rect">
            <a:avLst/>
          </a:prstGeom>
          <a:noFill/>
          <a:ln>
            <a:noFill/>
          </a:ln>
        </p:spPr>
      </p:pic>
      <p:sp>
        <p:nvSpPr>
          <p:cNvPr id="264" name="Google Shape;264;p33"/>
          <p:cNvSpPr/>
          <p:nvPr/>
        </p:nvSpPr>
        <p:spPr>
          <a:xfrm rot="-2869905">
            <a:off x="3691052" y="1681547"/>
            <a:ext cx="4177951" cy="4223619"/>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5" name="Google Shape;265;p33"/>
          <p:cNvPicPr preferRelativeResize="0"/>
          <p:nvPr/>
        </p:nvPicPr>
        <p:blipFill rotWithShape="1">
          <a:blip r:embed="rId4">
            <a:alphaModFix/>
          </a:blip>
          <a:srcRect b="0" l="0" r="0" t="0"/>
          <a:stretch/>
        </p:blipFill>
        <p:spPr>
          <a:xfrm>
            <a:off x="8644061" y="1445604"/>
            <a:ext cx="3274313" cy="24456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34"/>
          <p:cNvGrpSpPr/>
          <p:nvPr/>
        </p:nvGrpSpPr>
        <p:grpSpPr>
          <a:xfrm>
            <a:off x="1973759" y="1542574"/>
            <a:ext cx="8090201" cy="4743679"/>
            <a:chOff x="395691" y="0"/>
            <a:chExt cx="11361047" cy="6858000"/>
          </a:xfrm>
        </p:grpSpPr>
        <p:pic>
          <p:nvPicPr>
            <p:cNvPr id="272" name="Google Shape;272;p34"/>
            <p:cNvPicPr preferRelativeResize="0"/>
            <p:nvPr/>
          </p:nvPicPr>
          <p:blipFill rotWithShape="1">
            <a:blip r:embed="rId3">
              <a:alphaModFix/>
            </a:blip>
            <a:srcRect b="0" l="0" r="0" t="0"/>
            <a:stretch/>
          </p:blipFill>
          <p:spPr>
            <a:xfrm>
              <a:off x="1475049" y="0"/>
              <a:ext cx="9144000" cy="6858000"/>
            </a:xfrm>
            <a:prstGeom prst="rect">
              <a:avLst/>
            </a:prstGeom>
            <a:noFill/>
            <a:ln>
              <a:noFill/>
            </a:ln>
          </p:spPr>
        </p:pic>
        <p:pic>
          <p:nvPicPr>
            <p:cNvPr id="273" name="Google Shape;273;p34"/>
            <p:cNvPicPr preferRelativeResize="0"/>
            <p:nvPr/>
          </p:nvPicPr>
          <p:blipFill rotWithShape="1">
            <a:blip r:embed="rId4">
              <a:alphaModFix/>
            </a:blip>
            <a:srcRect b="0" l="0" r="0" t="0"/>
            <a:stretch/>
          </p:blipFill>
          <p:spPr>
            <a:xfrm>
              <a:off x="547986" y="1210242"/>
              <a:ext cx="645033" cy="553410"/>
            </a:xfrm>
            <a:prstGeom prst="rect">
              <a:avLst/>
            </a:prstGeom>
            <a:noFill/>
            <a:ln>
              <a:noFill/>
            </a:ln>
          </p:spPr>
        </p:pic>
        <p:pic>
          <p:nvPicPr>
            <p:cNvPr id="274" name="Google Shape;274;p34"/>
            <p:cNvPicPr preferRelativeResize="0"/>
            <p:nvPr/>
          </p:nvPicPr>
          <p:blipFill rotWithShape="1">
            <a:blip r:embed="rId5">
              <a:alphaModFix/>
            </a:blip>
            <a:srcRect b="0" l="0" r="0" t="0"/>
            <a:stretch/>
          </p:blipFill>
          <p:spPr>
            <a:xfrm>
              <a:off x="452511" y="5513689"/>
              <a:ext cx="788627" cy="673778"/>
            </a:xfrm>
            <a:prstGeom prst="rect">
              <a:avLst/>
            </a:prstGeom>
            <a:noFill/>
            <a:ln>
              <a:noFill/>
            </a:ln>
          </p:spPr>
        </p:pic>
        <p:pic>
          <p:nvPicPr>
            <p:cNvPr id="275" name="Google Shape;275;p34"/>
            <p:cNvPicPr preferRelativeResize="0"/>
            <p:nvPr/>
          </p:nvPicPr>
          <p:blipFill rotWithShape="1">
            <a:blip r:embed="rId6">
              <a:alphaModFix/>
            </a:blip>
            <a:srcRect b="0" l="0" r="0" t="0"/>
            <a:stretch/>
          </p:blipFill>
          <p:spPr>
            <a:xfrm>
              <a:off x="11008930" y="3093708"/>
              <a:ext cx="747808" cy="629165"/>
            </a:xfrm>
            <a:prstGeom prst="rect">
              <a:avLst/>
            </a:prstGeom>
            <a:noFill/>
            <a:ln>
              <a:noFill/>
            </a:ln>
          </p:spPr>
        </p:pic>
        <p:pic>
          <p:nvPicPr>
            <p:cNvPr id="276" name="Google Shape;276;p34"/>
            <p:cNvPicPr preferRelativeResize="0"/>
            <p:nvPr/>
          </p:nvPicPr>
          <p:blipFill rotWithShape="1">
            <a:blip r:embed="rId7">
              <a:alphaModFix/>
            </a:blip>
            <a:srcRect b="0" l="0" r="0" t="0"/>
            <a:stretch/>
          </p:blipFill>
          <p:spPr>
            <a:xfrm>
              <a:off x="10994416" y="669194"/>
              <a:ext cx="615741" cy="701589"/>
            </a:xfrm>
            <a:prstGeom prst="rect">
              <a:avLst/>
            </a:prstGeom>
            <a:noFill/>
            <a:ln>
              <a:noFill/>
            </a:ln>
          </p:spPr>
        </p:pic>
        <p:pic>
          <p:nvPicPr>
            <p:cNvPr id="277" name="Google Shape;277;p34"/>
            <p:cNvPicPr preferRelativeResize="0"/>
            <p:nvPr/>
          </p:nvPicPr>
          <p:blipFill rotWithShape="1">
            <a:blip r:embed="rId8">
              <a:alphaModFix/>
            </a:blip>
            <a:srcRect b="0" l="0" r="0" t="0"/>
            <a:stretch/>
          </p:blipFill>
          <p:spPr>
            <a:xfrm>
              <a:off x="395691" y="2915812"/>
              <a:ext cx="500565" cy="984984"/>
            </a:xfrm>
            <a:prstGeom prst="rect">
              <a:avLst/>
            </a:prstGeom>
            <a:noFill/>
            <a:ln>
              <a:noFill/>
            </a:ln>
          </p:spPr>
        </p:pic>
        <p:pic>
          <p:nvPicPr>
            <p:cNvPr id="278" name="Google Shape;278;p34"/>
            <p:cNvPicPr preferRelativeResize="0"/>
            <p:nvPr/>
          </p:nvPicPr>
          <p:blipFill rotWithShape="1">
            <a:blip r:embed="rId9">
              <a:alphaModFix/>
            </a:blip>
            <a:srcRect b="0" l="0" r="0" t="0"/>
            <a:stretch/>
          </p:blipFill>
          <p:spPr>
            <a:xfrm>
              <a:off x="10753830" y="5840905"/>
              <a:ext cx="856327" cy="674130"/>
            </a:xfrm>
            <a:prstGeom prst="rect">
              <a:avLst/>
            </a:prstGeom>
            <a:noFill/>
            <a:ln>
              <a:noFill/>
            </a:ln>
          </p:spPr>
        </p:pic>
      </p:grpSp>
      <p:sp>
        <p:nvSpPr>
          <p:cNvPr id="279" name="Google Shape;279;p34"/>
          <p:cNvSpPr txBox="1"/>
          <p:nvPr/>
        </p:nvSpPr>
        <p:spPr>
          <a:xfrm>
            <a:off x="743425" y="228600"/>
            <a:ext cx="108726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From Attention Economy overwhelm…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5"/>
          <p:cNvPicPr preferRelativeResize="0"/>
          <p:nvPr/>
        </p:nvPicPr>
        <p:blipFill>
          <a:blip r:embed="rId3">
            <a:alphaModFix/>
          </a:blip>
          <a:stretch>
            <a:fillRect/>
          </a:stretch>
        </p:blipFill>
        <p:spPr>
          <a:xfrm>
            <a:off x="1303960" y="824500"/>
            <a:ext cx="9375816" cy="5340450"/>
          </a:xfrm>
          <a:prstGeom prst="rect">
            <a:avLst/>
          </a:prstGeom>
          <a:noFill/>
          <a:ln>
            <a:noFill/>
          </a:ln>
        </p:spPr>
      </p:pic>
      <p:pic>
        <p:nvPicPr>
          <p:cNvPr id="286" name="Google Shape;286;p35"/>
          <p:cNvPicPr preferRelativeResize="0"/>
          <p:nvPr/>
        </p:nvPicPr>
        <p:blipFill rotWithShape="1">
          <a:blip r:embed="rId4">
            <a:alphaModFix/>
          </a:blip>
          <a:srcRect b="704" l="11866" r="13406" t="0"/>
          <a:stretch/>
        </p:blipFill>
        <p:spPr>
          <a:xfrm>
            <a:off x="3439094" y="976890"/>
            <a:ext cx="4991865" cy="5006225"/>
          </a:xfrm>
          <a:prstGeom prst="rect">
            <a:avLst/>
          </a:prstGeom>
          <a:noFill/>
          <a:ln>
            <a:noFill/>
          </a:ln>
        </p:spPr>
      </p:pic>
      <p:sp>
        <p:nvSpPr>
          <p:cNvPr id="287" name="Google Shape;287;p35"/>
          <p:cNvSpPr/>
          <p:nvPr/>
        </p:nvSpPr>
        <p:spPr>
          <a:xfrm rot="-2880583">
            <a:off x="3670876" y="1116724"/>
            <a:ext cx="4577547" cy="4624555"/>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8" name="Google Shape;288;p35"/>
          <p:cNvCxnSpPr/>
          <p:nvPr/>
        </p:nvCxnSpPr>
        <p:spPr>
          <a:xfrm flipH="1">
            <a:off x="817750" y="4813600"/>
            <a:ext cx="762000" cy="167400"/>
          </a:xfrm>
          <a:prstGeom prst="straightConnector1">
            <a:avLst/>
          </a:prstGeom>
          <a:noFill/>
          <a:ln cap="flat" cmpd="sng" w="28575">
            <a:solidFill>
              <a:schemeClr val="dk2"/>
            </a:solidFill>
            <a:prstDash val="solid"/>
            <a:round/>
            <a:headEnd len="med" w="med" type="none"/>
            <a:tailEnd len="med" w="med" type="triangle"/>
          </a:ln>
        </p:spPr>
      </p:cxnSp>
      <p:cxnSp>
        <p:nvCxnSpPr>
          <p:cNvPr id="289" name="Google Shape;289;p35"/>
          <p:cNvCxnSpPr/>
          <p:nvPr/>
        </p:nvCxnSpPr>
        <p:spPr>
          <a:xfrm rot="10800000">
            <a:off x="761950" y="1653950"/>
            <a:ext cx="828900" cy="126300"/>
          </a:xfrm>
          <a:prstGeom prst="straightConnector1">
            <a:avLst/>
          </a:prstGeom>
          <a:noFill/>
          <a:ln cap="flat" cmpd="sng" w="28575">
            <a:solidFill>
              <a:schemeClr val="dk2"/>
            </a:solidFill>
            <a:prstDash val="solid"/>
            <a:round/>
            <a:headEnd len="med" w="med" type="none"/>
            <a:tailEnd len="med" w="med" type="triangle"/>
          </a:ln>
        </p:spPr>
      </p:cxnSp>
      <p:cxnSp>
        <p:nvCxnSpPr>
          <p:cNvPr id="290" name="Google Shape;290;p35"/>
          <p:cNvCxnSpPr/>
          <p:nvPr/>
        </p:nvCxnSpPr>
        <p:spPr>
          <a:xfrm flipH="1">
            <a:off x="9482250" y="1412500"/>
            <a:ext cx="981300" cy="115200"/>
          </a:xfrm>
          <a:prstGeom prst="straightConnector1">
            <a:avLst/>
          </a:prstGeom>
          <a:noFill/>
          <a:ln cap="flat" cmpd="sng" w="28575">
            <a:solidFill>
              <a:schemeClr val="dk2"/>
            </a:solidFill>
            <a:prstDash val="solid"/>
            <a:round/>
            <a:headEnd len="med" w="med" type="triangle"/>
            <a:tailEnd len="med" w="med" type="none"/>
          </a:ln>
        </p:spPr>
      </p:cxnSp>
      <p:cxnSp>
        <p:nvCxnSpPr>
          <p:cNvPr id="291" name="Google Shape;291;p35"/>
          <p:cNvCxnSpPr/>
          <p:nvPr/>
        </p:nvCxnSpPr>
        <p:spPr>
          <a:xfrm rot="10800000">
            <a:off x="9820650" y="4928925"/>
            <a:ext cx="1051800" cy="126300"/>
          </a:xfrm>
          <a:prstGeom prst="straightConnector1">
            <a:avLst/>
          </a:prstGeom>
          <a:noFill/>
          <a:ln cap="flat" cmpd="sng" w="28575">
            <a:solidFill>
              <a:schemeClr val="dk2"/>
            </a:solidFill>
            <a:prstDash val="solid"/>
            <a:round/>
            <a:headEnd len="med" w="med" type="triangle"/>
            <a:tailEnd len="med" w="med" type="none"/>
          </a:ln>
        </p:spPr>
      </p:cxnSp>
      <p:cxnSp>
        <p:nvCxnSpPr>
          <p:cNvPr id="292" name="Google Shape;292;p35"/>
          <p:cNvCxnSpPr/>
          <p:nvPr/>
        </p:nvCxnSpPr>
        <p:spPr>
          <a:xfrm flipH="1">
            <a:off x="5933225" y="295500"/>
            <a:ext cx="14100" cy="452700"/>
          </a:xfrm>
          <a:prstGeom prst="straightConnector1">
            <a:avLst/>
          </a:prstGeom>
          <a:noFill/>
          <a:ln cap="flat" cmpd="sng" w="28575">
            <a:solidFill>
              <a:schemeClr val="dk2"/>
            </a:solidFill>
            <a:prstDash val="solid"/>
            <a:round/>
            <a:headEnd len="med" w="med" type="triangle"/>
            <a:tailEnd len="med" w="med" type="none"/>
          </a:ln>
        </p:spPr>
      </p:cxnSp>
      <p:cxnSp>
        <p:nvCxnSpPr>
          <p:cNvPr id="293" name="Google Shape;293;p35"/>
          <p:cNvCxnSpPr/>
          <p:nvPr/>
        </p:nvCxnSpPr>
        <p:spPr>
          <a:xfrm flipH="1" rot="10800000">
            <a:off x="5927975" y="5983125"/>
            <a:ext cx="14100" cy="452700"/>
          </a:xfrm>
          <a:prstGeom prst="straightConnector1">
            <a:avLst/>
          </a:prstGeom>
          <a:noFill/>
          <a:ln cap="flat" cmpd="sng" w="28575">
            <a:solidFill>
              <a:schemeClr val="dk2"/>
            </a:solidFill>
            <a:prstDash val="solid"/>
            <a:round/>
            <a:headEnd len="med" w="med" type="triangle"/>
            <a:tailEnd len="med" w="med" type="none"/>
          </a:ln>
        </p:spPr>
      </p:cxnSp>
      <p:sp>
        <p:nvSpPr>
          <p:cNvPr id="294" name="Google Shape;294;p35"/>
          <p:cNvSpPr txBox="1"/>
          <p:nvPr/>
        </p:nvSpPr>
        <p:spPr>
          <a:xfrm>
            <a:off x="743425" y="0"/>
            <a:ext cx="108726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…to more attention-filled living </a:t>
            </a:r>
            <a:endParaRPr/>
          </a:p>
        </p:txBody>
      </p:sp>
      <p:pic>
        <p:nvPicPr>
          <p:cNvPr id="295" name="Google Shape;295;p35"/>
          <p:cNvPicPr preferRelativeResize="0"/>
          <p:nvPr/>
        </p:nvPicPr>
        <p:blipFill rotWithShape="1">
          <a:blip r:embed="rId5">
            <a:alphaModFix/>
          </a:blip>
          <a:srcRect b="0" l="0" r="0" t="0"/>
          <a:stretch/>
        </p:blipFill>
        <p:spPr>
          <a:xfrm>
            <a:off x="10463550" y="-3"/>
            <a:ext cx="1454825" cy="10866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6"/>
          <p:cNvPicPr preferRelativeResize="0"/>
          <p:nvPr/>
        </p:nvPicPr>
        <p:blipFill>
          <a:blip r:embed="rId3">
            <a:alphaModFix/>
          </a:blip>
          <a:stretch>
            <a:fillRect/>
          </a:stretch>
        </p:blipFill>
        <p:spPr>
          <a:xfrm>
            <a:off x="3646450" y="1137425"/>
            <a:ext cx="4705350" cy="3943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Our personal choices can impact hundreds of people three degrees out</a:t>
            </a:r>
            <a:endParaRPr sz="1300">
              <a:solidFill>
                <a:srgbClr val="1C4587"/>
              </a:solidFill>
            </a:endParaRPr>
          </a:p>
        </p:txBody>
      </p:sp>
      <p:sp>
        <p:nvSpPr>
          <p:cNvPr id="308" name="Google Shape;308;p37"/>
          <p:cNvSpPr txBox="1"/>
          <p:nvPr/>
        </p:nvSpPr>
        <p:spPr>
          <a:xfrm>
            <a:off x="5428343" y="2032001"/>
            <a:ext cx="6763800" cy="3417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dk1"/>
                </a:solidFill>
                <a:latin typeface="Calibri"/>
                <a:ea typeface="Calibri"/>
                <a:cs typeface="Calibri"/>
                <a:sym typeface="Calibri"/>
              </a:rPr>
              <a:t>This is true for anything from risky behaviors to altruism to financial panic to kindness to obesity to loneliness to depression to happiness to innovation to civic behavior</a:t>
            </a:r>
            <a:r>
              <a:rPr lang="en-US" sz="3600">
                <a:solidFill>
                  <a:schemeClr val="dk1"/>
                </a:solidFill>
                <a:latin typeface="Calibri"/>
                <a:ea typeface="Calibri"/>
                <a:cs typeface="Calibri"/>
                <a:sym typeface="Calibri"/>
              </a:rPr>
              <a:t>s</a:t>
            </a:r>
            <a:endParaRPr b="0" i="0" sz="3600" u="none" cap="none" strike="noStrike">
              <a:solidFill>
                <a:schemeClr val="dk1"/>
              </a:solidFill>
              <a:latin typeface="Calibri"/>
              <a:ea typeface="Calibri"/>
              <a:cs typeface="Calibri"/>
              <a:sym typeface="Calibri"/>
            </a:endParaRPr>
          </a:p>
        </p:txBody>
      </p:sp>
      <p:pic>
        <p:nvPicPr>
          <p:cNvPr id="309" name="Google Shape;309;p37"/>
          <p:cNvPicPr preferRelativeResize="0"/>
          <p:nvPr/>
        </p:nvPicPr>
        <p:blipFill rotWithShape="1">
          <a:blip r:embed="rId3">
            <a:alphaModFix/>
          </a:blip>
          <a:srcRect b="0" l="0" r="0" t="0"/>
          <a:stretch/>
        </p:blipFill>
        <p:spPr>
          <a:xfrm>
            <a:off x="166914" y="1784808"/>
            <a:ext cx="5261429" cy="3966308"/>
          </a:xfrm>
          <a:prstGeom prst="rect">
            <a:avLst/>
          </a:prstGeom>
          <a:noFill/>
          <a:ln>
            <a:noFill/>
          </a:ln>
        </p:spPr>
      </p:pic>
      <p:sp>
        <p:nvSpPr>
          <p:cNvPr id="310" name="Google Shape;310;p37"/>
          <p:cNvSpPr/>
          <p:nvPr/>
        </p:nvSpPr>
        <p:spPr>
          <a:xfrm>
            <a:off x="353465" y="6271740"/>
            <a:ext cx="4888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https://www.youtube.com/watch?v=zkmsjFisW_A</a:t>
            </a:r>
            <a:endParaRPr sz="1800">
              <a:solidFill>
                <a:schemeClr val="dk1"/>
              </a:solidFill>
              <a:latin typeface="Calibri"/>
              <a:ea typeface="Calibri"/>
              <a:cs typeface="Calibri"/>
              <a:sym typeface="Calibri"/>
            </a:endParaRPr>
          </a:p>
        </p:txBody>
      </p:sp>
      <p:sp>
        <p:nvSpPr>
          <p:cNvPr id="311" name="Google Shape;311;p37"/>
          <p:cNvSpPr/>
          <p:nvPr/>
        </p:nvSpPr>
        <p:spPr>
          <a:xfrm>
            <a:off x="5428343" y="6271740"/>
            <a:ext cx="6559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See also: https://www.youtube.com/watch?v=2U-tOghblfE&amp;t=174s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ctrTitle"/>
          </p:nvPr>
        </p:nvSpPr>
        <p:spPr>
          <a:xfrm>
            <a:off x="1361922" y="5333400"/>
            <a:ext cx="93225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E3760B"/>
                </a:solidFill>
              </a:rPr>
            </a:br>
            <a:r>
              <a:rPr b="1" lang="en-US" sz="2800">
                <a:solidFill>
                  <a:srgbClr val="E3760B"/>
                </a:solidFill>
              </a:rPr>
              <a:t>Discussion #8</a:t>
            </a:r>
            <a:br>
              <a:rPr b="1" lang="en-US" sz="2800">
                <a:solidFill>
                  <a:srgbClr val="E3760B"/>
                </a:solidFill>
              </a:rPr>
            </a:br>
            <a:r>
              <a:rPr b="1" lang="en-US" sz="4400">
                <a:solidFill>
                  <a:srgbClr val="E3760B"/>
                </a:solidFill>
              </a:rPr>
              <a:t> Media Literacy, Digital Citizenship, Civic Wellness</a:t>
            </a:r>
            <a:endParaRPr b="1" sz="4400">
              <a:solidFill>
                <a:srgbClr val="E3760B"/>
              </a:solidFill>
            </a:endParaRPr>
          </a:p>
        </p:txBody>
      </p:sp>
      <p:sp>
        <p:nvSpPr>
          <p:cNvPr id="145" name="Google Shape;145;p20"/>
          <p:cNvSpPr txBox="1"/>
          <p:nvPr/>
        </p:nvSpPr>
        <p:spPr>
          <a:xfrm>
            <a:off x="1175657" y="101585"/>
            <a:ext cx="9768000" cy="1279800"/>
          </a:xfrm>
          <a:prstGeom prst="rect">
            <a:avLst/>
          </a:prstGeom>
          <a:solidFill>
            <a:schemeClr val="lt1"/>
          </a:solid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0" lang="en-US" sz="5400" u="none" cap="none" strike="noStrike">
                <a:solidFill>
                  <a:srgbClr val="1C4587"/>
                </a:solidFill>
                <a:latin typeface="Calibri"/>
                <a:ea typeface="Calibri"/>
                <a:cs typeface="Calibri"/>
                <a:sym typeface="Calibri"/>
              </a:rPr>
              <a:t>Bringing Digital Wellness Home</a:t>
            </a:r>
            <a:endParaRPr>
              <a:solidFill>
                <a:srgbClr val="1C4587"/>
              </a:solidFill>
            </a:endParaRPr>
          </a:p>
        </p:txBody>
      </p:sp>
      <p:pic>
        <p:nvPicPr>
          <p:cNvPr id="146" name="Google Shape;146;p20"/>
          <p:cNvPicPr preferRelativeResize="0"/>
          <p:nvPr/>
        </p:nvPicPr>
        <p:blipFill rotWithShape="1">
          <a:blip r:embed="rId3">
            <a:alphaModFix/>
          </a:blip>
          <a:srcRect b="0" l="0" r="0" t="0"/>
          <a:stretch/>
        </p:blipFill>
        <p:spPr>
          <a:xfrm>
            <a:off x="6745828" y="2015832"/>
            <a:ext cx="2092797" cy="2190993"/>
          </a:xfrm>
          <a:prstGeom prst="rect">
            <a:avLst/>
          </a:prstGeom>
          <a:noFill/>
          <a:ln>
            <a:noFill/>
          </a:ln>
        </p:spPr>
      </p:pic>
      <p:pic>
        <p:nvPicPr>
          <p:cNvPr id="147" name="Google Shape;147;p20"/>
          <p:cNvPicPr preferRelativeResize="0"/>
          <p:nvPr/>
        </p:nvPicPr>
        <p:blipFill rotWithShape="1">
          <a:blip r:embed="rId4">
            <a:alphaModFix/>
          </a:blip>
          <a:srcRect b="0" l="0" r="0" t="0"/>
          <a:stretch/>
        </p:blipFill>
        <p:spPr>
          <a:xfrm>
            <a:off x="2897673" y="2313768"/>
            <a:ext cx="3746500" cy="1612900"/>
          </a:xfrm>
          <a:prstGeom prst="rect">
            <a:avLst/>
          </a:prstGeom>
          <a:noFill/>
          <a:ln>
            <a:noFill/>
          </a:ln>
        </p:spPr>
      </p:pic>
      <p:pic>
        <p:nvPicPr>
          <p:cNvPr id="148" name="Google Shape;148;p20"/>
          <p:cNvPicPr preferRelativeResize="0"/>
          <p:nvPr/>
        </p:nvPicPr>
        <p:blipFill rotWithShape="1">
          <a:blip r:embed="rId5">
            <a:alphaModFix/>
          </a:blip>
          <a:srcRect b="0" l="0" r="0" t="0"/>
          <a:stretch/>
        </p:blipFill>
        <p:spPr>
          <a:xfrm>
            <a:off x="290578" y="1792154"/>
            <a:ext cx="2501900" cy="2755900"/>
          </a:xfrm>
          <a:prstGeom prst="rect">
            <a:avLst/>
          </a:prstGeom>
          <a:noFill/>
          <a:ln>
            <a:noFill/>
          </a:ln>
        </p:spPr>
      </p:pic>
      <p:pic>
        <p:nvPicPr>
          <p:cNvPr id="149" name="Google Shape;149;p20"/>
          <p:cNvPicPr preferRelativeResize="0"/>
          <p:nvPr/>
        </p:nvPicPr>
        <p:blipFill rotWithShape="1">
          <a:blip r:embed="rId6">
            <a:alphaModFix/>
          </a:blip>
          <a:srcRect b="0" l="0" r="0" t="0"/>
          <a:stretch/>
        </p:blipFill>
        <p:spPr>
          <a:xfrm>
            <a:off x="8927923" y="2323871"/>
            <a:ext cx="3016421" cy="223827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8"/>
          <p:cNvPicPr preferRelativeResize="0"/>
          <p:nvPr/>
        </p:nvPicPr>
        <p:blipFill rotWithShape="1">
          <a:blip r:embed="rId3">
            <a:alphaModFix/>
          </a:blip>
          <a:srcRect b="0" l="0" r="0" t="0"/>
          <a:stretch/>
        </p:blipFill>
        <p:spPr>
          <a:xfrm>
            <a:off x="1069800" y="612023"/>
            <a:ext cx="4631125" cy="4392953"/>
          </a:xfrm>
          <a:prstGeom prst="rect">
            <a:avLst/>
          </a:prstGeom>
          <a:noFill/>
          <a:ln>
            <a:noFill/>
          </a:ln>
        </p:spPr>
      </p:pic>
      <p:sp>
        <p:nvSpPr>
          <p:cNvPr id="318" name="Google Shape;318;p38"/>
          <p:cNvSpPr/>
          <p:nvPr/>
        </p:nvSpPr>
        <p:spPr>
          <a:xfrm>
            <a:off x="7172003" y="26532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9" name="Google Shape;319;p38"/>
          <p:cNvSpPr/>
          <p:nvPr/>
        </p:nvSpPr>
        <p:spPr>
          <a:xfrm>
            <a:off x="8416403" y="26532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0" name="Google Shape;320;p38"/>
          <p:cNvSpPr/>
          <p:nvPr/>
        </p:nvSpPr>
        <p:spPr>
          <a:xfrm>
            <a:off x="7172003" y="13424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1" name="Google Shape;321;p38"/>
          <p:cNvSpPr/>
          <p:nvPr/>
        </p:nvSpPr>
        <p:spPr>
          <a:xfrm>
            <a:off x="8416403" y="13424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2" name="Google Shape;322;p38"/>
          <p:cNvSpPr/>
          <p:nvPr/>
        </p:nvSpPr>
        <p:spPr>
          <a:xfrm>
            <a:off x="8238551" y="2410652"/>
            <a:ext cx="983400" cy="9699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323" name="Google Shape;323;p38"/>
          <p:cNvGrpSpPr/>
          <p:nvPr/>
        </p:nvGrpSpPr>
        <p:grpSpPr>
          <a:xfrm>
            <a:off x="1838003" y="1266255"/>
            <a:ext cx="3073200" cy="3115850"/>
            <a:chOff x="7248203" y="2028255"/>
            <a:chExt cx="3073200" cy="3115850"/>
          </a:xfrm>
        </p:grpSpPr>
        <p:sp>
          <p:nvSpPr>
            <p:cNvPr id="324" name="Google Shape;324;p38"/>
            <p:cNvSpPr/>
            <p:nvPr/>
          </p:nvSpPr>
          <p:spPr>
            <a:xfrm>
              <a:off x="72482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5" name="Google Shape;325;p38"/>
            <p:cNvSpPr/>
            <p:nvPr/>
          </p:nvSpPr>
          <p:spPr>
            <a:xfrm>
              <a:off x="84926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6" name="Google Shape;326;p38"/>
            <p:cNvSpPr/>
            <p:nvPr/>
          </p:nvSpPr>
          <p:spPr>
            <a:xfrm>
              <a:off x="72482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7" name="Google Shape;327;p38"/>
            <p:cNvSpPr/>
            <p:nvPr/>
          </p:nvSpPr>
          <p:spPr>
            <a:xfrm>
              <a:off x="84926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28" name="Google Shape;328;p38"/>
            <p:cNvSpPr/>
            <p:nvPr/>
          </p:nvSpPr>
          <p:spPr>
            <a:xfrm>
              <a:off x="8314751" y="3096452"/>
              <a:ext cx="983400" cy="9699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329" name="Google Shape;329;p38"/>
          <p:cNvPicPr preferRelativeResize="0"/>
          <p:nvPr/>
        </p:nvPicPr>
        <p:blipFill rotWithShape="1">
          <a:blip r:embed="rId4">
            <a:alphaModFix/>
          </a:blip>
          <a:srcRect b="0" l="0" r="0" t="0"/>
          <a:stretch/>
        </p:blipFill>
        <p:spPr>
          <a:xfrm>
            <a:off x="4987638" y="4252026"/>
            <a:ext cx="2369125" cy="1910300"/>
          </a:xfrm>
          <a:prstGeom prst="rect">
            <a:avLst/>
          </a:prstGeom>
          <a:noFill/>
          <a:ln>
            <a:noFill/>
          </a:ln>
        </p:spPr>
      </p:pic>
      <p:sp>
        <p:nvSpPr>
          <p:cNvPr id="330" name="Google Shape;330;p38"/>
          <p:cNvSpPr/>
          <p:nvPr/>
        </p:nvSpPr>
        <p:spPr>
          <a:xfrm>
            <a:off x="7815853" y="19930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9"/>
          <p:cNvPicPr preferRelativeResize="0"/>
          <p:nvPr/>
        </p:nvPicPr>
        <p:blipFill rotWithShape="1">
          <a:blip r:embed="rId3">
            <a:alphaModFix/>
          </a:blip>
          <a:srcRect b="0" l="0" r="0" t="0"/>
          <a:stretch/>
        </p:blipFill>
        <p:spPr>
          <a:xfrm>
            <a:off x="993600" y="1145423"/>
            <a:ext cx="4631125" cy="4392953"/>
          </a:xfrm>
          <a:prstGeom prst="rect">
            <a:avLst/>
          </a:prstGeom>
          <a:noFill/>
          <a:ln>
            <a:noFill/>
          </a:ln>
        </p:spPr>
      </p:pic>
      <p:sp>
        <p:nvSpPr>
          <p:cNvPr id="337" name="Google Shape;337;p3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338" name="Google Shape;338;p39"/>
          <p:cNvSpPr/>
          <p:nvPr/>
        </p:nvSpPr>
        <p:spPr>
          <a:xfrm rot="-2870139">
            <a:off x="7034697" y="1582949"/>
            <a:ext cx="3606205" cy="3573069"/>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39"/>
          <p:cNvSpPr/>
          <p:nvPr/>
        </p:nvSpPr>
        <p:spPr>
          <a:xfrm rot="-2870479">
            <a:off x="8511359" y="3042635"/>
            <a:ext cx="633356" cy="639511"/>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39"/>
          <p:cNvSpPr/>
          <p:nvPr/>
        </p:nvSpPr>
        <p:spPr>
          <a:xfrm rot="-2870026">
            <a:off x="7761792" y="2328605"/>
            <a:ext cx="2119670" cy="2064658"/>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39"/>
          <p:cNvSpPr txBox="1"/>
          <p:nvPr/>
        </p:nvSpPr>
        <p:spPr>
          <a:xfrm>
            <a:off x="8167134" y="4164823"/>
            <a:ext cx="1308900" cy="523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latin typeface="Calibri"/>
                <a:ea typeface="Calibri"/>
                <a:cs typeface="Calibri"/>
                <a:sym typeface="Calibri"/>
              </a:rPr>
              <a:t>Wellness</a:t>
            </a:r>
            <a:r>
              <a:rPr b="1" lang="en-US" sz="1400">
                <a:solidFill>
                  <a:srgbClr val="000000"/>
                </a:solidFill>
                <a:latin typeface="Calibri"/>
                <a:ea typeface="Calibri"/>
                <a:cs typeface="Calibri"/>
                <a:sym typeface="Calibri"/>
              </a:rPr>
              <a:t> &amp; Relationships</a:t>
            </a:r>
            <a:endParaRPr b="1" sz="1400">
              <a:solidFill>
                <a:srgbClr val="000000"/>
              </a:solidFill>
              <a:latin typeface="Calibri"/>
              <a:ea typeface="Calibri"/>
              <a:cs typeface="Calibri"/>
              <a:sym typeface="Calibri"/>
            </a:endParaRPr>
          </a:p>
        </p:txBody>
      </p:sp>
      <p:sp>
        <p:nvSpPr>
          <p:cNvPr id="342" name="Google Shape;342;p39"/>
          <p:cNvSpPr txBox="1"/>
          <p:nvPr/>
        </p:nvSpPr>
        <p:spPr>
          <a:xfrm>
            <a:off x="7849134" y="5254480"/>
            <a:ext cx="19449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latin typeface="Calibri"/>
                <a:ea typeface="Calibri"/>
                <a:cs typeface="Calibri"/>
                <a:sym typeface="Calibri"/>
              </a:rPr>
              <a:t> Community Involvement, Service, and Civic Engagement</a:t>
            </a:r>
            <a:endParaRPr b="1">
              <a:latin typeface="Calibri"/>
              <a:ea typeface="Calibri"/>
              <a:cs typeface="Calibri"/>
              <a:sym typeface="Calibri"/>
            </a:endParaRPr>
          </a:p>
        </p:txBody>
      </p:sp>
      <p:sp>
        <p:nvSpPr>
          <p:cNvPr id="343" name="Google Shape;343;p39"/>
          <p:cNvSpPr txBox="1"/>
          <p:nvPr/>
        </p:nvSpPr>
        <p:spPr>
          <a:xfrm>
            <a:off x="8443434" y="3214535"/>
            <a:ext cx="756300" cy="307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latin typeface="Calibri"/>
                <a:ea typeface="Calibri"/>
                <a:cs typeface="Calibri"/>
                <a:sym typeface="Calibri"/>
              </a:rPr>
              <a:t>Self</a:t>
            </a:r>
            <a:endParaRPr b="1" sz="1400">
              <a:solidFill>
                <a:srgbClr val="000000"/>
              </a:solidFill>
              <a:latin typeface="Calibri"/>
              <a:ea typeface="Calibri"/>
              <a:cs typeface="Calibri"/>
              <a:sym typeface="Calibri"/>
            </a:endParaRPr>
          </a:p>
        </p:txBody>
      </p:sp>
      <p:cxnSp>
        <p:nvCxnSpPr>
          <p:cNvPr id="344" name="Google Shape;344;p39"/>
          <p:cNvCxnSpPr>
            <a:stCxn id="343" idx="2"/>
            <a:endCxn id="341" idx="0"/>
          </p:cNvCxnSpPr>
          <p:nvPr/>
        </p:nvCxnSpPr>
        <p:spPr>
          <a:xfrm>
            <a:off x="8821584" y="3522335"/>
            <a:ext cx="0" cy="642600"/>
          </a:xfrm>
          <a:prstGeom prst="straightConnector1">
            <a:avLst/>
          </a:prstGeom>
          <a:noFill/>
          <a:ln cap="flat" cmpd="sng" w="19050">
            <a:solidFill>
              <a:schemeClr val="dk2"/>
            </a:solidFill>
            <a:prstDash val="solid"/>
            <a:round/>
            <a:headEnd len="med" w="med" type="none"/>
            <a:tailEnd len="med" w="med" type="stealth"/>
          </a:ln>
        </p:spPr>
      </p:cxnSp>
      <p:pic>
        <p:nvPicPr>
          <p:cNvPr id="345" name="Google Shape;345;p39"/>
          <p:cNvPicPr preferRelativeResize="0"/>
          <p:nvPr/>
        </p:nvPicPr>
        <p:blipFill>
          <a:blip r:embed="rId4">
            <a:alphaModFix/>
          </a:blip>
          <a:stretch>
            <a:fillRect/>
          </a:stretch>
        </p:blipFill>
        <p:spPr>
          <a:xfrm>
            <a:off x="2971800" y="3085833"/>
            <a:ext cx="609600" cy="571500"/>
          </a:xfrm>
          <a:prstGeom prst="rect">
            <a:avLst/>
          </a:prstGeom>
          <a:noFill/>
          <a:ln>
            <a:noFill/>
          </a:ln>
        </p:spPr>
      </p:pic>
      <p:pic>
        <p:nvPicPr>
          <p:cNvPr id="346" name="Google Shape;346;p39"/>
          <p:cNvPicPr preferRelativeResize="0"/>
          <p:nvPr/>
        </p:nvPicPr>
        <p:blipFill>
          <a:blip r:embed="rId4">
            <a:alphaModFix/>
          </a:blip>
          <a:stretch>
            <a:fillRect/>
          </a:stretch>
        </p:blipFill>
        <p:spPr>
          <a:xfrm>
            <a:off x="2971800" y="4000233"/>
            <a:ext cx="609600" cy="571500"/>
          </a:xfrm>
          <a:prstGeom prst="rect">
            <a:avLst/>
          </a:prstGeom>
          <a:noFill/>
          <a:ln>
            <a:noFill/>
          </a:ln>
        </p:spPr>
      </p:pic>
      <p:cxnSp>
        <p:nvCxnSpPr>
          <p:cNvPr id="347" name="Google Shape;347;p39"/>
          <p:cNvCxnSpPr/>
          <p:nvPr/>
        </p:nvCxnSpPr>
        <p:spPr>
          <a:xfrm flipH="1">
            <a:off x="8821700" y="4680350"/>
            <a:ext cx="2700" cy="612300"/>
          </a:xfrm>
          <a:prstGeom prst="straightConnector1">
            <a:avLst/>
          </a:prstGeom>
          <a:noFill/>
          <a:ln cap="flat" cmpd="sng" w="19050">
            <a:solidFill>
              <a:schemeClr val="dk2"/>
            </a:solidFill>
            <a:prstDash val="solid"/>
            <a:round/>
            <a:headEnd len="med" w="med" type="none"/>
            <a:tailEnd len="med" w="med" type="stealth"/>
          </a:ln>
        </p:spPr>
      </p:cxnSp>
      <p:pic>
        <p:nvPicPr>
          <p:cNvPr id="348" name="Google Shape;348;p39"/>
          <p:cNvPicPr preferRelativeResize="0"/>
          <p:nvPr/>
        </p:nvPicPr>
        <p:blipFill>
          <a:blip r:embed="rId4">
            <a:alphaModFix/>
          </a:blip>
          <a:stretch>
            <a:fillRect/>
          </a:stretch>
        </p:blipFill>
        <p:spPr>
          <a:xfrm>
            <a:off x="2971800" y="5448033"/>
            <a:ext cx="609600" cy="571500"/>
          </a:xfrm>
          <a:prstGeom prst="rect">
            <a:avLst/>
          </a:prstGeom>
          <a:noFill/>
          <a:ln>
            <a:noFill/>
          </a:ln>
        </p:spPr>
      </p:pic>
      <p:sp>
        <p:nvSpPr>
          <p:cNvPr id="349" name="Google Shape;349;p39"/>
          <p:cNvSpPr txBox="1"/>
          <p:nvPr>
            <p:ph type="title"/>
          </p:nvPr>
        </p:nvSpPr>
        <p:spPr>
          <a:xfrm>
            <a:off x="627450" y="-31000"/>
            <a:ext cx="10937100" cy="1171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Media Literacy = Critical Wellness Concept &amp; Skill</a:t>
            </a:r>
            <a:endParaRPr b="1">
              <a:solidFill>
                <a:srgbClr val="1C458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0"/>
          <p:cNvSpPr/>
          <p:nvPr/>
        </p:nvSpPr>
        <p:spPr>
          <a:xfrm rot="-2870139">
            <a:off x="7034697" y="1582949"/>
            <a:ext cx="3606205" cy="3573069"/>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40"/>
          <p:cNvSpPr/>
          <p:nvPr/>
        </p:nvSpPr>
        <p:spPr>
          <a:xfrm rot="-2870479">
            <a:off x="8511359" y="3042635"/>
            <a:ext cx="633356" cy="639511"/>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40"/>
          <p:cNvSpPr/>
          <p:nvPr/>
        </p:nvSpPr>
        <p:spPr>
          <a:xfrm rot="-2870026">
            <a:off x="7761792" y="2328605"/>
            <a:ext cx="2119670" cy="2064658"/>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40"/>
          <p:cNvSpPr txBox="1"/>
          <p:nvPr/>
        </p:nvSpPr>
        <p:spPr>
          <a:xfrm>
            <a:off x="8167134" y="4164823"/>
            <a:ext cx="1308900" cy="523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latin typeface="Calibri"/>
                <a:ea typeface="Calibri"/>
                <a:cs typeface="Calibri"/>
                <a:sym typeface="Calibri"/>
              </a:rPr>
              <a:t>Wellness</a:t>
            </a:r>
            <a:r>
              <a:rPr b="1" lang="en-US" sz="1400">
                <a:solidFill>
                  <a:srgbClr val="000000"/>
                </a:solidFill>
                <a:latin typeface="Calibri"/>
                <a:ea typeface="Calibri"/>
                <a:cs typeface="Calibri"/>
                <a:sym typeface="Calibri"/>
              </a:rPr>
              <a:t> &amp; Relationships</a:t>
            </a:r>
            <a:endParaRPr b="1" sz="1400">
              <a:solidFill>
                <a:srgbClr val="000000"/>
              </a:solidFill>
              <a:latin typeface="Calibri"/>
              <a:ea typeface="Calibri"/>
              <a:cs typeface="Calibri"/>
              <a:sym typeface="Calibri"/>
            </a:endParaRPr>
          </a:p>
        </p:txBody>
      </p:sp>
      <p:sp>
        <p:nvSpPr>
          <p:cNvPr id="359" name="Google Shape;359;p40"/>
          <p:cNvSpPr txBox="1"/>
          <p:nvPr/>
        </p:nvSpPr>
        <p:spPr>
          <a:xfrm>
            <a:off x="7849134" y="5254480"/>
            <a:ext cx="19449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latin typeface="Calibri"/>
                <a:ea typeface="Calibri"/>
                <a:cs typeface="Calibri"/>
                <a:sym typeface="Calibri"/>
              </a:rPr>
              <a:t> Community Involvement, Service, and Civic Engagement</a:t>
            </a:r>
            <a:endParaRPr b="1">
              <a:latin typeface="Calibri"/>
              <a:ea typeface="Calibri"/>
              <a:cs typeface="Calibri"/>
              <a:sym typeface="Calibri"/>
            </a:endParaRPr>
          </a:p>
        </p:txBody>
      </p:sp>
      <p:sp>
        <p:nvSpPr>
          <p:cNvPr id="360" name="Google Shape;360;p40"/>
          <p:cNvSpPr txBox="1"/>
          <p:nvPr/>
        </p:nvSpPr>
        <p:spPr>
          <a:xfrm>
            <a:off x="8443434" y="3214535"/>
            <a:ext cx="756300" cy="307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a:latin typeface="Calibri"/>
                <a:ea typeface="Calibri"/>
                <a:cs typeface="Calibri"/>
                <a:sym typeface="Calibri"/>
              </a:rPr>
              <a:t>Self</a:t>
            </a:r>
            <a:endParaRPr b="1" sz="1400">
              <a:solidFill>
                <a:srgbClr val="000000"/>
              </a:solidFill>
              <a:latin typeface="Calibri"/>
              <a:ea typeface="Calibri"/>
              <a:cs typeface="Calibri"/>
              <a:sym typeface="Calibri"/>
            </a:endParaRPr>
          </a:p>
        </p:txBody>
      </p:sp>
      <p:cxnSp>
        <p:nvCxnSpPr>
          <p:cNvPr id="361" name="Google Shape;361;p40"/>
          <p:cNvCxnSpPr>
            <a:stCxn id="360" idx="2"/>
            <a:endCxn id="358" idx="0"/>
          </p:cNvCxnSpPr>
          <p:nvPr/>
        </p:nvCxnSpPr>
        <p:spPr>
          <a:xfrm>
            <a:off x="8821584" y="3522335"/>
            <a:ext cx="0" cy="642600"/>
          </a:xfrm>
          <a:prstGeom prst="straightConnector1">
            <a:avLst/>
          </a:prstGeom>
          <a:noFill/>
          <a:ln cap="flat" cmpd="sng" w="19050">
            <a:solidFill>
              <a:schemeClr val="dk2"/>
            </a:solidFill>
            <a:prstDash val="solid"/>
            <a:round/>
            <a:headEnd len="med" w="med" type="none"/>
            <a:tailEnd len="med" w="med" type="stealth"/>
          </a:ln>
        </p:spPr>
      </p:cxnSp>
      <p:cxnSp>
        <p:nvCxnSpPr>
          <p:cNvPr id="362" name="Google Shape;362;p40"/>
          <p:cNvCxnSpPr/>
          <p:nvPr/>
        </p:nvCxnSpPr>
        <p:spPr>
          <a:xfrm flipH="1">
            <a:off x="8821700" y="4680350"/>
            <a:ext cx="2700" cy="612300"/>
          </a:xfrm>
          <a:prstGeom prst="straightConnector1">
            <a:avLst/>
          </a:prstGeom>
          <a:noFill/>
          <a:ln cap="flat" cmpd="sng" w="19050">
            <a:solidFill>
              <a:schemeClr val="dk2"/>
            </a:solidFill>
            <a:prstDash val="solid"/>
            <a:round/>
            <a:headEnd len="med" w="med" type="none"/>
            <a:tailEnd len="med" w="med" type="stealth"/>
          </a:ln>
        </p:spPr>
      </p:cxnSp>
      <p:sp>
        <p:nvSpPr>
          <p:cNvPr id="363" name="Google Shape;363;p40"/>
          <p:cNvSpPr txBox="1"/>
          <p:nvPr/>
        </p:nvSpPr>
        <p:spPr>
          <a:xfrm>
            <a:off x="399600" y="158500"/>
            <a:ext cx="11392800" cy="11253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10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Media Literacy (PAQ) can help with relationships</a:t>
            </a:r>
            <a:endParaRPr b="1" sz="4400">
              <a:solidFill>
                <a:srgbClr val="0B5394"/>
              </a:solidFill>
              <a:latin typeface="Calibri"/>
              <a:ea typeface="Calibri"/>
              <a:cs typeface="Calibri"/>
              <a:sym typeface="Calibri"/>
            </a:endParaRPr>
          </a:p>
        </p:txBody>
      </p:sp>
      <p:sp>
        <p:nvSpPr>
          <p:cNvPr id="364" name="Google Shape;364;p40"/>
          <p:cNvSpPr txBox="1"/>
          <p:nvPr/>
        </p:nvSpPr>
        <p:spPr>
          <a:xfrm>
            <a:off x="1257250" y="5525688"/>
            <a:ext cx="4014300" cy="13323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139700" lvl="0" marL="228600" rtl="0" algn="l">
              <a:lnSpc>
                <a:spcPct val="90000"/>
              </a:lnSpc>
              <a:spcBef>
                <a:spcPts val="0"/>
              </a:spcBef>
              <a:spcAft>
                <a:spcPts val="0"/>
              </a:spcAft>
              <a:buClr>
                <a:srgbClr val="1C4587"/>
              </a:buClr>
              <a:buSzPts val="1400"/>
              <a:buChar char="•"/>
            </a:pPr>
            <a:r>
              <a:rPr lang="en-US">
                <a:solidFill>
                  <a:srgbClr val="1C4587"/>
                </a:solidFill>
                <a:latin typeface="Calibri"/>
                <a:ea typeface="Calibri"/>
                <a:cs typeface="Calibri"/>
                <a:sym typeface="Calibri"/>
              </a:rPr>
              <a:t>Relationship with </a:t>
            </a:r>
            <a:r>
              <a:rPr lang="en-US">
                <a:solidFill>
                  <a:srgbClr val="E3760B"/>
                </a:solidFill>
                <a:latin typeface="Calibri"/>
                <a:ea typeface="Calibri"/>
                <a:cs typeface="Calibri"/>
                <a:sym typeface="Calibri"/>
              </a:rPr>
              <a:t>self</a:t>
            </a:r>
            <a:r>
              <a:rPr lang="en-US">
                <a:solidFill>
                  <a:srgbClr val="1C4587"/>
                </a:solidFill>
                <a:latin typeface="Calibri"/>
                <a:ea typeface="Calibri"/>
                <a:cs typeface="Calibri"/>
                <a:sym typeface="Calibri"/>
              </a:rPr>
              <a:t> </a:t>
            </a:r>
            <a:endParaRPr>
              <a:solidFill>
                <a:srgbClr val="1C4587"/>
              </a:solidFill>
              <a:latin typeface="Calibri"/>
              <a:ea typeface="Calibri"/>
              <a:cs typeface="Calibri"/>
              <a:sym typeface="Calibri"/>
            </a:endParaRPr>
          </a:p>
          <a:p>
            <a:pPr indent="-139700" lvl="0" marL="228600" rtl="0" algn="l">
              <a:lnSpc>
                <a:spcPct val="90000"/>
              </a:lnSpc>
              <a:spcBef>
                <a:spcPts val="1000"/>
              </a:spcBef>
              <a:spcAft>
                <a:spcPts val="0"/>
              </a:spcAft>
              <a:buClr>
                <a:srgbClr val="1C4587"/>
              </a:buClr>
              <a:buSzPts val="1400"/>
              <a:buChar char="•"/>
            </a:pPr>
            <a:r>
              <a:rPr lang="en-US">
                <a:solidFill>
                  <a:srgbClr val="1C4587"/>
                </a:solidFill>
                <a:latin typeface="Calibri"/>
                <a:ea typeface="Calibri"/>
                <a:cs typeface="Calibri"/>
                <a:sym typeface="Calibri"/>
              </a:rPr>
              <a:t>Relationship with family, close friends, close support networks (</a:t>
            </a:r>
            <a:r>
              <a:rPr i="1" lang="en-US">
                <a:solidFill>
                  <a:srgbClr val="E3760B"/>
                </a:solidFill>
                <a:latin typeface="Calibri"/>
                <a:ea typeface="Calibri"/>
                <a:cs typeface="Calibri"/>
                <a:sym typeface="Calibri"/>
              </a:rPr>
              <a:t>Bonding</a:t>
            </a:r>
            <a:r>
              <a:rPr lang="en-US">
                <a:solidFill>
                  <a:srgbClr val="1C4587"/>
                </a:solidFill>
                <a:latin typeface="Calibri"/>
                <a:ea typeface="Calibri"/>
                <a:cs typeface="Calibri"/>
                <a:sym typeface="Calibri"/>
              </a:rPr>
              <a:t> social capital)</a:t>
            </a:r>
            <a:endParaRPr>
              <a:solidFill>
                <a:srgbClr val="1C4587"/>
              </a:solidFill>
              <a:latin typeface="Calibri"/>
              <a:ea typeface="Calibri"/>
              <a:cs typeface="Calibri"/>
              <a:sym typeface="Calibri"/>
            </a:endParaRPr>
          </a:p>
          <a:p>
            <a:pPr indent="-139700" lvl="0" marL="228600" rtl="0" algn="l">
              <a:lnSpc>
                <a:spcPct val="90000"/>
              </a:lnSpc>
              <a:spcBef>
                <a:spcPts val="1000"/>
              </a:spcBef>
              <a:spcAft>
                <a:spcPts val="0"/>
              </a:spcAft>
              <a:buClr>
                <a:srgbClr val="1C4587"/>
              </a:buClr>
              <a:buSzPts val="1400"/>
              <a:buChar char="•"/>
            </a:pPr>
            <a:r>
              <a:rPr lang="en-US">
                <a:solidFill>
                  <a:srgbClr val="1C4587"/>
                </a:solidFill>
                <a:latin typeface="Calibri"/>
                <a:ea typeface="Calibri"/>
                <a:cs typeface="Calibri"/>
                <a:sym typeface="Calibri"/>
              </a:rPr>
              <a:t>The “getting things done” connections (including weak and dormant ties) (</a:t>
            </a:r>
            <a:r>
              <a:rPr i="1" lang="en-US">
                <a:solidFill>
                  <a:srgbClr val="E3760B"/>
                </a:solidFill>
                <a:latin typeface="Calibri"/>
                <a:ea typeface="Calibri"/>
                <a:cs typeface="Calibri"/>
                <a:sym typeface="Calibri"/>
              </a:rPr>
              <a:t>Bridging</a:t>
            </a:r>
            <a:r>
              <a:rPr lang="en-US">
                <a:solidFill>
                  <a:srgbClr val="1C4587"/>
                </a:solidFill>
                <a:latin typeface="Calibri"/>
                <a:ea typeface="Calibri"/>
                <a:cs typeface="Calibri"/>
                <a:sym typeface="Calibri"/>
              </a:rPr>
              <a:t> social capital)</a:t>
            </a:r>
            <a:endParaRPr>
              <a:solidFill>
                <a:srgbClr val="1C4587"/>
              </a:solidFill>
              <a:latin typeface="Calibri"/>
              <a:ea typeface="Calibri"/>
              <a:cs typeface="Calibri"/>
              <a:sym typeface="Calibri"/>
            </a:endParaRPr>
          </a:p>
        </p:txBody>
      </p:sp>
      <p:sp>
        <p:nvSpPr>
          <p:cNvPr id="365" name="Google Shape;365;p40"/>
          <p:cNvSpPr/>
          <p:nvPr/>
        </p:nvSpPr>
        <p:spPr>
          <a:xfrm>
            <a:off x="2736699" y="3044367"/>
            <a:ext cx="1044900" cy="1044900"/>
          </a:xfrm>
          <a:prstGeom prst="ellipse">
            <a:avLst/>
          </a:prstGeom>
          <a:noFill/>
          <a:ln cap="flat" cmpd="sng" w="12700">
            <a:solidFill>
              <a:srgbClr val="E376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6" name="Google Shape;366;p40"/>
          <p:cNvSpPr/>
          <p:nvPr/>
        </p:nvSpPr>
        <p:spPr>
          <a:xfrm>
            <a:off x="2330300" y="2622631"/>
            <a:ext cx="1865100" cy="1866000"/>
          </a:xfrm>
          <a:prstGeom prst="ellipse">
            <a:avLst/>
          </a:prstGeom>
          <a:noFill/>
          <a:ln cap="flat" cmpd="sng" w="12700">
            <a:solidFill>
              <a:srgbClr val="E376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7" name="Google Shape;367;p40"/>
          <p:cNvSpPr/>
          <p:nvPr/>
        </p:nvSpPr>
        <p:spPr>
          <a:xfrm>
            <a:off x="1459443" y="1755419"/>
            <a:ext cx="3583500" cy="3608400"/>
          </a:xfrm>
          <a:prstGeom prst="ellipse">
            <a:avLst/>
          </a:prstGeom>
          <a:noFill/>
          <a:ln cap="flat" cmpd="sng" w="127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8" name="Google Shape;368;p40"/>
          <p:cNvSpPr txBox="1"/>
          <p:nvPr/>
        </p:nvSpPr>
        <p:spPr>
          <a:xfrm>
            <a:off x="3012470" y="3392709"/>
            <a:ext cx="609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self</a:t>
            </a:r>
            <a:endParaRPr sz="1800">
              <a:solidFill>
                <a:srgbClr val="000000"/>
              </a:solidFill>
              <a:latin typeface="Calibri"/>
              <a:ea typeface="Calibri"/>
              <a:cs typeface="Calibri"/>
              <a:sym typeface="Calibri"/>
            </a:endParaRPr>
          </a:p>
        </p:txBody>
      </p:sp>
      <p:sp>
        <p:nvSpPr>
          <p:cNvPr id="369" name="Google Shape;369;p40"/>
          <p:cNvSpPr txBox="1"/>
          <p:nvPr/>
        </p:nvSpPr>
        <p:spPr>
          <a:xfrm>
            <a:off x="2816529" y="4110383"/>
            <a:ext cx="914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bonding</a:t>
            </a:r>
            <a:endParaRPr sz="1600">
              <a:solidFill>
                <a:srgbClr val="000000"/>
              </a:solidFill>
              <a:latin typeface="Calibri"/>
              <a:ea typeface="Calibri"/>
              <a:cs typeface="Calibri"/>
              <a:sym typeface="Calibri"/>
            </a:endParaRPr>
          </a:p>
        </p:txBody>
      </p:sp>
      <p:sp>
        <p:nvSpPr>
          <p:cNvPr id="370" name="Google Shape;370;p40"/>
          <p:cNvSpPr txBox="1"/>
          <p:nvPr/>
        </p:nvSpPr>
        <p:spPr>
          <a:xfrm>
            <a:off x="2816528" y="4537996"/>
            <a:ext cx="914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bridging</a:t>
            </a:r>
            <a:endParaRPr sz="16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377" name="Google Shape;377;p41"/>
          <p:cNvPicPr preferRelativeResize="0"/>
          <p:nvPr/>
        </p:nvPicPr>
        <p:blipFill>
          <a:blip r:embed="rId3">
            <a:alphaModFix/>
          </a:blip>
          <a:stretch>
            <a:fillRect/>
          </a:stretch>
        </p:blipFill>
        <p:spPr>
          <a:xfrm>
            <a:off x="1077950" y="761525"/>
            <a:ext cx="9728351" cy="54980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42"/>
          <p:cNvPicPr preferRelativeResize="0"/>
          <p:nvPr/>
        </p:nvPicPr>
        <p:blipFill rotWithShape="1">
          <a:blip r:embed="rId3">
            <a:alphaModFix/>
          </a:blip>
          <a:srcRect b="0" l="0" r="0" t="0"/>
          <a:stretch/>
        </p:blipFill>
        <p:spPr>
          <a:xfrm>
            <a:off x="6682800" y="1766800"/>
            <a:ext cx="4708175" cy="4121050"/>
          </a:xfrm>
          <a:prstGeom prst="rect">
            <a:avLst/>
          </a:prstGeom>
          <a:noFill/>
          <a:ln>
            <a:noFill/>
          </a:ln>
        </p:spPr>
      </p:pic>
      <p:sp>
        <p:nvSpPr>
          <p:cNvPr id="384" name="Google Shape;384;p42"/>
          <p:cNvSpPr/>
          <p:nvPr/>
        </p:nvSpPr>
        <p:spPr>
          <a:xfrm>
            <a:off x="8709500" y="3574172"/>
            <a:ext cx="407400" cy="396900"/>
          </a:xfrm>
          <a:prstGeom prst="ellipse">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85" name="Google Shape;385;p42"/>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Start at the Bullseye: Core (Touchstone) Media</a:t>
            </a:r>
            <a:endParaRPr b="1">
              <a:solidFill>
                <a:srgbClr val="1C4587"/>
              </a:solidFill>
            </a:endParaRPr>
          </a:p>
        </p:txBody>
      </p:sp>
      <p:pic>
        <p:nvPicPr>
          <p:cNvPr id="386" name="Google Shape;386;p42"/>
          <p:cNvPicPr preferRelativeResize="0"/>
          <p:nvPr/>
        </p:nvPicPr>
        <p:blipFill rotWithShape="1">
          <a:blip r:embed="rId4">
            <a:alphaModFix/>
          </a:blip>
          <a:srcRect b="704" l="11866" r="13406" t="0"/>
          <a:stretch/>
        </p:blipFill>
        <p:spPr>
          <a:xfrm>
            <a:off x="1269100" y="1710400"/>
            <a:ext cx="5027226" cy="50099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3"/>
          <p:cNvPicPr preferRelativeResize="0"/>
          <p:nvPr/>
        </p:nvPicPr>
        <p:blipFill>
          <a:blip r:embed="rId3">
            <a:alphaModFix/>
          </a:blip>
          <a:stretch>
            <a:fillRect/>
          </a:stretch>
        </p:blipFill>
        <p:spPr>
          <a:xfrm>
            <a:off x="457200" y="152400"/>
            <a:ext cx="11123669" cy="624114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Teddy's Story Joint - Studio C. Every great story came from Ted's Story Joint!&#10;&#10;Subscribe to Studio C: http://www.youtube.com/user/byutelevision?sub_confirmation=1&#10;&#10;Watch the family-friendly clean comedy of Studio C on YouTube:&#10;&#10;Studio C YouTube Exclusives: https://www.youtube.com/playlist?list=PLGVpxD1HlmJ-OuDJlytqoxj5oEme6RSVz&#10;&#10;Season 5: https://www.youtube.com/watch?v=8F9jXYOH2c0&amp;list=PLGVpxD1HlmJ98lm8UTpY01al5hvlnmfs3&#10;&#10;Best of Studio C: https://www.youtube.com/watch?v=glVaMyDRpII&amp;index=1&amp;list=PLGVpxD1HlmJ9WLzd-kJyyIf0EHmnddWgQ&#10;&#10;Season 4: https://www.youtube.com/watch?v=-NwHNHNXsg0&amp;index=1&amp;list=PLGVpxD1HlmJ-iZwkn-6rc0TBrJqfMnJfv&#10;&#10;Season 3: https://www.youtube.com/watch?v=tqIh3N7_xGk&amp;list=PLGVpxD1HlmJ-P4GmME8hDikbdxMg9giyt&amp;index=1&#10;&#10;Season 2: https://www.youtube.com/watch?v=glVaMyDRpII&amp;index=1&amp;list=PLGVpxD1HlmJ-bs-pAN2wH8ykEXs8YoW6D&#10;&#10;Season 1: https://www.youtube.com/watch?v=QP5JSQ-pdGs&amp;list=PLGVpxD1HlmJ-tqNkoNC7auOvkI0hn-Sm5&amp;index=1&#10;&#10;Watch Studio C Mondays at 10pm ET/8pm MT on BYUtv or online here: http://byutv.org/studioc&#10;&#10;Like Studio C on Facebook: https://www.facebook.com/StudioCtv&#10;Follow Studio C on Instagram: http://instagram.com/studioctv&#10;Follow Studio C on Twitter: https://twitter.com/StudioC_tv&#10;&#10;Video features Jason Gray, Whitney Call, James Perry, Mallory Everton, Natalie Madsen, Stacey Harkey, Adam Berg and Jeremy Warner.&#10;&#10;Teddy's Story Joint - Studio C" id="398" name="Google Shape;398;p44" title="Teddy's Story Joint">
            <a:hlinkClick r:id="rId3"/>
          </p:cNvPr>
          <p:cNvPicPr preferRelativeResize="0"/>
          <p:nvPr/>
        </p:nvPicPr>
        <p:blipFill>
          <a:blip r:embed="rId4">
            <a:alphaModFix/>
          </a:blip>
          <a:stretch>
            <a:fillRect/>
          </a:stretch>
        </p:blipFill>
        <p:spPr>
          <a:xfrm>
            <a:off x="2035100" y="355800"/>
            <a:ext cx="8121800" cy="60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45"/>
          <p:cNvPicPr preferRelativeResize="0"/>
          <p:nvPr/>
        </p:nvPicPr>
        <p:blipFill>
          <a:blip r:embed="rId3">
            <a:alphaModFix/>
          </a:blip>
          <a:stretch>
            <a:fillRect/>
          </a:stretch>
        </p:blipFill>
        <p:spPr>
          <a:xfrm>
            <a:off x="858650" y="265750"/>
            <a:ext cx="10048635" cy="6241144"/>
          </a:xfrm>
          <a:prstGeom prst="rect">
            <a:avLst/>
          </a:prstGeom>
          <a:noFill/>
          <a:ln>
            <a:noFill/>
          </a:ln>
        </p:spPr>
      </p:pic>
      <p:sp>
        <p:nvSpPr>
          <p:cNvPr id="405" name="Google Shape;405;p45"/>
          <p:cNvSpPr txBox="1"/>
          <p:nvPr/>
        </p:nvSpPr>
        <p:spPr>
          <a:xfrm>
            <a:off x="1292425" y="6508700"/>
            <a:ext cx="9652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cued up at </a:t>
            </a:r>
            <a:r>
              <a:rPr lang="en-US"/>
              <a:t>https://youtu.be/aQyWz5A5PN0?t=109</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quot;What are some touchstone or core media that have shaped me and helped me keep a sense of core purpose?&quot; EPIK's Digital Centeredness model starts with this question. Media Literacy, essential to Digital Wellness, starts with personal literacy and a sense of center, a compass, with which to engage the world. &#10;&#10;In a digital world, where we are constantly bombarded (subtly and directly) with messages, emotions, information (or dis/misinformation), and pulls on our attention. Some of what comes at us has the power to shape our perspectives in ways we may not always realize. As such, it becomes perhaps more important for each of us to reflect on what our center is and to know how to re-center on a regular basis. Who do I want to be? What matters most to me? Using Simon Sinek's words, what is my why? How do I want to show up in the world? &#10;&#10;EPIK invited John Linford to share some of what he has learned, through training and experience, about finding and using classical literature and other core media to explore these kinds of questions. He shares how touchstones (core media) impact how he engages with and seeks to listen to others, does personal integrity assessments, weighs in on different political/civic issues, and more. &#10;&#10;This is clip 1 of 5 in the discussion between EPIK Deliberate Digital's executive director and John Linford. The full discussion explores the following:&#10;&#10;What is a touchstone? Why does having personal touchstone(s) matter? How can core/touchstone media be helpful in life, education, building media literacy, and being engaged civically (and civilly?)  &#10;&#10;How can one use &quot;classics&quot; (especially literature) to find and refine one's touchstone(s)? &#10;&#10;- - - &#10;John Linford, who helped form a class that addresses these questions, shares a variety of thoughts on these topics as part of EPIK's Digital Wellness unSummit (in 5 shorter, lightly edited clips). You can find the raw/original audio and video in EPIK's Digital Wellness unSummit folder. https://drive.google.com/drive/u/1/folders/1rmA1in4Kl53vkJJW4s3T3p8pCEKWUmYf &#10;&#10;John is a junior studying data science. Besides his passion for reading, learning, connecting with others, and researching, John has been a professional magician since his late teens. He uses magic not only to delight and entertain, but to teach principles about Inattentional Blindness (Selective Attention) and its impact on life and relationships. &#10;&#10;EPIK's &quot;Bringing Digital Wellness Home&quot; unSummit is a continually-growing repository of resources to address various facets of Digital Wellness (or Digital Centeredness, in EPIK's terminology). &#10;&#10;EPIK Deliberate Digital has been facilitating Digital Wellness, Digital Citizenship, Digital Safety, and #UseTech4Good conversations since 2014. See more about our work at https://www.epik.org/ and DigCitUtah.com" id="411" name="Google Shape;411;p46" title="John Linford on Touchstones/Core Media clip 1 of 5: EPIK Digital Wellness unSummit">
            <a:hlinkClick r:id="rId3"/>
          </p:cNvPr>
          <p:cNvPicPr preferRelativeResize="0"/>
          <p:nvPr/>
        </p:nvPicPr>
        <p:blipFill>
          <a:blip r:embed="rId4">
            <a:alphaModFix/>
          </a:blip>
          <a:stretch>
            <a:fillRect/>
          </a:stretch>
        </p:blipFill>
        <p:spPr>
          <a:xfrm>
            <a:off x="1025900" y="-138000"/>
            <a:ext cx="9512000" cy="713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7"/>
          <p:cNvSpPr txBox="1"/>
          <p:nvPr>
            <p:ph type="title"/>
          </p:nvPr>
        </p:nvSpPr>
        <p:spPr>
          <a:xfrm>
            <a:off x="627450" y="1214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The Hero's Journey in Greek Mythology</a:t>
            </a:r>
            <a:endParaRPr b="1">
              <a:solidFill>
                <a:srgbClr val="1C4587"/>
              </a:solidFill>
            </a:endParaRPr>
          </a:p>
          <a:p>
            <a:pPr indent="0" lvl="0" marL="0" rtl="0" algn="ctr">
              <a:lnSpc>
                <a:spcPct val="90000"/>
              </a:lnSpc>
              <a:spcBef>
                <a:spcPts val="0"/>
              </a:spcBef>
              <a:spcAft>
                <a:spcPts val="0"/>
              </a:spcAft>
              <a:buClr>
                <a:schemeClr val="dk1"/>
              </a:buClr>
              <a:buSzPts val="4400"/>
              <a:buFont typeface="Calibri"/>
              <a:buNone/>
            </a:pPr>
            <a:r>
              <a:rPr b="1" lang="en-US" sz="3200">
                <a:solidFill>
                  <a:srgbClr val="1C4587"/>
                </a:solidFill>
              </a:rPr>
              <a:t>as captured by Joseph Campbell</a:t>
            </a:r>
            <a:endParaRPr b="1" sz="3200">
              <a:solidFill>
                <a:srgbClr val="1C4587"/>
              </a:solidFill>
            </a:endParaRPr>
          </a:p>
        </p:txBody>
      </p:sp>
      <p:pic>
        <p:nvPicPr>
          <p:cNvPr id="418" name="Google Shape;418;p47"/>
          <p:cNvPicPr preferRelativeResize="0"/>
          <p:nvPr/>
        </p:nvPicPr>
        <p:blipFill>
          <a:blip r:embed="rId3">
            <a:alphaModFix/>
          </a:blip>
          <a:stretch>
            <a:fillRect/>
          </a:stretch>
        </p:blipFill>
        <p:spPr>
          <a:xfrm>
            <a:off x="3274750" y="1369400"/>
            <a:ext cx="5204748" cy="48717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1"/>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sp>
        <p:nvSpPr>
          <p:cNvPr id="155" name="Google Shape;155;p21"/>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Challenge </a:t>
            </a:r>
            <a:endParaRPr b="1" sz="3600">
              <a:solidFill>
                <a:schemeClr val="accent2"/>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Check-in </a:t>
            </a:r>
            <a:endParaRPr b="1" sz="3600">
              <a:solidFill>
                <a:srgbClr val="E3760B"/>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Content/</a:t>
            </a:r>
            <a:r>
              <a:rPr b="1" lang="en-US" sz="3600">
                <a:solidFill>
                  <a:srgbClr val="E3760B"/>
                </a:solidFill>
              </a:rPr>
              <a:t>Concept</a:t>
            </a:r>
            <a:r>
              <a:rPr b="1" lang="en-US" sz="3600"/>
              <a:t> </a:t>
            </a:r>
            <a:r>
              <a:rPr lang="en-US" sz="3600"/>
              <a:t>Sharing </a:t>
            </a:r>
            <a:r>
              <a:rPr lang="en-US" sz="3600"/>
              <a:t> </a:t>
            </a:r>
            <a:endParaRPr sz="3600"/>
          </a:p>
          <a:p>
            <a:pPr indent="-228600" lvl="0" marL="228600" rtl="0" algn="l">
              <a:lnSpc>
                <a:spcPct val="115000"/>
              </a:lnSpc>
              <a:spcBef>
                <a:spcPts val="0"/>
              </a:spcBef>
              <a:spcAft>
                <a:spcPts val="0"/>
              </a:spcAft>
              <a:buSzPts val="3600"/>
              <a:buChar char="•"/>
            </a:pPr>
            <a:r>
              <a:rPr b="1" lang="en-US" sz="3600">
                <a:solidFill>
                  <a:schemeClr val="accent2"/>
                </a:solidFill>
              </a:rPr>
              <a:t> </a:t>
            </a:r>
            <a:r>
              <a:rPr b="1" lang="en-US" sz="3600">
                <a:solidFill>
                  <a:srgbClr val="E3760B"/>
                </a:solidFill>
              </a:rPr>
              <a:t>Connection/Discussion</a:t>
            </a:r>
            <a:endParaRPr sz="3600"/>
          </a:p>
        </p:txBody>
      </p:sp>
      <p:pic>
        <p:nvPicPr>
          <p:cNvPr id="156" name="Google Shape;156;p21"/>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8"/>
          <p:cNvSpPr txBox="1"/>
          <p:nvPr>
            <p:ph type="title"/>
          </p:nvPr>
        </p:nvSpPr>
        <p:spPr>
          <a:xfrm>
            <a:off x="260200" y="197600"/>
            <a:ext cx="1162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The Driver's Journey - Stephanie's story</a:t>
            </a:r>
            <a:endParaRPr b="1">
              <a:solidFill>
                <a:srgbClr val="1C4587"/>
              </a:solidFill>
            </a:endParaRPr>
          </a:p>
        </p:txBody>
      </p:sp>
      <p:pic>
        <p:nvPicPr>
          <p:cNvPr id="425" name="Google Shape;425;p48"/>
          <p:cNvPicPr preferRelativeResize="0"/>
          <p:nvPr/>
        </p:nvPicPr>
        <p:blipFill>
          <a:blip r:embed="rId3">
            <a:alphaModFix/>
          </a:blip>
          <a:stretch>
            <a:fillRect/>
          </a:stretch>
        </p:blipFill>
        <p:spPr>
          <a:xfrm>
            <a:off x="2254613" y="1445600"/>
            <a:ext cx="7325267" cy="48717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9"/>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The Driver's Journey - from Stephanie</a:t>
            </a:r>
            <a:endParaRPr b="1">
              <a:solidFill>
                <a:srgbClr val="1C4587"/>
              </a:solidFill>
            </a:endParaRPr>
          </a:p>
          <a:p>
            <a:pPr indent="0" lvl="0" marL="0" rtl="0" algn="ctr">
              <a:lnSpc>
                <a:spcPct val="90000"/>
              </a:lnSpc>
              <a:spcBef>
                <a:spcPts val="0"/>
              </a:spcBef>
              <a:spcAft>
                <a:spcPts val="0"/>
              </a:spcAft>
              <a:buClr>
                <a:schemeClr val="dk1"/>
              </a:buClr>
              <a:buSzPct val="228901"/>
              <a:buFont typeface="Calibri"/>
              <a:buNone/>
            </a:pPr>
            <a:r>
              <a:rPr lang="en-US" sz="1922">
                <a:solidFill>
                  <a:srgbClr val="1C4587"/>
                </a:solidFill>
              </a:rPr>
              <a:t>This was my attempt at transcribing what she shared last week. See last week's video to hear Stephanie's share</a:t>
            </a:r>
            <a:endParaRPr sz="1922">
              <a:solidFill>
                <a:srgbClr val="1C4587"/>
              </a:solidFill>
            </a:endParaRPr>
          </a:p>
          <a:p>
            <a:pPr indent="0" lvl="0" marL="0" rtl="0" algn="ctr">
              <a:lnSpc>
                <a:spcPct val="90000"/>
              </a:lnSpc>
              <a:spcBef>
                <a:spcPts val="0"/>
              </a:spcBef>
              <a:spcAft>
                <a:spcPts val="0"/>
              </a:spcAft>
              <a:buClr>
                <a:schemeClr val="dk1"/>
              </a:buClr>
              <a:buSzPct val="228901"/>
              <a:buFont typeface="Calibri"/>
              <a:buNone/>
            </a:pPr>
            <a:r>
              <a:rPr lang="en-US" sz="1922">
                <a:solidFill>
                  <a:srgbClr val="1C4587"/>
                </a:solidFill>
              </a:rPr>
              <a:t>https://drive.google.com/file/d/1YKQrrlgXO6r4W52UKqXNW02E4g9X8dZq/view?usp=sharing</a:t>
            </a:r>
            <a:endParaRPr sz="1922">
              <a:solidFill>
                <a:srgbClr val="1C4587"/>
              </a:solidFill>
            </a:endParaRPr>
          </a:p>
        </p:txBody>
      </p:sp>
      <p:sp>
        <p:nvSpPr>
          <p:cNvPr id="432" name="Google Shape;432;p49"/>
          <p:cNvSpPr txBox="1"/>
          <p:nvPr/>
        </p:nvSpPr>
        <p:spPr>
          <a:xfrm>
            <a:off x="893800" y="1369400"/>
            <a:ext cx="10205700" cy="486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222222"/>
                </a:solidFill>
                <a:highlight>
                  <a:srgbClr val="FFFFFF"/>
                </a:highlight>
              </a:rPr>
              <a:t>"My mom used to always remind me to think about driving. You are alone in a car, you don't really have to talk to anybody and you can behave a certain way as you are driving – to either be part of the larger group and contribute – or be kind of bossy or mean or pushy or cutting people off or not following rules, etc. And that was her way to show me how to behave in the right way.</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US" sz="1900">
                <a:solidFill>
                  <a:srgbClr val="222222"/>
                </a:solidFill>
                <a:highlight>
                  <a:srgbClr val="FFFFFF"/>
                </a:highlight>
              </a:rPr>
              <a:t>"And now there's this whole other avenue of social networks where you can be passive-aggressive and you can behave certain ways and kind of show your true character in the ways you use social media….</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US" sz="1900">
                <a:solidFill>
                  <a:srgbClr val="222222"/>
                </a:solidFill>
                <a:highlight>
                  <a:srgbClr val="FFFFFF"/>
                </a:highlight>
              </a:rPr>
              <a:t>"[Y]ou have to put a lot of trust in people that you are driving down the freeway with – that they're going to stay at a certain speed or they're not going to suddenly swerve over into the lane or they're going to follow the same type of rules, etc. When those things go awry or when they go haywire or they're not really behaving themselves, it can throw a lot of people off. So that's kind of the mentality I have with social media. [It's what my mom taught me ([even before we had] social media]): </a:t>
            </a:r>
            <a:r>
              <a:rPr b="1" lang="en-US" sz="1900">
                <a:solidFill>
                  <a:srgbClr val="222222"/>
                </a:solidFill>
                <a:highlight>
                  <a:srgbClr val="FFFFFF"/>
                </a:highlight>
              </a:rPr>
              <a:t>Hey, be a good driver.</a:t>
            </a:r>
            <a:r>
              <a:rPr lang="en-US" sz="1900">
                <a:solidFill>
                  <a:srgbClr val="222222"/>
                </a:solidFill>
                <a:highlight>
                  <a:srgbClr val="FFFFFF"/>
                </a:highlight>
              </a:rPr>
              <a:t>" </a:t>
            </a:r>
            <a:endParaRPr sz="1900">
              <a:solidFill>
                <a:srgbClr val="222222"/>
              </a:solidFill>
              <a:highlight>
                <a:srgbClr val="FFFFFF"/>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0"/>
          <p:cNvSpPr txBox="1"/>
          <p:nvPr>
            <p:ph type="title"/>
          </p:nvPr>
        </p:nvSpPr>
        <p:spPr>
          <a:xfrm>
            <a:off x="260200" y="197600"/>
            <a:ext cx="1162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Digital Driving, Part 1 = Knowledge</a:t>
            </a:r>
            <a:endParaRPr b="1">
              <a:solidFill>
                <a:srgbClr val="1C4587"/>
              </a:solidFill>
            </a:endParaRPr>
          </a:p>
        </p:txBody>
      </p:sp>
      <p:pic>
        <p:nvPicPr>
          <p:cNvPr id="439" name="Google Shape;439;p50"/>
          <p:cNvPicPr preferRelativeResize="0"/>
          <p:nvPr/>
        </p:nvPicPr>
        <p:blipFill>
          <a:blip r:embed="rId3">
            <a:alphaModFix/>
          </a:blip>
          <a:stretch>
            <a:fillRect/>
          </a:stretch>
        </p:blipFill>
        <p:spPr>
          <a:xfrm>
            <a:off x="2254613" y="1521800"/>
            <a:ext cx="7325267" cy="48717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1"/>
          <p:cNvSpPr txBox="1"/>
          <p:nvPr/>
        </p:nvSpPr>
        <p:spPr>
          <a:xfrm>
            <a:off x="0" y="-8618"/>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"Rules of the Road"</a:t>
            </a:r>
            <a:endParaRPr b="1" sz="4400">
              <a:solidFill>
                <a:srgbClr val="1C4587"/>
              </a:solidFill>
              <a:latin typeface="Calibri"/>
              <a:ea typeface="Calibri"/>
              <a:cs typeface="Calibri"/>
              <a:sym typeface="Calibri"/>
            </a:endParaRPr>
          </a:p>
        </p:txBody>
      </p:sp>
      <p:sp>
        <p:nvSpPr>
          <p:cNvPr id="446" name="Google Shape;446;p51"/>
          <p:cNvSpPr txBox="1"/>
          <p:nvPr/>
        </p:nvSpPr>
        <p:spPr>
          <a:xfrm>
            <a:off x="483225" y="1015975"/>
            <a:ext cx="11411400" cy="14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50">
                <a:solidFill>
                  <a:srgbClr val="4D5156"/>
                </a:solidFill>
                <a:highlight>
                  <a:srgbClr val="FFFFFF"/>
                </a:highlight>
                <a:latin typeface="Calibri"/>
                <a:ea typeface="Calibri"/>
                <a:cs typeface="Calibri"/>
                <a:sym typeface="Calibri"/>
              </a:rPr>
              <a:t>"Norms of appropriate, responsible, and healthy behavior related to technology use, including digital literacy, ethics, etiquette, and security." - Utah's HB213 (2015)</a:t>
            </a:r>
            <a:endParaRPr b="1" sz="2550">
              <a:solidFill>
                <a:srgbClr val="4D5156"/>
              </a:solidFill>
              <a:highlight>
                <a:srgbClr val="FFFFFF"/>
              </a:highlight>
              <a:latin typeface="Roboto"/>
              <a:ea typeface="Roboto"/>
              <a:cs typeface="Roboto"/>
              <a:sym typeface="Roboto"/>
            </a:endParaRPr>
          </a:p>
        </p:txBody>
      </p:sp>
      <p:pic>
        <p:nvPicPr>
          <p:cNvPr id="447" name="Google Shape;447;p51"/>
          <p:cNvPicPr preferRelativeResize="0"/>
          <p:nvPr/>
        </p:nvPicPr>
        <p:blipFill rotWithShape="1">
          <a:blip r:embed="rId3">
            <a:alphaModFix/>
          </a:blip>
          <a:srcRect b="0" l="0" r="0" t="0"/>
          <a:stretch/>
        </p:blipFill>
        <p:spPr>
          <a:xfrm>
            <a:off x="2690239" y="2647925"/>
            <a:ext cx="6809425" cy="3462525"/>
          </a:xfrm>
          <a:prstGeom prst="rect">
            <a:avLst/>
          </a:prstGeom>
          <a:noFill/>
          <a:ln>
            <a:noFill/>
          </a:ln>
        </p:spPr>
      </p:pic>
      <p:sp>
        <p:nvSpPr>
          <p:cNvPr id="448" name="Google Shape;448;p51"/>
          <p:cNvSpPr txBox="1"/>
          <p:nvPr/>
        </p:nvSpPr>
        <p:spPr>
          <a:xfrm>
            <a:off x="2654900" y="6194050"/>
            <a:ext cx="68697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50">
                <a:solidFill>
                  <a:srgbClr val="1C4587"/>
                </a:solidFill>
                <a:highlight>
                  <a:srgbClr val="FFFFFF"/>
                </a:highlight>
                <a:latin typeface="Calibri"/>
                <a:ea typeface="Calibri"/>
                <a:cs typeface="Calibri"/>
                <a:sym typeface="Calibri"/>
              </a:rPr>
              <a:t>Find more resources at DigCitUtah.com</a:t>
            </a:r>
            <a:endParaRPr b="1" sz="2550">
              <a:solidFill>
                <a:srgbClr val="1C4587"/>
              </a:solidFill>
              <a:highlight>
                <a:srgbClr val="FFFFFF"/>
              </a:highlight>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52"/>
          <p:cNvGrpSpPr/>
          <p:nvPr/>
        </p:nvGrpSpPr>
        <p:grpSpPr>
          <a:xfrm>
            <a:off x="525812" y="864935"/>
            <a:ext cx="11240619" cy="5005209"/>
            <a:chOff x="395691" y="669194"/>
            <a:chExt cx="11361047" cy="5845841"/>
          </a:xfrm>
        </p:grpSpPr>
        <p:pic>
          <p:nvPicPr>
            <p:cNvPr id="455" name="Google Shape;455;p52"/>
            <p:cNvPicPr preferRelativeResize="0"/>
            <p:nvPr/>
          </p:nvPicPr>
          <p:blipFill rotWithShape="1">
            <a:blip r:embed="rId3">
              <a:alphaModFix/>
            </a:blip>
            <a:srcRect b="0" l="0" r="0" t="0"/>
            <a:stretch/>
          </p:blipFill>
          <p:spPr>
            <a:xfrm>
              <a:off x="547986" y="1210242"/>
              <a:ext cx="645033" cy="553410"/>
            </a:xfrm>
            <a:prstGeom prst="rect">
              <a:avLst/>
            </a:prstGeom>
            <a:noFill/>
            <a:ln>
              <a:noFill/>
            </a:ln>
          </p:spPr>
        </p:pic>
        <p:pic>
          <p:nvPicPr>
            <p:cNvPr id="456" name="Google Shape;456;p52"/>
            <p:cNvPicPr preferRelativeResize="0"/>
            <p:nvPr/>
          </p:nvPicPr>
          <p:blipFill rotWithShape="1">
            <a:blip r:embed="rId4">
              <a:alphaModFix/>
            </a:blip>
            <a:srcRect b="0" l="0" r="0" t="0"/>
            <a:stretch/>
          </p:blipFill>
          <p:spPr>
            <a:xfrm>
              <a:off x="452511" y="5513689"/>
              <a:ext cx="788627" cy="673778"/>
            </a:xfrm>
            <a:prstGeom prst="rect">
              <a:avLst/>
            </a:prstGeom>
            <a:noFill/>
            <a:ln>
              <a:noFill/>
            </a:ln>
          </p:spPr>
        </p:pic>
        <p:pic>
          <p:nvPicPr>
            <p:cNvPr id="457" name="Google Shape;457;p52"/>
            <p:cNvPicPr preferRelativeResize="0"/>
            <p:nvPr/>
          </p:nvPicPr>
          <p:blipFill rotWithShape="1">
            <a:blip r:embed="rId5">
              <a:alphaModFix/>
            </a:blip>
            <a:srcRect b="0" l="0" r="0" t="0"/>
            <a:stretch/>
          </p:blipFill>
          <p:spPr>
            <a:xfrm>
              <a:off x="11008930" y="3093708"/>
              <a:ext cx="747808" cy="629165"/>
            </a:xfrm>
            <a:prstGeom prst="rect">
              <a:avLst/>
            </a:prstGeom>
            <a:noFill/>
            <a:ln>
              <a:noFill/>
            </a:ln>
          </p:spPr>
        </p:pic>
        <p:pic>
          <p:nvPicPr>
            <p:cNvPr id="458" name="Google Shape;458;p52"/>
            <p:cNvPicPr preferRelativeResize="0"/>
            <p:nvPr/>
          </p:nvPicPr>
          <p:blipFill rotWithShape="1">
            <a:blip r:embed="rId6">
              <a:alphaModFix/>
            </a:blip>
            <a:srcRect b="0" l="0" r="0" t="0"/>
            <a:stretch/>
          </p:blipFill>
          <p:spPr>
            <a:xfrm>
              <a:off x="10994416" y="669194"/>
              <a:ext cx="615741" cy="701589"/>
            </a:xfrm>
            <a:prstGeom prst="rect">
              <a:avLst/>
            </a:prstGeom>
            <a:noFill/>
            <a:ln>
              <a:noFill/>
            </a:ln>
          </p:spPr>
        </p:pic>
        <p:pic>
          <p:nvPicPr>
            <p:cNvPr id="459" name="Google Shape;459;p52"/>
            <p:cNvPicPr preferRelativeResize="0"/>
            <p:nvPr/>
          </p:nvPicPr>
          <p:blipFill rotWithShape="1">
            <a:blip r:embed="rId7">
              <a:alphaModFix/>
            </a:blip>
            <a:srcRect b="0" l="0" r="0" t="0"/>
            <a:stretch/>
          </p:blipFill>
          <p:spPr>
            <a:xfrm>
              <a:off x="395691" y="2915812"/>
              <a:ext cx="500565" cy="984984"/>
            </a:xfrm>
            <a:prstGeom prst="rect">
              <a:avLst/>
            </a:prstGeom>
            <a:noFill/>
            <a:ln>
              <a:noFill/>
            </a:ln>
          </p:spPr>
        </p:pic>
        <p:pic>
          <p:nvPicPr>
            <p:cNvPr id="460" name="Google Shape;460;p52"/>
            <p:cNvPicPr preferRelativeResize="0"/>
            <p:nvPr/>
          </p:nvPicPr>
          <p:blipFill rotWithShape="1">
            <a:blip r:embed="rId8">
              <a:alphaModFix/>
            </a:blip>
            <a:srcRect b="0" l="0" r="0" t="0"/>
            <a:stretch/>
          </p:blipFill>
          <p:spPr>
            <a:xfrm>
              <a:off x="10753830" y="5840905"/>
              <a:ext cx="856327" cy="674130"/>
            </a:xfrm>
            <a:prstGeom prst="rect">
              <a:avLst/>
            </a:prstGeom>
            <a:noFill/>
            <a:ln>
              <a:noFill/>
            </a:ln>
          </p:spPr>
        </p:pic>
      </p:grpSp>
      <p:pic>
        <p:nvPicPr>
          <p:cNvPr id="461" name="Google Shape;461;p52"/>
          <p:cNvPicPr preferRelativeResize="0"/>
          <p:nvPr/>
        </p:nvPicPr>
        <p:blipFill rotWithShape="1">
          <a:blip r:embed="rId9">
            <a:alphaModFix/>
          </a:blip>
          <a:srcRect b="1244" l="0" r="0" t="0"/>
          <a:stretch/>
        </p:blipFill>
        <p:spPr>
          <a:xfrm>
            <a:off x="1976675" y="317050"/>
            <a:ext cx="8262701" cy="6168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68" name="Google Shape;468;p53"/>
          <p:cNvSpPr txBox="1"/>
          <p:nvPr/>
        </p:nvSpPr>
        <p:spPr>
          <a:xfrm>
            <a:off x="472200" y="55950"/>
            <a:ext cx="11382300" cy="1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And "Practicing the Pause" </a:t>
            </a:r>
            <a:endParaRPr b="1" sz="4400">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Pause and</a:t>
            </a:r>
            <a:r>
              <a:rPr b="1" lang="en-US" sz="4400">
                <a:solidFill>
                  <a:srgbClr val="0B5394"/>
                </a:solidFill>
                <a:latin typeface="Calibri"/>
                <a:ea typeface="Calibri"/>
                <a:cs typeface="Calibri"/>
                <a:sym typeface="Calibri"/>
              </a:rPr>
              <a:t> Ask Questions (PAQ)</a:t>
            </a:r>
            <a:endParaRPr b="1" sz="4400">
              <a:solidFill>
                <a:srgbClr val="0B5394"/>
              </a:solidFill>
              <a:latin typeface="Calibri"/>
              <a:ea typeface="Calibri"/>
              <a:cs typeface="Calibri"/>
              <a:sym typeface="Calibri"/>
            </a:endParaRPr>
          </a:p>
        </p:txBody>
      </p:sp>
      <p:sp>
        <p:nvSpPr>
          <p:cNvPr id="469" name="Google Shape;469;p53"/>
          <p:cNvSpPr/>
          <p:nvPr/>
        </p:nvSpPr>
        <p:spPr>
          <a:xfrm>
            <a:off x="739650" y="31492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3"/>
          <p:cNvSpPr/>
          <p:nvPr/>
        </p:nvSpPr>
        <p:spPr>
          <a:xfrm>
            <a:off x="8424700" y="31492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3"/>
          <p:cNvSpPr/>
          <p:nvPr/>
        </p:nvSpPr>
        <p:spPr>
          <a:xfrm>
            <a:off x="3847025" y="13430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2" name="Google Shape;472;p53"/>
          <p:cNvPicPr preferRelativeResize="0"/>
          <p:nvPr/>
        </p:nvPicPr>
        <p:blipFill rotWithShape="1">
          <a:blip r:embed="rId3">
            <a:alphaModFix/>
          </a:blip>
          <a:srcRect b="0" l="25601" r="27782" t="0"/>
          <a:stretch/>
        </p:blipFill>
        <p:spPr>
          <a:xfrm>
            <a:off x="5380637" y="4722625"/>
            <a:ext cx="1193089" cy="1580400"/>
          </a:xfrm>
          <a:prstGeom prst="rect">
            <a:avLst/>
          </a:prstGeom>
          <a:noFill/>
          <a:ln>
            <a:noFill/>
          </a:ln>
        </p:spPr>
      </p:pic>
      <p:pic>
        <p:nvPicPr>
          <p:cNvPr id="473" name="Google Shape;473;p53"/>
          <p:cNvPicPr preferRelativeResize="0"/>
          <p:nvPr/>
        </p:nvPicPr>
        <p:blipFill>
          <a:blip r:embed="rId4">
            <a:alphaModFix/>
          </a:blip>
          <a:stretch>
            <a:fillRect/>
          </a:stretch>
        </p:blipFill>
        <p:spPr>
          <a:xfrm>
            <a:off x="4425513" y="2193100"/>
            <a:ext cx="3036185" cy="2052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4"/>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e.g., Ethics and Copyright</a:t>
            </a:r>
            <a:endParaRPr>
              <a:solidFill>
                <a:srgbClr val="1C4587"/>
              </a:solidFill>
            </a:endParaRPr>
          </a:p>
          <a:p>
            <a:pPr indent="0" lvl="0" marL="0" marR="0" rtl="0" algn="ctr">
              <a:lnSpc>
                <a:spcPct val="90000"/>
              </a:lnSpc>
              <a:spcBef>
                <a:spcPts val="0"/>
              </a:spcBef>
              <a:spcAft>
                <a:spcPts val="0"/>
              </a:spcAft>
              <a:buClr>
                <a:schemeClr val="dk1"/>
              </a:buClr>
              <a:buSzPts val="2800"/>
              <a:buFont typeface="Calibri"/>
              <a:buNone/>
            </a:pPr>
            <a:r>
              <a:t/>
            </a:r>
            <a:endParaRPr b="1" sz="2800">
              <a:solidFill>
                <a:srgbClr val="1C4587"/>
              </a:solidFill>
              <a:latin typeface="Calibri"/>
              <a:ea typeface="Calibri"/>
              <a:cs typeface="Calibri"/>
              <a:sym typeface="Calibri"/>
            </a:endParaRPr>
          </a:p>
        </p:txBody>
      </p:sp>
      <p:pic>
        <p:nvPicPr>
          <p:cNvPr id="480" name="Google Shape;480;p54"/>
          <p:cNvPicPr preferRelativeResize="0"/>
          <p:nvPr/>
        </p:nvPicPr>
        <p:blipFill rotWithShape="1">
          <a:blip r:embed="rId3">
            <a:alphaModFix/>
          </a:blip>
          <a:srcRect b="0" l="0" r="0" t="0"/>
          <a:stretch/>
        </p:blipFill>
        <p:spPr>
          <a:xfrm>
            <a:off x="5526500" y="3873926"/>
            <a:ext cx="6367351" cy="2116650"/>
          </a:xfrm>
          <a:prstGeom prst="rect">
            <a:avLst/>
          </a:prstGeom>
          <a:noFill/>
          <a:ln>
            <a:noFill/>
          </a:ln>
        </p:spPr>
      </p:pic>
      <p:pic>
        <p:nvPicPr>
          <p:cNvPr id="481" name="Google Shape;481;p54"/>
          <p:cNvPicPr preferRelativeResize="0"/>
          <p:nvPr/>
        </p:nvPicPr>
        <p:blipFill>
          <a:blip r:embed="rId4">
            <a:alphaModFix/>
          </a:blip>
          <a:stretch>
            <a:fillRect/>
          </a:stretch>
        </p:blipFill>
        <p:spPr>
          <a:xfrm>
            <a:off x="455961" y="1229100"/>
            <a:ext cx="2066276" cy="1580400"/>
          </a:xfrm>
          <a:prstGeom prst="rect">
            <a:avLst/>
          </a:prstGeom>
          <a:noFill/>
          <a:ln>
            <a:noFill/>
          </a:ln>
        </p:spPr>
      </p:pic>
      <p:sp>
        <p:nvSpPr>
          <p:cNvPr id="482" name="Google Shape;482;p54"/>
          <p:cNvSpPr txBox="1"/>
          <p:nvPr/>
        </p:nvSpPr>
        <p:spPr>
          <a:xfrm>
            <a:off x="7436750" y="1152900"/>
            <a:ext cx="4457100" cy="16623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en-US" sz="3000">
                <a:solidFill>
                  <a:srgbClr val="0B5394"/>
                </a:solidFill>
                <a:latin typeface="Calibri"/>
                <a:ea typeface="Calibri"/>
                <a:cs typeface="Calibri"/>
                <a:sym typeface="Calibri"/>
              </a:rPr>
              <a:t>The plagiarized version was shared </a:t>
            </a:r>
            <a:endParaRPr b="1" sz="3000">
              <a:solidFill>
                <a:srgbClr val="0B5394"/>
              </a:solidFill>
              <a:latin typeface="Calibri"/>
              <a:ea typeface="Calibri"/>
              <a:cs typeface="Calibri"/>
              <a:sym typeface="Calibri"/>
            </a:endParaRPr>
          </a:p>
          <a:p>
            <a:pPr indent="0" lvl="0" marL="0" rtl="0" algn="ctr">
              <a:spcBef>
                <a:spcPts val="0"/>
              </a:spcBef>
              <a:spcAft>
                <a:spcPts val="0"/>
              </a:spcAft>
              <a:buNone/>
            </a:pPr>
            <a:r>
              <a:rPr b="1" lang="en-US" sz="3600">
                <a:solidFill>
                  <a:srgbClr val="ED7D31"/>
                </a:solidFill>
                <a:latin typeface="Calibri"/>
                <a:ea typeface="Calibri"/>
                <a:cs typeface="Calibri"/>
                <a:sym typeface="Calibri"/>
              </a:rPr>
              <a:t>over 29,000 times.</a:t>
            </a:r>
            <a:endParaRPr b="1" sz="3600">
              <a:solidFill>
                <a:srgbClr val="ED7D31"/>
              </a:solidFill>
              <a:latin typeface="Calibri"/>
              <a:ea typeface="Calibri"/>
              <a:cs typeface="Calibri"/>
              <a:sym typeface="Calibri"/>
            </a:endParaRPr>
          </a:p>
        </p:txBody>
      </p:sp>
      <p:sp>
        <p:nvSpPr>
          <p:cNvPr id="483" name="Google Shape;483;p54"/>
          <p:cNvSpPr txBox="1"/>
          <p:nvPr/>
        </p:nvSpPr>
        <p:spPr>
          <a:xfrm>
            <a:off x="2674625" y="1165050"/>
            <a:ext cx="4457100" cy="170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en-US" sz="3900">
                <a:solidFill>
                  <a:srgbClr val="ED7D31"/>
                </a:solidFill>
                <a:latin typeface="Calibri"/>
                <a:ea typeface="Calibri"/>
                <a:cs typeface="Calibri"/>
                <a:sym typeface="Calibri"/>
              </a:rPr>
              <a:t>Over 7300 people</a:t>
            </a:r>
            <a:r>
              <a:rPr b="1" lang="en-US" sz="3000">
                <a:solidFill>
                  <a:srgbClr val="44546A"/>
                </a:solidFill>
                <a:latin typeface="Calibri"/>
                <a:ea typeface="Calibri"/>
                <a:cs typeface="Calibri"/>
                <a:sym typeface="Calibri"/>
              </a:rPr>
              <a:t> </a:t>
            </a:r>
            <a:r>
              <a:rPr b="1" lang="en-US" sz="3000">
                <a:solidFill>
                  <a:srgbClr val="0B5394"/>
                </a:solidFill>
                <a:latin typeface="Calibri"/>
                <a:ea typeface="Calibri"/>
                <a:cs typeface="Calibri"/>
                <a:sym typeface="Calibri"/>
              </a:rPr>
              <a:t>commented on plagiarized versions of this story.</a:t>
            </a:r>
            <a:endParaRPr b="1" sz="3000">
              <a:solidFill>
                <a:srgbClr val="0B5394"/>
              </a:solidFill>
              <a:latin typeface="Calibri"/>
              <a:ea typeface="Calibri"/>
              <a:cs typeface="Calibri"/>
              <a:sym typeface="Calibri"/>
            </a:endParaRPr>
          </a:p>
        </p:txBody>
      </p:sp>
      <p:sp>
        <p:nvSpPr>
          <p:cNvPr id="484" name="Google Shape;484;p54"/>
          <p:cNvSpPr txBox="1"/>
          <p:nvPr/>
        </p:nvSpPr>
        <p:spPr>
          <a:xfrm>
            <a:off x="446050" y="3958675"/>
            <a:ext cx="4163100" cy="20319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Calibri"/>
                <a:ea typeface="Calibri"/>
                <a:cs typeface="Calibri"/>
                <a:sym typeface="Calibri"/>
              </a:rPr>
              <a:t>Nightbirde – millions of unauthorized views of her videos. People in multiple countries making money off of her life, gift, and death.</a:t>
            </a:r>
            <a:endParaRPr sz="2400">
              <a:latin typeface="Calibri"/>
              <a:ea typeface="Calibri"/>
              <a:cs typeface="Calibri"/>
              <a:sym typeface="Calibri"/>
            </a:endParaRPr>
          </a:p>
        </p:txBody>
      </p:sp>
      <p:sp>
        <p:nvSpPr>
          <p:cNvPr id="485" name="Google Shape;485;p54"/>
          <p:cNvSpPr txBox="1"/>
          <p:nvPr/>
        </p:nvSpPr>
        <p:spPr>
          <a:xfrm>
            <a:off x="568800" y="4989125"/>
            <a:ext cx="93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31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31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5"/>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Tracing sources </a:t>
            </a:r>
            <a:r>
              <a:rPr b="1" lang="en-US" sz="4400">
                <a:solidFill>
                  <a:srgbClr val="1C4587"/>
                </a:solidFill>
                <a:latin typeface="Calibri"/>
                <a:ea typeface="Calibri"/>
                <a:cs typeface="Calibri"/>
                <a:sym typeface="Calibri"/>
              </a:rPr>
              <a:t>connects to healthy democracy</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t/>
            </a:r>
            <a:endParaRPr b="1" sz="2800">
              <a:solidFill>
                <a:srgbClr val="1C4587"/>
              </a:solidFill>
              <a:latin typeface="Calibri"/>
              <a:ea typeface="Calibri"/>
              <a:cs typeface="Calibri"/>
              <a:sym typeface="Calibri"/>
            </a:endParaRPr>
          </a:p>
        </p:txBody>
      </p:sp>
      <p:sp>
        <p:nvSpPr>
          <p:cNvPr id="492" name="Google Shape;492;p55"/>
          <p:cNvSpPr txBox="1"/>
          <p:nvPr/>
        </p:nvSpPr>
        <p:spPr>
          <a:xfrm>
            <a:off x="568800" y="4989125"/>
            <a:ext cx="93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93" name="Google Shape;493;p55"/>
          <p:cNvSpPr txBox="1"/>
          <p:nvPr/>
        </p:nvSpPr>
        <p:spPr>
          <a:xfrm>
            <a:off x="1462600" y="2193900"/>
            <a:ext cx="93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494" name="Google Shape;494;p55"/>
          <p:cNvSpPr txBox="1"/>
          <p:nvPr/>
        </p:nvSpPr>
        <p:spPr>
          <a:xfrm>
            <a:off x="682550" y="1058125"/>
            <a:ext cx="10969500" cy="280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1C4587"/>
                </a:solidFill>
                <a:latin typeface="Calibri"/>
                <a:ea typeface="Calibri"/>
                <a:cs typeface="Calibri"/>
                <a:sym typeface="Calibri"/>
              </a:rPr>
              <a:t>Why does it matter to know the source, </a:t>
            </a:r>
            <a:endParaRPr sz="3000">
              <a:solidFill>
                <a:srgbClr val="1C4587"/>
              </a:solidFill>
              <a:latin typeface="Calibri"/>
              <a:ea typeface="Calibri"/>
              <a:cs typeface="Calibri"/>
              <a:sym typeface="Calibri"/>
            </a:endParaRPr>
          </a:p>
          <a:p>
            <a:pPr indent="0" lvl="0" marL="0" rtl="0" algn="ctr">
              <a:spcBef>
                <a:spcPts val="0"/>
              </a:spcBef>
              <a:spcAft>
                <a:spcPts val="0"/>
              </a:spcAft>
              <a:buNone/>
            </a:pPr>
            <a:r>
              <a:rPr lang="en-US" sz="3000">
                <a:solidFill>
                  <a:srgbClr val="1C4587"/>
                </a:solidFill>
                <a:latin typeface="Calibri"/>
                <a:ea typeface="Calibri"/>
                <a:cs typeface="Calibri"/>
                <a:sym typeface="Calibri"/>
              </a:rPr>
              <a:t>even of a silly or fun or inspiring story?</a:t>
            </a:r>
            <a:endParaRPr sz="3000">
              <a:solidFill>
                <a:srgbClr val="1C4587"/>
              </a:solidFill>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rPr lang="en-US" sz="2500">
                <a:latin typeface="Calibri"/>
                <a:ea typeface="Calibri"/>
                <a:cs typeface="Calibri"/>
                <a:sym typeface="Calibri"/>
              </a:rPr>
              <a:t>If we don't practice tracing sources, asking questions of content we encounter:</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We may be more susceptible to mis/disinformation</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We could be unwittingly helping people make money on plagiarized content</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We could be unwittingly sharing legally protected content</a:t>
            </a:r>
            <a:endParaRPr sz="2500">
              <a:latin typeface="Calibri"/>
              <a:ea typeface="Calibri"/>
              <a:cs typeface="Calibri"/>
              <a:sym typeface="Calibri"/>
            </a:endParaRPr>
          </a:p>
        </p:txBody>
      </p:sp>
      <p:pic>
        <p:nvPicPr>
          <p:cNvPr id="495" name="Google Shape;495;p55"/>
          <p:cNvPicPr preferRelativeResize="0"/>
          <p:nvPr/>
        </p:nvPicPr>
        <p:blipFill rotWithShape="1">
          <a:blip r:embed="rId3">
            <a:alphaModFix/>
          </a:blip>
          <a:srcRect b="12857" l="16920" r="20292" t="10835"/>
          <a:stretch/>
        </p:blipFill>
        <p:spPr>
          <a:xfrm>
            <a:off x="7601575" y="4271875"/>
            <a:ext cx="3591500" cy="2455000"/>
          </a:xfrm>
          <a:prstGeom prst="rect">
            <a:avLst/>
          </a:prstGeom>
          <a:noFill/>
          <a:ln>
            <a:noFill/>
          </a:ln>
        </p:spPr>
      </p:pic>
      <p:pic>
        <p:nvPicPr>
          <p:cNvPr id="496" name="Google Shape;496;p55"/>
          <p:cNvPicPr preferRelativeResize="0"/>
          <p:nvPr/>
        </p:nvPicPr>
        <p:blipFill rotWithShape="1">
          <a:blip r:embed="rId4">
            <a:alphaModFix/>
          </a:blip>
          <a:srcRect b="28573" l="17727" r="17760" t="26540"/>
          <a:stretch/>
        </p:blipFill>
        <p:spPr>
          <a:xfrm>
            <a:off x="499800" y="4271875"/>
            <a:ext cx="6272952" cy="2455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e.g., Privacy</a:t>
            </a:r>
            <a:endParaRPr>
              <a:solidFill>
                <a:srgbClr val="1C4587"/>
              </a:solidFill>
            </a:endParaRPr>
          </a:p>
          <a:p>
            <a:pPr indent="0" lvl="0" marL="0" marR="0" rtl="0" algn="ctr">
              <a:lnSpc>
                <a:spcPct val="90000"/>
              </a:lnSpc>
              <a:spcBef>
                <a:spcPts val="0"/>
              </a:spcBef>
              <a:spcAft>
                <a:spcPts val="0"/>
              </a:spcAft>
              <a:buClr>
                <a:schemeClr val="dk1"/>
              </a:buClr>
              <a:buSzPts val="2800"/>
              <a:buFont typeface="Calibri"/>
              <a:buNone/>
            </a:pPr>
            <a:r>
              <a:t/>
            </a:r>
            <a:endParaRPr b="1" sz="2800">
              <a:solidFill>
                <a:srgbClr val="1C4587"/>
              </a:solidFill>
              <a:latin typeface="Calibri"/>
              <a:ea typeface="Calibri"/>
              <a:cs typeface="Calibri"/>
              <a:sym typeface="Calibri"/>
            </a:endParaRPr>
          </a:p>
        </p:txBody>
      </p:sp>
      <p:pic>
        <p:nvPicPr>
          <p:cNvPr id="503" name="Google Shape;503;p56"/>
          <p:cNvPicPr preferRelativeResize="0"/>
          <p:nvPr/>
        </p:nvPicPr>
        <p:blipFill rotWithShape="1">
          <a:blip r:embed="rId3">
            <a:alphaModFix/>
          </a:blip>
          <a:srcRect b="0" l="0" r="0" t="0"/>
          <a:stretch/>
        </p:blipFill>
        <p:spPr>
          <a:xfrm>
            <a:off x="2417529" y="2200625"/>
            <a:ext cx="7356934" cy="4345900"/>
          </a:xfrm>
          <a:prstGeom prst="rect">
            <a:avLst/>
          </a:prstGeom>
          <a:noFill/>
          <a:ln>
            <a:noFill/>
          </a:ln>
        </p:spPr>
      </p:pic>
      <p:sp>
        <p:nvSpPr>
          <p:cNvPr id="504" name="Google Shape;504;p56"/>
          <p:cNvSpPr txBox="1"/>
          <p:nvPr/>
        </p:nvSpPr>
        <p:spPr>
          <a:xfrm>
            <a:off x="942575" y="1017200"/>
            <a:ext cx="10124400" cy="9234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We've included several resources to help you consider how you would like to navigate the tensions - the greased humps – around privacy</a:t>
            </a:r>
            <a:endParaRPr sz="2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7"/>
          <p:cNvSpPr txBox="1"/>
          <p:nvPr/>
        </p:nvSpPr>
        <p:spPr>
          <a:xfrm>
            <a:off x="838200" y="59337"/>
            <a:ext cx="10515600" cy="9786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e.g., </a:t>
            </a:r>
            <a:r>
              <a:rPr b="1" lang="en-US" sz="4400">
                <a:solidFill>
                  <a:srgbClr val="1C4587"/>
                </a:solidFill>
                <a:latin typeface="Calibri"/>
                <a:ea typeface="Calibri"/>
                <a:cs typeface="Calibri"/>
                <a:sym typeface="Calibri"/>
              </a:rPr>
              <a:t>Privacy: Helping children </a:t>
            </a:r>
            <a:r>
              <a:rPr b="1" lang="en-US" sz="4400">
                <a:solidFill>
                  <a:srgbClr val="073763"/>
                </a:solidFill>
                <a:latin typeface="Calibri"/>
                <a:ea typeface="Calibri"/>
                <a:cs typeface="Calibri"/>
                <a:sym typeface="Calibri"/>
              </a:rPr>
              <a:t>understand</a:t>
            </a:r>
            <a:endParaRPr b="1" sz="4400">
              <a:solidFill>
                <a:srgbClr val="073763"/>
              </a:solidFill>
              <a:latin typeface="Calibri"/>
              <a:ea typeface="Calibri"/>
              <a:cs typeface="Calibri"/>
              <a:sym typeface="Calibri"/>
            </a:endParaRPr>
          </a:p>
        </p:txBody>
      </p:sp>
      <p:pic>
        <p:nvPicPr>
          <p:cNvPr id="511" name="Google Shape;511;p57"/>
          <p:cNvPicPr preferRelativeResize="0"/>
          <p:nvPr/>
        </p:nvPicPr>
        <p:blipFill rotWithShape="1">
          <a:blip r:embed="rId3">
            <a:alphaModFix/>
          </a:blip>
          <a:srcRect b="0" l="0" r="0" t="0"/>
          <a:stretch/>
        </p:blipFill>
        <p:spPr>
          <a:xfrm>
            <a:off x="838200" y="951471"/>
            <a:ext cx="10058400" cy="5710637"/>
          </a:xfrm>
          <a:prstGeom prst="rect">
            <a:avLst/>
          </a:prstGeom>
          <a:noFill/>
          <a:ln>
            <a:noFill/>
          </a:ln>
        </p:spPr>
      </p:pic>
      <p:pic>
        <p:nvPicPr>
          <p:cNvPr id="512" name="Google Shape;512;p57"/>
          <p:cNvPicPr preferRelativeResize="0"/>
          <p:nvPr/>
        </p:nvPicPr>
        <p:blipFill rotWithShape="1">
          <a:blip r:embed="rId4">
            <a:alphaModFix/>
          </a:blip>
          <a:srcRect b="9188" l="11948" r="15723" t="15002"/>
          <a:stretch/>
        </p:blipFill>
        <p:spPr>
          <a:xfrm>
            <a:off x="10896612" y="1167354"/>
            <a:ext cx="1178674" cy="10390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838200" y="603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162" name="Google Shape;162;p22"/>
          <p:cNvPicPr preferRelativeResize="0"/>
          <p:nvPr/>
        </p:nvPicPr>
        <p:blipFill rotWithShape="1">
          <a:blip r:embed="rId3">
            <a:alphaModFix/>
          </a:blip>
          <a:srcRect b="0" l="0" r="0" t="0"/>
          <a:stretch/>
        </p:blipFill>
        <p:spPr>
          <a:xfrm>
            <a:off x="8921875" y="365113"/>
            <a:ext cx="3086751" cy="2301525"/>
          </a:xfrm>
          <a:prstGeom prst="rect">
            <a:avLst/>
          </a:prstGeom>
          <a:noFill/>
          <a:ln>
            <a:noFill/>
          </a:ln>
        </p:spPr>
      </p:pic>
      <p:sp>
        <p:nvSpPr>
          <p:cNvPr id="163" name="Google Shape;163;p22"/>
          <p:cNvSpPr txBox="1"/>
          <p:nvPr>
            <p:ph idx="1" type="body"/>
          </p:nvPr>
        </p:nvSpPr>
        <p:spPr>
          <a:xfrm>
            <a:off x="410425" y="1574700"/>
            <a:ext cx="8194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Challenge - Survey ?s and/or Activities</a:t>
            </a:r>
            <a:endParaRPr b="1" sz="3600">
              <a:solidFill>
                <a:schemeClr val="accent2"/>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Check-in </a:t>
            </a:r>
            <a:endParaRPr b="1"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  </a:t>
            </a:r>
            <a:endParaRPr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Connection/Discussion</a:t>
            </a:r>
            <a:endParaRPr sz="3600">
              <a:solidFill>
                <a:srgbClr val="D9D9D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8"/>
          <p:cNvSpPr txBox="1"/>
          <p:nvPr/>
        </p:nvSpPr>
        <p:spPr>
          <a:xfrm>
            <a:off x="319325" y="-16875"/>
            <a:ext cx="11553300" cy="9786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e.g., </a:t>
            </a:r>
            <a:r>
              <a:rPr b="1" lang="en-US" sz="4400">
                <a:solidFill>
                  <a:srgbClr val="1C4587"/>
                </a:solidFill>
                <a:latin typeface="Calibri"/>
                <a:ea typeface="Calibri"/>
                <a:cs typeface="Calibri"/>
                <a:sym typeface="Calibri"/>
              </a:rPr>
              <a:t>(Grand)Parental Privacy &amp; Digital Footprint PAQs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34991"/>
              <a:buFont typeface="Calibri"/>
              <a:buNone/>
            </a:pPr>
            <a:r>
              <a:rPr lang="en-US" sz="3259">
                <a:solidFill>
                  <a:srgbClr val="1C4587"/>
                </a:solidFill>
                <a:latin typeface="Calibri"/>
                <a:ea typeface="Calibri"/>
                <a:cs typeface="Calibri"/>
                <a:sym typeface="Calibri"/>
              </a:rPr>
              <a:t>(Potential Downsides to Digital Scrapbooking)</a:t>
            </a:r>
            <a:endParaRPr sz="3259">
              <a:solidFill>
                <a:srgbClr val="1C4587"/>
              </a:solidFill>
              <a:latin typeface="Calibri"/>
              <a:ea typeface="Calibri"/>
              <a:cs typeface="Calibri"/>
              <a:sym typeface="Calibri"/>
            </a:endParaRPr>
          </a:p>
        </p:txBody>
      </p:sp>
      <p:sp>
        <p:nvSpPr>
          <p:cNvPr id="519" name="Google Shape;519;p58"/>
          <p:cNvSpPr txBox="1"/>
          <p:nvPr/>
        </p:nvSpPr>
        <p:spPr>
          <a:xfrm>
            <a:off x="319314" y="961768"/>
            <a:ext cx="11553300" cy="5725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Examples of PAQs, things to think about, before posting pictures of children and grandchildren online:</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Do you want to be creating their digital footprint for them?</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Is this something that could embarrass the child later, or put them at risk for bullying? </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Once something is shared, you have to assume it is no longer private. Are you okay with this possibly being shared or used by others? </a:t>
            </a:r>
            <a:r>
              <a:rPr b="0" i="1" lang="en-US" sz="2400" u="none" cap="none" strike="noStrike">
                <a:solidFill>
                  <a:schemeClr val="dk1"/>
                </a:solidFill>
                <a:latin typeface="Calibri"/>
                <a:ea typeface="Calibri"/>
                <a:cs typeface="Calibri"/>
                <a:sym typeface="Calibri"/>
              </a:rPr>
              <a:t>Research privacy for children and concepts like digital kidnapping (identity theft of children) for more info.</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Is there any identifying information in the photo/information that could indicate where you live, where your child goes to school, etc? [Is GPS off on your device? Do you know how to strip metadata (EXIF data) from photos?]</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Do you want marketers to use what you share about your family to market to you and your connections? </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Have you asked the child(ren) how they feel about it? Think of parallels to body autonomy (“it’s okay to say no if you don’t want to be touched, hugged, kissed”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59"/>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e.g., </a:t>
            </a:r>
            <a:r>
              <a:rPr b="1" lang="en-US" sz="4200">
                <a:solidFill>
                  <a:srgbClr val="1C4587"/>
                </a:solidFill>
                <a:latin typeface="Calibri"/>
                <a:ea typeface="Calibri"/>
                <a:cs typeface="Calibri"/>
                <a:sym typeface="Calibri"/>
              </a:rPr>
              <a:t>Avoiding filter bubbles and biased silos</a:t>
            </a:r>
            <a:endParaRPr b="1" sz="4200">
              <a:solidFill>
                <a:srgbClr val="1C4587"/>
              </a:solidFill>
              <a:latin typeface="Calibri"/>
              <a:ea typeface="Calibri"/>
              <a:cs typeface="Calibri"/>
              <a:sym typeface="Calibri"/>
            </a:endParaRPr>
          </a:p>
        </p:txBody>
      </p:sp>
      <p:pic>
        <p:nvPicPr>
          <p:cNvPr id="526" name="Google Shape;526;p59"/>
          <p:cNvPicPr preferRelativeResize="0"/>
          <p:nvPr/>
        </p:nvPicPr>
        <p:blipFill rotWithShape="1">
          <a:blip r:embed="rId3">
            <a:alphaModFix/>
          </a:blip>
          <a:srcRect b="0" l="0" r="0" t="0"/>
          <a:stretch/>
        </p:blipFill>
        <p:spPr>
          <a:xfrm>
            <a:off x="6224814" y="2422244"/>
            <a:ext cx="4838700" cy="3238500"/>
          </a:xfrm>
          <a:prstGeom prst="rect">
            <a:avLst/>
          </a:prstGeom>
          <a:noFill/>
          <a:ln>
            <a:noFill/>
          </a:ln>
        </p:spPr>
      </p:pic>
      <p:pic>
        <p:nvPicPr>
          <p:cNvPr id="527" name="Google Shape;527;p59"/>
          <p:cNvPicPr preferRelativeResize="0"/>
          <p:nvPr/>
        </p:nvPicPr>
        <p:blipFill rotWithShape="1">
          <a:blip r:embed="rId4">
            <a:alphaModFix/>
          </a:blip>
          <a:srcRect b="0" l="0" r="0" t="0"/>
          <a:stretch/>
        </p:blipFill>
        <p:spPr>
          <a:xfrm>
            <a:off x="1694543" y="1908974"/>
            <a:ext cx="3347357" cy="426503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60"/>
          <p:cNvPicPr preferRelativeResize="0"/>
          <p:nvPr/>
        </p:nvPicPr>
        <p:blipFill>
          <a:blip r:embed="rId3">
            <a:alphaModFix/>
          </a:blip>
          <a:stretch>
            <a:fillRect/>
          </a:stretch>
        </p:blipFill>
        <p:spPr>
          <a:xfrm flipH="1">
            <a:off x="1011050" y="919950"/>
            <a:ext cx="3435475" cy="3422798"/>
          </a:xfrm>
          <a:prstGeom prst="rect">
            <a:avLst/>
          </a:prstGeom>
          <a:noFill/>
          <a:ln>
            <a:noFill/>
          </a:ln>
        </p:spPr>
      </p:pic>
      <p:pic>
        <p:nvPicPr>
          <p:cNvPr id="534" name="Google Shape;534;p60"/>
          <p:cNvPicPr preferRelativeResize="0"/>
          <p:nvPr/>
        </p:nvPicPr>
        <p:blipFill>
          <a:blip r:embed="rId4">
            <a:alphaModFix/>
          </a:blip>
          <a:stretch>
            <a:fillRect/>
          </a:stretch>
        </p:blipFill>
        <p:spPr>
          <a:xfrm>
            <a:off x="6085750" y="1347400"/>
            <a:ext cx="4629150" cy="5048250"/>
          </a:xfrm>
          <a:prstGeom prst="rect">
            <a:avLst/>
          </a:prstGeom>
          <a:noFill/>
          <a:ln>
            <a:noFill/>
          </a:ln>
        </p:spPr>
      </p:pic>
      <p:sp>
        <p:nvSpPr>
          <p:cNvPr id="535" name="Google Shape;535;p60"/>
          <p:cNvSpPr txBox="1"/>
          <p:nvPr/>
        </p:nvSpPr>
        <p:spPr>
          <a:xfrm>
            <a:off x="838200" y="59337"/>
            <a:ext cx="10515600" cy="9786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Let's go back to the driving metaphor…</a:t>
            </a:r>
            <a:endParaRPr b="1" sz="4400">
              <a:solidFill>
                <a:srgbClr val="073763"/>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61"/>
          <p:cNvPicPr preferRelativeResize="0"/>
          <p:nvPr/>
        </p:nvPicPr>
        <p:blipFill>
          <a:blip r:embed="rId3">
            <a:alphaModFix/>
          </a:blip>
          <a:stretch>
            <a:fillRect/>
          </a:stretch>
        </p:blipFill>
        <p:spPr>
          <a:xfrm flipH="1">
            <a:off x="858650" y="691350"/>
            <a:ext cx="3435475" cy="3422798"/>
          </a:xfrm>
          <a:prstGeom prst="rect">
            <a:avLst/>
          </a:prstGeom>
          <a:noFill/>
          <a:ln>
            <a:noFill/>
          </a:ln>
        </p:spPr>
      </p:pic>
      <p:pic>
        <p:nvPicPr>
          <p:cNvPr id="542" name="Google Shape;542;p61"/>
          <p:cNvPicPr preferRelativeResize="0"/>
          <p:nvPr/>
        </p:nvPicPr>
        <p:blipFill>
          <a:blip r:embed="rId4">
            <a:alphaModFix/>
          </a:blip>
          <a:stretch>
            <a:fillRect/>
          </a:stretch>
        </p:blipFill>
        <p:spPr>
          <a:xfrm>
            <a:off x="5375775" y="394000"/>
            <a:ext cx="4711451" cy="624114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62"/>
          <p:cNvPicPr preferRelativeResize="0"/>
          <p:nvPr/>
        </p:nvPicPr>
        <p:blipFill>
          <a:blip r:embed="rId3">
            <a:alphaModFix/>
          </a:blip>
          <a:stretch>
            <a:fillRect/>
          </a:stretch>
        </p:blipFill>
        <p:spPr>
          <a:xfrm>
            <a:off x="2632850" y="876300"/>
            <a:ext cx="8896350" cy="5105400"/>
          </a:xfrm>
          <a:prstGeom prst="rect">
            <a:avLst/>
          </a:prstGeom>
          <a:noFill/>
          <a:ln>
            <a:noFill/>
          </a:ln>
        </p:spPr>
      </p:pic>
      <p:pic>
        <p:nvPicPr>
          <p:cNvPr id="549" name="Google Shape;549;p62"/>
          <p:cNvPicPr preferRelativeResize="0"/>
          <p:nvPr/>
        </p:nvPicPr>
        <p:blipFill>
          <a:blip r:embed="rId4">
            <a:alphaModFix/>
          </a:blip>
          <a:stretch>
            <a:fillRect/>
          </a:stretch>
        </p:blipFill>
        <p:spPr>
          <a:xfrm flipH="1">
            <a:off x="278775" y="978524"/>
            <a:ext cx="2175375" cy="21673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63"/>
          <p:cNvPicPr preferRelativeResize="0"/>
          <p:nvPr/>
        </p:nvPicPr>
        <p:blipFill>
          <a:blip r:embed="rId3">
            <a:alphaModFix/>
          </a:blip>
          <a:stretch>
            <a:fillRect/>
          </a:stretch>
        </p:blipFill>
        <p:spPr>
          <a:xfrm flipH="1">
            <a:off x="1087250" y="691350"/>
            <a:ext cx="3435475" cy="3422798"/>
          </a:xfrm>
          <a:prstGeom prst="rect">
            <a:avLst/>
          </a:prstGeom>
          <a:noFill/>
          <a:ln>
            <a:noFill/>
          </a:ln>
        </p:spPr>
      </p:pic>
      <p:pic>
        <p:nvPicPr>
          <p:cNvPr id="556" name="Google Shape;556;p63"/>
          <p:cNvPicPr preferRelativeResize="0"/>
          <p:nvPr/>
        </p:nvPicPr>
        <p:blipFill>
          <a:blip r:embed="rId4">
            <a:alphaModFix/>
          </a:blip>
          <a:stretch>
            <a:fillRect/>
          </a:stretch>
        </p:blipFill>
        <p:spPr>
          <a:xfrm>
            <a:off x="6386825" y="464450"/>
            <a:ext cx="4711451" cy="6241143"/>
          </a:xfrm>
          <a:prstGeom prst="rect">
            <a:avLst/>
          </a:prstGeom>
          <a:noFill/>
          <a:ln>
            <a:noFill/>
          </a:ln>
        </p:spPr>
      </p:pic>
      <p:sp>
        <p:nvSpPr>
          <p:cNvPr id="557" name="Google Shape;557;p63"/>
          <p:cNvSpPr txBox="1"/>
          <p:nvPr/>
        </p:nvSpPr>
        <p:spPr>
          <a:xfrm>
            <a:off x="600300" y="4404750"/>
            <a:ext cx="5315400" cy="1616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100">
                <a:solidFill>
                  <a:srgbClr val="1C4587"/>
                </a:solidFill>
                <a:latin typeface="Calibri"/>
                <a:ea typeface="Calibri"/>
                <a:cs typeface="Calibri"/>
                <a:sym typeface="Calibri"/>
              </a:rPr>
              <a:t>Other (internal and external) stimuli can make merging into traffic more stressful</a:t>
            </a:r>
            <a:endParaRPr sz="31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4"/>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64" name="Google Shape;564;p64"/>
          <p:cNvPicPr preferRelativeResize="0"/>
          <p:nvPr/>
        </p:nvPicPr>
        <p:blipFill>
          <a:blip r:embed="rId3">
            <a:alphaModFix/>
          </a:blip>
          <a:stretch>
            <a:fillRect/>
          </a:stretch>
        </p:blipFill>
        <p:spPr>
          <a:xfrm>
            <a:off x="2298950" y="1233220"/>
            <a:ext cx="7594080" cy="4933380"/>
          </a:xfrm>
          <a:prstGeom prst="rect">
            <a:avLst/>
          </a:prstGeom>
          <a:noFill/>
          <a:ln>
            <a:noFill/>
          </a:ln>
        </p:spPr>
      </p:pic>
      <p:sp>
        <p:nvSpPr>
          <p:cNvPr id="565" name="Google Shape;565;p64"/>
          <p:cNvSpPr txBox="1"/>
          <p:nvPr/>
        </p:nvSpPr>
        <p:spPr>
          <a:xfrm>
            <a:off x="408875" y="148925"/>
            <a:ext cx="115602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rgbClr val="1C4587"/>
                </a:solidFill>
                <a:latin typeface="Calibri"/>
                <a:ea typeface="Calibri"/>
                <a:cs typeface="Calibri"/>
                <a:sym typeface="Calibri"/>
              </a:rPr>
              <a:t>And then we add high-octane political battles to the mix!</a:t>
            </a:r>
            <a:endParaRPr b="1" sz="3500">
              <a:solidFill>
                <a:srgbClr val="1C4587"/>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65"/>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572" name="Google Shape;572;p65"/>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pic>
        <p:nvPicPr>
          <p:cNvPr id="573" name="Google Shape;573;p65"/>
          <p:cNvPicPr preferRelativeResize="0"/>
          <p:nvPr/>
        </p:nvPicPr>
        <p:blipFill rotWithShape="1">
          <a:blip r:embed="rId4">
            <a:alphaModFix amt="11000"/>
          </a:blip>
          <a:srcRect b="3703" l="0" r="0" t="3703"/>
          <a:stretch/>
        </p:blipFill>
        <p:spPr>
          <a:xfrm flipH="1">
            <a:off x="2732100" y="3627800"/>
            <a:ext cx="2061525" cy="2455575"/>
          </a:xfrm>
          <a:prstGeom prst="rect">
            <a:avLst/>
          </a:prstGeom>
          <a:noFill/>
          <a:ln>
            <a:noFill/>
          </a:ln>
        </p:spPr>
      </p:pic>
      <p:pic>
        <p:nvPicPr>
          <p:cNvPr id="574" name="Google Shape;574;p65"/>
          <p:cNvPicPr preferRelativeResize="0"/>
          <p:nvPr/>
        </p:nvPicPr>
        <p:blipFill>
          <a:blip r:embed="rId5">
            <a:alphaModFix amt="10000"/>
          </a:blip>
          <a:stretch>
            <a:fillRect/>
          </a:stretch>
        </p:blipFill>
        <p:spPr>
          <a:xfrm flipH="1">
            <a:off x="7440450" y="553302"/>
            <a:ext cx="2061525" cy="2599748"/>
          </a:xfrm>
          <a:prstGeom prst="rect">
            <a:avLst/>
          </a:prstGeom>
          <a:noFill/>
          <a:ln>
            <a:noFill/>
          </a:ln>
        </p:spPr>
      </p:pic>
      <p:sp>
        <p:nvSpPr>
          <p:cNvPr id="575" name="Google Shape;575;p65"/>
          <p:cNvSpPr/>
          <p:nvPr/>
        </p:nvSpPr>
        <p:spPr>
          <a:xfrm>
            <a:off x="537029" y="3008084"/>
            <a:ext cx="11045400" cy="754800"/>
          </a:xfrm>
          <a:prstGeom prst="leftRightArrow">
            <a:avLst>
              <a:gd fmla="val 50000" name="adj1"/>
              <a:gd fmla="val 50000" name="adj2"/>
            </a:avLst>
          </a:prstGeom>
          <a:solidFill>
            <a:srgbClr val="CF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76" name="Google Shape;576;p65"/>
          <p:cNvPicPr preferRelativeResize="0"/>
          <p:nvPr/>
        </p:nvPicPr>
        <p:blipFill>
          <a:blip r:embed="rId6">
            <a:alphaModFix/>
          </a:blip>
          <a:stretch>
            <a:fillRect/>
          </a:stretch>
        </p:blipFill>
        <p:spPr>
          <a:xfrm>
            <a:off x="10410226" y="4131385"/>
            <a:ext cx="1400800" cy="2210452"/>
          </a:xfrm>
          <a:prstGeom prst="rect">
            <a:avLst/>
          </a:prstGeom>
          <a:noFill/>
          <a:ln>
            <a:noFill/>
          </a:ln>
        </p:spPr>
      </p:pic>
      <p:pic>
        <p:nvPicPr>
          <p:cNvPr id="577" name="Google Shape;577;p65"/>
          <p:cNvPicPr preferRelativeResize="0"/>
          <p:nvPr/>
        </p:nvPicPr>
        <p:blipFill>
          <a:blip r:embed="rId7">
            <a:alphaModFix/>
          </a:blip>
          <a:stretch>
            <a:fillRect/>
          </a:stretch>
        </p:blipFill>
        <p:spPr>
          <a:xfrm>
            <a:off x="127675" y="942600"/>
            <a:ext cx="1529350" cy="2210450"/>
          </a:xfrm>
          <a:prstGeom prst="rect">
            <a:avLst/>
          </a:prstGeom>
          <a:noFill/>
          <a:ln>
            <a:noFill/>
          </a:ln>
        </p:spPr>
      </p:pic>
      <p:sp>
        <p:nvSpPr>
          <p:cNvPr id="578" name="Google Shape;578;p65"/>
          <p:cNvSpPr txBox="1"/>
          <p:nvPr/>
        </p:nvSpPr>
        <p:spPr>
          <a:xfrm>
            <a:off x="276350" y="-241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sp>
        <p:nvSpPr>
          <p:cNvPr id="579" name="Google Shape;579;p65"/>
          <p:cNvSpPr txBox="1"/>
          <p:nvPr/>
        </p:nvSpPr>
        <p:spPr>
          <a:xfrm>
            <a:off x="10568675" y="31604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sp>
        <p:nvSpPr>
          <p:cNvPr id="580" name="Google Shape;580;p65"/>
          <p:cNvSpPr txBox="1"/>
          <p:nvPr/>
        </p:nvSpPr>
        <p:spPr>
          <a:xfrm>
            <a:off x="1877125" y="1263300"/>
            <a:ext cx="8301000" cy="39405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latin typeface="Calibri"/>
                <a:ea typeface="Calibri"/>
                <a:cs typeface="Calibri"/>
                <a:sym typeface="Calibri"/>
              </a:rPr>
              <a:t>When we treat </a:t>
            </a:r>
            <a:endParaRPr b="1" sz="3100">
              <a:latin typeface="Calibri"/>
              <a:ea typeface="Calibri"/>
              <a:cs typeface="Calibri"/>
              <a:sym typeface="Calibri"/>
            </a:endParaRPr>
          </a:p>
          <a:p>
            <a:pPr indent="0" lvl="0" marL="0" rtl="0" algn="ctr">
              <a:spcBef>
                <a:spcPts val="0"/>
              </a:spcBef>
              <a:spcAft>
                <a:spcPts val="0"/>
              </a:spcAft>
              <a:buNone/>
            </a:pPr>
            <a:r>
              <a:rPr b="1" i="1" lang="en-US" sz="4200">
                <a:latin typeface="Calibri"/>
                <a:ea typeface="Calibri"/>
                <a:cs typeface="Calibri"/>
                <a:sym typeface="Calibri"/>
              </a:rPr>
              <a:t>individual hot-button topics</a:t>
            </a:r>
            <a:r>
              <a:rPr b="1" lang="en-US" sz="4200">
                <a:latin typeface="Calibri"/>
                <a:ea typeface="Calibri"/>
                <a:cs typeface="Calibri"/>
                <a:sym typeface="Calibri"/>
              </a:rPr>
              <a:t> </a:t>
            </a:r>
            <a:endParaRPr b="1" sz="4200">
              <a:latin typeface="Calibri"/>
              <a:ea typeface="Calibri"/>
              <a:cs typeface="Calibri"/>
              <a:sym typeface="Calibri"/>
            </a:endParaRPr>
          </a:p>
          <a:p>
            <a:pPr indent="0" lvl="0" marL="0" rtl="0" algn="ctr">
              <a:spcBef>
                <a:spcPts val="0"/>
              </a:spcBef>
              <a:spcAft>
                <a:spcPts val="0"/>
              </a:spcAft>
              <a:buNone/>
            </a:pPr>
            <a:r>
              <a:rPr b="1" lang="en-US" sz="2800">
                <a:latin typeface="Calibri"/>
                <a:ea typeface="Calibri"/>
                <a:cs typeface="Calibri"/>
                <a:sym typeface="Calibri"/>
              </a:rPr>
              <a:t>as if they are</a:t>
            </a:r>
            <a:r>
              <a:rPr b="1" lang="en-US" sz="4200">
                <a:latin typeface="Calibri"/>
                <a:ea typeface="Calibri"/>
                <a:cs typeface="Calibri"/>
                <a:sym typeface="Calibri"/>
              </a:rPr>
              <a:t> </a:t>
            </a:r>
            <a:endParaRPr b="1" sz="4200">
              <a:latin typeface="Calibri"/>
              <a:ea typeface="Calibri"/>
              <a:cs typeface="Calibri"/>
              <a:sym typeface="Calibri"/>
            </a:endParaRPr>
          </a:p>
          <a:p>
            <a:pPr indent="0" lvl="0" marL="0" rtl="0" algn="ctr">
              <a:spcBef>
                <a:spcPts val="0"/>
              </a:spcBef>
              <a:spcAft>
                <a:spcPts val="0"/>
              </a:spcAft>
              <a:buNone/>
            </a:pPr>
            <a:r>
              <a:rPr b="1" i="1" lang="en-US" sz="4200">
                <a:latin typeface="Calibri"/>
                <a:ea typeface="Calibri"/>
                <a:cs typeface="Calibri"/>
                <a:sym typeface="Calibri"/>
              </a:rPr>
              <a:t>core values</a:t>
            </a:r>
            <a:r>
              <a:rPr b="1" lang="en-US" sz="4200">
                <a:latin typeface="Calibri"/>
                <a:ea typeface="Calibri"/>
                <a:cs typeface="Calibri"/>
                <a:sym typeface="Calibri"/>
              </a:rPr>
              <a:t>, </a:t>
            </a:r>
            <a:endParaRPr b="1" sz="4200">
              <a:latin typeface="Calibri"/>
              <a:ea typeface="Calibri"/>
              <a:cs typeface="Calibri"/>
              <a:sym typeface="Calibri"/>
            </a:endParaRPr>
          </a:p>
          <a:p>
            <a:pPr indent="0" lvl="0" marL="0" rtl="0" algn="ctr">
              <a:spcBef>
                <a:spcPts val="0"/>
              </a:spcBef>
              <a:spcAft>
                <a:spcPts val="0"/>
              </a:spcAft>
              <a:buNone/>
            </a:pPr>
            <a:r>
              <a:rPr b="1" lang="en-US" sz="4500">
                <a:solidFill>
                  <a:srgbClr val="E3760B"/>
                </a:solidFill>
                <a:latin typeface="Calibri"/>
                <a:ea typeface="Calibri"/>
                <a:cs typeface="Calibri"/>
                <a:sym typeface="Calibri"/>
              </a:rPr>
              <a:t>we can get off center</a:t>
            </a:r>
            <a:endParaRPr b="1" sz="4500">
              <a:solidFill>
                <a:srgbClr val="E3760B"/>
              </a:solidFill>
              <a:latin typeface="Calibri"/>
              <a:ea typeface="Calibri"/>
              <a:cs typeface="Calibri"/>
              <a:sym typeface="Calibri"/>
            </a:endParaRPr>
          </a:p>
          <a:p>
            <a:pPr indent="0" lvl="0" marL="0" rtl="0" algn="ctr">
              <a:spcBef>
                <a:spcPts val="0"/>
              </a:spcBef>
              <a:spcAft>
                <a:spcPts val="0"/>
              </a:spcAft>
              <a:buNone/>
            </a:pPr>
            <a:r>
              <a:rPr b="1" i="1" lang="en-US" sz="4200">
                <a:latin typeface="Calibri"/>
                <a:ea typeface="Calibri"/>
                <a:cs typeface="Calibri"/>
                <a:sym typeface="Calibri"/>
              </a:rPr>
              <a:t>(and risk dehumanizing each other)</a:t>
            </a:r>
            <a:endParaRPr b="1" i="1" sz="4200">
              <a:latin typeface="Calibri"/>
              <a:ea typeface="Calibri"/>
              <a:cs typeface="Calibri"/>
              <a:sym typeface="Calibri"/>
            </a:endParaRPr>
          </a:p>
        </p:txBody>
      </p:sp>
      <p:pic>
        <p:nvPicPr>
          <p:cNvPr id="581" name="Google Shape;581;p65"/>
          <p:cNvPicPr preferRelativeResize="0"/>
          <p:nvPr/>
        </p:nvPicPr>
        <p:blipFill rotWithShape="1">
          <a:blip r:embed="rId8">
            <a:alphaModFix/>
          </a:blip>
          <a:srcRect b="29479" l="20255" r="22620" t="25166"/>
          <a:stretch/>
        </p:blipFill>
        <p:spPr>
          <a:xfrm>
            <a:off x="276350" y="797625"/>
            <a:ext cx="873600" cy="1015800"/>
          </a:xfrm>
          <a:prstGeom prst="rect">
            <a:avLst/>
          </a:prstGeom>
          <a:noFill/>
          <a:ln>
            <a:noFill/>
          </a:ln>
        </p:spPr>
      </p:pic>
      <p:pic>
        <p:nvPicPr>
          <p:cNvPr id="582" name="Google Shape;582;p65"/>
          <p:cNvPicPr preferRelativeResize="0"/>
          <p:nvPr/>
        </p:nvPicPr>
        <p:blipFill rotWithShape="1">
          <a:blip r:embed="rId8">
            <a:alphaModFix/>
          </a:blip>
          <a:srcRect b="29479" l="20255" r="22620" t="25166"/>
          <a:stretch/>
        </p:blipFill>
        <p:spPr>
          <a:xfrm>
            <a:off x="10568675" y="3978975"/>
            <a:ext cx="873600" cy="101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0"/>
                                        </p:tgtEl>
                                        <p:attrNameLst>
                                          <p:attrName>style.visibility</p:attrName>
                                        </p:attrNameLst>
                                      </p:cBhvr>
                                      <p:to>
                                        <p:strVal val="visible"/>
                                      </p:to>
                                    </p:set>
                                    <p:animEffect filter="fade" transition="in">
                                      <p:cBhvr>
                                        <p:cTn dur="10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6"/>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89" name="Google Shape;589;p66"/>
          <p:cNvPicPr preferRelativeResize="0"/>
          <p:nvPr/>
        </p:nvPicPr>
        <p:blipFill>
          <a:blip r:embed="rId3">
            <a:alphaModFix/>
          </a:blip>
          <a:stretch>
            <a:fillRect/>
          </a:stretch>
        </p:blipFill>
        <p:spPr>
          <a:xfrm>
            <a:off x="7829550" y="3463495"/>
            <a:ext cx="3848100" cy="2990850"/>
          </a:xfrm>
          <a:prstGeom prst="rect">
            <a:avLst/>
          </a:prstGeom>
          <a:noFill/>
          <a:ln>
            <a:noFill/>
          </a:ln>
        </p:spPr>
      </p:pic>
      <p:pic>
        <p:nvPicPr>
          <p:cNvPr id="590" name="Google Shape;590;p66"/>
          <p:cNvPicPr preferRelativeResize="0"/>
          <p:nvPr/>
        </p:nvPicPr>
        <p:blipFill>
          <a:blip r:embed="rId4">
            <a:alphaModFix/>
          </a:blip>
          <a:stretch>
            <a:fillRect/>
          </a:stretch>
        </p:blipFill>
        <p:spPr>
          <a:xfrm>
            <a:off x="294357" y="1071550"/>
            <a:ext cx="3926130" cy="2700325"/>
          </a:xfrm>
          <a:prstGeom prst="rect">
            <a:avLst/>
          </a:prstGeom>
          <a:noFill/>
          <a:ln>
            <a:noFill/>
          </a:ln>
        </p:spPr>
      </p:pic>
      <p:sp>
        <p:nvSpPr>
          <p:cNvPr id="591" name="Google Shape;591;p66"/>
          <p:cNvSpPr txBox="1"/>
          <p:nvPr/>
        </p:nvSpPr>
        <p:spPr>
          <a:xfrm>
            <a:off x="2016450" y="182250"/>
            <a:ext cx="81591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latin typeface="Calibri"/>
                <a:ea typeface="Calibri"/>
                <a:cs typeface="Calibri"/>
                <a:sym typeface="Calibri"/>
              </a:rPr>
              <a:t>It can all be a recipe for "road rage"</a:t>
            </a:r>
            <a:endParaRPr b="1" sz="3700">
              <a:solidFill>
                <a:srgbClr val="1C4587"/>
              </a:solidFill>
              <a:latin typeface="Calibri"/>
              <a:ea typeface="Calibri"/>
              <a:cs typeface="Calibri"/>
              <a:sym typeface="Calibri"/>
            </a:endParaRPr>
          </a:p>
        </p:txBody>
      </p:sp>
      <p:pic>
        <p:nvPicPr>
          <p:cNvPr id="592" name="Google Shape;592;p66"/>
          <p:cNvPicPr preferRelativeResize="0"/>
          <p:nvPr/>
        </p:nvPicPr>
        <p:blipFill>
          <a:blip r:embed="rId5">
            <a:alphaModFix/>
          </a:blip>
          <a:stretch>
            <a:fillRect/>
          </a:stretch>
        </p:blipFill>
        <p:spPr>
          <a:xfrm>
            <a:off x="640338" y="3999370"/>
            <a:ext cx="3234168" cy="2288680"/>
          </a:xfrm>
          <a:prstGeom prst="rect">
            <a:avLst/>
          </a:prstGeom>
          <a:noFill/>
          <a:ln>
            <a:noFill/>
          </a:ln>
        </p:spPr>
      </p:pic>
      <p:pic>
        <p:nvPicPr>
          <p:cNvPr id="593" name="Google Shape;593;p66"/>
          <p:cNvPicPr preferRelativeResize="0"/>
          <p:nvPr/>
        </p:nvPicPr>
        <p:blipFill>
          <a:blip r:embed="rId6">
            <a:alphaModFix/>
          </a:blip>
          <a:stretch>
            <a:fillRect/>
          </a:stretch>
        </p:blipFill>
        <p:spPr>
          <a:xfrm>
            <a:off x="4548638" y="1712875"/>
            <a:ext cx="2952750" cy="4324350"/>
          </a:xfrm>
          <a:prstGeom prst="rect">
            <a:avLst/>
          </a:prstGeom>
          <a:noFill/>
          <a:ln>
            <a:noFill/>
          </a:ln>
        </p:spPr>
      </p:pic>
      <p:pic>
        <p:nvPicPr>
          <p:cNvPr id="594" name="Google Shape;594;p66"/>
          <p:cNvPicPr preferRelativeResize="0"/>
          <p:nvPr/>
        </p:nvPicPr>
        <p:blipFill>
          <a:blip r:embed="rId7">
            <a:alphaModFix/>
          </a:blip>
          <a:stretch>
            <a:fillRect/>
          </a:stretch>
        </p:blipFill>
        <p:spPr>
          <a:xfrm>
            <a:off x="8088000" y="1071550"/>
            <a:ext cx="3331200" cy="22061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601" name="Google Shape;601;p67"/>
          <p:cNvSpPr txBox="1"/>
          <p:nvPr/>
        </p:nvSpPr>
        <p:spPr>
          <a:xfrm>
            <a:off x="1338150" y="148925"/>
            <a:ext cx="9032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1C4587"/>
                </a:solidFill>
                <a:latin typeface="Calibri"/>
                <a:ea typeface="Calibri"/>
                <a:cs typeface="Calibri"/>
                <a:sym typeface="Calibri"/>
              </a:rPr>
              <a:t>Driving under the influence hurts us all</a:t>
            </a:r>
            <a:endParaRPr b="1" sz="4000">
              <a:solidFill>
                <a:srgbClr val="1C4587"/>
              </a:solidFill>
              <a:latin typeface="Calibri"/>
              <a:ea typeface="Calibri"/>
              <a:cs typeface="Calibri"/>
              <a:sym typeface="Calibri"/>
            </a:endParaRPr>
          </a:p>
        </p:txBody>
      </p:sp>
      <p:pic>
        <p:nvPicPr>
          <p:cNvPr id="602" name="Google Shape;602;p67"/>
          <p:cNvPicPr preferRelativeResize="0"/>
          <p:nvPr/>
        </p:nvPicPr>
        <p:blipFill>
          <a:blip r:embed="rId3">
            <a:alphaModFix/>
          </a:blip>
          <a:stretch>
            <a:fillRect/>
          </a:stretch>
        </p:blipFill>
        <p:spPr>
          <a:xfrm>
            <a:off x="2624250" y="1512045"/>
            <a:ext cx="7119054" cy="49333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3"/>
          <p:cNvPicPr preferRelativeResize="0"/>
          <p:nvPr/>
        </p:nvPicPr>
        <p:blipFill rotWithShape="1">
          <a:blip r:embed="rId3">
            <a:alphaModFix/>
          </a:blip>
          <a:srcRect b="0" l="0" r="0" t="0"/>
          <a:stretch/>
        </p:blipFill>
        <p:spPr>
          <a:xfrm>
            <a:off x="2674442" y="4838530"/>
            <a:ext cx="6134798" cy="1053927"/>
          </a:xfrm>
          <a:prstGeom prst="rect">
            <a:avLst/>
          </a:prstGeom>
          <a:noFill/>
          <a:ln>
            <a:noFill/>
          </a:ln>
        </p:spPr>
      </p:pic>
      <p:pic>
        <p:nvPicPr>
          <p:cNvPr id="170" name="Google Shape;170;p23"/>
          <p:cNvPicPr preferRelativeResize="0"/>
          <p:nvPr/>
        </p:nvPicPr>
        <p:blipFill rotWithShape="1">
          <a:blip r:embed="rId4">
            <a:alphaModFix/>
          </a:blip>
          <a:srcRect b="0" l="0" r="0" t="0"/>
          <a:stretch/>
        </p:blipFill>
        <p:spPr>
          <a:xfrm>
            <a:off x="1692325" y="1843217"/>
            <a:ext cx="8099032" cy="3166419"/>
          </a:xfrm>
          <a:prstGeom prst="rect">
            <a:avLst/>
          </a:prstGeom>
          <a:noFill/>
          <a:ln>
            <a:noFill/>
          </a:ln>
        </p:spPr>
      </p:pic>
      <p:pic>
        <p:nvPicPr>
          <p:cNvPr id="171" name="Google Shape;171;p23"/>
          <p:cNvPicPr preferRelativeResize="0"/>
          <p:nvPr/>
        </p:nvPicPr>
        <p:blipFill rotWithShape="1">
          <a:blip r:embed="rId5">
            <a:alphaModFix/>
          </a:blip>
          <a:srcRect b="0" l="0" r="0" t="0"/>
          <a:stretch/>
        </p:blipFill>
        <p:spPr>
          <a:xfrm>
            <a:off x="2857500" y="243017"/>
            <a:ext cx="5549900" cy="1600200"/>
          </a:xfrm>
          <a:prstGeom prst="rect">
            <a:avLst/>
          </a:prstGeom>
          <a:noFill/>
          <a:ln>
            <a:noFill/>
          </a:ln>
        </p:spPr>
      </p:pic>
      <p:sp>
        <p:nvSpPr>
          <p:cNvPr id="172" name="Google Shape;172;p23"/>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https://survey.alchemer.com/s3/5504604/b153c792d361</a:t>
            </a:r>
            <a:endParaRPr sz="1200">
              <a:solidFill>
                <a:schemeClr val="dk1"/>
              </a:solidFill>
              <a:latin typeface="Calibri"/>
              <a:ea typeface="Calibri"/>
              <a:cs typeface="Calibri"/>
              <a:sym typeface="Calibri"/>
            </a:endParaRPr>
          </a:p>
        </p:txBody>
      </p:sp>
      <p:pic>
        <p:nvPicPr>
          <p:cNvPr id="173" name="Google Shape;173;p23"/>
          <p:cNvPicPr preferRelativeResize="0"/>
          <p:nvPr/>
        </p:nvPicPr>
        <p:blipFill rotWithShape="1">
          <a:blip r:embed="rId6">
            <a:alphaModFix/>
          </a:blip>
          <a:srcRect b="9188" l="11948" r="15723" t="15002"/>
          <a:stretch/>
        </p:blipFill>
        <p:spPr>
          <a:xfrm>
            <a:off x="10735741" y="247473"/>
            <a:ext cx="1178674" cy="103909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8"/>
          <p:cNvSpPr txBox="1"/>
          <p:nvPr>
            <p:ph type="title"/>
          </p:nvPr>
        </p:nvSpPr>
        <p:spPr>
          <a:xfrm>
            <a:off x="260200" y="197600"/>
            <a:ext cx="1162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Digital Driving, Part 2 = Centeredness and Wisdom</a:t>
            </a:r>
            <a:endParaRPr b="1">
              <a:solidFill>
                <a:srgbClr val="1C4587"/>
              </a:solidFill>
            </a:endParaRPr>
          </a:p>
        </p:txBody>
      </p:sp>
      <p:pic>
        <p:nvPicPr>
          <p:cNvPr id="609" name="Google Shape;609;p68"/>
          <p:cNvPicPr preferRelativeResize="0"/>
          <p:nvPr/>
        </p:nvPicPr>
        <p:blipFill>
          <a:blip r:embed="rId3">
            <a:alphaModFix/>
          </a:blip>
          <a:stretch>
            <a:fillRect/>
          </a:stretch>
        </p:blipFill>
        <p:spPr>
          <a:xfrm>
            <a:off x="2559413" y="1445600"/>
            <a:ext cx="7325267" cy="487174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9"/>
          <p:cNvSpPr txBox="1"/>
          <p:nvPr/>
        </p:nvSpPr>
        <p:spPr>
          <a:xfrm>
            <a:off x="2027832" y="228600"/>
            <a:ext cx="80355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rgbClr val="1C4587"/>
                </a:solidFill>
                <a:latin typeface="Calibri"/>
                <a:ea typeface="Calibri"/>
                <a:cs typeface="Calibri"/>
                <a:sym typeface="Calibri"/>
              </a:rPr>
              <a:t>…and Personal Responsibility. </a:t>
            </a:r>
            <a:endParaRPr b="1" sz="3500">
              <a:solidFill>
                <a:srgbClr val="1C4587"/>
              </a:solidFill>
              <a:latin typeface="Calibri"/>
              <a:ea typeface="Calibri"/>
              <a:cs typeface="Calibri"/>
              <a:sym typeface="Calibri"/>
            </a:endParaRPr>
          </a:p>
        </p:txBody>
      </p:sp>
      <p:sp>
        <p:nvSpPr>
          <p:cNvPr id="616" name="Google Shape;616;p69"/>
          <p:cNvSpPr txBox="1"/>
          <p:nvPr/>
        </p:nvSpPr>
        <p:spPr>
          <a:xfrm>
            <a:off x="929275" y="3082088"/>
            <a:ext cx="4627800" cy="2555100"/>
          </a:xfrm>
          <a:prstGeom prst="rect">
            <a:avLst/>
          </a:prstGeom>
          <a:noFill/>
          <a:ln cap="flat" cmpd="sng" w="9525">
            <a:solidFill>
              <a:srgbClr val="ED7D3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1C4587"/>
                </a:solidFill>
                <a:highlight>
                  <a:srgbClr val="FFFFFF"/>
                </a:highlight>
              </a:rPr>
              <a:t>"In my heart and mind and soul, I know only as our consciences turn us to </a:t>
            </a:r>
            <a:r>
              <a:rPr lang="en-US" sz="2200" u="sng">
                <a:solidFill>
                  <a:srgbClr val="1C4587"/>
                </a:solidFill>
                <a:highlight>
                  <a:srgbClr val="FFFFFF"/>
                </a:highlight>
              </a:rPr>
              <a:t>"Responsible Personal Conduct"</a:t>
            </a:r>
            <a:r>
              <a:rPr lang="en-US" sz="2200">
                <a:solidFill>
                  <a:srgbClr val="1C4587"/>
                </a:solidFill>
                <a:highlight>
                  <a:srgbClr val="FFFFFF"/>
                </a:highlight>
              </a:rPr>
              <a:t> will the dream that is America have any chance of survival."</a:t>
            </a:r>
            <a:endParaRPr sz="2200">
              <a:solidFill>
                <a:srgbClr val="1C4587"/>
              </a:solidFill>
              <a:highlight>
                <a:srgbClr val="FFFFFF"/>
              </a:highlight>
            </a:endParaRPr>
          </a:p>
          <a:p>
            <a:pPr indent="0" lvl="0" marL="0" rtl="0" algn="ctr">
              <a:spcBef>
                <a:spcPts val="0"/>
              </a:spcBef>
              <a:spcAft>
                <a:spcPts val="0"/>
              </a:spcAft>
              <a:buNone/>
            </a:pPr>
            <a:r>
              <a:rPr lang="en-US" sz="1100">
                <a:solidFill>
                  <a:srgbClr val="1C4587"/>
                </a:solidFill>
                <a:highlight>
                  <a:srgbClr val="FFFFFF"/>
                </a:highlight>
              </a:rPr>
              <a:t>-</a:t>
            </a:r>
            <a:r>
              <a:rPr lang="en-US" sz="1100">
                <a:solidFill>
                  <a:srgbClr val="1C4587"/>
                </a:solidFill>
                <a:highlight>
                  <a:srgbClr val="FFFFFF"/>
                </a:highlight>
              </a:rPr>
              <a:t>Dr. Kenneth D. Wells,</a:t>
            </a:r>
            <a:endParaRPr sz="1100">
              <a:solidFill>
                <a:srgbClr val="1C4587"/>
              </a:solidFill>
              <a:highlight>
                <a:srgbClr val="FFFFFF"/>
              </a:highlight>
            </a:endParaRPr>
          </a:p>
          <a:p>
            <a:pPr indent="0" lvl="0" marL="0" rtl="0" algn="ctr">
              <a:spcBef>
                <a:spcPts val="0"/>
              </a:spcBef>
              <a:spcAft>
                <a:spcPts val="0"/>
              </a:spcAft>
              <a:buNone/>
            </a:pPr>
            <a:r>
              <a:rPr lang="en-US" sz="1100">
                <a:solidFill>
                  <a:srgbClr val="1C4587"/>
                </a:solidFill>
                <a:highlight>
                  <a:srgbClr val="FFFFFF"/>
                </a:highlight>
              </a:rPr>
              <a:t>founder of the Freedom Foundation at Valley Forge, </a:t>
            </a:r>
            <a:endParaRPr sz="2200">
              <a:solidFill>
                <a:srgbClr val="1C4587"/>
              </a:solidFill>
              <a:highlight>
                <a:srgbClr val="FFFFFF"/>
              </a:highlight>
            </a:endParaRPr>
          </a:p>
        </p:txBody>
      </p:sp>
      <p:sp>
        <p:nvSpPr>
          <p:cNvPr id="617" name="Google Shape;617;p69"/>
          <p:cNvSpPr txBox="1"/>
          <p:nvPr/>
        </p:nvSpPr>
        <p:spPr>
          <a:xfrm>
            <a:off x="929275" y="1279438"/>
            <a:ext cx="4627800" cy="1369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1C4587"/>
                </a:solidFill>
                <a:highlight>
                  <a:srgbClr val="FFFFFF"/>
                </a:highlight>
              </a:rPr>
              <a:t>"Our whole society really rests on the capacity of its citizens to give 'obedience to the unenforceable.'"</a:t>
            </a:r>
            <a:endParaRPr sz="2200">
              <a:solidFill>
                <a:srgbClr val="1C4587"/>
              </a:solidFill>
              <a:highlight>
                <a:srgbClr val="FFFFFF"/>
              </a:highlight>
            </a:endParaRPr>
          </a:p>
          <a:p>
            <a:pPr indent="0" lvl="0" marL="0" rtl="0" algn="ctr">
              <a:spcBef>
                <a:spcPts val="0"/>
              </a:spcBef>
              <a:spcAft>
                <a:spcPts val="0"/>
              </a:spcAft>
              <a:buNone/>
            </a:pPr>
            <a:r>
              <a:rPr lang="en-US" sz="1100">
                <a:solidFill>
                  <a:srgbClr val="1C4587"/>
                </a:solidFill>
                <a:highlight>
                  <a:srgbClr val="FFFFFF"/>
                </a:highlight>
              </a:rPr>
              <a:t>Neal A Maxwell, 1993 Freedom Festival</a:t>
            </a:r>
            <a:endParaRPr sz="2200">
              <a:solidFill>
                <a:srgbClr val="1C4587"/>
              </a:solidFill>
              <a:highlight>
                <a:srgbClr val="FFFFFF"/>
              </a:highlight>
            </a:endParaRPr>
          </a:p>
        </p:txBody>
      </p:sp>
      <p:pic>
        <p:nvPicPr>
          <p:cNvPr id="618" name="Google Shape;618;p69"/>
          <p:cNvPicPr preferRelativeResize="0"/>
          <p:nvPr/>
        </p:nvPicPr>
        <p:blipFill>
          <a:blip r:embed="rId3">
            <a:alphaModFix/>
          </a:blip>
          <a:stretch>
            <a:fillRect/>
          </a:stretch>
        </p:blipFill>
        <p:spPr>
          <a:xfrm>
            <a:off x="7745789" y="1279450"/>
            <a:ext cx="2907058" cy="4056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0"/>
          <p:cNvSpPr txBox="1"/>
          <p:nvPr/>
        </p:nvSpPr>
        <p:spPr>
          <a:xfrm>
            <a:off x="2027832" y="228600"/>
            <a:ext cx="8035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600">
                <a:solidFill>
                  <a:srgbClr val="1C4587"/>
                </a:solidFill>
                <a:latin typeface="Calibri"/>
                <a:ea typeface="Calibri"/>
                <a:cs typeface="Calibri"/>
                <a:sym typeface="Calibri"/>
              </a:rPr>
              <a:t>= Our own Hero's Journey</a:t>
            </a:r>
            <a:endParaRPr b="1" sz="4600">
              <a:solidFill>
                <a:srgbClr val="1C4587"/>
              </a:solidFill>
              <a:latin typeface="Calibri"/>
              <a:ea typeface="Calibri"/>
              <a:cs typeface="Calibri"/>
              <a:sym typeface="Calibri"/>
            </a:endParaRPr>
          </a:p>
        </p:txBody>
      </p:sp>
      <p:pic>
        <p:nvPicPr>
          <p:cNvPr id="625" name="Google Shape;625;p70"/>
          <p:cNvPicPr preferRelativeResize="0"/>
          <p:nvPr/>
        </p:nvPicPr>
        <p:blipFill>
          <a:blip r:embed="rId3">
            <a:alphaModFix/>
          </a:blip>
          <a:stretch>
            <a:fillRect/>
          </a:stretch>
        </p:blipFill>
        <p:spPr>
          <a:xfrm>
            <a:off x="3655075" y="1575737"/>
            <a:ext cx="4781000" cy="44750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1"/>
          <p:cNvSpPr txBox="1"/>
          <p:nvPr/>
        </p:nvSpPr>
        <p:spPr>
          <a:xfrm>
            <a:off x="559425" y="-62500"/>
            <a:ext cx="10515600" cy="9501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Practicing Wisdom/Wise Reasoning</a:t>
            </a:r>
            <a:endParaRPr b="1" sz="4400">
              <a:solidFill>
                <a:srgbClr val="1C4587"/>
              </a:solidFill>
              <a:latin typeface="Calibri"/>
              <a:ea typeface="Calibri"/>
              <a:cs typeface="Calibri"/>
              <a:sym typeface="Calibri"/>
            </a:endParaRPr>
          </a:p>
        </p:txBody>
      </p:sp>
      <p:sp>
        <p:nvSpPr>
          <p:cNvPr id="632" name="Google Shape;632;p71"/>
          <p:cNvSpPr txBox="1"/>
          <p:nvPr/>
        </p:nvSpPr>
        <p:spPr>
          <a:xfrm>
            <a:off x="685800" y="810450"/>
            <a:ext cx="109671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The pursuit of virtue (e.g., pursuing personal ideals and contributing to other people)</a:t>
            </a:r>
            <a:endParaRPr sz="2800">
              <a:solidFill>
                <a:srgbClr val="1C4587"/>
              </a:solidFill>
              <a:latin typeface="Calibri"/>
              <a:ea typeface="Calibri"/>
              <a:cs typeface="Calibri"/>
              <a:sym typeface="Calibri"/>
            </a:endParaRPr>
          </a:p>
        </p:txBody>
      </p:sp>
      <p:sp>
        <p:nvSpPr>
          <p:cNvPr id="633" name="Google Shape;633;p71"/>
          <p:cNvSpPr txBox="1"/>
          <p:nvPr/>
        </p:nvSpPr>
        <p:spPr>
          <a:xfrm>
            <a:off x="685800" y="1704425"/>
            <a:ext cx="10092000" cy="6156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 </a:t>
            </a:r>
            <a:r>
              <a:rPr lang="en-US" sz="2800">
                <a:solidFill>
                  <a:srgbClr val="1C4587"/>
                </a:solidFill>
                <a:latin typeface="Calibri"/>
                <a:ea typeface="Calibri"/>
                <a:cs typeface="Calibri"/>
                <a:sym typeface="Calibri"/>
              </a:rPr>
              <a:t>focus</a:t>
            </a:r>
            <a:r>
              <a:rPr lang="en-US" sz="2800">
                <a:solidFill>
                  <a:srgbClr val="1C4587"/>
                </a:solidFill>
                <a:latin typeface="Calibri"/>
                <a:ea typeface="Calibri"/>
                <a:cs typeface="Calibri"/>
                <a:sym typeface="Calibri"/>
              </a:rPr>
              <a:t> on the big picture meaning</a:t>
            </a:r>
            <a:endParaRPr sz="2800">
              <a:solidFill>
                <a:srgbClr val="1C4587"/>
              </a:solidFill>
              <a:latin typeface="Calibri"/>
              <a:ea typeface="Calibri"/>
              <a:cs typeface="Calibri"/>
              <a:sym typeface="Calibri"/>
            </a:endParaRPr>
          </a:p>
        </p:txBody>
      </p:sp>
      <p:sp>
        <p:nvSpPr>
          <p:cNvPr id="634" name="Google Shape;634;p71"/>
          <p:cNvSpPr txBox="1"/>
          <p:nvPr/>
        </p:nvSpPr>
        <p:spPr>
          <a:xfrm>
            <a:off x="685800" y="2167625"/>
            <a:ext cx="4579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Intellectual humility</a:t>
            </a:r>
            <a:endParaRPr>
              <a:solidFill>
                <a:srgbClr val="1C4587"/>
              </a:solidFill>
            </a:endParaRPr>
          </a:p>
        </p:txBody>
      </p:sp>
      <p:sp>
        <p:nvSpPr>
          <p:cNvPr id="635" name="Google Shape;635;p71"/>
          <p:cNvSpPr txBox="1"/>
          <p:nvPr/>
        </p:nvSpPr>
        <p:spPr>
          <a:xfrm>
            <a:off x="685800" y="40589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Appreciation of the complexity of emotional experiences</a:t>
            </a:r>
            <a:endParaRPr sz="2800">
              <a:solidFill>
                <a:srgbClr val="1C4587"/>
              </a:solidFill>
              <a:latin typeface="Calibri"/>
              <a:ea typeface="Calibri"/>
              <a:cs typeface="Calibri"/>
              <a:sym typeface="Calibri"/>
            </a:endParaRPr>
          </a:p>
        </p:txBody>
      </p:sp>
      <p:sp>
        <p:nvSpPr>
          <p:cNvPr id="636" name="Google Shape;636;p71"/>
          <p:cNvSpPr txBox="1"/>
          <p:nvPr/>
        </p:nvSpPr>
        <p:spPr>
          <a:xfrm>
            <a:off x="685800" y="2628000"/>
            <a:ext cx="94935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Adaptive emotion regulation (more reappraisal and less maladaptive thought suppression)</a:t>
            </a:r>
            <a:endParaRPr sz="2800">
              <a:solidFill>
                <a:srgbClr val="1C4587"/>
              </a:solidFill>
              <a:latin typeface="Calibri"/>
              <a:ea typeface="Calibri"/>
              <a:cs typeface="Calibri"/>
              <a:sym typeface="Calibri"/>
            </a:endParaRPr>
          </a:p>
        </p:txBody>
      </p:sp>
      <p:sp>
        <p:nvSpPr>
          <p:cNvPr id="637" name="Google Shape;637;p71"/>
          <p:cNvSpPr txBox="1"/>
          <p:nvPr/>
        </p:nvSpPr>
        <p:spPr>
          <a:xfrm>
            <a:off x="685800" y="3586913"/>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Flexible navigation of uncertainties</a:t>
            </a:r>
            <a:endParaRPr sz="2800">
              <a:solidFill>
                <a:srgbClr val="1C4587"/>
              </a:solidFill>
              <a:latin typeface="Calibri"/>
              <a:ea typeface="Calibri"/>
              <a:cs typeface="Calibri"/>
              <a:sym typeface="Calibri"/>
            </a:endParaRPr>
          </a:p>
        </p:txBody>
      </p:sp>
      <p:sp>
        <p:nvSpPr>
          <p:cNvPr id="638" name="Google Shape;638;p71"/>
          <p:cNvSpPr txBox="1"/>
          <p:nvPr/>
        </p:nvSpPr>
        <p:spPr>
          <a:xfrm>
            <a:off x="685800" y="458528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Ability to self-distance [consider others' situations]</a:t>
            </a:r>
            <a:endParaRPr sz="2800">
              <a:solidFill>
                <a:srgbClr val="1C4587"/>
              </a:solidFill>
              <a:latin typeface="Calibri"/>
              <a:ea typeface="Calibri"/>
              <a:cs typeface="Calibri"/>
              <a:sym typeface="Calibri"/>
            </a:endParaRPr>
          </a:p>
        </p:txBody>
      </p:sp>
      <p:sp>
        <p:nvSpPr>
          <p:cNvPr id="639" name="Google Shape;639;p71"/>
          <p:cNvSpPr txBox="1"/>
          <p:nvPr/>
        </p:nvSpPr>
        <p:spPr>
          <a:xfrm>
            <a:off x="685800" y="5116063"/>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Compromise</a:t>
            </a:r>
            <a:endParaRPr sz="2800">
              <a:solidFill>
                <a:srgbClr val="1C4587"/>
              </a:solidFill>
              <a:latin typeface="Calibri"/>
              <a:ea typeface="Calibri"/>
              <a:cs typeface="Calibri"/>
              <a:sym typeface="Calibri"/>
            </a:endParaRPr>
          </a:p>
        </p:txBody>
      </p:sp>
      <p:sp>
        <p:nvSpPr>
          <p:cNvPr id="640" name="Google Shape;640;p71"/>
          <p:cNvSpPr txBox="1"/>
          <p:nvPr/>
        </p:nvSpPr>
        <p:spPr>
          <a:xfrm>
            <a:off x="685800" y="56454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Forgiveness</a:t>
            </a:r>
            <a:endParaRPr sz="2800">
              <a:solidFill>
                <a:srgbClr val="1C4587"/>
              </a:solidFill>
              <a:latin typeface="Calibri"/>
              <a:ea typeface="Calibri"/>
              <a:cs typeface="Calibri"/>
              <a:sym typeface="Calibri"/>
            </a:endParaRPr>
          </a:p>
        </p:txBody>
      </p:sp>
      <p:sp>
        <p:nvSpPr>
          <p:cNvPr id="641" name="Google Shape;641;p71"/>
          <p:cNvSpPr txBox="1"/>
          <p:nvPr/>
        </p:nvSpPr>
        <p:spPr>
          <a:xfrm>
            <a:off x="685800" y="61788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Self-transcendence</a:t>
            </a:r>
            <a:endParaRPr sz="2800">
              <a:solidFill>
                <a:srgbClr val="1C4587"/>
              </a:solidFill>
              <a:latin typeface="Calibri"/>
              <a:ea typeface="Calibri"/>
              <a:cs typeface="Calibri"/>
              <a:sym typeface="Calibri"/>
            </a:endParaRPr>
          </a:p>
        </p:txBody>
      </p:sp>
      <p:pic>
        <p:nvPicPr>
          <p:cNvPr id="642" name="Google Shape;642;p71"/>
          <p:cNvPicPr preferRelativeResize="0"/>
          <p:nvPr/>
        </p:nvPicPr>
        <p:blipFill rotWithShape="1">
          <a:blip r:embed="rId3">
            <a:alphaModFix/>
          </a:blip>
          <a:srcRect b="704" l="11866" r="13406" t="0"/>
          <a:stretch/>
        </p:blipFill>
        <p:spPr>
          <a:xfrm>
            <a:off x="9819964" y="2760343"/>
            <a:ext cx="1922010" cy="191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par>
                                <p:cTn fill="hold" nodeType="with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10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2"/>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649" name="Google Shape;649;p72"/>
          <p:cNvSpPr txBox="1"/>
          <p:nvPr/>
        </p:nvSpPr>
        <p:spPr>
          <a:xfrm>
            <a:off x="234778" y="294120"/>
            <a:ext cx="11677200" cy="9699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E3760B"/>
                </a:solidFill>
                <a:latin typeface="Calibri"/>
                <a:ea typeface="Calibri"/>
                <a:cs typeface="Calibri"/>
                <a:sym typeface="Calibri"/>
              </a:rPr>
              <a:t>An I</a:t>
            </a:r>
            <a:r>
              <a:rPr b="1" lang="en-US" sz="4400">
                <a:solidFill>
                  <a:srgbClr val="E3760B"/>
                </a:solidFill>
                <a:latin typeface="Calibri"/>
                <a:ea typeface="Calibri"/>
                <a:cs typeface="Calibri"/>
                <a:sym typeface="Calibri"/>
              </a:rPr>
              <a:t>mportant</a:t>
            </a:r>
            <a:r>
              <a:rPr b="1" lang="en-US" sz="4400">
                <a:solidFill>
                  <a:srgbClr val="E3760B"/>
                </a:solidFill>
                <a:latin typeface="Calibri"/>
                <a:ea typeface="Calibri"/>
                <a:cs typeface="Calibri"/>
                <a:sym typeface="Calibri"/>
              </a:rPr>
              <a:t> Media Literacy/Civic Wellness principle</a:t>
            </a:r>
            <a:endParaRPr b="1" sz="4400">
              <a:solidFill>
                <a:srgbClr val="E3760B"/>
              </a:solidFill>
              <a:latin typeface="Calibri"/>
              <a:ea typeface="Calibri"/>
              <a:cs typeface="Calibri"/>
              <a:sym typeface="Calibri"/>
            </a:endParaRPr>
          </a:p>
        </p:txBody>
      </p:sp>
      <p:sp>
        <p:nvSpPr>
          <p:cNvPr id="650" name="Google Shape;650;p72"/>
          <p:cNvSpPr/>
          <p:nvPr/>
        </p:nvSpPr>
        <p:spPr>
          <a:xfrm>
            <a:off x="234778" y="5743462"/>
            <a:ext cx="11412000" cy="892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p:txBody>
      </p:sp>
      <p:sp>
        <p:nvSpPr>
          <p:cNvPr id="651" name="Google Shape;651;p72"/>
          <p:cNvSpPr txBox="1"/>
          <p:nvPr/>
        </p:nvSpPr>
        <p:spPr>
          <a:xfrm>
            <a:off x="838200" y="1391075"/>
            <a:ext cx="10762500" cy="3909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1C4587"/>
                </a:solidFill>
                <a:latin typeface="Calibri"/>
                <a:ea typeface="Calibri"/>
                <a:cs typeface="Calibri"/>
                <a:sym typeface="Calibri"/>
              </a:rPr>
              <a:t>“Different people experience </a:t>
            </a:r>
            <a:endParaRPr b="1" sz="3600">
              <a:solidFill>
                <a:srgbClr val="1C4587"/>
              </a:solidFill>
              <a:latin typeface="Calibri"/>
              <a:ea typeface="Calibri"/>
              <a:cs typeface="Calibri"/>
              <a:sym typeface="Calibri"/>
            </a:endParaRPr>
          </a:p>
          <a:p>
            <a:pPr indent="0" lvl="0" marL="0" marR="0" rtl="0" algn="ctr">
              <a:spcBef>
                <a:spcPts val="0"/>
              </a:spcBef>
              <a:spcAft>
                <a:spcPts val="0"/>
              </a:spcAft>
              <a:buNone/>
            </a:pPr>
            <a:r>
              <a:rPr b="1" lang="en-US" sz="3600">
                <a:solidFill>
                  <a:srgbClr val="1C4587"/>
                </a:solidFill>
                <a:latin typeface="Calibri"/>
                <a:ea typeface="Calibri"/>
                <a:cs typeface="Calibri"/>
                <a:sym typeface="Calibri"/>
              </a:rPr>
              <a:t>the same media message [or issue!] differently.”</a:t>
            </a:r>
            <a:endParaRPr b="1" sz="3600">
              <a:solidFill>
                <a:srgbClr val="1C4587"/>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2200">
                <a:solidFill>
                  <a:schemeClr val="dk1"/>
                </a:solidFill>
                <a:latin typeface="Calibri"/>
                <a:ea typeface="Calibri"/>
                <a:cs typeface="Calibri"/>
                <a:sym typeface="Calibri"/>
              </a:rPr>
              <a:t>Center for Media Literacy </a:t>
            </a:r>
            <a:endParaRPr sz="400">
              <a:solidFill>
                <a:schemeClr val="dk1"/>
              </a:solidFill>
            </a:endParaRPr>
          </a:p>
          <a:p>
            <a:pPr indent="0" lvl="0" marL="0" rtl="0" algn="ctr">
              <a:spcBef>
                <a:spcPts val="0"/>
              </a:spcBef>
              <a:spcAft>
                <a:spcPts val="0"/>
              </a:spcAft>
              <a:buClr>
                <a:schemeClr val="dk1"/>
              </a:buClr>
              <a:buFont typeface="Arial"/>
              <a:buNone/>
            </a:pPr>
            <a:r>
              <a:rPr lang="en-US" sz="1000">
                <a:solidFill>
                  <a:schemeClr val="dk1"/>
                </a:solidFill>
                <a:latin typeface="Calibri"/>
                <a:ea typeface="Calibri"/>
                <a:cs typeface="Calibri"/>
                <a:sym typeface="Calibri"/>
              </a:rPr>
              <a:t>https://www.medialit.org/reading-room/five-key-questions-form-foundation-media-inquiry</a:t>
            </a:r>
            <a:endParaRPr b="1" sz="2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3600">
                <a:solidFill>
                  <a:schemeClr val="dk1"/>
                </a:solidFill>
                <a:latin typeface="Calibri"/>
                <a:ea typeface="Calibri"/>
                <a:cs typeface="Calibri"/>
                <a:sym typeface="Calibri"/>
              </a:rPr>
              <a:t>PAQ</a:t>
            </a:r>
            <a:r>
              <a:rPr i="1" lang="en-US" sz="3600">
                <a:solidFill>
                  <a:schemeClr val="dk1"/>
                </a:solidFill>
                <a:latin typeface="Calibri"/>
                <a:ea typeface="Calibri"/>
                <a:cs typeface="Calibri"/>
                <a:sym typeface="Calibri"/>
              </a:rPr>
              <a:t>: “How might different people understand [or respond to or experience] this message [issue] differently from me?”</a:t>
            </a:r>
            <a:endParaRPr i="1"/>
          </a:p>
        </p:txBody>
      </p:sp>
      <p:pic>
        <p:nvPicPr>
          <p:cNvPr id="652" name="Google Shape;652;p72"/>
          <p:cNvPicPr preferRelativeResize="0"/>
          <p:nvPr/>
        </p:nvPicPr>
        <p:blipFill rotWithShape="1">
          <a:blip r:embed="rId3">
            <a:alphaModFix/>
          </a:blip>
          <a:srcRect b="0" l="0" r="0" t="0"/>
          <a:stretch/>
        </p:blipFill>
        <p:spPr>
          <a:xfrm>
            <a:off x="4693911" y="4975177"/>
            <a:ext cx="2493726" cy="1669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7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659" name="Google Shape;659;p73"/>
          <p:cNvSpPr txBox="1"/>
          <p:nvPr/>
        </p:nvSpPr>
        <p:spPr>
          <a:xfrm>
            <a:off x="234778" y="294120"/>
            <a:ext cx="11677200" cy="9699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E3760B"/>
                </a:solidFill>
                <a:latin typeface="Calibri"/>
                <a:ea typeface="Calibri"/>
                <a:cs typeface="Calibri"/>
                <a:sym typeface="Calibri"/>
              </a:rPr>
              <a:t>An Important Media Literacy/Civic Wellness principle</a:t>
            </a:r>
            <a:endParaRPr b="1" sz="4400">
              <a:solidFill>
                <a:srgbClr val="E3760B"/>
              </a:solidFill>
              <a:latin typeface="Calibri"/>
              <a:ea typeface="Calibri"/>
              <a:cs typeface="Calibri"/>
              <a:sym typeface="Calibri"/>
            </a:endParaRPr>
          </a:p>
        </p:txBody>
      </p:sp>
      <p:sp>
        <p:nvSpPr>
          <p:cNvPr id="660" name="Google Shape;660;p73"/>
          <p:cNvSpPr/>
          <p:nvPr/>
        </p:nvSpPr>
        <p:spPr>
          <a:xfrm>
            <a:off x="234778" y="5743462"/>
            <a:ext cx="11412000" cy="892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p:txBody>
      </p:sp>
      <p:sp>
        <p:nvSpPr>
          <p:cNvPr id="661" name="Google Shape;661;p73"/>
          <p:cNvSpPr txBox="1"/>
          <p:nvPr/>
        </p:nvSpPr>
        <p:spPr>
          <a:xfrm>
            <a:off x="838200" y="1391075"/>
            <a:ext cx="10762500" cy="5233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1C4587"/>
                </a:solidFill>
                <a:latin typeface="Calibri"/>
                <a:ea typeface="Calibri"/>
                <a:cs typeface="Calibri"/>
                <a:sym typeface="Calibri"/>
              </a:rPr>
              <a:t>p.s. Center for Media Literacy also teaches that media are created with varying values. </a:t>
            </a:r>
            <a:endParaRPr sz="3000">
              <a:solidFill>
                <a:srgbClr val="1C4587"/>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2200">
                <a:solidFill>
                  <a:schemeClr val="dk1"/>
                </a:solidFill>
                <a:latin typeface="Calibri"/>
                <a:ea typeface="Calibri"/>
                <a:cs typeface="Calibri"/>
                <a:sym typeface="Calibri"/>
              </a:rPr>
              <a:t>Center for Media Literacy </a:t>
            </a:r>
            <a:endParaRPr sz="400">
              <a:solidFill>
                <a:schemeClr val="dk1"/>
              </a:solidFill>
            </a:endParaRPr>
          </a:p>
          <a:p>
            <a:pPr indent="0" lvl="0" marL="0" rtl="0" algn="ctr">
              <a:spcBef>
                <a:spcPts val="0"/>
              </a:spcBef>
              <a:spcAft>
                <a:spcPts val="0"/>
              </a:spcAft>
              <a:buNone/>
            </a:pPr>
            <a:r>
              <a:rPr lang="en-US" sz="1000" u="sng">
                <a:solidFill>
                  <a:schemeClr val="hlink"/>
                </a:solidFill>
                <a:latin typeface="Calibri"/>
                <a:ea typeface="Calibri"/>
                <a:cs typeface="Calibri"/>
                <a:sym typeface="Calibri"/>
                <a:hlinkClick r:id="rId3"/>
              </a:rPr>
              <a:t>https://www.medialit.org/reading-room/five-key-questions-form-foundation-media-inquiry</a:t>
            </a:r>
            <a:endParaRPr sz="1000">
              <a:solidFill>
                <a:schemeClr val="dk1"/>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t/>
            </a:r>
            <a:endParaRPr sz="10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000">
              <a:solidFill>
                <a:srgbClr val="1C4587"/>
              </a:solidFill>
              <a:latin typeface="Calibri"/>
              <a:ea typeface="Calibri"/>
              <a:cs typeface="Calibri"/>
              <a:sym typeface="Calibri"/>
            </a:endParaRPr>
          </a:p>
          <a:p>
            <a:pPr indent="0" lvl="0" marL="0" marR="0" rtl="0" algn="ctr">
              <a:spcBef>
                <a:spcPts val="0"/>
              </a:spcBef>
              <a:spcAft>
                <a:spcPts val="0"/>
              </a:spcAft>
              <a:buNone/>
            </a:pPr>
            <a:r>
              <a:rPr lang="en-US" sz="2000">
                <a:solidFill>
                  <a:srgbClr val="1C4587"/>
                </a:solidFill>
                <a:latin typeface="Calibri"/>
                <a:ea typeface="Calibri"/>
                <a:cs typeface="Calibri"/>
                <a:sym typeface="Calibri"/>
              </a:rPr>
              <a:t>Ergo, we should not be surprised when our values don't match up with everything we see, hear, read, or watch. We should not be surprised that not all media will represent all views or experiences. </a:t>
            </a:r>
            <a:endParaRPr sz="2000">
              <a:solidFill>
                <a:srgbClr val="1C4587"/>
              </a:solidFill>
              <a:latin typeface="Calibri"/>
              <a:ea typeface="Calibri"/>
              <a:cs typeface="Calibri"/>
              <a:sym typeface="Calibri"/>
            </a:endParaRPr>
          </a:p>
          <a:p>
            <a:pPr indent="0" lvl="0" marL="0" marR="0" rtl="0" algn="ctr">
              <a:spcBef>
                <a:spcPts val="0"/>
              </a:spcBef>
              <a:spcAft>
                <a:spcPts val="0"/>
              </a:spcAft>
              <a:buNone/>
            </a:pPr>
            <a:r>
              <a:t/>
            </a:r>
            <a:endParaRPr sz="2000">
              <a:solidFill>
                <a:srgbClr val="1C4587"/>
              </a:solidFill>
              <a:latin typeface="Calibri"/>
              <a:ea typeface="Calibri"/>
              <a:cs typeface="Calibri"/>
              <a:sym typeface="Calibri"/>
            </a:endParaRPr>
          </a:p>
          <a:p>
            <a:pPr indent="0" lvl="0" marL="0" marR="0" rtl="0" algn="ctr">
              <a:spcBef>
                <a:spcPts val="0"/>
              </a:spcBef>
              <a:spcAft>
                <a:spcPts val="0"/>
              </a:spcAft>
              <a:buNone/>
            </a:pPr>
            <a:r>
              <a:rPr lang="en-US" sz="2000">
                <a:solidFill>
                  <a:srgbClr val="1C4587"/>
                </a:solidFill>
                <a:latin typeface="Calibri"/>
                <a:ea typeface="Calibri"/>
                <a:cs typeface="Calibri"/>
                <a:sym typeface="Calibri"/>
              </a:rPr>
              <a:t>I once heard someone say that you know free speech is working when something someone else says bugs you. :)</a:t>
            </a:r>
            <a:endParaRPr sz="2000">
              <a:solidFill>
                <a:srgbClr val="1C4587"/>
              </a:solidFill>
              <a:latin typeface="Calibri"/>
              <a:ea typeface="Calibri"/>
              <a:cs typeface="Calibri"/>
              <a:sym typeface="Calibri"/>
            </a:endParaRPr>
          </a:p>
          <a:p>
            <a:pPr indent="0" lvl="0" marL="0" marR="0" rtl="0" algn="ctr">
              <a:spcBef>
                <a:spcPts val="0"/>
              </a:spcBef>
              <a:spcAft>
                <a:spcPts val="0"/>
              </a:spcAft>
              <a:buNone/>
            </a:pPr>
            <a:r>
              <a:t/>
            </a:r>
            <a:endParaRPr sz="3600">
              <a:solidFill>
                <a:srgbClr val="1C4587"/>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t/>
            </a:r>
            <a:endParaRPr b="1" sz="2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t/>
            </a:r>
            <a:endParaRPr i="1"/>
          </a:p>
        </p:txBody>
      </p:sp>
      <p:pic>
        <p:nvPicPr>
          <p:cNvPr id="662" name="Google Shape;662;p73"/>
          <p:cNvPicPr preferRelativeResize="0"/>
          <p:nvPr/>
        </p:nvPicPr>
        <p:blipFill rotWithShape="1">
          <a:blip r:embed="rId4">
            <a:alphaModFix/>
          </a:blip>
          <a:srcRect b="0" l="0" r="0" t="0"/>
          <a:stretch/>
        </p:blipFill>
        <p:spPr>
          <a:xfrm>
            <a:off x="4693911" y="4975177"/>
            <a:ext cx="2493726" cy="1669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4"/>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669" name="Google Shape;669;p74"/>
          <p:cNvPicPr preferRelativeResize="0"/>
          <p:nvPr/>
        </p:nvPicPr>
        <p:blipFill>
          <a:blip r:embed="rId3">
            <a:alphaModFix/>
          </a:blip>
          <a:stretch>
            <a:fillRect/>
          </a:stretch>
        </p:blipFill>
        <p:spPr>
          <a:xfrm>
            <a:off x="1539000" y="0"/>
            <a:ext cx="9266400" cy="6858000"/>
          </a:xfrm>
          <a:prstGeom prst="rect">
            <a:avLst/>
          </a:prstGeom>
          <a:noFill/>
          <a:ln>
            <a:noFill/>
          </a:ln>
        </p:spPr>
      </p:pic>
      <p:sp>
        <p:nvSpPr>
          <p:cNvPr id="670" name="Google Shape;670;p74"/>
          <p:cNvSpPr txBox="1"/>
          <p:nvPr/>
        </p:nvSpPr>
        <p:spPr>
          <a:xfrm>
            <a:off x="46600" y="34925"/>
            <a:ext cx="27363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t>https://redbluedictionary.org/</a:t>
            </a:r>
            <a:endParaRPr b="1"/>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75"/>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677" name="Google Shape;677;p75"/>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pic>
        <p:nvPicPr>
          <p:cNvPr id="678" name="Google Shape;678;p75"/>
          <p:cNvPicPr preferRelativeResize="0"/>
          <p:nvPr/>
        </p:nvPicPr>
        <p:blipFill rotWithShape="1">
          <a:blip r:embed="rId4">
            <a:alphaModFix/>
          </a:blip>
          <a:srcRect b="3703" l="0" r="0" t="3703"/>
          <a:stretch/>
        </p:blipFill>
        <p:spPr>
          <a:xfrm flipH="1">
            <a:off x="2732100" y="3627800"/>
            <a:ext cx="2061525" cy="2455575"/>
          </a:xfrm>
          <a:prstGeom prst="rect">
            <a:avLst/>
          </a:prstGeom>
          <a:noFill/>
          <a:ln>
            <a:noFill/>
          </a:ln>
        </p:spPr>
      </p:pic>
      <p:pic>
        <p:nvPicPr>
          <p:cNvPr id="679" name="Google Shape;679;p75"/>
          <p:cNvPicPr preferRelativeResize="0"/>
          <p:nvPr/>
        </p:nvPicPr>
        <p:blipFill>
          <a:blip r:embed="rId5">
            <a:alphaModFix/>
          </a:blip>
          <a:stretch>
            <a:fillRect/>
          </a:stretch>
        </p:blipFill>
        <p:spPr>
          <a:xfrm flipH="1">
            <a:off x="7440450" y="553302"/>
            <a:ext cx="2061525" cy="2599748"/>
          </a:xfrm>
          <a:prstGeom prst="rect">
            <a:avLst/>
          </a:prstGeom>
          <a:noFill/>
          <a:ln>
            <a:noFill/>
          </a:ln>
        </p:spPr>
      </p:pic>
      <p:sp>
        <p:nvSpPr>
          <p:cNvPr id="680" name="Google Shape;680;p75"/>
          <p:cNvSpPr/>
          <p:nvPr/>
        </p:nvSpPr>
        <p:spPr>
          <a:xfrm>
            <a:off x="537029" y="3008084"/>
            <a:ext cx="11045400" cy="754800"/>
          </a:xfrm>
          <a:prstGeom prst="lef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681" name="Google Shape;681;p75"/>
          <p:cNvPicPr preferRelativeResize="0"/>
          <p:nvPr/>
        </p:nvPicPr>
        <p:blipFill>
          <a:blip r:embed="rId6">
            <a:alphaModFix/>
          </a:blip>
          <a:stretch>
            <a:fillRect/>
          </a:stretch>
        </p:blipFill>
        <p:spPr>
          <a:xfrm>
            <a:off x="10410226" y="3750385"/>
            <a:ext cx="1400800" cy="2210452"/>
          </a:xfrm>
          <a:prstGeom prst="rect">
            <a:avLst/>
          </a:prstGeom>
          <a:noFill/>
          <a:ln>
            <a:noFill/>
          </a:ln>
        </p:spPr>
      </p:pic>
      <p:pic>
        <p:nvPicPr>
          <p:cNvPr id="682" name="Google Shape;682;p75"/>
          <p:cNvPicPr preferRelativeResize="0"/>
          <p:nvPr/>
        </p:nvPicPr>
        <p:blipFill>
          <a:blip r:embed="rId7">
            <a:alphaModFix/>
          </a:blip>
          <a:stretch>
            <a:fillRect/>
          </a:stretch>
        </p:blipFill>
        <p:spPr>
          <a:xfrm>
            <a:off x="166700" y="797625"/>
            <a:ext cx="1529350" cy="2210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76"/>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689" name="Google Shape;689;p76"/>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pic>
        <p:nvPicPr>
          <p:cNvPr id="690" name="Google Shape;690;p76"/>
          <p:cNvPicPr preferRelativeResize="0"/>
          <p:nvPr/>
        </p:nvPicPr>
        <p:blipFill rotWithShape="1">
          <a:blip r:embed="rId4">
            <a:alphaModFix amt="11000"/>
          </a:blip>
          <a:srcRect b="3703" l="0" r="0" t="3703"/>
          <a:stretch/>
        </p:blipFill>
        <p:spPr>
          <a:xfrm flipH="1">
            <a:off x="2732100" y="3627800"/>
            <a:ext cx="2061525" cy="2455575"/>
          </a:xfrm>
          <a:prstGeom prst="rect">
            <a:avLst/>
          </a:prstGeom>
          <a:noFill/>
          <a:ln>
            <a:noFill/>
          </a:ln>
        </p:spPr>
      </p:pic>
      <p:pic>
        <p:nvPicPr>
          <p:cNvPr id="691" name="Google Shape;691;p76"/>
          <p:cNvPicPr preferRelativeResize="0"/>
          <p:nvPr/>
        </p:nvPicPr>
        <p:blipFill>
          <a:blip r:embed="rId5">
            <a:alphaModFix amt="10000"/>
          </a:blip>
          <a:stretch>
            <a:fillRect/>
          </a:stretch>
        </p:blipFill>
        <p:spPr>
          <a:xfrm flipH="1">
            <a:off x="7440450" y="553302"/>
            <a:ext cx="2061525" cy="2599748"/>
          </a:xfrm>
          <a:prstGeom prst="rect">
            <a:avLst/>
          </a:prstGeom>
          <a:noFill/>
          <a:ln>
            <a:noFill/>
          </a:ln>
        </p:spPr>
      </p:pic>
      <p:sp>
        <p:nvSpPr>
          <p:cNvPr id="692" name="Google Shape;692;p76"/>
          <p:cNvSpPr/>
          <p:nvPr/>
        </p:nvSpPr>
        <p:spPr>
          <a:xfrm>
            <a:off x="537029" y="3008084"/>
            <a:ext cx="11045400" cy="754800"/>
          </a:xfrm>
          <a:prstGeom prst="leftRightArrow">
            <a:avLst>
              <a:gd fmla="val 50000" name="adj1"/>
              <a:gd fmla="val 50000" name="adj2"/>
            </a:avLst>
          </a:prstGeom>
          <a:solidFill>
            <a:srgbClr val="CF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693" name="Google Shape;693;p76"/>
          <p:cNvPicPr preferRelativeResize="0"/>
          <p:nvPr/>
        </p:nvPicPr>
        <p:blipFill>
          <a:blip r:embed="rId6">
            <a:alphaModFix/>
          </a:blip>
          <a:stretch>
            <a:fillRect/>
          </a:stretch>
        </p:blipFill>
        <p:spPr>
          <a:xfrm>
            <a:off x="10410226" y="4131385"/>
            <a:ext cx="1400800" cy="2210452"/>
          </a:xfrm>
          <a:prstGeom prst="rect">
            <a:avLst/>
          </a:prstGeom>
          <a:noFill/>
          <a:ln>
            <a:noFill/>
          </a:ln>
        </p:spPr>
      </p:pic>
      <p:pic>
        <p:nvPicPr>
          <p:cNvPr id="694" name="Google Shape;694;p76"/>
          <p:cNvPicPr preferRelativeResize="0"/>
          <p:nvPr/>
        </p:nvPicPr>
        <p:blipFill>
          <a:blip r:embed="rId7">
            <a:alphaModFix/>
          </a:blip>
          <a:stretch>
            <a:fillRect/>
          </a:stretch>
        </p:blipFill>
        <p:spPr>
          <a:xfrm>
            <a:off x="127675" y="942600"/>
            <a:ext cx="1529350" cy="2210450"/>
          </a:xfrm>
          <a:prstGeom prst="rect">
            <a:avLst/>
          </a:prstGeom>
          <a:noFill/>
          <a:ln>
            <a:noFill/>
          </a:ln>
        </p:spPr>
      </p:pic>
      <p:sp>
        <p:nvSpPr>
          <p:cNvPr id="695" name="Google Shape;695;p76"/>
          <p:cNvSpPr txBox="1"/>
          <p:nvPr/>
        </p:nvSpPr>
        <p:spPr>
          <a:xfrm>
            <a:off x="276350" y="-241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sp>
        <p:nvSpPr>
          <p:cNvPr id="696" name="Google Shape;696;p76"/>
          <p:cNvSpPr txBox="1"/>
          <p:nvPr/>
        </p:nvSpPr>
        <p:spPr>
          <a:xfrm>
            <a:off x="10568675" y="31604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sp>
        <p:nvSpPr>
          <p:cNvPr id="697" name="Google Shape;697;p76"/>
          <p:cNvSpPr txBox="1"/>
          <p:nvPr/>
        </p:nvSpPr>
        <p:spPr>
          <a:xfrm>
            <a:off x="1877125" y="1263300"/>
            <a:ext cx="8301000" cy="39405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latin typeface="Calibri"/>
                <a:ea typeface="Calibri"/>
                <a:cs typeface="Calibri"/>
                <a:sym typeface="Calibri"/>
              </a:rPr>
              <a:t>When we treat </a:t>
            </a:r>
            <a:endParaRPr b="1" sz="3100">
              <a:latin typeface="Calibri"/>
              <a:ea typeface="Calibri"/>
              <a:cs typeface="Calibri"/>
              <a:sym typeface="Calibri"/>
            </a:endParaRPr>
          </a:p>
          <a:p>
            <a:pPr indent="0" lvl="0" marL="0" rtl="0" algn="ctr">
              <a:spcBef>
                <a:spcPts val="0"/>
              </a:spcBef>
              <a:spcAft>
                <a:spcPts val="0"/>
              </a:spcAft>
              <a:buNone/>
            </a:pPr>
            <a:r>
              <a:rPr b="1" i="1" lang="en-US" sz="4200">
                <a:latin typeface="Calibri"/>
                <a:ea typeface="Calibri"/>
                <a:cs typeface="Calibri"/>
                <a:sym typeface="Calibri"/>
              </a:rPr>
              <a:t>individual hot-button topics</a:t>
            </a:r>
            <a:r>
              <a:rPr b="1" lang="en-US" sz="4200">
                <a:latin typeface="Calibri"/>
                <a:ea typeface="Calibri"/>
                <a:cs typeface="Calibri"/>
                <a:sym typeface="Calibri"/>
              </a:rPr>
              <a:t> </a:t>
            </a:r>
            <a:endParaRPr b="1" sz="4200">
              <a:latin typeface="Calibri"/>
              <a:ea typeface="Calibri"/>
              <a:cs typeface="Calibri"/>
              <a:sym typeface="Calibri"/>
            </a:endParaRPr>
          </a:p>
          <a:p>
            <a:pPr indent="0" lvl="0" marL="0" rtl="0" algn="ctr">
              <a:spcBef>
                <a:spcPts val="0"/>
              </a:spcBef>
              <a:spcAft>
                <a:spcPts val="0"/>
              </a:spcAft>
              <a:buNone/>
            </a:pPr>
            <a:r>
              <a:rPr b="1" lang="en-US" sz="2800">
                <a:latin typeface="Calibri"/>
                <a:ea typeface="Calibri"/>
                <a:cs typeface="Calibri"/>
                <a:sym typeface="Calibri"/>
              </a:rPr>
              <a:t>as</a:t>
            </a:r>
            <a:r>
              <a:rPr b="1" lang="en-US" sz="4200">
                <a:latin typeface="Calibri"/>
                <a:ea typeface="Calibri"/>
                <a:cs typeface="Calibri"/>
                <a:sym typeface="Calibri"/>
              </a:rPr>
              <a:t> </a:t>
            </a:r>
            <a:endParaRPr b="1" sz="4200">
              <a:latin typeface="Calibri"/>
              <a:ea typeface="Calibri"/>
              <a:cs typeface="Calibri"/>
              <a:sym typeface="Calibri"/>
            </a:endParaRPr>
          </a:p>
          <a:p>
            <a:pPr indent="0" lvl="0" marL="0" rtl="0" algn="ctr">
              <a:spcBef>
                <a:spcPts val="0"/>
              </a:spcBef>
              <a:spcAft>
                <a:spcPts val="0"/>
              </a:spcAft>
              <a:buNone/>
            </a:pPr>
            <a:r>
              <a:rPr b="1" i="1" lang="en-US" sz="4200">
                <a:latin typeface="Calibri"/>
                <a:ea typeface="Calibri"/>
                <a:cs typeface="Calibri"/>
                <a:sym typeface="Calibri"/>
              </a:rPr>
              <a:t>core values</a:t>
            </a:r>
            <a:r>
              <a:rPr b="1" lang="en-US" sz="4200">
                <a:latin typeface="Calibri"/>
                <a:ea typeface="Calibri"/>
                <a:cs typeface="Calibri"/>
                <a:sym typeface="Calibri"/>
              </a:rPr>
              <a:t>, </a:t>
            </a:r>
            <a:endParaRPr b="1" sz="4200">
              <a:latin typeface="Calibri"/>
              <a:ea typeface="Calibri"/>
              <a:cs typeface="Calibri"/>
              <a:sym typeface="Calibri"/>
            </a:endParaRPr>
          </a:p>
          <a:p>
            <a:pPr indent="0" lvl="0" marL="0" rtl="0" algn="ctr">
              <a:spcBef>
                <a:spcPts val="0"/>
              </a:spcBef>
              <a:spcAft>
                <a:spcPts val="0"/>
              </a:spcAft>
              <a:buNone/>
            </a:pPr>
            <a:r>
              <a:rPr b="1" lang="en-US" sz="4500">
                <a:solidFill>
                  <a:srgbClr val="E3760B"/>
                </a:solidFill>
                <a:latin typeface="Calibri"/>
                <a:ea typeface="Calibri"/>
                <a:cs typeface="Calibri"/>
                <a:sym typeface="Calibri"/>
              </a:rPr>
              <a:t>we can get off center</a:t>
            </a:r>
            <a:endParaRPr b="1" sz="4500">
              <a:solidFill>
                <a:srgbClr val="E3760B"/>
              </a:solidFill>
              <a:latin typeface="Calibri"/>
              <a:ea typeface="Calibri"/>
              <a:cs typeface="Calibri"/>
              <a:sym typeface="Calibri"/>
            </a:endParaRPr>
          </a:p>
          <a:p>
            <a:pPr indent="0" lvl="0" marL="0" rtl="0" algn="ctr">
              <a:spcBef>
                <a:spcPts val="0"/>
              </a:spcBef>
              <a:spcAft>
                <a:spcPts val="0"/>
              </a:spcAft>
              <a:buNone/>
            </a:pPr>
            <a:r>
              <a:rPr b="1" i="1" lang="en-US" sz="4200">
                <a:latin typeface="Calibri"/>
                <a:ea typeface="Calibri"/>
                <a:cs typeface="Calibri"/>
                <a:sym typeface="Calibri"/>
              </a:rPr>
              <a:t>(and risk dehumanizing each other)</a:t>
            </a:r>
            <a:endParaRPr b="1" i="1" sz="4200">
              <a:latin typeface="Calibri"/>
              <a:ea typeface="Calibri"/>
              <a:cs typeface="Calibri"/>
              <a:sym typeface="Calibri"/>
            </a:endParaRPr>
          </a:p>
        </p:txBody>
      </p:sp>
      <p:pic>
        <p:nvPicPr>
          <p:cNvPr id="698" name="Google Shape;698;p76"/>
          <p:cNvPicPr preferRelativeResize="0"/>
          <p:nvPr/>
        </p:nvPicPr>
        <p:blipFill rotWithShape="1">
          <a:blip r:embed="rId8">
            <a:alphaModFix/>
          </a:blip>
          <a:srcRect b="29479" l="20255" r="22620" t="25166"/>
          <a:stretch/>
        </p:blipFill>
        <p:spPr>
          <a:xfrm>
            <a:off x="276350" y="797625"/>
            <a:ext cx="873600" cy="1015800"/>
          </a:xfrm>
          <a:prstGeom prst="rect">
            <a:avLst/>
          </a:prstGeom>
          <a:noFill/>
          <a:ln>
            <a:noFill/>
          </a:ln>
        </p:spPr>
      </p:pic>
      <p:pic>
        <p:nvPicPr>
          <p:cNvPr id="699" name="Google Shape;699;p76"/>
          <p:cNvPicPr preferRelativeResize="0"/>
          <p:nvPr/>
        </p:nvPicPr>
        <p:blipFill rotWithShape="1">
          <a:blip r:embed="rId8">
            <a:alphaModFix/>
          </a:blip>
          <a:srcRect b="29479" l="20255" r="22620" t="25166"/>
          <a:stretch/>
        </p:blipFill>
        <p:spPr>
          <a:xfrm>
            <a:off x="10568675" y="3978975"/>
            <a:ext cx="873600" cy="101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77"/>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706" name="Google Shape;706;p77"/>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pic>
        <p:nvPicPr>
          <p:cNvPr id="707" name="Google Shape;707;p77"/>
          <p:cNvPicPr preferRelativeResize="0"/>
          <p:nvPr/>
        </p:nvPicPr>
        <p:blipFill rotWithShape="1">
          <a:blip r:embed="rId4">
            <a:alphaModFix amt="11000"/>
          </a:blip>
          <a:srcRect b="3703" l="0" r="0" t="3703"/>
          <a:stretch/>
        </p:blipFill>
        <p:spPr>
          <a:xfrm flipH="1">
            <a:off x="2732100" y="3627800"/>
            <a:ext cx="2061525" cy="2455575"/>
          </a:xfrm>
          <a:prstGeom prst="rect">
            <a:avLst/>
          </a:prstGeom>
          <a:noFill/>
          <a:ln>
            <a:noFill/>
          </a:ln>
        </p:spPr>
      </p:pic>
      <p:pic>
        <p:nvPicPr>
          <p:cNvPr id="708" name="Google Shape;708;p77"/>
          <p:cNvPicPr preferRelativeResize="0"/>
          <p:nvPr/>
        </p:nvPicPr>
        <p:blipFill>
          <a:blip r:embed="rId5">
            <a:alphaModFix amt="10000"/>
          </a:blip>
          <a:stretch>
            <a:fillRect/>
          </a:stretch>
        </p:blipFill>
        <p:spPr>
          <a:xfrm flipH="1">
            <a:off x="7440450" y="553302"/>
            <a:ext cx="2061525" cy="2599748"/>
          </a:xfrm>
          <a:prstGeom prst="rect">
            <a:avLst/>
          </a:prstGeom>
          <a:noFill/>
          <a:ln>
            <a:noFill/>
          </a:ln>
        </p:spPr>
      </p:pic>
      <p:sp>
        <p:nvSpPr>
          <p:cNvPr id="709" name="Google Shape;709;p77"/>
          <p:cNvSpPr/>
          <p:nvPr/>
        </p:nvSpPr>
        <p:spPr>
          <a:xfrm>
            <a:off x="537029" y="3008084"/>
            <a:ext cx="11045400" cy="754800"/>
          </a:xfrm>
          <a:prstGeom prst="leftRightArrow">
            <a:avLst>
              <a:gd fmla="val 50000" name="adj1"/>
              <a:gd fmla="val 50000" name="adj2"/>
            </a:avLst>
          </a:prstGeom>
          <a:solidFill>
            <a:srgbClr val="CF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710" name="Google Shape;710;p77"/>
          <p:cNvPicPr preferRelativeResize="0"/>
          <p:nvPr/>
        </p:nvPicPr>
        <p:blipFill>
          <a:blip r:embed="rId6">
            <a:alphaModFix/>
          </a:blip>
          <a:stretch>
            <a:fillRect/>
          </a:stretch>
        </p:blipFill>
        <p:spPr>
          <a:xfrm flipH="1">
            <a:off x="10257826" y="4131385"/>
            <a:ext cx="1400800" cy="2210452"/>
          </a:xfrm>
          <a:prstGeom prst="rect">
            <a:avLst/>
          </a:prstGeom>
          <a:noFill/>
          <a:ln>
            <a:noFill/>
          </a:ln>
        </p:spPr>
      </p:pic>
      <p:pic>
        <p:nvPicPr>
          <p:cNvPr id="711" name="Google Shape;711;p77"/>
          <p:cNvPicPr preferRelativeResize="0"/>
          <p:nvPr/>
        </p:nvPicPr>
        <p:blipFill>
          <a:blip r:embed="rId7">
            <a:alphaModFix/>
          </a:blip>
          <a:stretch>
            <a:fillRect/>
          </a:stretch>
        </p:blipFill>
        <p:spPr>
          <a:xfrm>
            <a:off x="127675" y="942600"/>
            <a:ext cx="1529350" cy="2210450"/>
          </a:xfrm>
          <a:prstGeom prst="rect">
            <a:avLst/>
          </a:prstGeom>
          <a:noFill/>
          <a:ln>
            <a:noFill/>
          </a:ln>
        </p:spPr>
      </p:pic>
      <p:sp>
        <p:nvSpPr>
          <p:cNvPr id="712" name="Google Shape;712;p77"/>
          <p:cNvSpPr txBox="1"/>
          <p:nvPr/>
        </p:nvSpPr>
        <p:spPr>
          <a:xfrm>
            <a:off x="276350" y="-241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sp>
        <p:nvSpPr>
          <p:cNvPr id="713" name="Google Shape;713;p77"/>
          <p:cNvSpPr txBox="1"/>
          <p:nvPr/>
        </p:nvSpPr>
        <p:spPr>
          <a:xfrm>
            <a:off x="10568675" y="31604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sp>
        <p:nvSpPr>
          <p:cNvPr id="714" name="Google Shape;714;p77"/>
          <p:cNvSpPr txBox="1"/>
          <p:nvPr/>
        </p:nvSpPr>
        <p:spPr>
          <a:xfrm>
            <a:off x="1657025" y="1360150"/>
            <a:ext cx="8608500" cy="52965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lang="en-US" sz="1300">
                <a:solidFill>
                  <a:srgbClr val="222222"/>
                </a:solidFill>
                <a:highlight>
                  <a:srgbClr val="FFFFFF"/>
                </a:highlight>
              </a:rPr>
              <a:t>“[In today's world we experience the] proliferation of “If you’re this then you’re automatically that” and “You’re either with us or you’re against us” politics. These are emotional lines that we hear invoked by everyone from elected officials and lobbyists to movie heroes and villains on a regular basis. …</a:t>
            </a:r>
            <a:endParaRPr sz="13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300">
                <a:solidFill>
                  <a:srgbClr val="222222"/>
                </a:solidFill>
                <a:highlight>
                  <a:srgbClr val="FFFFFF"/>
                </a:highlight>
              </a:rPr>
              <a:t>“Normally, we used forced choice and false dichotomies during times of significant emotional stress. Our intentions may not be to manipulate, but to force the point that we’re in a situation where neutrality is dangerous….</a:t>
            </a:r>
            <a:endParaRPr sz="13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300">
                <a:solidFill>
                  <a:srgbClr val="222222"/>
                </a:solidFill>
                <a:highlight>
                  <a:srgbClr val="FFFFFF"/>
                </a:highlight>
              </a:rPr>
              <a:t>“The problem is that these emotional pleas are often not based in facts, and they prey on our fears of not belonging or being seen as wrong or part of the problem. We need to question how the sides are defined. Are these really the only options? Is this the accurate framing for this debate or is this [a false dichotomy]?</a:t>
            </a:r>
            <a:endParaRPr sz="13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300">
                <a:solidFill>
                  <a:srgbClr val="222222"/>
                </a:solidFill>
                <a:highlight>
                  <a:srgbClr val="FFFFFF"/>
                </a:highlight>
              </a:rPr>
              <a:t>“If alternatives exist outside of these forced choices (and they almost always do), then the statements are factually wrong. It’s turning an emotion-driven approach into weaponized belonging. And it always benefits the person throwing down the gauntlet and brandishing those forced, false choices.</a:t>
            </a:r>
            <a:endParaRPr sz="13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300">
                <a:solidFill>
                  <a:srgbClr val="222222"/>
                </a:solidFill>
                <a:highlight>
                  <a:srgbClr val="FFFFFF"/>
                </a:highlight>
              </a:rPr>
              <a:t>“The ability to think past either/or situations is the foundation of critical thinking, but still, it requires courage. Getting curious and asking questions happens outside our ideological bunkers. It feels easier and safer to pick a side. The argument is set up in a way that there’s only one real option. If we stay quiet we’re automatically demonized as “the other.”</a:t>
            </a:r>
            <a:endParaRPr sz="1300">
              <a:solidFill>
                <a:srgbClr val="222222"/>
              </a:solidFill>
              <a:highlight>
                <a:srgbClr val="FFFFFF"/>
              </a:highlight>
            </a:endParaRPr>
          </a:p>
          <a:p>
            <a:pPr indent="0" lvl="0" marL="0" rtl="0" algn="l">
              <a:lnSpc>
                <a:spcPct val="115000"/>
              </a:lnSpc>
              <a:spcBef>
                <a:spcPts val="1000"/>
              </a:spcBef>
              <a:spcAft>
                <a:spcPts val="0"/>
              </a:spcAft>
              <a:buNone/>
            </a:pPr>
            <a:r>
              <a:rPr lang="en-US" sz="1300">
                <a:solidFill>
                  <a:srgbClr val="222222"/>
                </a:solidFill>
                <a:highlight>
                  <a:srgbClr val="FFFFFF"/>
                </a:highlight>
              </a:rPr>
              <a:t>“The only true option is to refuse to accept the terms of the argument by challenging the framing of the debate…[The]  argument is set up to silence dissent and draw lines in the sand that squelch debate, discussion, and questions — the very processes that we know lead to effective problem solving.”</a:t>
            </a:r>
            <a:endParaRPr sz="1300">
              <a:solidFill>
                <a:srgbClr val="222222"/>
              </a:solidFill>
              <a:highlight>
                <a:srgbClr val="FFFFFF"/>
              </a:highlight>
            </a:endParaRPr>
          </a:p>
          <a:p>
            <a:pPr indent="0" lvl="0" marL="0" rtl="0" algn="l">
              <a:lnSpc>
                <a:spcPct val="115000"/>
              </a:lnSpc>
              <a:spcBef>
                <a:spcPts val="1000"/>
              </a:spcBef>
              <a:spcAft>
                <a:spcPts val="1000"/>
              </a:spcAft>
              <a:buNone/>
            </a:pPr>
            <a:r>
              <a:rPr lang="en-US" sz="1300">
                <a:solidFill>
                  <a:srgbClr val="222222"/>
                </a:solidFill>
                <a:highlight>
                  <a:srgbClr val="FFFFFF"/>
                </a:highlight>
              </a:rPr>
              <a:t>Brené Brown, </a:t>
            </a:r>
            <a:r>
              <a:rPr i="1" lang="en-US" sz="1300">
                <a:solidFill>
                  <a:srgbClr val="222222"/>
                </a:solidFill>
                <a:highlight>
                  <a:srgbClr val="FFFFFF"/>
                </a:highlight>
              </a:rPr>
              <a:t>Braving the Wilderness</a:t>
            </a:r>
            <a:endParaRPr i="1" sz="1300">
              <a:solidFill>
                <a:srgbClr val="222222"/>
              </a:solidFill>
              <a:highlight>
                <a:srgbClr val="FFFFFF"/>
              </a:highlight>
            </a:endParaRPr>
          </a:p>
        </p:txBody>
      </p:sp>
      <p:pic>
        <p:nvPicPr>
          <p:cNvPr id="715" name="Google Shape;715;p77"/>
          <p:cNvPicPr preferRelativeResize="0"/>
          <p:nvPr/>
        </p:nvPicPr>
        <p:blipFill rotWithShape="1">
          <a:blip r:embed="rId8">
            <a:alphaModFix/>
          </a:blip>
          <a:srcRect b="29479" l="20255" r="22620" t="25166"/>
          <a:stretch/>
        </p:blipFill>
        <p:spPr>
          <a:xfrm>
            <a:off x="276350" y="797625"/>
            <a:ext cx="873600" cy="1015800"/>
          </a:xfrm>
          <a:prstGeom prst="rect">
            <a:avLst/>
          </a:prstGeom>
          <a:noFill/>
          <a:ln>
            <a:noFill/>
          </a:ln>
        </p:spPr>
      </p:pic>
      <p:pic>
        <p:nvPicPr>
          <p:cNvPr id="716" name="Google Shape;716;p77"/>
          <p:cNvPicPr preferRelativeResize="0"/>
          <p:nvPr/>
        </p:nvPicPr>
        <p:blipFill rotWithShape="1">
          <a:blip r:embed="rId8">
            <a:alphaModFix/>
          </a:blip>
          <a:srcRect b="29479" l="20255" r="22620" t="25166"/>
          <a:stretch/>
        </p:blipFill>
        <p:spPr>
          <a:xfrm>
            <a:off x="10568675" y="3978975"/>
            <a:ext cx="873600" cy="1015800"/>
          </a:xfrm>
          <a:prstGeom prst="rect">
            <a:avLst/>
          </a:prstGeom>
          <a:noFill/>
          <a:ln>
            <a:noFill/>
          </a:ln>
        </p:spPr>
      </p:pic>
      <p:sp>
        <p:nvSpPr>
          <p:cNvPr id="717" name="Google Shape;717;p77"/>
          <p:cNvSpPr txBox="1"/>
          <p:nvPr/>
        </p:nvSpPr>
        <p:spPr>
          <a:xfrm>
            <a:off x="1657025" y="294125"/>
            <a:ext cx="86085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False dichotomies are usually false</a:t>
            </a:r>
            <a:endParaRPr b="1" sz="44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1951">
                <a:solidFill>
                  <a:srgbClr val="E3760B"/>
                </a:solidFill>
                <a:latin typeface="Calibri"/>
                <a:ea typeface="Calibri"/>
                <a:cs typeface="Calibri"/>
                <a:sym typeface="Calibri"/>
              </a:rPr>
              <a:t>A quote we didn't have time to read</a:t>
            </a:r>
            <a:endParaRPr b="1" sz="1951">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4"/>
          <p:cNvPicPr preferRelativeResize="0"/>
          <p:nvPr/>
        </p:nvPicPr>
        <p:blipFill rotWithShape="1">
          <a:blip r:embed="rId3">
            <a:alphaModFix/>
          </a:blip>
          <a:srcRect b="0" l="0" r="0" t="0"/>
          <a:stretch/>
        </p:blipFill>
        <p:spPr>
          <a:xfrm>
            <a:off x="3056490" y="5198706"/>
            <a:ext cx="5873968" cy="934995"/>
          </a:xfrm>
          <a:prstGeom prst="rect">
            <a:avLst/>
          </a:prstGeom>
          <a:solidFill>
            <a:schemeClr val="accent1"/>
          </a:solidFill>
          <a:ln>
            <a:noFill/>
          </a:ln>
          <a:effectLst>
            <a:outerShdw blurRad="50800" rotWithShape="0" algn="tl" dir="2700000" dist="177800">
              <a:srgbClr val="52B294">
                <a:alpha val="40000"/>
              </a:srgbClr>
            </a:outerShdw>
          </a:effectLst>
        </p:spPr>
      </p:pic>
      <p:pic>
        <p:nvPicPr>
          <p:cNvPr id="180" name="Google Shape;180;p24"/>
          <p:cNvPicPr preferRelativeResize="0"/>
          <p:nvPr/>
        </p:nvPicPr>
        <p:blipFill rotWithShape="1">
          <a:blip r:embed="rId4">
            <a:alphaModFix/>
          </a:blip>
          <a:srcRect b="11025" l="0" r="0" t="7000"/>
          <a:stretch/>
        </p:blipFill>
        <p:spPr>
          <a:xfrm>
            <a:off x="2459809" y="1770743"/>
            <a:ext cx="6858363" cy="3124749"/>
          </a:xfrm>
          <a:prstGeom prst="rect">
            <a:avLst/>
          </a:prstGeom>
          <a:noFill/>
          <a:ln>
            <a:noFill/>
          </a:ln>
          <a:effectLst>
            <a:outerShdw blurRad="50800" rotWithShape="0" algn="tl" dir="2700000" dist="76200">
              <a:srgbClr val="52B294">
                <a:alpha val="40000"/>
              </a:srgbClr>
            </a:outerShdw>
          </a:effectLst>
        </p:spPr>
      </p:pic>
      <p:pic>
        <p:nvPicPr>
          <p:cNvPr id="181" name="Google Shape;181;p24"/>
          <p:cNvPicPr preferRelativeResize="0"/>
          <p:nvPr/>
        </p:nvPicPr>
        <p:blipFill rotWithShape="1">
          <a:blip r:embed="rId5">
            <a:alphaModFix/>
          </a:blip>
          <a:srcRect b="0" l="0" r="0" t="0"/>
          <a:stretch/>
        </p:blipFill>
        <p:spPr>
          <a:xfrm>
            <a:off x="1213757" y="389803"/>
            <a:ext cx="10058401" cy="1241904"/>
          </a:xfrm>
          <a:prstGeom prst="rect">
            <a:avLst/>
          </a:prstGeom>
          <a:noFill/>
          <a:ln>
            <a:noFill/>
          </a:ln>
        </p:spPr>
      </p:pic>
      <p:sp>
        <p:nvSpPr>
          <p:cNvPr id="182" name="Google Shape;182;p24"/>
          <p:cNvSpPr/>
          <p:nvPr/>
        </p:nvSpPr>
        <p:spPr>
          <a:xfrm>
            <a:off x="435429" y="6473371"/>
            <a:ext cx="111033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a:t>
            </a: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https://survey.alchemer.com/s3/6226945/Digital-Flourishing-Survey-PositiveMediatedSocialInteractions</a:t>
            </a:r>
            <a:endParaRPr sz="1200">
              <a:solidFill>
                <a:schemeClr val="dk1"/>
              </a:solidFill>
              <a:latin typeface="Calibri"/>
              <a:ea typeface="Calibri"/>
              <a:cs typeface="Calibri"/>
              <a:sym typeface="Calibri"/>
            </a:endParaRPr>
          </a:p>
        </p:txBody>
      </p:sp>
      <p:pic>
        <p:nvPicPr>
          <p:cNvPr id="183" name="Google Shape;183;p24"/>
          <p:cNvPicPr preferRelativeResize="0"/>
          <p:nvPr/>
        </p:nvPicPr>
        <p:blipFill rotWithShape="1">
          <a:blip r:embed="rId7">
            <a:alphaModFix/>
          </a:blip>
          <a:srcRect b="9188" l="11948" r="15723" t="15002"/>
          <a:stretch/>
        </p:blipFill>
        <p:spPr>
          <a:xfrm>
            <a:off x="10682819" y="1181680"/>
            <a:ext cx="1178674" cy="103909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78"/>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724" name="Google Shape;724;p78"/>
          <p:cNvPicPr preferRelativeResize="0"/>
          <p:nvPr/>
        </p:nvPicPr>
        <p:blipFill rotWithShape="1">
          <a:blip r:embed="rId3">
            <a:alphaModFix/>
          </a:blip>
          <a:srcRect b="0" l="0" r="0" t="0"/>
          <a:stretch/>
        </p:blipFill>
        <p:spPr>
          <a:xfrm>
            <a:off x="1278175" y="1924775"/>
            <a:ext cx="4708175" cy="4121050"/>
          </a:xfrm>
          <a:prstGeom prst="rect">
            <a:avLst/>
          </a:prstGeom>
          <a:noFill/>
          <a:ln>
            <a:noFill/>
          </a:ln>
        </p:spPr>
      </p:pic>
      <p:pic>
        <p:nvPicPr>
          <p:cNvPr id="725" name="Google Shape;725;p78"/>
          <p:cNvPicPr preferRelativeResize="0"/>
          <p:nvPr/>
        </p:nvPicPr>
        <p:blipFill rotWithShape="1">
          <a:blip r:embed="rId4">
            <a:alphaModFix/>
          </a:blip>
          <a:srcRect b="0" l="0" r="0" t="0"/>
          <a:stretch/>
        </p:blipFill>
        <p:spPr>
          <a:xfrm>
            <a:off x="7612996" y="1792113"/>
            <a:ext cx="2387600" cy="1917700"/>
          </a:xfrm>
          <a:prstGeom prst="rect">
            <a:avLst/>
          </a:prstGeom>
          <a:noFill/>
          <a:ln>
            <a:noFill/>
          </a:ln>
        </p:spPr>
      </p:pic>
      <p:sp>
        <p:nvSpPr>
          <p:cNvPr id="726" name="Google Shape;726;p78"/>
          <p:cNvSpPr txBox="1"/>
          <p:nvPr/>
        </p:nvSpPr>
        <p:spPr>
          <a:xfrm>
            <a:off x="1449650" y="195125"/>
            <a:ext cx="89583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1C4587"/>
                </a:solidFill>
                <a:latin typeface="Calibri"/>
                <a:ea typeface="Calibri"/>
                <a:cs typeface="Calibri"/>
                <a:sym typeface="Calibri"/>
              </a:rPr>
              <a:t>Communicating around </a:t>
            </a:r>
            <a:r>
              <a:rPr b="1" lang="en-US" sz="3300">
                <a:solidFill>
                  <a:srgbClr val="E3760B"/>
                </a:solidFill>
                <a:latin typeface="Calibri"/>
                <a:ea typeface="Calibri"/>
                <a:cs typeface="Calibri"/>
                <a:sym typeface="Calibri"/>
              </a:rPr>
              <a:t>centering principles</a:t>
            </a:r>
            <a:r>
              <a:rPr b="1" lang="en-US" sz="3300">
                <a:solidFill>
                  <a:srgbClr val="1C4587"/>
                </a:solidFill>
                <a:latin typeface="Calibri"/>
                <a:ea typeface="Calibri"/>
                <a:cs typeface="Calibri"/>
                <a:sym typeface="Calibri"/>
              </a:rPr>
              <a:t> and </a:t>
            </a:r>
            <a:endParaRPr b="1" sz="3300">
              <a:solidFill>
                <a:srgbClr val="1C4587"/>
              </a:solidFill>
              <a:latin typeface="Calibri"/>
              <a:ea typeface="Calibri"/>
              <a:cs typeface="Calibri"/>
              <a:sym typeface="Calibri"/>
            </a:endParaRPr>
          </a:p>
          <a:p>
            <a:pPr indent="0" lvl="0" marL="0" rtl="0" algn="ctr">
              <a:spcBef>
                <a:spcPts val="0"/>
              </a:spcBef>
              <a:spcAft>
                <a:spcPts val="0"/>
              </a:spcAft>
              <a:buNone/>
            </a:pPr>
            <a:r>
              <a:rPr b="1" lang="en-US" sz="3300">
                <a:solidFill>
                  <a:srgbClr val="1C4587"/>
                </a:solidFill>
                <a:latin typeface="Calibri"/>
                <a:ea typeface="Calibri"/>
                <a:cs typeface="Calibri"/>
                <a:sym typeface="Calibri"/>
              </a:rPr>
              <a:t>listening to others and their </a:t>
            </a:r>
            <a:r>
              <a:rPr b="1" lang="en-US" sz="3300">
                <a:solidFill>
                  <a:srgbClr val="E3760B"/>
                </a:solidFill>
                <a:latin typeface="Calibri"/>
                <a:ea typeface="Calibri"/>
                <a:cs typeface="Calibri"/>
                <a:sym typeface="Calibri"/>
              </a:rPr>
              <a:t>stories</a:t>
            </a:r>
            <a:r>
              <a:rPr b="1" lang="en-US" sz="3300">
                <a:solidFill>
                  <a:srgbClr val="1C4587"/>
                </a:solidFill>
                <a:latin typeface="Calibri"/>
                <a:ea typeface="Calibri"/>
                <a:cs typeface="Calibri"/>
                <a:sym typeface="Calibri"/>
              </a:rPr>
              <a:t> </a:t>
            </a:r>
            <a:endParaRPr b="1" sz="3300">
              <a:solidFill>
                <a:srgbClr val="1C4587"/>
              </a:solidFill>
              <a:latin typeface="Calibri"/>
              <a:ea typeface="Calibri"/>
              <a:cs typeface="Calibri"/>
              <a:sym typeface="Calibri"/>
            </a:endParaRPr>
          </a:p>
          <a:p>
            <a:pPr indent="0" lvl="0" marL="0" rtl="0" algn="ctr">
              <a:spcBef>
                <a:spcPts val="0"/>
              </a:spcBef>
              <a:spcAft>
                <a:spcPts val="0"/>
              </a:spcAft>
              <a:buNone/>
            </a:pPr>
            <a:r>
              <a:rPr b="1" lang="en-US" sz="3300">
                <a:solidFill>
                  <a:srgbClr val="1C4587"/>
                </a:solidFill>
                <a:latin typeface="Calibri"/>
                <a:ea typeface="Calibri"/>
                <a:cs typeface="Calibri"/>
                <a:sym typeface="Calibri"/>
              </a:rPr>
              <a:t>can help us avoid accidents and injuries</a:t>
            </a:r>
            <a:endParaRPr b="1" sz="3300">
              <a:solidFill>
                <a:srgbClr val="1C4587"/>
              </a:solidFill>
              <a:latin typeface="Calibri"/>
              <a:ea typeface="Calibri"/>
              <a:cs typeface="Calibri"/>
              <a:sym typeface="Calibri"/>
            </a:endParaRPr>
          </a:p>
        </p:txBody>
      </p:sp>
      <p:pic>
        <p:nvPicPr>
          <p:cNvPr id="727" name="Google Shape;727;p78"/>
          <p:cNvPicPr preferRelativeResize="0"/>
          <p:nvPr/>
        </p:nvPicPr>
        <p:blipFill rotWithShape="1">
          <a:blip r:embed="rId5">
            <a:alphaModFix/>
          </a:blip>
          <a:srcRect b="0" l="0" r="0" t="0"/>
          <a:stretch/>
        </p:blipFill>
        <p:spPr>
          <a:xfrm>
            <a:off x="6892451" y="3709825"/>
            <a:ext cx="3828700" cy="2875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734" name="Google Shape;734;p79"/>
          <p:cNvSpPr txBox="1"/>
          <p:nvPr/>
        </p:nvSpPr>
        <p:spPr>
          <a:xfrm>
            <a:off x="1579750" y="195125"/>
            <a:ext cx="91440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rgbClr val="1C4587"/>
                </a:solidFill>
                <a:latin typeface="Calibri"/>
                <a:ea typeface="Calibri"/>
                <a:cs typeface="Calibri"/>
                <a:sym typeface="Calibri"/>
              </a:rPr>
              <a:t>Let's slow down so we can all drive on the same road, together</a:t>
            </a:r>
            <a:endParaRPr b="1" sz="3900">
              <a:solidFill>
                <a:srgbClr val="1C4587"/>
              </a:solidFill>
              <a:latin typeface="Calibri"/>
              <a:ea typeface="Calibri"/>
              <a:cs typeface="Calibri"/>
              <a:sym typeface="Calibri"/>
            </a:endParaRPr>
          </a:p>
        </p:txBody>
      </p:sp>
      <p:pic>
        <p:nvPicPr>
          <p:cNvPr id="735" name="Google Shape;735;p79"/>
          <p:cNvPicPr preferRelativeResize="0"/>
          <p:nvPr/>
        </p:nvPicPr>
        <p:blipFill>
          <a:blip r:embed="rId3">
            <a:alphaModFix/>
          </a:blip>
          <a:stretch>
            <a:fillRect/>
          </a:stretch>
        </p:blipFill>
        <p:spPr>
          <a:xfrm>
            <a:off x="4243917" y="1912075"/>
            <a:ext cx="3755121" cy="454369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8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742" name="Google Shape;742;p80"/>
          <p:cNvSpPr txBox="1"/>
          <p:nvPr/>
        </p:nvSpPr>
        <p:spPr>
          <a:xfrm>
            <a:off x="6214925" y="1696025"/>
            <a:ext cx="4572000" cy="309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300">
                <a:latin typeface="Calibri"/>
                <a:ea typeface="Calibri"/>
                <a:cs typeface="Calibri"/>
                <a:sym typeface="Calibri"/>
              </a:rPr>
              <a:t>sensational</a:t>
            </a:r>
            <a:endParaRPr sz="6300">
              <a:latin typeface="Calibri"/>
              <a:ea typeface="Calibri"/>
              <a:cs typeface="Calibri"/>
              <a:sym typeface="Calibri"/>
            </a:endParaRPr>
          </a:p>
          <a:p>
            <a:pPr indent="0" lvl="0" marL="0" rtl="0" algn="ctr">
              <a:spcBef>
                <a:spcPts val="0"/>
              </a:spcBef>
              <a:spcAft>
                <a:spcPts val="0"/>
              </a:spcAft>
              <a:buNone/>
            </a:pPr>
            <a:r>
              <a:rPr lang="en-US" sz="6300">
                <a:latin typeface="Calibri"/>
                <a:ea typeface="Calibri"/>
                <a:cs typeface="Calibri"/>
                <a:sym typeface="Calibri"/>
              </a:rPr>
              <a:t>superficial </a:t>
            </a:r>
            <a:endParaRPr sz="6300">
              <a:latin typeface="Calibri"/>
              <a:ea typeface="Calibri"/>
              <a:cs typeface="Calibri"/>
              <a:sym typeface="Calibri"/>
            </a:endParaRPr>
          </a:p>
          <a:p>
            <a:pPr indent="0" lvl="0" marL="0" rtl="0" algn="ctr">
              <a:spcBef>
                <a:spcPts val="0"/>
              </a:spcBef>
              <a:spcAft>
                <a:spcPts val="0"/>
              </a:spcAft>
              <a:buNone/>
            </a:pPr>
            <a:r>
              <a:rPr lang="en-US" sz="6300">
                <a:latin typeface="Calibri"/>
                <a:ea typeface="Calibri"/>
                <a:cs typeface="Calibri"/>
                <a:sym typeface="Calibri"/>
              </a:rPr>
              <a:t>selective</a:t>
            </a:r>
            <a:endParaRPr sz="6300">
              <a:latin typeface="Calibri"/>
              <a:ea typeface="Calibri"/>
              <a:cs typeface="Calibri"/>
              <a:sym typeface="Calibri"/>
            </a:endParaRPr>
          </a:p>
        </p:txBody>
      </p:sp>
      <p:pic>
        <p:nvPicPr>
          <p:cNvPr id="743" name="Google Shape;743;p80"/>
          <p:cNvPicPr preferRelativeResize="0"/>
          <p:nvPr/>
        </p:nvPicPr>
        <p:blipFill rotWithShape="1">
          <a:blip r:embed="rId3">
            <a:alphaModFix/>
          </a:blip>
          <a:srcRect b="10402" l="0" r="18433" t="0"/>
          <a:stretch/>
        </p:blipFill>
        <p:spPr>
          <a:xfrm>
            <a:off x="1752600" y="1397037"/>
            <a:ext cx="4572000" cy="3691874"/>
          </a:xfrm>
          <a:prstGeom prst="rect">
            <a:avLst/>
          </a:prstGeom>
          <a:noFill/>
          <a:ln>
            <a:noFill/>
          </a:ln>
        </p:spPr>
      </p:pic>
      <p:pic>
        <p:nvPicPr>
          <p:cNvPr id="744" name="Google Shape;744;p80"/>
          <p:cNvPicPr preferRelativeResize="0"/>
          <p:nvPr/>
        </p:nvPicPr>
        <p:blipFill>
          <a:blip r:embed="rId4">
            <a:alphaModFix/>
          </a:blip>
          <a:stretch>
            <a:fillRect/>
          </a:stretch>
        </p:blipFill>
        <p:spPr>
          <a:xfrm>
            <a:off x="127675" y="942600"/>
            <a:ext cx="1529350" cy="2210450"/>
          </a:xfrm>
          <a:prstGeom prst="rect">
            <a:avLst/>
          </a:prstGeom>
          <a:noFill/>
          <a:ln>
            <a:noFill/>
          </a:ln>
        </p:spPr>
      </p:pic>
      <p:sp>
        <p:nvSpPr>
          <p:cNvPr id="745" name="Google Shape;745;p80"/>
          <p:cNvSpPr txBox="1"/>
          <p:nvPr/>
        </p:nvSpPr>
        <p:spPr>
          <a:xfrm>
            <a:off x="276350" y="-241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746" name="Google Shape;746;p80"/>
          <p:cNvPicPr preferRelativeResize="0"/>
          <p:nvPr/>
        </p:nvPicPr>
        <p:blipFill rotWithShape="1">
          <a:blip r:embed="rId5">
            <a:alphaModFix/>
          </a:blip>
          <a:srcRect b="29479" l="20255" r="22620" t="25166"/>
          <a:stretch/>
        </p:blipFill>
        <p:spPr>
          <a:xfrm>
            <a:off x="276350" y="797625"/>
            <a:ext cx="873600" cy="1015800"/>
          </a:xfrm>
          <a:prstGeom prst="rect">
            <a:avLst/>
          </a:prstGeom>
          <a:noFill/>
          <a:ln>
            <a:noFill/>
          </a:ln>
        </p:spPr>
      </p:pic>
      <p:pic>
        <p:nvPicPr>
          <p:cNvPr id="747" name="Google Shape;747;p80"/>
          <p:cNvPicPr preferRelativeResize="0"/>
          <p:nvPr/>
        </p:nvPicPr>
        <p:blipFill>
          <a:blip r:embed="rId6">
            <a:alphaModFix/>
          </a:blip>
          <a:stretch>
            <a:fillRect/>
          </a:stretch>
        </p:blipFill>
        <p:spPr>
          <a:xfrm>
            <a:off x="10410226" y="4131385"/>
            <a:ext cx="1400800" cy="2210452"/>
          </a:xfrm>
          <a:prstGeom prst="rect">
            <a:avLst/>
          </a:prstGeom>
          <a:noFill/>
          <a:ln>
            <a:noFill/>
          </a:ln>
        </p:spPr>
      </p:pic>
      <p:sp>
        <p:nvSpPr>
          <p:cNvPr id="748" name="Google Shape;748;p80"/>
          <p:cNvSpPr txBox="1"/>
          <p:nvPr/>
        </p:nvSpPr>
        <p:spPr>
          <a:xfrm>
            <a:off x="10568675" y="31604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749" name="Google Shape;749;p80"/>
          <p:cNvPicPr preferRelativeResize="0"/>
          <p:nvPr/>
        </p:nvPicPr>
        <p:blipFill rotWithShape="1">
          <a:blip r:embed="rId5">
            <a:alphaModFix/>
          </a:blip>
          <a:srcRect b="29479" l="20255" r="22620" t="25166"/>
          <a:stretch/>
        </p:blipFill>
        <p:spPr>
          <a:xfrm>
            <a:off x="10568675" y="3978975"/>
            <a:ext cx="873600" cy="101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756" name="Google Shape;756;p81"/>
          <p:cNvSpPr txBox="1"/>
          <p:nvPr/>
        </p:nvSpPr>
        <p:spPr>
          <a:xfrm>
            <a:off x="5995775" y="4484950"/>
            <a:ext cx="4413300" cy="16932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450">
                <a:solidFill>
                  <a:srgbClr val="1C4587"/>
                </a:solidFill>
                <a:highlight>
                  <a:srgbClr val="FFFFFF"/>
                </a:highlight>
              </a:rPr>
              <a:t>"In politics and policy, trying to feel the pain of others is a bad idea. Empathy distorts our reasoning and makes us biased, tribal and often cruel."</a:t>
            </a:r>
            <a:endParaRPr sz="1600">
              <a:solidFill>
                <a:srgbClr val="1C4587"/>
              </a:solidFill>
            </a:endParaRPr>
          </a:p>
          <a:p>
            <a:pPr indent="0" lvl="0" marL="0" rtl="0" algn="l">
              <a:lnSpc>
                <a:spcPct val="100000"/>
              </a:lnSpc>
              <a:spcBef>
                <a:spcPts val="0"/>
              </a:spcBef>
              <a:spcAft>
                <a:spcPts val="0"/>
              </a:spcAft>
              <a:buNone/>
            </a:pPr>
            <a:r>
              <a:rPr b="1" lang="en-US" sz="1150">
                <a:solidFill>
                  <a:srgbClr val="1C4587"/>
                </a:solidFill>
                <a:highlight>
                  <a:srgbClr val="FFFFFF"/>
                </a:highlight>
              </a:rPr>
              <a:t>-Paul Bloom</a:t>
            </a:r>
            <a:r>
              <a:rPr i="1" lang="en-US" sz="1600">
                <a:solidFill>
                  <a:srgbClr val="1C4587"/>
                </a:solidFill>
              </a:rPr>
              <a:t> </a:t>
            </a:r>
            <a:r>
              <a:rPr lang="en-US" sz="1200">
                <a:solidFill>
                  <a:srgbClr val="1C4587"/>
                </a:solidFill>
              </a:rPr>
              <a:t>https://www.wsj.com/articles/the-perils-of-empathy-148068951</a:t>
            </a:r>
            <a:r>
              <a:rPr lang="en-US" sz="1200">
                <a:solidFill>
                  <a:srgbClr val="1C4587"/>
                </a:solidFill>
              </a:rPr>
              <a:t>3</a:t>
            </a:r>
            <a:endParaRPr sz="6300">
              <a:solidFill>
                <a:srgbClr val="1C4587"/>
              </a:solidFill>
            </a:endParaRPr>
          </a:p>
        </p:txBody>
      </p:sp>
      <p:pic>
        <p:nvPicPr>
          <p:cNvPr id="757" name="Google Shape;757;p81"/>
          <p:cNvPicPr preferRelativeResize="0"/>
          <p:nvPr/>
        </p:nvPicPr>
        <p:blipFill>
          <a:blip r:embed="rId3">
            <a:alphaModFix/>
          </a:blip>
          <a:stretch>
            <a:fillRect/>
          </a:stretch>
        </p:blipFill>
        <p:spPr>
          <a:xfrm>
            <a:off x="127675" y="942600"/>
            <a:ext cx="1529350" cy="2210450"/>
          </a:xfrm>
          <a:prstGeom prst="rect">
            <a:avLst/>
          </a:prstGeom>
          <a:noFill/>
          <a:ln>
            <a:noFill/>
          </a:ln>
        </p:spPr>
      </p:pic>
      <p:sp>
        <p:nvSpPr>
          <p:cNvPr id="758" name="Google Shape;758;p81"/>
          <p:cNvSpPr txBox="1"/>
          <p:nvPr/>
        </p:nvSpPr>
        <p:spPr>
          <a:xfrm>
            <a:off x="276350" y="-241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759" name="Google Shape;759;p81"/>
          <p:cNvPicPr preferRelativeResize="0"/>
          <p:nvPr/>
        </p:nvPicPr>
        <p:blipFill rotWithShape="1">
          <a:blip r:embed="rId4">
            <a:alphaModFix/>
          </a:blip>
          <a:srcRect b="29479" l="20255" r="22620" t="25166"/>
          <a:stretch/>
        </p:blipFill>
        <p:spPr>
          <a:xfrm>
            <a:off x="276350" y="797625"/>
            <a:ext cx="873600" cy="1015800"/>
          </a:xfrm>
          <a:prstGeom prst="rect">
            <a:avLst/>
          </a:prstGeom>
          <a:noFill/>
          <a:ln>
            <a:noFill/>
          </a:ln>
        </p:spPr>
      </p:pic>
      <p:pic>
        <p:nvPicPr>
          <p:cNvPr id="760" name="Google Shape;760;p81"/>
          <p:cNvPicPr preferRelativeResize="0"/>
          <p:nvPr/>
        </p:nvPicPr>
        <p:blipFill>
          <a:blip r:embed="rId5">
            <a:alphaModFix/>
          </a:blip>
          <a:stretch>
            <a:fillRect/>
          </a:stretch>
        </p:blipFill>
        <p:spPr>
          <a:xfrm>
            <a:off x="10410226" y="4131385"/>
            <a:ext cx="1400800" cy="2210452"/>
          </a:xfrm>
          <a:prstGeom prst="rect">
            <a:avLst/>
          </a:prstGeom>
          <a:noFill/>
          <a:ln>
            <a:noFill/>
          </a:ln>
        </p:spPr>
      </p:pic>
      <p:sp>
        <p:nvSpPr>
          <p:cNvPr id="761" name="Google Shape;761;p81"/>
          <p:cNvSpPr txBox="1"/>
          <p:nvPr/>
        </p:nvSpPr>
        <p:spPr>
          <a:xfrm>
            <a:off x="10568675" y="31604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762" name="Google Shape;762;p81"/>
          <p:cNvPicPr preferRelativeResize="0"/>
          <p:nvPr/>
        </p:nvPicPr>
        <p:blipFill rotWithShape="1">
          <a:blip r:embed="rId4">
            <a:alphaModFix/>
          </a:blip>
          <a:srcRect b="29479" l="20255" r="22620" t="25166"/>
          <a:stretch/>
        </p:blipFill>
        <p:spPr>
          <a:xfrm>
            <a:off x="10568675" y="3978975"/>
            <a:ext cx="873600" cy="1015800"/>
          </a:xfrm>
          <a:prstGeom prst="rect">
            <a:avLst/>
          </a:prstGeom>
          <a:noFill/>
          <a:ln>
            <a:noFill/>
          </a:ln>
        </p:spPr>
      </p:pic>
      <p:sp>
        <p:nvSpPr>
          <p:cNvPr id="763" name="Google Shape;763;p81"/>
          <p:cNvSpPr txBox="1"/>
          <p:nvPr/>
        </p:nvSpPr>
        <p:spPr>
          <a:xfrm>
            <a:off x="234775" y="294126"/>
            <a:ext cx="11677200" cy="11805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On the dangers of empathy &amp; outrage</a:t>
            </a:r>
            <a:endParaRPr b="1" sz="4400">
              <a:solidFill>
                <a:srgbClr val="E3760B"/>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4400"/>
              <a:buFont typeface="Calibri"/>
              <a:buNone/>
            </a:pPr>
            <a:r>
              <a:rPr b="1" lang="en-US" sz="1951">
                <a:solidFill>
                  <a:srgbClr val="E3760B"/>
                </a:solidFill>
                <a:latin typeface="Calibri"/>
                <a:ea typeface="Calibri"/>
                <a:cs typeface="Calibri"/>
                <a:sym typeface="Calibri"/>
              </a:rPr>
              <a:t>NOT because caring about others can be harmful to the political process, </a:t>
            </a:r>
            <a:endParaRPr b="1" sz="1951">
              <a:solidFill>
                <a:srgbClr val="E3760B"/>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4400"/>
              <a:buFont typeface="Calibri"/>
              <a:buNone/>
            </a:pPr>
            <a:r>
              <a:rPr b="1" lang="en-US" sz="1951">
                <a:solidFill>
                  <a:srgbClr val="E3760B"/>
                </a:solidFill>
                <a:latin typeface="Calibri"/>
                <a:ea typeface="Calibri"/>
                <a:cs typeface="Calibri"/>
                <a:sym typeface="Calibri"/>
              </a:rPr>
              <a:t>but because being emotionally activated by a narrow set of selective stories </a:t>
            </a:r>
            <a:r>
              <a:rPr b="1" i="1" lang="en-US" sz="1951">
                <a:solidFill>
                  <a:srgbClr val="E3760B"/>
                </a:solidFill>
                <a:latin typeface="Calibri"/>
                <a:ea typeface="Calibri"/>
                <a:cs typeface="Calibri"/>
                <a:sym typeface="Calibri"/>
              </a:rPr>
              <a:t>can </a:t>
            </a:r>
            <a:r>
              <a:rPr b="1" lang="en-US" sz="1951">
                <a:solidFill>
                  <a:srgbClr val="E3760B"/>
                </a:solidFill>
                <a:latin typeface="Calibri"/>
                <a:ea typeface="Calibri"/>
                <a:cs typeface="Calibri"/>
                <a:sym typeface="Calibri"/>
              </a:rPr>
              <a:t>be</a:t>
            </a:r>
            <a:endParaRPr b="1" sz="1951">
              <a:solidFill>
                <a:srgbClr val="E3760B"/>
              </a:solidFill>
              <a:latin typeface="Calibri"/>
              <a:ea typeface="Calibri"/>
              <a:cs typeface="Calibri"/>
              <a:sym typeface="Calibri"/>
            </a:endParaRPr>
          </a:p>
        </p:txBody>
      </p:sp>
      <p:sp>
        <p:nvSpPr>
          <p:cNvPr id="764" name="Google Shape;764;p81"/>
          <p:cNvSpPr txBox="1"/>
          <p:nvPr/>
        </p:nvSpPr>
        <p:spPr>
          <a:xfrm>
            <a:off x="5996800" y="1544675"/>
            <a:ext cx="4413300" cy="27705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450">
                <a:solidFill>
                  <a:srgbClr val="1C4587"/>
                </a:solidFill>
                <a:highlight>
                  <a:srgbClr val="FFFFFF"/>
                </a:highlight>
              </a:rPr>
              <a:t>“Outrage is weakness. It is the muting of rational thinking and the triumph of emotion. Despite what you’ve been hearing and seeing as of late, it is not a virtue. It is not something to be celebrated, nor praised, nor aspired to. It is a deeply human emotion—even understandable at times—but rarely is it productive, virtuous, or useful. It is an emotion to overcome, not accept, and overcoming it requires mental strength."</a:t>
            </a:r>
            <a:endParaRPr sz="1450">
              <a:solidFill>
                <a:srgbClr val="1C4587"/>
              </a:solidFill>
              <a:highlight>
                <a:srgbClr val="FFFFFF"/>
              </a:highlight>
            </a:endParaRPr>
          </a:p>
          <a:p>
            <a:pPr indent="0" lvl="0" marL="0" rtl="0" algn="l">
              <a:lnSpc>
                <a:spcPct val="100000"/>
              </a:lnSpc>
              <a:spcBef>
                <a:spcPts val="0"/>
              </a:spcBef>
              <a:spcAft>
                <a:spcPts val="0"/>
              </a:spcAft>
              <a:buNone/>
            </a:pPr>
            <a:r>
              <a:t/>
            </a:r>
            <a:endParaRPr sz="1450">
              <a:solidFill>
                <a:srgbClr val="1C4587"/>
              </a:solidFill>
              <a:highlight>
                <a:srgbClr val="FFFFFF"/>
              </a:highlight>
            </a:endParaRPr>
          </a:p>
          <a:p>
            <a:pPr indent="0" lvl="0" marL="0" rtl="0" algn="l">
              <a:lnSpc>
                <a:spcPct val="100000"/>
              </a:lnSpc>
              <a:spcBef>
                <a:spcPts val="0"/>
              </a:spcBef>
              <a:spcAft>
                <a:spcPts val="0"/>
              </a:spcAft>
              <a:buNone/>
            </a:pPr>
            <a:r>
              <a:rPr lang="en-US" sz="1150">
                <a:solidFill>
                  <a:srgbClr val="1C4587"/>
                </a:solidFill>
                <a:highlight>
                  <a:srgbClr val="FFFFFF"/>
                </a:highlight>
              </a:rPr>
              <a:t>― </a:t>
            </a:r>
            <a:r>
              <a:rPr b="1" lang="en-US" sz="1150">
                <a:solidFill>
                  <a:srgbClr val="1C4587"/>
                </a:solidFill>
                <a:highlight>
                  <a:srgbClr val="FFFFFF"/>
                </a:highlight>
              </a:rPr>
              <a:t>Dan Crenshaw, </a:t>
            </a:r>
            <a:r>
              <a:rPr b="1" i="1" lang="en-US" sz="1150">
                <a:solidFill>
                  <a:srgbClr val="1C4587"/>
                </a:solidFill>
                <a:highlight>
                  <a:srgbClr val="FFFFFF"/>
                </a:highlight>
                <a:uFill>
                  <a:noFill/>
                </a:uFill>
                <a:hlinkClick r:id="rId6">
                  <a:extLst>
                    <a:ext uri="{A12FA001-AC4F-418D-AE19-62706E023703}">
                      <ahyp:hlinkClr val="tx"/>
                    </a:ext>
                  </a:extLst>
                </a:hlinkClick>
              </a:rPr>
              <a:t>Fortitude: Resilience in the Age of Outrage</a:t>
            </a:r>
            <a:endParaRPr i="1" sz="1600">
              <a:solidFill>
                <a:srgbClr val="1C4587"/>
              </a:solidFill>
            </a:endParaRPr>
          </a:p>
        </p:txBody>
      </p:sp>
      <p:sp>
        <p:nvSpPr>
          <p:cNvPr id="765" name="Google Shape;765;p81"/>
          <p:cNvSpPr txBox="1"/>
          <p:nvPr/>
        </p:nvSpPr>
        <p:spPr>
          <a:xfrm>
            <a:off x="1587888" y="1544675"/>
            <a:ext cx="4248300" cy="43329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450">
                <a:solidFill>
                  <a:srgbClr val="1C4587"/>
                </a:solidFill>
                <a:highlight>
                  <a:srgbClr val="FFFFFF"/>
                </a:highlight>
              </a:rPr>
              <a:t>"How could empathy steer us wrong?...Empathy is a spotlight focusing on certain people in the here and now. This makes us care more about them, but it leaves us insensitive to the long-term consequences of our acts and blind as well to the suffering of those we do not or cannot empathize with. Empathy is biased, pushing us in the direction of parochialism and racism. It is shortsighted, motivating actions that might make things better in the short term but lead to tragic results in the future. It is innumerate, favoring the one over the many. It can spark violence; our empathy for those close to us is a powerful force for war and atrocity toward others. It is corrosive in personal relationships; it exhausts the spirit and can diminish the force of kindness and love.”</a:t>
            </a:r>
            <a:endParaRPr sz="1450">
              <a:solidFill>
                <a:srgbClr val="1C4587"/>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450">
              <a:solidFill>
                <a:srgbClr val="1C4587"/>
              </a:solidFill>
              <a:highlight>
                <a:srgbClr val="FFFFFF"/>
              </a:highlight>
            </a:endParaRPr>
          </a:p>
          <a:p>
            <a:pPr indent="0" lvl="0" marL="0" rtl="0" algn="l">
              <a:lnSpc>
                <a:spcPct val="100000"/>
              </a:lnSpc>
              <a:spcBef>
                <a:spcPts val="0"/>
              </a:spcBef>
              <a:spcAft>
                <a:spcPts val="0"/>
              </a:spcAft>
              <a:buNone/>
            </a:pPr>
            <a:r>
              <a:rPr lang="en-US" sz="1150">
                <a:solidFill>
                  <a:srgbClr val="181818"/>
                </a:solidFill>
                <a:highlight>
                  <a:srgbClr val="FFFFFF"/>
                </a:highlight>
              </a:rPr>
              <a:t>― </a:t>
            </a:r>
            <a:r>
              <a:rPr b="1" lang="en-US" sz="1150">
                <a:solidFill>
                  <a:srgbClr val="333333"/>
                </a:solidFill>
                <a:highlight>
                  <a:srgbClr val="FFFFFF"/>
                </a:highlight>
              </a:rPr>
              <a:t>Paul Bloom, </a:t>
            </a:r>
            <a:r>
              <a:rPr b="1" lang="en-US" sz="1150">
                <a:solidFill>
                  <a:srgbClr val="333333"/>
                </a:solidFill>
                <a:highlight>
                  <a:srgbClr val="FFFFFF"/>
                </a:highlight>
                <a:uFill>
                  <a:noFill/>
                </a:uFill>
                <a:hlinkClick r:id="rId7">
                  <a:extLst>
                    <a:ext uri="{A12FA001-AC4F-418D-AE19-62706E023703}">
                      <ahyp:hlinkClr val="tx"/>
                    </a:ext>
                  </a:extLst>
                </a:hlinkClick>
              </a:rPr>
              <a:t>Against Empathy: The Case for Rational Compassion</a:t>
            </a:r>
            <a:endParaRPr sz="6400">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82"/>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772" name="Google Shape;772;p82"/>
          <p:cNvPicPr preferRelativeResize="0"/>
          <p:nvPr/>
        </p:nvPicPr>
        <p:blipFill>
          <a:blip r:embed="rId3">
            <a:alphaModFix/>
          </a:blip>
          <a:stretch>
            <a:fillRect/>
          </a:stretch>
        </p:blipFill>
        <p:spPr>
          <a:xfrm>
            <a:off x="127675" y="942600"/>
            <a:ext cx="1529350" cy="2210450"/>
          </a:xfrm>
          <a:prstGeom prst="rect">
            <a:avLst/>
          </a:prstGeom>
          <a:noFill/>
          <a:ln>
            <a:noFill/>
          </a:ln>
        </p:spPr>
      </p:pic>
      <p:sp>
        <p:nvSpPr>
          <p:cNvPr id="773" name="Google Shape;773;p82"/>
          <p:cNvSpPr txBox="1"/>
          <p:nvPr/>
        </p:nvSpPr>
        <p:spPr>
          <a:xfrm>
            <a:off x="276350" y="-241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774" name="Google Shape;774;p82"/>
          <p:cNvPicPr preferRelativeResize="0"/>
          <p:nvPr/>
        </p:nvPicPr>
        <p:blipFill rotWithShape="1">
          <a:blip r:embed="rId4">
            <a:alphaModFix/>
          </a:blip>
          <a:srcRect b="29479" l="20255" r="22620" t="25166"/>
          <a:stretch/>
        </p:blipFill>
        <p:spPr>
          <a:xfrm>
            <a:off x="276350" y="797625"/>
            <a:ext cx="873600" cy="1015800"/>
          </a:xfrm>
          <a:prstGeom prst="rect">
            <a:avLst/>
          </a:prstGeom>
          <a:noFill/>
          <a:ln>
            <a:noFill/>
          </a:ln>
        </p:spPr>
      </p:pic>
      <p:pic>
        <p:nvPicPr>
          <p:cNvPr id="775" name="Google Shape;775;p82"/>
          <p:cNvPicPr preferRelativeResize="0"/>
          <p:nvPr/>
        </p:nvPicPr>
        <p:blipFill>
          <a:blip r:embed="rId5">
            <a:alphaModFix/>
          </a:blip>
          <a:stretch>
            <a:fillRect/>
          </a:stretch>
        </p:blipFill>
        <p:spPr>
          <a:xfrm>
            <a:off x="10410226" y="4131385"/>
            <a:ext cx="1400800" cy="2210452"/>
          </a:xfrm>
          <a:prstGeom prst="rect">
            <a:avLst/>
          </a:prstGeom>
          <a:noFill/>
          <a:ln>
            <a:noFill/>
          </a:ln>
        </p:spPr>
      </p:pic>
      <p:sp>
        <p:nvSpPr>
          <p:cNvPr id="776" name="Google Shape;776;p82"/>
          <p:cNvSpPr txBox="1"/>
          <p:nvPr/>
        </p:nvSpPr>
        <p:spPr>
          <a:xfrm>
            <a:off x="10568675" y="316047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777" name="Google Shape;777;p82"/>
          <p:cNvPicPr preferRelativeResize="0"/>
          <p:nvPr/>
        </p:nvPicPr>
        <p:blipFill rotWithShape="1">
          <a:blip r:embed="rId4">
            <a:alphaModFix/>
          </a:blip>
          <a:srcRect b="29479" l="20255" r="22620" t="25166"/>
          <a:stretch/>
        </p:blipFill>
        <p:spPr>
          <a:xfrm>
            <a:off x="10568675" y="3978975"/>
            <a:ext cx="873600" cy="1015800"/>
          </a:xfrm>
          <a:prstGeom prst="rect">
            <a:avLst/>
          </a:prstGeom>
          <a:noFill/>
          <a:ln>
            <a:noFill/>
          </a:ln>
        </p:spPr>
      </p:pic>
      <p:sp>
        <p:nvSpPr>
          <p:cNvPr id="778" name="Google Shape;778;p82"/>
          <p:cNvSpPr txBox="1"/>
          <p:nvPr/>
        </p:nvSpPr>
        <p:spPr>
          <a:xfrm>
            <a:off x="310975" y="294126"/>
            <a:ext cx="11677200" cy="11805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On the dangers of empathy &amp; outrage</a:t>
            </a:r>
            <a:endParaRPr b="1" sz="4400">
              <a:solidFill>
                <a:srgbClr val="E3760B"/>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4400"/>
              <a:buFont typeface="Calibri"/>
              <a:buNone/>
            </a:pPr>
            <a:r>
              <a:rPr b="1" lang="en-US" sz="1951">
                <a:solidFill>
                  <a:srgbClr val="E3760B"/>
                </a:solidFill>
                <a:latin typeface="Calibri"/>
                <a:ea typeface="Calibri"/>
                <a:cs typeface="Calibri"/>
                <a:sym typeface="Calibri"/>
              </a:rPr>
              <a:t>NOT because caring about others can be harmful to personal wellness and the political process, </a:t>
            </a:r>
            <a:endParaRPr b="1" sz="1951">
              <a:solidFill>
                <a:srgbClr val="E3760B"/>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4400"/>
              <a:buFont typeface="Calibri"/>
              <a:buNone/>
            </a:pPr>
            <a:r>
              <a:rPr b="1" lang="en-US" sz="1951">
                <a:solidFill>
                  <a:srgbClr val="E3760B"/>
                </a:solidFill>
                <a:latin typeface="Calibri"/>
                <a:ea typeface="Calibri"/>
                <a:cs typeface="Calibri"/>
                <a:sym typeface="Calibri"/>
              </a:rPr>
              <a:t>but because being emotionally activated by selective stories </a:t>
            </a:r>
            <a:r>
              <a:rPr b="1" i="1" lang="en-US" sz="1951">
                <a:solidFill>
                  <a:srgbClr val="E3760B"/>
                </a:solidFill>
                <a:latin typeface="Calibri"/>
                <a:ea typeface="Calibri"/>
                <a:cs typeface="Calibri"/>
                <a:sym typeface="Calibri"/>
              </a:rPr>
              <a:t>can </a:t>
            </a:r>
            <a:r>
              <a:rPr b="1" lang="en-US" sz="1951">
                <a:solidFill>
                  <a:srgbClr val="E3760B"/>
                </a:solidFill>
                <a:latin typeface="Calibri"/>
                <a:ea typeface="Calibri"/>
                <a:cs typeface="Calibri"/>
                <a:sym typeface="Calibri"/>
              </a:rPr>
              <a:t>be</a:t>
            </a:r>
            <a:endParaRPr b="1" sz="1951">
              <a:solidFill>
                <a:srgbClr val="E3760B"/>
              </a:solidFill>
              <a:latin typeface="Calibri"/>
              <a:ea typeface="Calibri"/>
              <a:cs typeface="Calibri"/>
              <a:sym typeface="Calibri"/>
            </a:endParaRPr>
          </a:p>
        </p:txBody>
      </p:sp>
      <p:sp>
        <p:nvSpPr>
          <p:cNvPr id="779" name="Google Shape;779;p82"/>
          <p:cNvSpPr txBox="1"/>
          <p:nvPr/>
        </p:nvSpPr>
        <p:spPr>
          <a:xfrm>
            <a:off x="611025" y="4723875"/>
            <a:ext cx="9814200" cy="18186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350">
                <a:solidFill>
                  <a:srgbClr val="1C4587"/>
                </a:solidFill>
              </a:rPr>
              <a:t>"</a:t>
            </a:r>
            <a:r>
              <a:rPr b="1" lang="en-US" sz="1350">
                <a:solidFill>
                  <a:srgbClr val="1C4587"/>
                </a:solidFill>
              </a:rPr>
              <a:t>Th[e] distinction between empathy and compassion</a:t>
            </a:r>
            <a:r>
              <a:rPr lang="en-US" sz="1350">
                <a:solidFill>
                  <a:srgbClr val="1C4587"/>
                </a:solidFill>
              </a:rPr>
              <a:t> is critical for the argument [I make]. And it is supported by neuroscience research. In a review article, Tania Singer and Olga Klimecki describe how they make sense of this distinction: 'In contrast to empathy, compassion does not mean sharing the suffering of the other: rather, it is characterized by feelings of warmth, concern and care for the other, as well as a strong motivation to improve the other’s well-being. Compassion is feeling for and not feeling with the other.'"</a:t>
            </a:r>
            <a:endParaRPr sz="1350">
              <a:solidFill>
                <a:srgbClr val="1C4587"/>
              </a:solidFill>
            </a:endParaRPr>
          </a:p>
          <a:p>
            <a:pPr indent="0" lvl="0" marL="0" rtl="0" algn="l">
              <a:lnSpc>
                <a:spcPct val="115000"/>
              </a:lnSpc>
              <a:spcBef>
                <a:spcPts val="0"/>
              </a:spcBef>
              <a:spcAft>
                <a:spcPts val="0"/>
              </a:spcAft>
              <a:buNone/>
            </a:pPr>
            <a:r>
              <a:t/>
            </a:r>
            <a:endParaRPr sz="1350">
              <a:solidFill>
                <a:srgbClr val="1C4587"/>
              </a:solidFill>
            </a:endParaRPr>
          </a:p>
          <a:p>
            <a:pPr indent="0" lvl="0" marL="0" rtl="0" algn="l">
              <a:lnSpc>
                <a:spcPct val="115000"/>
              </a:lnSpc>
              <a:spcBef>
                <a:spcPts val="0"/>
              </a:spcBef>
              <a:spcAft>
                <a:spcPts val="0"/>
              </a:spcAft>
              <a:buNone/>
            </a:pPr>
            <a:r>
              <a:rPr lang="en-US" sz="1300">
                <a:solidFill>
                  <a:srgbClr val="1C4587"/>
                </a:solidFill>
              </a:rPr>
              <a:t>― Paul Bloom, </a:t>
            </a:r>
            <a:r>
              <a:rPr i="1" lang="en-US" sz="1300">
                <a:solidFill>
                  <a:srgbClr val="1C4587"/>
                </a:solidFill>
              </a:rPr>
              <a:t>Against Empathy: The Case for Rational Compassion </a:t>
            </a:r>
            <a:r>
              <a:rPr lang="en-US" sz="1300">
                <a:solidFill>
                  <a:srgbClr val="1C4587"/>
                </a:solidFill>
              </a:rPr>
              <a:t>(emphasis added)</a:t>
            </a:r>
            <a:endParaRPr sz="1600">
              <a:solidFill>
                <a:srgbClr val="1C4587"/>
              </a:solidFill>
            </a:endParaRPr>
          </a:p>
        </p:txBody>
      </p:sp>
      <p:sp>
        <p:nvSpPr>
          <p:cNvPr id="780" name="Google Shape;780;p82"/>
          <p:cNvSpPr txBox="1"/>
          <p:nvPr/>
        </p:nvSpPr>
        <p:spPr>
          <a:xfrm>
            <a:off x="1737950" y="1571350"/>
            <a:ext cx="8784000" cy="20652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350">
                <a:solidFill>
                  <a:srgbClr val="1C4587"/>
                </a:solidFill>
              </a:rPr>
              <a:t>"Emotional empathy is what allows a person to tune into someone else's emotional state: if the person in front of you is happy, you soon start to smile; if they suffer, you feel and share their pain. </a:t>
            </a:r>
            <a:r>
              <a:rPr b="1" lang="en-US" sz="1350">
                <a:solidFill>
                  <a:srgbClr val="1C4587"/>
                </a:solidFill>
              </a:rPr>
              <a:t>Empathy is turned inward, to the self. It is the effect the emotions of others have on you</a:t>
            </a:r>
            <a:r>
              <a:rPr lang="en-US" sz="1350">
                <a:solidFill>
                  <a:srgbClr val="1C4587"/>
                </a:solidFill>
              </a:rPr>
              <a:t>….Tania Singer's experiments showed, in broad terms, that while empathy distress may lead to burnout, altruistic love and compassion, on the other hand, can replenish our ability to take care of others with serenity, kindness and courage….</a:t>
            </a:r>
            <a:endParaRPr sz="1350">
              <a:solidFill>
                <a:srgbClr val="1C4587"/>
              </a:solidFill>
            </a:endParaRPr>
          </a:p>
          <a:p>
            <a:pPr indent="0" lvl="0" marL="0" rtl="0" algn="l">
              <a:lnSpc>
                <a:spcPct val="115000"/>
              </a:lnSpc>
              <a:spcBef>
                <a:spcPts val="0"/>
              </a:spcBef>
              <a:spcAft>
                <a:spcPts val="0"/>
              </a:spcAft>
              <a:buNone/>
            </a:pPr>
            <a:r>
              <a:rPr lang="en-US" sz="1350">
                <a:solidFill>
                  <a:srgbClr val="1C4587"/>
                </a:solidFill>
              </a:rPr>
              <a:t>"Empathy on its own, without the support of altruism and compassion, is like an electrical pump lacking oil : it ends up burning."</a:t>
            </a:r>
            <a:endParaRPr sz="1350">
              <a:solidFill>
                <a:srgbClr val="1C4587"/>
              </a:solidFill>
            </a:endParaRPr>
          </a:p>
          <a:p>
            <a:pPr indent="0" lvl="0" marL="0" rtl="0" algn="l">
              <a:lnSpc>
                <a:spcPct val="115000"/>
              </a:lnSpc>
              <a:spcBef>
                <a:spcPts val="0"/>
              </a:spcBef>
              <a:spcAft>
                <a:spcPts val="0"/>
              </a:spcAft>
              <a:buNone/>
            </a:pPr>
            <a:r>
              <a:rPr lang="en-US" sz="1350">
                <a:solidFill>
                  <a:srgbClr val="1C4587"/>
                </a:solidFill>
              </a:rPr>
              <a:t>Matthieu Ricard, Buddhist monk, humanitarian, author (emphasis added)</a:t>
            </a:r>
            <a:endParaRPr sz="1350">
              <a:solidFill>
                <a:srgbClr val="1C4587"/>
              </a:solidFill>
            </a:endParaRPr>
          </a:p>
        </p:txBody>
      </p:sp>
      <p:sp>
        <p:nvSpPr>
          <p:cNvPr id="781" name="Google Shape;781;p82"/>
          <p:cNvSpPr txBox="1"/>
          <p:nvPr/>
        </p:nvSpPr>
        <p:spPr>
          <a:xfrm>
            <a:off x="631550" y="3818463"/>
            <a:ext cx="9814200" cy="6315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350">
                <a:solidFill>
                  <a:srgbClr val="1C4587"/>
                </a:solidFill>
              </a:rPr>
              <a:t>"[W]ise thinking varies from one situation to another, with self-focused contexts inhibiting wise thinking." Wisdom researcher Igor Grossman, https://journals.sagepub.com/doi/10.1177/1745691616672066</a:t>
            </a:r>
            <a:endParaRPr sz="1600">
              <a:solidFill>
                <a:srgbClr val="1C4587"/>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8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788" name="Google Shape;788;p83"/>
          <p:cNvSpPr/>
          <p:nvPr/>
        </p:nvSpPr>
        <p:spPr>
          <a:xfrm>
            <a:off x="838200" y="27682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3"/>
          <p:cNvSpPr/>
          <p:nvPr/>
        </p:nvSpPr>
        <p:spPr>
          <a:xfrm>
            <a:off x="8424700" y="27682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3"/>
          <p:cNvSpPr txBox="1"/>
          <p:nvPr/>
        </p:nvSpPr>
        <p:spPr>
          <a:xfrm>
            <a:off x="8786400" y="30492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pic>
        <p:nvPicPr>
          <p:cNvPr id="791" name="Google Shape;791;p83"/>
          <p:cNvPicPr preferRelativeResize="0"/>
          <p:nvPr/>
        </p:nvPicPr>
        <p:blipFill rotWithShape="1">
          <a:blip r:embed="rId3">
            <a:alphaModFix/>
          </a:blip>
          <a:srcRect b="0" l="4288" r="3281" t="0"/>
          <a:stretch/>
        </p:blipFill>
        <p:spPr>
          <a:xfrm>
            <a:off x="4012350" y="747450"/>
            <a:ext cx="4231937" cy="50276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In this clip, John explores how having touchstones (and asking others about theirs) helps him understand himself better, listen more attentively, and move beyond gridlock around hot-button topics. &#10;&#10;EPIK invited John Linford to share some of what he has learned, through training and experience, about finding and using classical literature and other core media to explore these kinds of questions. He shares how touchstones (core media) impact how he engages with and seeks to listen to others, does personal integrity assessments, weighs in on different political/civic issues, and more. &#10;&#10;This is clip 3 of 5 in the discussion between EPIK Deliberate Digital's executive director and John Linford. The full discussion explores the following:&#10;&#10;What is a touchstone? Why does having personal touchstone(s) matter? How can core/touchstone media be helpful in life, education, building media literacy, and being engaged civically (and civilly?)  &#10;&#10;How can one use &quot;classics&quot; (especially literature) to find and refine one's touchstone(s)? &#10;&#10;- - - - - &#10;John Linford, who helped form a class that addresses these questions, shares a variety of thoughts on these topics as part of EPIK's Digital Wellness unSummit (in 5 shorter, lightly edited clips). You can find the raw/original audio and video in EPIK's Digital Wellness unSummit folder. https://drive.google.com/drive/u/1/folders/1rmA1in4Kl53vkJJW4s3T3p8pCEKWUmYf &#10;&#10;John is a junior studying data science. Besides his passion for reading, learning, connecting with others, and researching, John has been a professional magician since his late teens. He uses magic not only to delight and entertain, but to teach principles about Inattentional Blindness (Selective Attention) and its impact on life and relationships. &#10;&#10;EPIK's &quot;Bringing Digital Wellness Home&quot; unSummit is a continually-growing repository of resources to address various facets of Digital Wellness (or Digital Centeredness, in EPIK's terminology). &#10;&#10;EPIK Deliberate Digital has been facilitating Digital Wellness, Digital Citizenship, Digital Safety, and #UseTech4Good conversations since 2014. See more about our work at https://www.epik.org/ and DigCitUtah.com" id="797" name="Google Shape;797;p84" title="John Linford on Touchstones/Core Media clip 3 of 5: EPIK Digital Wellness unSummit">
            <a:hlinkClick r:id="rId3"/>
          </p:cNvPr>
          <p:cNvPicPr preferRelativeResize="0"/>
          <p:nvPr/>
        </p:nvPicPr>
        <p:blipFill>
          <a:blip r:embed="rId4">
            <a:alphaModFix/>
          </a:blip>
          <a:stretch>
            <a:fillRect/>
          </a:stretch>
        </p:blipFill>
        <p:spPr>
          <a:xfrm>
            <a:off x="1700150" y="88013"/>
            <a:ext cx="8481938" cy="6361437"/>
          </a:xfrm>
          <a:prstGeom prst="rect">
            <a:avLst/>
          </a:prstGeom>
          <a:noFill/>
          <a:ln>
            <a:noFill/>
          </a:ln>
        </p:spPr>
      </p:pic>
      <p:sp>
        <p:nvSpPr>
          <p:cNvPr id="798" name="Google Shape;798;p84"/>
          <p:cNvSpPr txBox="1"/>
          <p:nvPr/>
        </p:nvSpPr>
        <p:spPr>
          <a:xfrm>
            <a:off x="3085725" y="5786800"/>
            <a:ext cx="626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Video cued to where we started here: </a:t>
            </a:r>
            <a:r>
              <a:rPr lang="en-US">
                <a:solidFill>
                  <a:schemeClr val="lt1"/>
                </a:solidFill>
              </a:rPr>
              <a:t>https://youtu.be/O0cdHvtA7I4?t=301</a:t>
            </a:r>
            <a:endParaRPr>
              <a:solidFill>
                <a:schemeClr val="lt1"/>
              </a:solidFill>
            </a:endParaRPr>
          </a:p>
        </p:txBody>
      </p:sp>
      <p:sp>
        <p:nvSpPr>
          <p:cNvPr id="799" name="Google Shape;799;p84"/>
          <p:cNvSpPr txBox="1"/>
          <p:nvPr/>
        </p:nvSpPr>
        <p:spPr>
          <a:xfrm>
            <a:off x="2772375" y="513350"/>
            <a:ext cx="626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rPr>
              <a:t>John talks about how having touchstone media and principles helps him self-check and practice listening and asking questions </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000"/>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85"/>
          <p:cNvPicPr preferRelativeResize="0"/>
          <p:nvPr/>
        </p:nvPicPr>
        <p:blipFill>
          <a:blip r:embed="rId3">
            <a:alphaModFix/>
          </a:blip>
          <a:stretch>
            <a:fillRect/>
          </a:stretch>
        </p:blipFill>
        <p:spPr>
          <a:xfrm>
            <a:off x="1390650" y="204450"/>
            <a:ext cx="9410700" cy="1962150"/>
          </a:xfrm>
          <a:prstGeom prst="rect">
            <a:avLst/>
          </a:prstGeom>
          <a:noFill/>
          <a:ln>
            <a:noFill/>
          </a:ln>
        </p:spPr>
      </p:pic>
      <p:sp>
        <p:nvSpPr>
          <p:cNvPr id="806" name="Google Shape;806;p85"/>
          <p:cNvSpPr txBox="1"/>
          <p:nvPr/>
        </p:nvSpPr>
        <p:spPr>
          <a:xfrm>
            <a:off x="1241500" y="2352900"/>
            <a:ext cx="4553400" cy="2339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E3760B"/>
                </a:solidFill>
              </a:rPr>
              <a:t>KNOWLEDGE</a:t>
            </a:r>
            <a:endParaRPr sz="2000">
              <a:solidFill>
                <a:srgbClr val="E3760B"/>
              </a:solidFill>
            </a:endParaRPr>
          </a:p>
          <a:p>
            <a:pPr indent="0" lvl="0" marL="0" rtl="0" algn="l">
              <a:spcBef>
                <a:spcPts val="0"/>
              </a:spcBef>
              <a:spcAft>
                <a:spcPts val="0"/>
              </a:spcAft>
              <a:buNone/>
            </a:pPr>
            <a:r>
              <a:rPr lang="en-US" sz="2000"/>
              <a:t>1. Understanding every human has the right of conscience</a:t>
            </a:r>
            <a:endParaRPr sz="2000"/>
          </a:p>
          <a:p>
            <a:pPr indent="0" lvl="0" marL="0" rtl="0" algn="l">
              <a:spcBef>
                <a:spcPts val="0"/>
              </a:spcBef>
              <a:spcAft>
                <a:spcPts val="0"/>
              </a:spcAft>
              <a:buNone/>
            </a:pPr>
            <a:r>
              <a:rPr lang="en-US" sz="2000"/>
              <a:t>2. Feeling a responsibility to protect that right in others</a:t>
            </a:r>
            <a:endParaRPr sz="2000"/>
          </a:p>
          <a:p>
            <a:pPr indent="0" lvl="0" marL="0" rtl="0" algn="l">
              <a:spcBef>
                <a:spcPts val="0"/>
              </a:spcBef>
              <a:spcAft>
                <a:spcPts val="0"/>
              </a:spcAft>
              <a:buNone/>
            </a:pPr>
            <a:r>
              <a:rPr lang="en-US" sz="2000"/>
              <a:t>3. Respecting the human dignity of others and their freedom to disagree.</a:t>
            </a:r>
            <a:endParaRPr sz="2000"/>
          </a:p>
        </p:txBody>
      </p:sp>
      <p:sp>
        <p:nvSpPr>
          <p:cNvPr id="807" name="Google Shape;807;p85"/>
          <p:cNvSpPr txBox="1"/>
          <p:nvPr/>
        </p:nvSpPr>
        <p:spPr>
          <a:xfrm>
            <a:off x="6648625" y="2318500"/>
            <a:ext cx="4289700" cy="20319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accent2"/>
                </a:solidFill>
              </a:rPr>
              <a:t>SKILLS</a:t>
            </a:r>
            <a:endParaRPr sz="2000">
              <a:solidFill>
                <a:schemeClr val="accent2"/>
              </a:solidFill>
            </a:endParaRPr>
          </a:p>
          <a:p>
            <a:pPr indent="0" lvl="0" marL="0" rtl="0" algn="l">
              <a:spcBef>
                <a:spcPts val="0"/>
              </a:spcBef>
              <a:spcAft>
                <a:spcPts val="0"/>
              </a:spcAft>
              <a:buNone/>
            </a:pPr>
            <a:r>
              <a:rPr lang="en-US" sz="2000"/>
              <a:t>1. Listening to hear and to understand </a:t>
            </a:r>
            <a:endParaRPr sz="2000"/>
          </a:p>
          <a:p>
            <a:pPr indent="0" lvl="0" marL="0" rtl="0" algn="l">
              <a:spcBef>
                <a:spcPts val="0"/>
              </a:spcBef>
              <a:spcAft>
                <a:spcPts val="0"/>
              </a:spcAft>
              <a:buNone/>
            </a:pPr>
            <a:r>
              <a:rPr lang="en-US" sz="2000"/>
              <a:t>2. Sitting in discomfort </a:t>
            </a:r>
            <a:endParaRPr sz="2000"/>
          </a:p>
          <a:p>
            <a:pPr indent="0" lvl="0" marL="0" marR="0" rtl="0" algn="l">
              <a:lnSpc>
                <a:spcPct val="100000"/>
              </a:lnSpc>
              <a:spcBef>
                <a:spcPts val="0"/>
              </a:spcBef>
              <a:spcAft>
                <a:spcPts val="0"/>
              </a:spcAft>
              <a:buNone/>
            </a:pPr>
            <a:r>
              <a:rPr lang="en-US" sz="2000"/>
              <a:t>3. Oral communication skills, such as using sentence frames </a:t>
            </a:r>
            <a:endParaRPr sz="2000"/>
          </a:p>
        </p:txBody>
      </p:sp>
      <p:sp>
        <p:nvSpPr>
          <p:cNvPr id="808" name="Google Shape;808;p85"/>
          <p:cNvSpPr txBox="1"/>
          <p:nvPr/>
        </p:nvSpPr>
        <p:spPr>
          <a:xfrm>
            <a:off x="1274200" y="4969875"/>
            <a:ext cx="4559400" cy="1416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2000">
                <a:solidFill>
                  <a:srgbClr val="E3760B"/>
                </a:solidFill>
              </a:rPr>
              <a:t>ATTITUDE</a:t>
            </a:r>
            <a:endParaRPr sz="2000">
              <a:solidFill>
                <a:srgbClr val="E3760B"/>
              </a:solidFill>
            </a:endParaRPr>
          </a:p>
          <a:p>
            <a:pPr indent="0" lvl="0" marL="0" marR="0" rtl="0" algn="l">
              <a:lnSpc>
                <a:spcPct val="100000"/>
              </a:lnSpc>
              <a:spcBef>
                <a:spcPts val="0"/>
              </a:spcBef>
              <a:spcAft>
                <a:spcPts val="0"/>
              </a:spcAft>
              <a:buNone/>
            </a:pPr>
            <a:r>
              <a:rPr lang="en-US" sz="2000"/>
              <a:t>1. Being curious, which means we desire to learn and understand </a:t>
            </a:r>
            <a:endParaRPr sz="2000"/>
          </a:p>
          <a:p>
            <a:pPr indent="0" lvl="0" marL="0" rtl="0" algn="l">
              <a:spcBef>
                <a:spcPts val="0"/>
              </a:spcBef>
              <a:spcAft>
                <a:spcPts val="0"/>
              </a:spcAft>
              <a:buNone/>
            </a:pPr>
            <a:r>
              <a:rPr lang="en-US" sz="2000"/>
              <a:t>2. Overcoming defensiveness</a:t>
            </a:r>
            <a:endParaRPr sz="2000"/>
          </a:p>
        </p:txBody>
      </p:sp>
      <p:sp>
        <p:nvSpPr>
          <p:cNvPr id="809" name="Google Shape;809;p85"/>
          <p:cNvSpPr txBox="1"/>
          <p:nvPr/>
        </p:nvSpPr>
        <p:spPr>
          <a:xfrm>
            <a:off x="6634750" y="4934950"/>
            <a:ext cx="4368600" cy="1723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E3760B"/>
                </a:solidFill>
              </a:rPr>
              <a:t>MOTIVATION</a:t>
            </a:r>
            <a:endParaRPr sz="2000">
              <a:solidFill>
                <a:srgbClr val="E3760B"/>
              </a:solidFill>
            </a:endParaRPr>
          </a:p>
          <a:p>
            <a:pPr indent="0" lvl="0" marL="0" rtl="0" algn="l">
              <a:spcBef>
                <a:spcPts val="0"/>
              </a:spcBef>
              <a:spcAft>
                <a:spcPts val="0"/>
              </a:spcAft>
              <a:buNone/>
            </a:pPr>
            <a:r>
              <a:rPr lang="en-US" sz="2000"/>
              <a:t>1. </a:t>
            </a:r>
            <a:r>
              <a:rPr lang="en-US" sz="2000"/>
              <a:t>We are feeling pain and we want the pain to stop </a:t>
            </a:r>
            <a:endParaRPr sz="2000"/>
          </a:p>
          <a:p>
            <a:pPr indent="0" lvl="0" marL="0" rtl="0" algn="l">
              <a:spcBef>
                <a:spcPts val="0"/>
              </a:spcBef>
              <a:spcAft>
                <a:spcPts val="0"/>
              </a:spcAft>
              <a:buNone/>
            </a:pPr>
            <a:r>
              <a:rPr lang="en-US" sz="2000"/>
              <a:t>2. We want to collaborate to make our world a better place</a:t>
            </a:r>
            <a:endParaRPr sz="2000"/>
          </a:p>
        </p:txBody>
      </p:sp>
      <p:sp>
        <p:nvSpPr>
          <p:cNvPr id="810" name="Google Shape;810;p85"/>
          <p:cNvSpPr txBox="1"/>
          <p:nvPr/>
        </p:nvSpPr>
        <p:spPr>
          <a:xfrm>
            <a:off x="35950" y="6533025"/>
            <a:ext cx="4086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000">
                <a:solidFill>
                  <a:schemeClr val="dk1"/>
                </a:solidFill>
                <a:latin typeface="Calibri"/>
                <a:ea typeface="Calibri"/>
                <a:cs typeface="Calibri"/>
                <a:sym typeface="Calibri"/>
              </a:rPr>
              <a:t>These materials were shared with permission from Utah3Rs.org</a:t>
            </a:r>
            <a:endParaRPr b="1"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10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0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86"/>
          <p:cNvPicPr preferRelativeResize="0"/>
          <p:nvPr/>
        </p:nvPicPr>
        <p:blipFill>
          <a:blip r:embed="rId3">
            <a:alphaModFix/>
          </a:blip>
          <a:stretch>
            <a:fillRect/>
          </a:stretch>
        </p:blipFill>
        <p:spPr>
          <a:xfrm>
            <a:off x="4194725" y="152400"/>
            <a:ext cx="6553201" cy="6553201"/>
          </a:xfrm>
          <a:prstGeom prst="rect">
            <a:avLst/>
          </a:prstGeom>
          <a:noFill/>
          <a:ln>
            <a:noFill/>
          </a:ln>
        </p:spPr>
      </p:pic>
      <p:pic>
        <p:nvPicPr>
          <p:cNvPr id="817" name="Google Shape;817;p86"/>
          <p:cNvPicPr preferRelativeResize="0"/>
          <p:nvPr/>
        </p:nvPicPr>
        <p:blipFill rotWithShape="1">
          <a:blip r:embed="rId4">
            <a:alphaModFix/>
          </a:blip>
          <a:srcRect b="0" l="5260" r="68798" t="0"/>
          <a:stretch/>
        </p:blipFill>
        <p:spPr>
          <a:xfrm>
            <a:off x="869775" y="381000"/>
            <a:ext cx="2564799" cy="1981200"/>
          </a:xfrm>
          <a:prstGeom prst="rect">
            <a:avLst/>
          </a:prstGeom>
          <a:noFill/>
          <a:ln>
            <a:noFill/>
          </a:ln>
        </p:spPr>
      </p:pic>
      <p:pic>
        <p:nvPicPr>
          <p:cNvPr id="818" name="Google Shape;818;p86"/>
          <p:cNvPicPr preferRelativeResize="0"/>
          <p:nvPr/>
        </p:nvPicPr>
        <p:blipFill rotWithShape="1">
          <a:blip r:embed="rId4">
            <a:alphaModFix/>
          </a:blip>
          <a:srcRect b="0" l="34545" r="5863" t="0"/>
          <a:stretch/>
        </p:blipFill>
        <p:spPr>
          <a:xfrm>
            <a:off x="721125" y="2649350"/>
            <a:ext cx="3051725" cy="1026218"/>
          </a:xfrm>
          <a:prstGeom prst="rect">
            <a:avLst/>
          </a:prstGeom>
          <a:noFill/>
          <a:ln>
            <a:noFill/>
          </a:ln>
        </p:spPr>
      </p:pic>
      <p:sp>
        <p:nvSpPr>
          <p:cNvPr id="819" name="Google Shape;819;p86"/>
          <p:cNvSpPr txBox="1"/>
          <p:nvPr/>
        </p:nvSpPr>
        <p:spPr>
          <a:xfrm>
            <a:off x="35950" y="6533025"/>
            <a:ext cx="4086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000">
                <a:solidFill>
                  <a:schemeClr val="dk1"/>
                </a:solidFill>
                <a:latin typeface="Calibri"/>
                <a:ea typeface="Calibri"/>
                <a:cs typeface="Calibri"/>
                <a:sym typeface="Calibri"/>
              </a:rPr>
              <a:t>These materials were shared with permission from Utah3Rs.org</a:t>
            </a:r>
            <a:endParaRPr b="1" sz="1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87"/>
          <p:cNvSpPr/>
          <p:nvPr/>
        </p:nvSpPr>
        <p:spPr>
          <a:xfrm>
            <a:off x="418025" y="8096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6" name="Google Shape;826;p87"/>
          <p:cNvPicPr preferRelativeResize="0"/>
          <p:nvPr/>
        </p:nvPicPr>
        <p:blipFill rotWithShape="1">
          <a:blip r:embed="rId3">
            <a:alphaModFix/>
          </a:blip>
          <a:srcRect b="0" l="25601" r="27782" t="0"/>
          <a:stretch/>
        </p:blipFill>
        <p:spPr>
          <a:xfrm>
            <a:off x="2027837" y="4189225"/>
            <a:ext cx="1193089" cy="1580400"/>
          </a:xfrm>
          <a:prstGeom prst="rect">
            <a:avLst/>
          </a:prstGeom>
          <a:noFill/>
          <a:ln>
            <a:noFill/>
          </a:ln>
        </p:spPr>
      </p:pic>
      <p:pic>
        <p:nvPicPr>
          <p:cNvPr id="827" name="Google Shape;827;p87"/>
          <p:cNvPicPr preferRelativeResize="0"/>
          <p:nvPr/>
        </p:nvPicPr>
        <p:blipFill>
          <a:blip r:embed="rId4">
            <a:alphaModFix/>
          </a:blip>
          <a:stretch>
            <a:fillRect/>
          </a:stretch>
        </p:blipFill>
        <p:spPr>
          <a:xfrm>
            <a:off x="1072713" y="1659700"/>
            <a:ext cx="3036185" cy="2052125"/>
          </a:xfrm>
          <a:prstGeom prst="rect">
            <a:avLst/>
          </a:prstGeom>
          <a:noFill/>
          <a:ln>
            <a:noFill/>
          </a:ln>
        </p:spPr>
      </p:pic>
      <p:sp>
        <p:nvSpPr>
          <p:cNvPr id="828" name="Google Shape;828;p87"/>
          <p:cNvSpPr txBox="1"/>
          <p:nvPr/>
        </p:nvSpPr>
        <p:spPr>
          <a:xfrm>
            <a:off x="1263800" y="0"/>
            <a:ext cx="96507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300">
                <a:solidFill>
                  <a:srgbClr val="1C4587"/>
                </a:solidFill>
                <a:latin typeface="Calibri"/>
                <a:ea typeface="Calibri"/>
                <a:cs typeface="Calibri"/>
                <a:sym typeface="Calibri"/>
              </a:rPr>
              <a:t>Digital Citizenship and Civic Wellness  </a:t>
            </a:r>
            <a:endParaRPr b="1" sz="4300">
              <a:solidFill>
                <a:srgbClr val="1C4587"/>
              </a:solidFill>
              <a:latin typeface="Calibri"/>
              <a:ea typeface="Calibri"/>
              <a:cs typeface="Calibri"/>
              <a:sym typeface="Calibri"/>
            </a:endParaRPr>
          </a:p>
        </p:txBody>
      </p:sp>
      <p:sp>
        <p:nvSpPr>
          <p:cNvPr id="829" name="Google Shape;829;p87"/>
          <p:cNvSpPr txBox="1"/>
          <p:nvPr/>
        </p:nvSpPr>
        <p:spPr>
          <a:xfrm>
            <a:off x="5055225" y="916250"/>
            <a:ext cx="68580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900">
                <a:latin typeface="Calibri"/>
                <a:ea typeface="Calibri"/>
                <a:cs typeface="Calibri"/>
                <a:sym typeface="Calibri"/>
              </a:rPr>
              <a:t>How do I want to show up in the world?</a:t>
            </a:r>
            <a:endParaRPr b="1" sz="2900">
              <a:latin typeface="Calibri"/>
              <a:ea typeface="Calibri"/>
              <a:cs typeface="Calibri"/>
              <a:sym typeface="Calibri"/>
            </a:endParaRPr>
          </a:p>
          <a:p>
            <a:pPr indent="0" lvl="0" marL="0" rtl="0" algn="l">
              <a:spcBef>
                <a:spcPts val="0"/>
              </a:spcBef>
              <a:spcAft>
                <a:spcPts val="0"/>
              </a:spcAft>
              <a:buNone/>
            </a:pPr>
            <a:r>
              <a:rPr lang="en-US" sz="2900">
                <a:latin typeface="Calibri"/>
                <a:ea typeface="Calibri"/>
                <a:cs typeface="Calibri"/>
                <a:sym typeface="Calibri"/>
              </a:rPr>
              <a:t>+What is </a:t>
            </a:r>
            <a:r>
              <a:rPr i="1" lang="en-US" sz="2900">
                <a:latin typeface="Calibri"/>
                <a:ea typeface="Calibri"/>
                <a:cs typeface="Calibri"/>
                <a:sym typeface="Calibri"/>
              </a:rPr>
              <a:t>right behavior</a:t>
            </a:r>
            <a:r>
              <a:rPr lang="en-US" sz="2900">
                <a:latin typeface="Calibri"/>
                <a:ea typeface="Calibri"/>
                <a:cs typeface="Calibri"/>
                <a:sym typeface="Calibri"/>
              </a:rPr>
              <a:t> when it comes to how to treat others?</a:t>
            </a:r>
            <a:endParaRPr sz="2900">
              <a:latin typeface="Calibri"/>
              <a:ea typeface="Calibri"/>
              <a:cs typeface="Calibri"/>
              <a:sym typeface="Calibri"/>
            </a:endParaRPr>
          </a:p>
        </p:txBody>
      </p:sp>
      <p:pic>
        <p:nvPicPr>
          <p:cNvPr id="830" name="Google Shape;830;p87"/>
          <p:cNvPicPr preferRelativeResize="0"/>
          <p:nvPr/>
        </p:nvPicPr>
        <p:blipFill rotWithShape="1">
          <a:blip r:embed="rId5">
            <a:alphaModFix/>
          </a:blip>
          <a:srcRect b="0" l="0" r="0" t="0"/>
          <a:stretch/>
        </p:blipFill>
        <p:spPr>
          <a:xfrm>
            <a:off x="6206338" y="2540800"/>
            <a:ext cx="4708175" cy="4121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5"/>
          <p:cNvSpPr/>
          <p:nvPr/>
        </p:nvSpPr>
        <p:spPr>
          <a:xfrm>
            <a:off x="261257" y="6473371"/>
            <a:ext cx="111033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1200">
              <a:solidFill>
                <a:schemeClr val="dk1"/>
              </a:solidFill>
              <a:latin typeface="Calibri"/>
              <a:ea typeface="Calibri"/>
              <a:cs typeface="Calibri"/>
              <a:sym typeface="Calibri"/>
            </a:endParaRPr>
          </a:p>
        </p:txBody>
      </p:sp>
      <p:pic>
        <p:nvPicPr>
          <p:cNvPr id="190" name="Google Shape;190;p25"/>
          <p:cNvPicPr preferRelativeResize="0"/>
          <p:nvPr/>
        </p:nvPicPr>
        <p:blipFill rotWithShape="1">
          <a:blip r:embed="rId4">
            <a:alphaModFix/>
          </a:blip>
          <a:srcRect b="0" l="0" r="0" t="0"/>
          <a:stretch/>
        </p:blipFill>
        <p:spPr>
          <a:xfrm>
            <a:off x="1149178" y="416353"/>
            <a:ext cx="10058402" cy="1344541"/>
          </a:xfrm>
          <a:prstGeom prst="rect">
            <a:avLst/>
          </a:prstGeom>
          <a:noFill/>
          <a:ln>
            <a:noFill/>
          </a:ln>
        </p:spPr>
      </p:pic>
      <p:pic>
        <p:nvPicPr>
          <p:cNvPr id="191" name="Google Shape;191;p25"/>
          <p:cNvPicPr preferRelativeResize="0"/>
          <p:nvPr/>
        </p:nvPicPr>
        <p:blipFill rotWithShape="1">
          <a:blip r:embed="rId5">
            <a:alphaModFix/>
          </a:blip>
          <a:srcRect b="8074" l="0" r="0" t="4535"/>
          <a:stretch/>
        </p:blipFill>
        <p:spPr>
          <a:xfrm>
            <a:off x="2812946" y="1731866"/>
            <a:ext cx="6137461" cy="3188476"/>
          </a:xfrm>
          <a:prstGeom prst="rect">
            <a:avLst/>
          </a:prstGeom>
          <a:noFill/>
          <a:ln>
            <a:noFill/>
          </a:ln>
          <a:effectLst>
            <a:outerShdw blurRad="50800" rotWithShape="0" algn="tl" dir="2700000" dist="76200">
              <a:srgbClr val="52B294">
                <a:alpha val="40000"/>
              </a:srgbClr>
            </a:outerShdw>
          </a:effectLst>
        </p:spPr>
      </p:pic>
      <p:pic>
        <p:nvPicPr>
          <p:cNvPr id="192" name="Google Shape;192;p25"/>
          <p:cNvPicPr preferRelativeResize="0"/>
          <p:nvPr/>
        </p:nvPicPr>
        <p:blipFill rotWithShape="1">
          <a:blip r:embed="rId6">
            <a:alphaModFix/>
          </a:blip>
          <a:srcRect b="0" l="0" r="0" t="0"/>
          <a:stretch/>
        </p:blipFill>
        <p:spPr>
          <a:xfrm>
            <a:off x="2974839" y="5126134"/>
            <a:ext cx="5873968" cy="934995"/>
          </a:xfrm>
          <a:prstGeom prst="rect">
            <a:avLst/>
          </a:prstGeom>
          <a:solidFill>
            <a:schemeClr val="accent1"/>
          </a:solidFill>
          <a:ln>
            <a:noFill/>
          </a:ln>
          <a:effectLst>
            <a:outerShdw blurRad="50800" rotWithShape="0" algn="tl" dir="2700000" dist="177800">
              <a:srgbClr val="52B294">
                <a:alpha val="40000"/>
              </a:srgbClr>
            </a:outerShdw>
          </a:effectLst>
        </p:spPr>
      </p:pic>
      <p:pic>
        <p:nvPicPr>
          <p:cNvPr id="193" name="Google Shape;193;p25"/>
          <p:cNvPicPr preferRelativeResize="0"/>
          <p:nvPr/>
        </p:nvPicPr>
        <p:blipFill rotWithShape="1">
          <a:blip r:embed="rId7">
            <a:alphaModFix/>
          </a:blip>
          <a:srcRect b="9188" l="11948" r="15723" t="15002"/>
          <a:stretch/>
        </p:blipFill>
        <p:spPr>
          <a:xfrm>
            <a:off x="10618240" y="1365073"/>
            <a:ext cx="1178674" cy="103909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88"/>
          <p:cNvSpPr txBox="1"/>
          <p:nvPr/>
        </p:nvSpPr>
        <p:spPr>
          <a:xfrm>
            <a:off x="2665150" y="0"/>
            <a:ext cx="6709200" cy="984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Aristotle: The Golden Mean</a:t>
            </a:r>
            <a:endParaRPr b="1" sz="4400">
              <a:solidFill>
                <a:srgbClr val="1C4587"/>
              </a:solidFill>
              <a:latin typeface="Calibri"/>
              <a:ea typeface="Calibri"/>
              <a:cs typeface="Calibri"/>
              <a:sym typeface="Calibri"/>
            </a:endParaRPr>
          </a:p>
        </p:txBody>
      </p:sp>
      <p:sp>
        <p:nvSpPr>
          <p:cNvPr id="837" name="Google Shape;837;p88"/>
          <p:cNvSpPr txBox="1"/>
          <p:nvPr/>
        </p:nvSpPr>
        <p:spPr>
          <a:xfrm>
            <a:off x="4311800" y="1184025"/>
            <a:ext cx="7229700" cy="4894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lang="en-US" sz="3000">
                <a:solidFill>
                  <a:schemeClr val="dk1"/>
                </a:solidFill>
                <a:latin typeface="Calibri"/>
                <a:ea typeface="Calibri"/>
                <a:cs typeface="Calibri"/>
                <a:sym typeface="Calibri"/>
              </a:rPr>
              <a:t>"[B]</a:t>
            </a:r>
            <a:r>
              <a:rPr lang="en-US" sz="3000">
                <a:solidFill>
                  <a:schemeClr val="dk1"/>
                </a:solidFill>
                <a:latin typeface="Calibri"/>
                <a:ea typeface="Calibri"/>
                <a:cs typeface="Calibri"/>
                <a:sym typeface="Calibri"/>
              </a:rPr>
              <a:t>oth fear and confidence and appetite and anger and pity and in general pleasure and pain may be felt both too much and too little, and in both cases not well; but to feel them at the right times, with reference to the right objects, towards the right people, with the right motive, and in the right way, is what is both intermediate and best, and this is characteristic of virtue." </a:t>
            </a:r>
            <a:endParaRPr sz="3000">
              <a:latin typeface="Calibri"/>
              <a:ea typeface="Calibri"/>
              <a:cs typeface="Calibri"/>
              <a:sym typeface="Calibri"/>
            </a:endParaRPr>
          </a:p>
        </p:txBody>
      </p:sp>
      <p:pic>
        <p:nvPicPr>
          <p:cNvPr id="838" name="Google Shape;838;p88"/>
          <p:cNvPicPr preferRelativeResize="0"/>
          <p:nvPr/>
        </p:nvPicPr>
        <p:blipFill>
          <a:blip r:embed="rId3">
            <a:alphaModFix/>
          </a:blip>
          <a:stretch>
            <a:fillRect/>
          </a:stretch>
        </p:blipFill>
        <p:spPr>
          <a:xfrm>
            <a:off x="171000" y="1184025"/>
            <a:ext cx="3752206" cy="50569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8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845" name="Google Shape;845;p89"/>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pic>
        <p:nvPicPr>
          <p:cNvPr id="846" name="Google Shape;846;p89"/>
          <p:cNvPicPr preferRelativeResize="0"/>
          <p:nvPr/>
        </p:nvPicPr>
        <p:blipFill>
          <a:blip r:embed="rId3">
            <a:alphaModFix/>
          </a:blip>
          <a:stretch>
            <a:fillRect/>
          </a:stretch>
        </p:blipFill>
        <p:spPr>
          <a:xfrm>
            <a:off x="2947037" y="1115000"/>
            <a:ext cx="5928526" cy="3964700"/>
          </a:xfrm>
          <a:prstGeom prst="rect">
            <a:avLst/>
          </a:prstGeom>
          <a:noFill/>
          <a:ln>
            <a:noFill/>
          </a:ln>
        </p:spPr>
      </p:pic>
      <p:sp>
        <p:nvSpPr>
          <p:cNvPr id="847" name="Google Shape;847;p89"/>
          <p:cNvSpPr txBox="1"/>
          <p:nvPr/>
        </p:nvSpPr>
        <p:spPr>
          <a:xfrm>
            <a:off x="2741400" y="130100"/>
            <a:ext cx="6709200" cy="984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Discussion</a:t>
            </a:r>
            <a:endParaRPr b="1" sz="4400">
              <a:solidFill>
                <a:srgbClr val="1C4587"/>
              </a:solidFill>
              <a:latin typeface="Calibri"/>
              <a:ea typeface="Calibri"/>
              <a:cs typeface="Calibri"/>
              <a:sym typeface="Calibri"/>
            </a:endParaRPr>
          </a:p>
        </p:txBody>
      </p:sp>
      <p:sp>
        <p:nvSpPr>
          <p:cNvPr id="848" name="Google Shape;848;p89"/>
          <p:cNvSpPr txBox="1"/>
          <p:nvPr/>
        </p:nvSpPr>
        <p:spPr>
          <a:xfrm>
            <a:off x="581925" y="5195700"/>
            <a:ext cx="105156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rgbClr val="1C4587"/>
                </a:solidFill>
                <a:latin typeface="Calibri"/>
                <a:ea typeface="Calibri"/>
                <a:cs typeface="Calibri"/>
                <a:sym typeface="Calibri"/>
              </a:rPr>
              <a:t>As you think about a hard situation you have experienced, or a hot-button issue that leaves you feeling a bit hot-under-the-collar, what principles, ideas, tools, practices, etc. from this series could help you navigate that situation </a:t>
            </a:r>
            <a:endParaRPr sz="2400">
              <a:solidFill>
                <a:srgbClr val="1C4587"/>
              </a:solidFill>
              <a:latin typeface="Calibri"/>
              <a:ea typeface="Calibri"/>
              <a:cs typeface="Calibri"/>
              <a:sym typeface="Calibri"/>
            </a:endParaRPr>
          </a:p>
          <a:p>
            <a:pPr indent="0" lvl="0" marL="0" rtl="0" algn="ctr">
              <a:spcBef>
                <a:spcPts val="0"/>
              </a:spcBef>
              <a:spcAft>
                <a:spcPts val="0"/>
              </a:spcAft>
              <a:buNone/>
            </a:pPr>
            <a:r>
              <a:rPr lang="en-US" sz="2400">
                <a:solidFill>
                  <a:srgbClr val="1C4587"/>
                </a:solidFill>
                <a:latin typeface="Calibri"/>
                <a:ea typeface="Calibri"/>
                <a:cs typeface="Calibri"/>
                <a:sym typeface="Calibri"/>
              </a:rPr>
              <a:t>from a more centered place? </a:t>
            </a:r>
            <a:endParaRPr sz="2400">
              <a:solidFill>
                <a:srgbClr val="1C4587"/>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90"/>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pic>
        <p:nvPicPr>
          <p:cNvPr id="854" name="Google Shape;854;p90"/>
          <p:cNvPicPr preferRelativeResize="0"/>
          <p:nvPr/>
        </p:nvPicPr>
        <p:blipFill rotWithShape="1">
          <a:blip r:embed="rId3">
            <a:alphaModFix/>
          </a:blip>
          <a:srcRect b="0" l="0" r="0" t="0"/>
          <a:stretch/>
        </p:blipFill>
        <p:spPr>
          <a:xfrm>
            <a:off x="2171698" y="1650150"/>
            <a:ext cx="7848601" cy="46363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91"/>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31538F"/>
                </a:solidFill>
              </a:rPr>
              <a:t>Table of Contents for Bonus Material</a:t>
            </a:r>
            <a:endParaRPr b="1">
              <a:solidFill>
                <a:srgbClr val="31538F"/>
              </a:solidFill>
            </a:endParaRPr>
          </a:p>
        </p:txBody>
      </p:sp>
      <p:sp>
        <p:nvSpPr>
          <p:cNvPr id="860" name="Google Shape;860;p91"/>
          <p:cNvSpPr txBox="1"/>
          <p:nvPr>
            <p:ph idx="1" type="body"/>
          </p:nvPr>
        </p:nvSpPr>
        <p:spPr>
          <a:xfrm>
            <a:off x="838200" y="1488775"/>
            <a:ext cx="10114500" cy="49971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lang="en-US" sz="3600">
                <a:solidFill>
                  <a:schemeClr val="accent2"/>
                </a:solidFill>
              </a:rPr>
              <a:t> A few extra slides (a couple of quotes, one repeat slide, and one we didn't get to cover in Week 6)</a:t>
            </a:r>
            <a:endParaRPr sz="3600">
              <a:solidFill>
                <a:schemeClr val="accent2"/>
              </a:solidFill>
            </a:endParaRPr>
          </a:p>
          <a:p>
            <a:pPr indent="-228600" lvl="0" marL="228600" rtl="0" algn="l">
              <a:lnSpc>
                <a:spcPct val="115000"/>
              </a:lnSpc>
              <a:spcBef>
                <a:spcPts val="0"/>
              </a:spcBef>
              <a:spcAft>
                <a:spcPts val="0"/>
              </a:spcAft>
              <a:buClr>
                <a:schemeClr val="dk1"/>
              </a:buClr>
              <a:buSzPts val="3600"/>
              <a:buChar char="•"/>
            </a:pPr>
            <a:r>
              <a:rPr lang="en-US" sz="3600">
                <a:solidFill>
                  <a:schemeClr val="accent2"/>
                </a:solidFill>
              </a:rPr>
              <a:t> Activities to practice Media Literacy, DigCit, Civic Wellness</a:t>
            </a:r>
            <a:endParaRPr sz="3600"/>
          </a:p>
          <a:p>
            <a:pPr indent="-228600" lvl="0" marL="228600" rtl="0" algn="l">
              <a:lnSpc>
                <a:spcPct val="115000"/>
              </a:lnSpc>
              <a:spcBef>
                <a:spcPts val="0"/>
              </a:spcBef>
              <a:spcAft>
                <a:spcPts val="0"/>
              </a:spcAft>
              <a:buSzPts val="3600"/>
              <a:buChar char="•"/>
            </a:pPr>
            <a:r>
              <a:rPr lang="en-US" sz="3600">
                <a:solidFill>
                  <a:schemeClr val="accent2"/>
                </a:solidFill>
              </a:rPr>
              <a:t> Tips to assess your privacy settings (includes notification resources previously shared)</a:t>
            </a:r>
            <a:endParaRPr sz="3600">
              <a:solidFill>
                <a:schemeClr val="accent2"/>
              </a:solidFill>
            </a:endParaRPr>
          </a:p>
          <a:p>
            <a:pPr indent="-457200" lvl="1" marL="914400" rtl="0" algn="l">
              <a:lnSpc>
                <a:spcPct val="115000"/>
              </a:lnSpc>
              <a:spcBef>
                <a:spcPts val="0"/>
              </a:spcBef>
              <a:spcAft>
                <a:spcPts val="0"/>
              </a:spcAft>
              <a:buSzPts val="3600"/>
              <a:buChar char="•"/>
            </a:pPr>
            <a:r>
              <a:rPr lang="en-US" sz="2600">
                <a:solidFill>
                  <a:schemeClr val="accent2"/>
                </a:solidFill>
              </a:rPr>
              <a:t>P</a:t>
            </a:r>
            <a:r>
              <a:rPr lang="en-US" sz="2600">
                <a:solidFill>
                  <a:schemeClr val="accent2"/>
                </a:solidFill>
              </a:rPr>
              <a:t>rivacy is a paradox, a greased hump – we want ease of use with digital devices, but more ease tends to mean less privacy</a:t>
            </a:r>
            <a:endParaRPr sz="2600">
              <a:solidFill>
                <a:schemeClr val="accent2"/>
              </a:solidFill>
            </a:endParaRPr>
          </a:p>
          <a:p>
            <a:pPr indent="0" lvl="0" marL="457200" rtl="0" algn="l">
              <a:lnSpc>
                <a:spcPct val="115000"/>
              </a:lnSpc>
              <a:spcBef>
                <a:spcPts val="0"/>
              </a:spcBef>
              <a:spcAft>
                <a:spcPts val="0"/>
              </a:spcAft>
              <a:buNone/>
            </a:pPr>
            <a:r>
              <a:t/>
            </a:r>
            <a:endParaRPr sz="36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2"/>
          <p:cNvSpPr txBox="1"/>
          <p:nvPr>
            <p:ph type="title"/>
          </p:nvPr>
        </p:nvSpPr>
        <p:spPr>
          <a:xfrm>
            <a:off x="627450" y="-310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Another quote: </a:t>
            </a:r>
            <a:r>
              <a:rPr b="1" lang="en-US">
                <a:solidFill>
                  <a:srgbClr val="1C4587"/>
                </a:solidFill>
              </a:rPr>
              <a:t>Rats in the Cellar</a:t>
            </a:r>
            <a:endParaRPr b="1" sz="3200">
              <a:solidFill>
                <a:srgbClr val="1C4587"/>
              </a:solidFill>
            </a:endParaRPr>
          </a:p>
        </p:txBody>
      </p:sp>
      <p:sp>
        <p:nvSpPr>
          <p:cNvPr id="867" name="Google Shape;867;p92"/>
          <p:cNvSpPr txBox="1"/>
          <p:nvPr/>
        </p:nvSpPr>
        <p:spPr>
          <a:xfrm>
            <a:off x="669075" y="1263800"/>
            <a:ext cx="1081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868" name="Google Shape;868;p92"/>
          <p:cNvPicPr preferRelativeResize="0"/>
          <p:nvPr/>
        </p:nvPicPr>
        <p:blipFill>
          <a:blip r:embed="rId3">
            <a:alphaModFix/>
          </a:blip>
          <a:stretch>
            <a:fillRect/>
          </a:stretch>
        </p:blipFill>
        <p:spPr>
          <a:xfrm>
            <a:off x="3987063" y="1148900"/>
            <a:ext cx="4049775" cy="5194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93"/>
          <p:cNvSpPr txBox="1"/>
          <p:nvPr>
            <p:ph type="title"/>
          </p:nvPr>
        </p:nvSpPr>
        <p:spPr>
          <a:xfrm>
            <a:off x="627450" y="1214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Rats in the Cellar</a:t>
            </a:r>
            <a:endParaRPr b="1" sz="3200">
              <a:solidFill>
                <a:srgbClr val="1C4587"/>
              </a:solidFill>
            </a:endParaRPr>
          </a:p>
        </p:txBody>
      </p:sp>
      <p:sp>
        <p:nvSpPr>
          <p:cNvPr id="875" name="Google Shape;875;p93"/>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sp>
        <p:nvSpPr>
          <p:cNvPr id="876" name="Google Shape;876;p93"/>
          <p:cNvSpPr txBox="1"/>
          <p:nvPr/>
        </p:nvSpPr>
        <p:spPr>
          <a:xfrm>
            <a:off x="669075" y="1263800"/>
            <a:ext cx="1081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77" name="Google Shape;877;p93"/>
          <p:cNvSpPr txBox="1"/>
          <p:nvPr/>
        </p:nvSpPr>
        <p:spPr>
          <a:xfrm>
            <a:off x="313650" y="1776425"/>
            <a:ext cx="11564700" cy="3648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100"/>
              </a:spcAft>
              <a:buNone/>
            </a:pPr>
            <a:r>
              <a:rPr lang="en-US" sz="2250">
                <a:solidFill>
                  <a:srgbClr val="181818"/>
                </a:solidFill>
                <a:highlight>
                  <a:srgbClr val="FFFFFF"/>
                </a:highlight>
                <a:latin typeface="Merriweather"/>
                <a:ea typeface="Merriweather"/>
                <a:cs typeface="Merriweather"/>
                <a:sym typeface="Merriweather"/>
              </a:rPr>
              <a:t>"</a:t>
            </a:r>
            <a:r>
              <a:rPr lang="en-US" sz="2250">
                <a:solidFill>
                  <a:srgbClr val="181818"/>
                </a:solidFill>
                <a:highlight>
                  <a:srgbClr val="FFFFFF"/>
                </a:highlight>
                <a:latin typeface="Merriweather"/>
                <a:ea typeface="Merriweather"/>
                <a:cs typeface="Merriweather"/>
                <a:sym typeface="Merriweather"/>
              </a:rPr>
              <a:t>When I come to my evening….and try to reckon up [my] day, nine times out of ten the most obvious [violation of my values]  one is some sin against charity; I have sulked or snapped or sneered or snubbed or stormed. And the excuse that immediately springs to my mind is that the provocation was so sudden and unexpected; I was caught off my guard, I had not time to collect myself. Now that may be an extenuating circumstance as regards those particular acts: they would obviously be worse if they had been deliberate and premeditated."</a:t>
            </a:r>
            <a:endParaRPr sz="2250">
              <a:solidFill>
                <a:srgbClr val="181818"/>
              </a:solidFill>
              <a:highlight>
                <a:srgbClr val="FFFFFF"/>
              </a:highlight>
              <a:latin typeface="Merriweather"/>
              <a:ea typeface="Merriweather"/>
              <a:cs typeface="Merriweather"/>
              <a:sym typeface="Merriweathe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94"/>
          <p:cNvSpPr txBox="1"/>
          <p:nvPr>
            <p:ph type="title"/>
          </p:nvPr>
        </p:nvSpPr>
        <p:spPr>
          <a:xfrm>
            <a:off x="627450" y="1214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Rats in the Cellar</a:t>
            </a:r>
            <a:endParaRPr b="1" sz="3200">
              <a:solidFill>
                <a:srgbClr val="1C4587"/>
              </a:solidFill>
            </a:endParaRPr>
          </a:p>
        </p:txBody>
      </p:sp>
      <p:sp>
        <p:nvSpPr>
          <p:cNvPr id="884" name="Google Shape;884;p94"/>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sp>
        <p:nvSpPr>
          <p:cNvPr id="885" name="Google Shape;885;p94"/>
          <p:cNvSpPr txBox="1"/>
          <p:nvPr/>
        </p:nvSpPr>
        <p:spPr>
          <a:xfrm>
            <a:off x="669075" y="1263800"/>
            <a:ext cx="1081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86" name="Google Shape;886;p94"/>
          <p:cNvSpPr txBox="1"/>
          <p:nvPr/>
        </p:nvSpPr>
        <p:spPr>
          <a:xfrm>
            <a:off x="313650" y="1776425"/>
            <a:ext cx="11564700" cy="3648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100"/>
              </a:spcAft>
              <a:buNone/>
            </a:pPr>
            <a:r>
              <a:rPr lang="en-US" sz="2250">
                <a:solidFill>
                  <a:srgbClr val="181818"/>
                </a:solidFill>
                <a:highlight>
                  <a:srgbClr val="FFFFFF"/>
                </a:highlight>
                <a:latin typeface="Merriweather"/>
                <a:ea typeface="Merriweather"/>
                <a:cs typeface="Merriweather"/>
                <a:sym typeface="Merriweather"/>
              </a:rPr>
              <a:t>"When I come to my evening….and try to reckon up [my] day, nine times out of ten the most obvious [violation of my values]  one is some sin against charity; I have sulked or snapped or sneered or snubbed or stormed. And the excuse that immediately springs to my mind is that the provocation was so sudden and unexpected; I was caught off my guard, I had not time to collect myself. Now that may be an extenuating circumstance as regards those particular acts: they would obviously be worse if they had been deliberate and premeditated."</a:t>
            </a:r>
            <a:endParaRPr sz="2250">
              <a:solidFill>
                <a:srgbClr val="181818"/>
              </a:solidFill>
              <a:highlight>
                <a:srgbClr val="FFFFFF"/>
              </a:highlight>
              <a:latin typeface="Merriweather"/>
              <a:ea typeface="Merriweather"/>
              <a:cs typeface="Merriweather"/>
              <a:sym typeface="Merriweathe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95"/>
          <p:cNvSpPr txBox="1"/>
          <p:nvPr>
            <p:ph type="title"/>
          </p:nvPr>
        </p:nvSpPr>
        <p:spPr>
          <a:xfrm>
            <a:off x="627450" y="1214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Rats in the Cellar</a:t>
            </a:r>
            <a:endParaRPr b="1" sz="3200">
              <a:solidFill>
                <a:srgbClr val="1C4587"/>
              </a:solidFill>
            </a:endParaRPr>
          </a:p>
        </p:txBody>
      </p:sp>
      <p:sp>
        <p:nvSpPr>
          <p:cNvPr id="893" name="Google Shape;893;p95"/>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sp>
        <p:nvSpPr>
          <p:cNvPr id="894" name="Google Shape;894;p95"/>
          <p:cNvSpPr txBox="1"/>
          <p:nvPr/>
        </p:nvSpPr>
        <p:spPr>
          <a:xfrm>
            <a:off x="669075" y="1263800"/>
            <a:ext cx="1081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95" name="Google Shape;895;p95"/>
          <p:cNvSpPr txBox="1"/>
          <p:nvPr/>
        </p:nvSpPr>
        <p:spPr>
          <a:xfrm>
            <a:off x="295125" y="1293200"/>
            <a:ext cx="11564700" cy="4686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100"/>
              </a:spcAft>
              <a:buNone/>
            </a:pPr>
            <a:r>
              <a:rPr lang="en-US" sz="2250">
                <a:solidFill>
                  <a:srgbClr val="181818"/>
                </a:solidFill>
                <a:highlight>
                  <a:srgbClr val="FFFFFF"/>
                </a:highlight>
                <a:latin typeface="Merriweather"/>
                <a:ea typeface="Merriweather"/>
                <a:cs typeface="Merriweather"/>
                <a:sym typeface="Merriweather"/>
              </a:rPr>
              <a:t>"</a:t>
            </a:r>
            <a:r>
              <a:rPr lang="en-US" sz="2250">
                <a:solidFill>
                  <a:srgbClr val="181818"/>
                </a:solidFill>
                <a:highlight>
                  <a:srgbClr val="FFFFFF"/>
                </a:highlight>
                <a:latin typeface="Merriweather"/>
                <a:ea typeface="Merriweather"/>
                <a:cs typeface="Merriweather"/>
                <a:sym typeface="Merriweather"/>
              </a:rPr>
              <a:t>On the other hand, surely what a [person] does when he is taken off …guard is the best evidence for what sort of a [person] [s]he is? Surely what pops out before the [person]  has time to put on a disguise is the truth? If there are rats in the cellar you are most likely to see them if you go in very suddenly. But the suddenness does not create the rats: it only prevents them from hiding. In the same way the suddenness of the provocation does not make me an ill-tempered man; it only shows me what an ill-tempered man I am. The rats are always there in the cellar, but if you go in shouting and noisily they will have taken cover before you switch on the light. ”</a:t>
            </a:r>
            <a:endParaRPr sz="2250">
              <a:solidFill>
                <a:srgbClr val="181818"/>
              </a:solidFill>
              <a:highlight>
                <a:srgbClr val="FFFFFF"/>
              </a:highlight>
              <a:latin typeface="Merriweather"/>
              <a:ea typeface="Merriweather"/>
              <a:cs typeface="Merriweather"/>
              <a:sym typeface="Merriweathe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96"/>
          <p:cNvSpPr txBox="1"/>
          <p:nvPr>
            <p:ph type="title"/>
          </p:nvPr>
        </p:nvSpPr>
        <p:spPr>
          <a:xfrm>
            <a:off x="627450" y="1214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37500"/>
              <a:buFont typeface="Calibri"/>
              <a:buNone/>
            </a:pPr>
            <a:r>
              <a:rPr b="1" lang="en-US">
                <a:solidFill>
                  <a:srgbClr val="1C4587"/>
                </a:solidFill>
              </a:rPr>
              <a:t>We need each other: Connecting center to center</a:t>
            </a:r>
            <a:endParaRPr b="1" sz="3200">
              <a:solidFill>
                <a:srgbClr val="1C4587"/>
              </a:solidFill>
            </a:endParaRPr>
          </a:p>
        </p:txBody>
      </p:sp>
      <p:sp>
        <p:nvSpPr>
          <p:cNvPr id="902" name="Google Shape;902;p96"/>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sp>
        <p:nvSpPr>
          <p:cNvPr id="903" name="Google Shape;903;p96"/>
          <p:cNvSpPr txBox="1"/>
          <p:nvPr/>
        </p:nvSpPr>
        <p:spPr>
          <a:xfrm>
            <a:off x="669075" y="1263800"/>
            <a:ext cx="1081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04" name="Google Shape;904;p96"/>
          <p:cNvSpPr txBox="1"/>
          <p:nvPr/>
        </p:nvSpPr>
        <p:spPr>
          <a:xfrm>
            <a:off x="295125" y="1293200"/>
            <a:ext cx="11564700" cy="4377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chemeClr val="dk1"/>
              </a:buClr>
              <a:buSzPts val="1100"/>
              <a:buFont typeface="Arial"/>
              <a:buNone/>
            </a:pPr>
            <a:r>
              <a:rPr lang="en-US" sz="2400">
                <a:solidFill>
                  <a:schemeClr val="dk1"/>
                </a:solidFill>
              </a:rPr>
              <a:t>"As a practical basis for co-existence, we should accept the reality that we are fellow citizens who need each other. This requires us to accept some laws we dislike, and to live peacefully with some persons whose values differ from our own. Amid such inevitable differences, we should make every effort to understand the experiences and concerns of others, especially when they differ from our own.</a:t>
            </a:r>
            <a:endParaRPr sz="2400">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2400">
              <a:solidFill>
                <a:schemeClr val="dk1"/>
              </a:solidFill>
            </a:endParaRPr>
          </a:p>
          <a:p>
            <a:pPr indent="0" lvl="0" marL="457200" rtl="0" algn="l">
              <a:lnSpc>
                <a:spcPct val="115000"/>
              </a:lnSpc>
              <a:spcBef>
                <a:spcPts val="0"/>
              </a:spcBef>
              <a:spcAft>
                <a:spcPts val="0"/>
              </a:spcAft>
              <a:buNone/>
            </a:pPr>
            <a:r>
              <a:rPr lang="en-US" sz="2400">
                <a:solidFill>
                  <a:schemeClr val="dk1"/>
                </a:solidFill>
              </a:rPr>
              <a:t>"We can only succeed in this effort to the extent that we acknowledge and respect each other’s highest ideals and human experiences." </a:t>
            </a:r>
            <a:endParaRPr sz="2400">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US" sz="1700">
                <a:solidFill>
                  <a:schemeClr val="dk1"/>
                </a:solidFill>
              </a:rPr>
              <a:t>-Dallin H. Oaks, at a speech at University of Virginia, https://bit.ly/3ucgzwP</a:t>
            </a:r>
            <a:r>
              <a:rPr lang="en-US" sz="2400">
                <a:solidFill>
                  <a:schemeClr val="dk1"/>
                </a:solidFill>
              </a:rPr>
              <a:t> </a:t>
            </a:r>
            <a:endParaRPr sz="24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9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911" name="Google Shape;911;p97"/>
          <p:cNvSpPr txBox="1"/>
          <p:nvPr/>
        </p:nvSpPr>
        <p:spPr>
          <a:xfrm>
            <a:off x="334700" y="132150"/>
            <a:ext cx="11547600" cy="9699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Getting </a:t>
            </a:r>
            <a:r>
              <a:rPr b="1" lang="en-US" sz="4400">
                <a:solidFill>
                  <a:srgbClr val="E3760B"/>
                </a:solidFill>
                <a:latin typeface="Calibri"/>
                <a:ea typeface="Calibri"/>
                <a:cs typeface="Calibri"/>
                <a:sym typeface="Calibri"/>
              </a:rPr>
              <a:t>Curious</a:t>
            </a:r>
            <a:r>
              <a:rPr b="1" lang="en-US" sz="4400">
                <a:solidFill>
                  <a:srgbClr val="0B5394"/>
                </a:solidFill>
                <a:latin typeface="Calibri"/>
                <a:ea typeface="Calibri"/>
                <a:cs typeface="Calibri"/>
                <a:sym typeface="Calibri"/>
              </a:rPr>
              <a:t> about </a:t>
            </a:r>
            <a:r>
              <a:rPr b="1" i="1" lang="en-US" sz="4400">
                <a:solidFill>
                  <a:srgbClr val="0B5394"/>
                </a:solidFill>
                <a:latin typeface="Calibri"/>
                <a:ea typeface="Calibri"/>
                <a:cs typeface="Calibri"/>
                <a:sym typeface="Calibri"/>
              </a:rPr>
              <a:t>Messages</a:t>
            </a:r>
            <a:r>
              <a:rPr b="1" lang="en-US" sz="4400">
                <a:solidFill>
                  <a:srgbClr val="0B5394"/>
                </a:solidFill>
                <a:latin typeface="Calibri"/>
                <a:ea typeface="Calibri"/>
                <a:cs typeface="Calibri"/>
                <a:sym typeface="Calibri"/>
              </a:rPr>
              <a:t>, from all </a:t>
            </a:r>
            <a:r>
              <a:rPr b="1" i="1" lang="en-US" sz="4400">
                <a:solidFill>
                  <a:srgbClr val="0B5394"/>
                </a:solidFill>
                <a:latin typeface="Calibri"/>
                <a:ea typeface="Calibri"/>
                <a:cs typeface="Calibri"/>
                <a:sym typeface="Calibri"/>
              </a:rPr>
              <a:t>Mediums</a:t>
            </a:r>
            <a:endParaRPr b="1" i="1" sz="4400">
              <a:solidFill>
                <a:srgbClr val="0B5394"/>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28391"/>
              <a:buFont typeface="Calibri"/>
              <a:buNone/>
            </a:pPr>
            <a:r>
              <a:rPr i="1" lang="en-US" sz="3427">
                <a:solidFill>
                  <a:srgbClr val="0B5394"/>
                </a:solidFill>
                <a:latin typeface="Calibri"/>
                <a:ea typeface="Calibri"/>
                <a:cs typeface="Calibri"/>
                <a:sym typeface="Calibri"/>
              </a:rPr>
              <a:t>A slide from our Media Literacy </a:t>
            </a:r>
            <a:r>
              <a:rPr i="1" lang="en-US" sz="3427">
                <a:solidFill>
                  <a:srgbClr val="0B5394"/>
                </a:solidFill>
                <a:latin typeface="Calibri"/>
                <a:ea typeface="Calibri"/>
                <a:cs typeface="Calibri"/>
                <a:sym typeface="Calibri"/>
              </a:rPr>
              <a:t>module, for review</a:t>
            </a:r>
            <a:r>
              <a:rPr lang="en-US" sz="3427">
                <a:solidFill>
                  <a:srgbClr val="0B5394"/>
                </a:solidFill>
                <a:latin typeface="Calibri"/>
                <a:ea typeface="Calibri"/>
                <a:cs typeface="Calibri"/>
                <a:sym typeface="Calibri"/>
              </a:rPr>
              <a:t> </a:t>
            </a:r>
            <a:endParaRPr sz="3427">
              <a:solidFill>
                <a:srgbClr val="0B5394"/>
              </a:solidFill>
              <a:latin typeface="Calibri"/>
              <a:ea typeface="Calibri"/>
              <a:cs typeface="Calibri"/>
              <a:sym typeface="Calibri"/>
            </a:endParaRPr>
          </a:p>
        </p:txBody>
      </p:sp>
      <p:pic>
        <p:nvPicPr>
          <p:cNvPr id="912" name="Google Shape;912;p97"/>
          <p:cNvPicPr preferRelativeResize="0"/>
          <p:nvPr/>
        </p:nvPicPr>
        <p:blipFill rotWithShape="1">
          <a:blip r:embed="rId3">
            <a:alphaModFix amt="61000"/>
          </a:blip>
          <a:srcRect b="31201" l="0" r="0" t="31477"/>
          <a:stretch/>
        </p:blipFill>
        <p:spPr>
          <a:xfrm>
            <a:off x="262800" y="1138700"/>
            <a:ext cx="11547725" cy="4309824"/>
          </a:xfrm>
          <a:prstGeom prst="rect">
            <a:avLst/>
          </a:prstGeom>
          <a:noFill/>
          <a:ln>
            <a:noFill/>
          </a:ln>
        </p:spPr>
      </p:pic>
      <p:sp>
        <p:nvSpPr>
          <p:cNvPr id="913" name="Google Shape;913;p97"/>
          <p:cNvSpPr txBox="1"/>
          <p:nvPr/>
        </p:nvSpPr>
        <p:spPr>
          <a:xfrm>
            <a:off x="2718275" y="1947900"/>
            <a:ext cx="6661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800">
                <a:solidFill>
                  <a:schemeClr val="accent2"/>
                </a:solidFill>
                <a:latin typeface="Calibri"/>
                <a:ea typeface="Calibri"/>
                <a:cs typeface="Calibri"/>
                <a:sym typeface="Calibri"/>
              </a:rPr>
              <a:t>Media Literacy: I "mustache" questions </a:t>
            </a:r>
            <a:endParaRPr b="1" sz="2800">
              <a:solidFill>
                <a:schemeClr val="accent2"/>
              </a:solidFill>
              <a:latin typeface="Calibri"/>
              <a:ea typeface="Calibri"/>
              <a:cs typeface="Calibri"/>
              <a:sym typeface="Calibri"/>
            </a:endParaRPr>
          </a:p>
          <a:p>
            <a:pPr indent="0" lvl="0" marL="0" rtl="0" algn="ctr">
              <a:spcBef>
                <a:spcPts val="0"/>
              </a:spcBef>
              <a:spcAft>
                <a:spcPts val="0"/>
              </a:spcAft>
              <a:buNone/>
            </a:pPr>
            <a:r>
              <a:rPr b="1" lang="en-US" sz="2800">
                <a:solidFill>
                  <a:schemeClr val="accent2"/>
                </a:solidFill>
                <a:latin typeface="Calibri"/>
                <a:ea typeface="Calibri"/>
                <a:cs typeface="Calibri"/>
                <a:sym typeface="Calibri"/>
              </a:rPr>
              <a:t>of messages that cross my path, via any delivery system (medium), </a:t>
            </a:r>
            <a:endParaRPr b="1" sz="2800">
              <a:solidFill>
                <a:schemeClr val="accent2"/>
              </a:solidFill>
              <a:latin typeface="Calibri"/>
              <a:ea typeface="Calibri"/>
              <a:cs typeface="Calibri"/>
              <a:sym typeface="Calibri"/>
            </a:endParaRPr>
          </a:p>
          <a:p>
            <a:pPr indent="0" lvl="0" marL="0" rtl="0" algn="ctr">
              <a:spcBef>
                <a:spcPts val="0"/>
              </a:spcBef>
              <a:spcAft>
                <a:spcPts val="0"/>
              </a:spcAft>
              <a:buNone/>
            </a:pPr>
            <a:r>
              <a:rPr b="1" lang="en-US" sz="2800">
                <a:solidFill>
                  <a:schemeClr val="accent2"/>
                </a:solidFill>
                <a:latin typeface="Calibri"/>
                <a:ea typeface="Calibri"/>
                <a:cs typeface="Calibri"/>
                <a:sym typeface="Calibri"/>
              </a:rPr>
              <a:t>whether external or internal </a:t>
            </a:r>
            <a:endParaRPr b="1" sz="2800">
              <a:solidFill>
                <a:schemeClr val="accent2"/>
              </a:solidFill>
              <a:latin typeface="Calibri"/>
              <a:ea typeface="Calibri"/>
              <a:cs typeface="Calibri"/>
              <a:sym typeface="Calibri"/>
            </a:endParaRPr>
          </a:p>
        </p:txBody>
      </p:sp>
      <p:sp>
        <p:nvSpPr>
          <p:cNvPr id="914" name="Google Shape;914;p97"/>
          <p:cNvSpPr txBox="1"/>
          <p:nvPr/>
        </p:nvSpPr>
        <p:spPr>
          <a:xfrm>
            <a:off x="74950" y="5524725"/>
            <a:ext cx="12192000" cy="1354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 </a:t>
            </a:r>
            <a:r>
              <a:rPr i="1" lang="en-US" sz="1900">
                <a:solidFill>
                  <a:schemeClr val="dk1"/>
                </a:solidFill>
                <a:latin typeface="Calibri"/>
                <a:ea typeface="Calibri"/>
                <a:cs typeface="Calibri"/>
                <a:sym typeface="Calibri"/>
              </a:rPr>
              <a:t>get</a:t>
            </a:r>
            <a:r>
              <a:rPr lang="en-US" sz="1900">
                <a:solidFill>
                  <a:schemeClr val="dk1"/>
                </a:solidFill>
                <a:latin typeface="Calibri"/>
                <a:ea typeface="Calibri"/>
                <a:cs typeface="Calibri"/>
                <a:sym typeface="Calibri"/>
              </a:rPr>
              <a:t> to ask questions. Asking questions is a gift. And it is a skill I can practice.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 </a:t>
            </a:r>
            <a:r>
              <a:rPr i="1" lang="en-US" sz="1900">
                <a:solidFill>
                  <a:schemeClr val="dk1"/>
                </a:solidFill>
                <a:latin typeface="Calibri"/>
                <a:ea typeface="Calibri"/>
                <a:cs typeface="Calibri"/>
                <a:sym typeface="Calibri"/>
              </a:rPr>
              <a:t>want</a:t>
            </a:r>
            <a:r>
              <a:rPr lang="en-US" sz="1900">
                <a:solidFill>
                  <a:schemeClr val="dk1"/>
                </a:solidFill>
                <a:latin typeface="Calibri"/>
                <a:ea typeface="Calibri"/>
                <a:cs typeface="Calibri"/>
                <a:sym typeface="Calibri"/>
              </a:rPr>
              <a:t> to ask questions to be more awake, aware, and agency-driven…to be an active learner, an actor not a reactor.</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 will </a:t>
            </a:r>
            <a:r>
              <a:rPr i="1" lang="en-US" sz="1900">
                <a:solidFill>
                  <a:schemeClr val="dk1"/>
                </a:solidFill>
                <a:latin typeface="Calibri"/>
                <a:ea typeface="Calibri"/>
                <a:cs typeface="Calibri"/>
                <a:sym typeface="Calibri"/>
              </a:rPr>
              <a:t>expand</a:t>
            </a:r>
            <a:r>
              <a:rPr lang="en-US" sz="1900">
                <a:solidFill>
                  <a:schemeClr val="dk1"/>
                </a:solidFill>
                <a:latin typeface="Calibri"/>
                <a:ea typeface="Calibri"/>
                <a:cs typeface="Calibri"/>
                <a:sym typeface="Calibri"/>
              </a:rPr>
              <a:t> my world as I engage with </a:t>
            </a:r>
            <a:r>
              <a:rPr i="1" lang="en-US" sz="1900">
                <a:solidFill>
                  <a:schemeClr val="dk1"/>
                </a:solidFill>
                <a:latin typeface="Calibri"/>
                <a:ea typeface="Calibri"/>
                <a:cs typeface="Calibri"/>
                <a:sym typeface="Calibri"/>
              </a:rPr>
              <a:t>curiosity</a:t>
            </a:r>
            <a:r>
              <a:rPr lang="en-US" sz="1900">
                <a:solidFill>
                  <a:schemeClr val="dk1"/>
                </a:solidFill>
                <a:latin typeface="Calibri"/>
                <a:ea typeface="Calibri"/>
                <a:cs typeface="Calibri"/>
                <a:sym typeface="Calibri"/>
              </a:rPr>
              <a:t> and </a:t>
            </a:r>
            <a:r>
              <a:rPr i="1" lang="en-US" sz="1900">
                <a:solidFill>
                  <a:schemeClr val="dk1"/>
                </a:solidFill>
                <a:latin typeface="Calibri"/>
                <a:ea typeface="Calibri"/>
                <a:cs typeface="Calibri"/>
                <a:sym typeface="Calibri"/>
              </a:rPr>
              <a:t>inquisitiveness</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Asking questions builds Media Literacy </a:t>
            </a:r>
            <a:r>
              <a:rPr i="1" lang="en-US" sz="1900">
                <a:solidFill>
                  <a:schemeClr val="dk1"/>
                </a:solidFill>
                <a:latin typeface="Calibri"/>
                <a:ea typeface="Calibri"/>
                <a:cs typeface="Calibri"/>
                <a:sym typeface="Calibri"/>
              </a:rPr>
              <a:t>muscles</a:t>
            </a:r>
            <a:r>
              <a:rPr lang="en-US" sz="1900">
                <a:solidFill>
                  <a:schemeClr val="dk1"/>
                </a:solidFill>
                <a:latin typeface="Calibri"/>
                <a:ea typeface="Calibri"/>
                <a:cs typeface="Calibri"/>
                <a:sym typeface="Calibri"/>
              </a:rPr>
              <a:t>. I can </a:t>
            </a:r>
            <a:r>
              <a:rPr i="1" lang="en-US" sz="1900">
                <a:solidFill>
                  <a:schemeClr val="dk1"/>
                </a:solidFill>
                <a:latin typeface="Calibri"/>
                <a:ea typeface="Calibri"/>
                <a:cs typeface="Calibri"/>
                <a:sym typeface="Calibri"/>
              </a:rPr>
              <a:t>grow</a:t>
            </a:r>
            <a:r>
              <a:rPr lang="en-US" sz="1900">
                <a:solidFill>
                  <a:schemeClr val="dk1"/>
                </a:solidFill>
                <a:latin typeface="Calibri"/>
                <a:ea typeface="Calibri"/>
                <a:cs typeface="Calibri"/>
                <a:sym typeface="Calibri"/>
              </a:rPr>
              <a:t> in Media Literacy </a:t>
            </a:r>
            <a:r>
              <a:rPr i="1" lang="en-US" sz="1900">
                <a:solidFill>
                  <a:schemeClr val="dk1"/>
                </a:solidFill>
                <a:latin typeface="Calibri"/>
                <a:ea typeface="Calibri"/>
                <a:cs typeface="Calibri"/>
                <a:sym typeface="Calibri"/>
              </a:rPr>
              <a:t>capacity</a:t>
            </a:r>
            <a:r>
              <a:rPr lang="en-US" sz="1900">
                <a:solidFill>
                  <a:schemeClr val="dk1"/>
                </a:solidFill>
                <a:latin typeface="Calibri"/>
                <a:ea typeface="Calibri"/>
                <a:cs typeface="Calibri"/>
                <a:sym typeface="Calibri"/>
              </a:rPr>
              <a:t>.</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6"/>
          <p:cNvPicPr preferRelativeResize="0"/>
          <p:nvPr/>
        </p:nvPicPr>
        <p:blipFill rotWithShape="1">
          <a:blip r:embed="rId3">
            <a:alphaModFix/>
          </a:blip>
          <a:srcRect b="9188" l="11948" r="15723" t="15002"/>
          <a:stretch/>
        </p:blipFill>
        <p:spPr>
          <a:xfrm>
            <a:off x="241590" y="5591923"/>
            <a:ext cx="1178674" cy="1039090"/>
          </a:xfrm>
          <a:prstGeom prst="rect">
            <a:avLst/>
          </a:prstGeom>
          <a:noFill/>
          <a:ln>
            <a:noFill/>
          </a:ln>
        </p:spPr>
      </p:pic>
      <p:pic>
        <p:nvPicPr>
          <p:cNvPr id="200" name="Google Shape;200;p26"/>
          <p:cNvPicPr preferRelativeResize="0"/>
          <p:nvPr/>
        </p:nvPicPr>
        <p:blipFill rotWithShape="1">
          <a:blip r:embed="rId4">
            <a:alphaModFix/>
          </a:blip>
          <a:srcRect b="0" l="0" r="0" t="0"/>
          <a:stretch/>
        </p:blipFill>
        <p:spPr>
          <a:xfrm>
            <a:off x="2171698" y="1421550"/>
            <a:ext cx="7848601" cy="4636350"/>
          </a:xfrm>
          <a:prstGeom prst="rect">
            <a:avLst/>
          </a:prstGeom>
          <a:noFill/>
          <a:ln>
            <a:noFill/>
          </a:ln>
        </p:spPr>
      </p:pic>
      <p:sp>
        <p:nvSpPr>
          <p:cNvPr id="201" name="Google Shape;201;p26"/>
          <p:cNvSpPr txBox="1"/>
          <p:nvPr>
            <p:ph type="title"/>
          </p:nvPr>
        </p:nvSpPr>
        <p:spPr>
          <a:xfrm>
            <a:off x="241600" y="60325"/>
            <a:ext cx="118389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3900">
                <a:solidFill>
                  <a:srgbClr val="31538F"/>
                </a:solidFill>
              </a:rPr>
              <a:t>See the end of this </a:t>
            </a:r>
            <a:r>
              <a:rPr b="1" lang="en-US" sz="3900">
                <a:solidFill>
                  <a:srgbClr val="31538F"/>
                </a:solidFill>
              </a:rPr>
              <a:t>document</a:t>
            </a:r>
            <a:r>
              <a:rPr b="1" lang="en-US" sz="3900">
                <a:solidFill>
                  <a:srgbClr val="31538F"/>
                </a:solidFill>
              </a:rPr>
              <a:t> for lots of Bonus material</a:t>
            </a:r>
            <a:endParaRPr b="1" sz="3900">
              <a:solidFill>
                <a:srgbClr val="31538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98"/>
          <p:cNvSpPr txBox="1"/>
          <p:nvPr>
            <p:ph idx="1" type="body"/>
          </p:nvPr>
        </p:nvSpPr>
        <p:spPr>
          <a:xfrm>
            <a:off x="714597" y="1990676"/>
            <a:ext cx="10762800" cy="2492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l">
              <a:lnSpc>
                <a:spcPct val="100000"/>
              </a:lnSpc>
              <a:spcBef>
                <a:spcPts val="1000"/>
              </a:spcBef>
              <a:spcAft>
                <a:spcPts val="0"/>
              </a:spcAft>
              <a:buNone/>
            </a:pPr>
            <a:r>
              <a:rPr lang="en-US"/>
              <a:t>See also Barbara Sher’s TEDx talk (When it comes to problem-solving and reaching your goals, there is a tension with solitude, because problems are meant to be solved via connection and collaboration and mutually helping each other) </a:t>
            </a:r>
            <a:r>
              <a:rPr lang="en-US" sz="2600" u="sng">
                <a:solidFill>
                  <a:schemeClr val="hlink"/>
                </a:solidFill>
                <a:hlinkClick r:id="rId3"/>
              </a:rPr>
              <a:t>https://www.tedxprague.cz/en/videa/isolation-is-the-dream-killer-not-your-attitude-barbara-sher</a:t>
            </a:r>
            <a:endParaRPr sz="2600"/>
          </a:p>
          <a:p>
            <a:pPr indent="-239077" lvl="1" marL="685800" rtl="0" algn="l">
              <a:lnSpc>
                <a:spcPct val="90000"/>
              </a:lnSpc>
              <a:spcBef>
                <a:spcPts val="500"/>
              </a:spcBef>
              <a:spcAft>
                <a:spcPts val="0"/>
              </a:spcAft>
              <a:buClr>
                <a:schemeClr val="dk1"/>
              </a:buClr>
              <a:buSzPct val="100000"/>
              <a:buChar char="•"/>
            </a:pPr>
            <a:r>
              <a:rPr lang="en-US" sz="2200"/>
              <a:t>Barbara’s work also reinforces building small networks of support for reaching your goals (where bridging social capital can even become more like bonding social capital)</a:t>
            </a:r>
            <a:endParaRPr/>
          </a:p>
        </p:txBody>
      </p:sp>
      <p:sp>
        <p:nvSpPr>
          <p:cNvPr id="921" name="Google Shape;921;p98"/>
          <p:cNvSpPr txBox="1"/>
          <p:nvPr/>
        </p:nvSpPr>
        <p:spPr>
          <a:xfrm>
            <a:off x="0" y="219982"/>
            <a:ext cx="12192000" cy="1325700"/>
          </a:xfrm>
          <a:prstGeom prst="rect">
            <a:avLst/>
          </a:prstGeom>
          <a:noFill/>
          <a:ln>
            <a:noFill/>
          </a:ln>
        </p:spPr>
        <p:txBody>
          <a:bodyPr anchorCtr="0" anchor="ctr" bIns="45700" lIns="91425" spcFirstLastPara="1" rIns="91425" wrap="square" tIns="45700">
            <a:normAutofit fontScale="55000"/>
          </a:bodyPr>
          <a:lstStyle/>
          <a:p>
            <a:pPr indent="0" lvl="0" marL="0" marR="0" rtl="0" algn="ctr">
              <a:lnSpc>
                <a:spcPct val="90000"/>
              </a:lnSpc>
              <a:spcBef>
                <a:spcPts val="0"/>
              </a:spcBef>
              <a:spcAft>
                <a:spcPts val="0"/>
              </a:spcAft>
              <a:buClr>
                <a:schemeClr val="dk1"/>
              </a:buClr>
              <a:buSzPct val="82089"/>
              <a:buFont typeface="Calibri"/>
              <a:buNone/>
            </a:pPr>
            <a:r>
              <a:rPr b="1" lang="en-US" sz="5360">
                <a:solidFill>
                  <a:srgbClr val="1C4587"/>
                </a:solidFill>
                <a:latin typeface="Calibri"/>
                <a:ea typeface="Calibri"/>
                <a:cs typeface="Calibri"/>
                <a:sym typeface="Calibri"/>
              </a:rPr>
              <a:t>Dancing in the Tensions</a:t>
            </a:r>
            <a:endParaRPr b="1" sz="536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rPr lang="en-US" sz="4400">
                <a:solidFill>
                  <a:srgbClr val="1C4587"/>
                </a:solidFill>
                <a:latin typeface="Calibri"/>
                <a:ea typeface="Calibri"/>
                <a:cs typeface="Calibri"/>
                <a:sym typeface="Calibri"/>
              </a:rPr>
              <a:t>…</a:t>
            </a:r>
            <a:r>
              <a:rPr lang="en-US" sz="4400">
                <a:solidFill>
                  <a:srgbClr val="1C4587"/>
                </a:solidFill>
                <a:latin typeface="Calibri"/>
                <a:ea typeface="Calibri"/>
                <a:cs typeface="Calibri"/>
                <a:sym typeface="Calibri"/>
              </a:rPr>
              <a:t>between solitude (essential to personal wellness) and collaboration (essential to civic and community wellness and…and often useful in personal problem-solving as well)</a:t>
            </a:r>
            <a:endParaRPr sz="4400">
              <a:solidFill>
                <a:srgbClr val="1C4587"/>
              </a:solidFill>
              <a:latin typeface="Calibri"/>
              <a:ea typeface="Calibri"/>
              <a:cs typeface="Calibri"/>
              <a:sym typeface="Calibri"/>
            </a:endParaRPr>
          </a:p>
        </p:txBody>
      </p:sp>
      <p:pic>
        <p:nvPicPr>
          <p:cNvPr id="922" name="Google Shape;922;p98"/>
          <p:cNvPicPr preferRelativeResize="0"/>
          <p:nvPr/>
        </p:nvPicPr>
        <p:blipFill>
          <a:blip r:embed="rId4">
            <a:alphaModFix/>
          </a:blip>
          <a:stretch>
            <a:fillRect/>
          </a:stretch>
        </p:blipFill>
        <p:spPr>
          <a:xfrm>
            <a:off x="320077" y="5008231"/>
            <a:ext cx="1585747" cy="1325700"/>
          </a:xfrm>
          <a:prstGeom prst="rect">
            <a:avLst/>
          </a:prstGeom>
          <a:noFill/>
          <a:ln>
            <a:noFill/>
          </a:ln>
        </p:spPr>
      </p:pic>
      <p:pic>
        <p:nvPicPr>
          <p:cNvPr id="923" name="Google Shape;923;p98"/>
          <p:cNvPicPr preferRelativeResize="0"/>
          <p:nvPr/>
        </p:nvPicPr>
        <p:blipFill>
          <a:blip r:embed="rId5">
            <a:alphaModFix/>
          </a:blip>
          <a:stretch>
            <a:fillRect/>
          </a:stretch>
        </p:blipFill>
        <p:spPr>
          <a:xfrm>
            <a:off x="10340626" y="4927768"/>
            <a:ext cx="1502300" cy="12234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99"/>
          <p:cNvSpPr txBox="1"/>
          <p:nvPr/>
        </p:nvSpPr>
        <p:spPr>
          <a:xfrm>
            <a:off x="838200" y="32872"/>
            <a:ext cx="10515600" cy="940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930" name="Google Shape;930;p99"/>
          <p:cNvSpPr txBox="1"/>
          <p:nvPr/>
        </p:nvSpPr>
        <p:spPr>
          <a:xfrm>
            <a:off x="362856" y="775750"/>
            <a:ext cx="11408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Help for Headline-itis, v.1</a:t>
            </a:r>
            <a:endParaRPr b="1" sz="28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931" name="Google Shape;931;p99"/>
          <p:cNvSpPr txBox="1"/>
          <p:nvPr/>
        </p:nvSpPr>
        <p:spPr>
          <a:xfrm>
            <a:off x="362855" y="1406692"/>
            <a:ext cx="7605600" cy="5495100"/>
          </a:xfrm>
          <a:prstGeom prst="rect">
            <a:avLst/>
          </a:prstGeom>
          <a:noFill/>
          <a:ln>
            <a:noFill/>
          </a:ln>
        </p:spPr>
        <p:txBody>
          <a:bodyPr anchorCtr="0" anchor="t" bIns="45700" lIns="91425" spcFirstLastPara="1" rIns="91425" wrap="square" tIns="45700">
            <a:spAutoFit/>
          </a:bodyPr>
          <a:lstStyle/>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You can do this activity alone or with family or friends or colleagues (etc).</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Pick three headlines that have recently caught your attention.</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Do </a:t>
            </a:r>
            <a:r>
              <a:rPr b="1" lang="en-US" sz="2700">
                <a:solidFill>
                  <a:srgbClr val="E3760B"/>
                </a:solidFill>
                <a:latin typeface="Calibri"/>
                <a:ea typeface="Calibri"/>
                <a:cs typeface="Calibri"/>
                <a:sym typeface="Calibri"/>
              </a:rPr>
              <a:t>5HW</a:t>
            </a:r>
            <a:r>
              <a:rPr lang="en-US" sz="2700">
                <a:solidFill>
                  <a:srgbClr val="C6136C"/>
                </a:solidFill>
                <a:latin typeface="Calibri"/>
                <a:ea typeface="Calibri"/>
                <a:cs typeface="Calibri"/>
                <a:sym typeface="Calibri"/>
              </a:rPr>
              <a:t> </a:t>
            </a:r>
            <a:r>
              <a:rPr lang="en-US" sz="2700">
                <a:solidFill>
                  <a:srgbClr val="E3760B"/>
                </a:solidFill>
                <a:latin typeface="Calibri"/>
                <a:ea typeface="Calibri"/>
                <a:cs typeface="Calibri"/>
                <a:sym typeface="Calibri"/>
              </a:rPr>
              <a:t>(Who, What, When, Where, Why, How)</a:t>
            </a:r>
            <a:r>
              <a:rPr lang="en-US" sz="2700">
                <a:solidFill>
                  <a:srgbClr val="C6136C"/>
                </a:solidFill>
                <a:latin typeface="Calibri"/>
                <a:ea typeface="Calibri"/>
                <a:cs typeface="Calibri"/>
                <a:sym typeface="Calibri"/>
              </a:rPr>
              <a:t> </a:t>
            </a:r>
            <a:r>
              <a:rPr lang="en-US" sz="2700">
                <a:solidFill>
                  <a:schemeClr val="dk1"/>
                </a:solidFill>
                <a:latin typeface="Calibri"/>
                <a:ea typeface="Calibri"/>
                <a:cs typeface="Calibri"/>
                <a:sym typeface="Calibri"/>
              </a:rPr>
              <a:t>on the headline alone first.</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Then read the </a:t>
            </a:r>
            <a:r>
              <a:rPr i="1" lang="en-US" sz="2700">
                <a:solidFill>
                  <a:schemeClr val="dk1"/>
                </a:solidFill>
                <a:latin typeface="Calibri"/>
                <a:ea typeface="Calibri"/>
                <a:cs typeface="Calibri"/>
                <a:sym typeface="Calibri"/>
              </a:rPr>
              <a:t>entire</a:t>
            </a:r>
            <a:r>
              <a:rPr lang="en-US" sz="2700">
                <a:solidFill>
                  <a:schemeClr val="dk1"/>
                </a:solidFill>
                <a:latin typeface="Calibri"/>
                <a:ea typeface="Calibri"/>
                <a:cs typeface="Calibri"/>
                <a:sym typeface="Calibri"/>
              </a:rPr>
              <a:t> story. Do </a:t>
            </a:r>
            <a:r>
              <a:rPr b="1" lang="en-US" sz="2700">
                <a:solidFill>
                  <a:srgbClr val="C6136C"/>
                </a:solidFill>
                <a:latin typeface="Calibri"/>
                <a:ea typeface="Calibri"/>
                <a:cs typeface="Calibri"/>
                <a:sym typeface="Calibri"/>
              </a:rPr>
              <a:t>5HW</a:t>
            </a:r>
            <a:r>
              <a:rPr lang="en-US" sz="2700">
                <a:solidFill>
                  <a:srgbClr val="C6136C"/>
                </a:solidFill>
                <a:latin typeface="Calibri"/>
                <a:ea typeface="Calibri"/>
                <a:cs typeface="Calibri"/>
                <a:sym typeface="Calibri"/>
              </a:rPr>
              <a:t> </a:t>
            </a:r>
            <a:r>
              <a:rPr lang="en-US" sz="2700">
                <a:solidFill>
                  <a:schemeClr val="dk1"/>
                </a:solidFill>
                <a:latin typeface="Calibri"/>
                <a:ea typeface="Calibri"/>
                <a:cs typeface="Calibri"/>
                <a:sym typeface="Calibri"/>
              </a:rPr>
              <a:t>again.</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Do you think the headline accurately captures the story? Does it capture what you got out of the story? What do you wish had been covered?</a:t>
            </a:r>
            <a:endParaRPr sz="1300"/>
          </a:p>
          <a:p>
            <a:pPr indent="-336550" lvl="0" marL="342900" marR="0" rtl="0" algn="l">
              <a:spcBef>
                <a:spcPts val="0"/>
              </a:spcBef>
              <a:spcAft>
                <a:spcPts val="0"/>
              </a:spcAft>
              <a:buClr>
                <a:schemeClr val="dk1"/>
              </a:buClr>
              <a:buSzPts val="2700"/>
              <a:buFont typeface="Arial"/>
              <a:buChar char="•"/>
            </a:pPr>
            <a:r>
              <a:rPr lang="en-US" sz="2700">
                <a:solidFill>
                  <a:schemeClr val="dk1"/>
                </a:solidFill>
                <a:latin typeface="Calibri"/>
                <a:ea typeface="Calibri"/>
                <a:cs typeface="Calibri"/>
                <a:sym typeface="Calibri"/>
              </a:rPr>
              <a:t>Bonus: Find headlines that tell the other “side” of the story and do the same activities with those stories. </a:t>
            </a:r>
            <a:endParaRPr sz="2700">
              <a:solidFill>
                <a:schemeClr val="dk1"/>
              </a:solidFill>
              <a:latin typeface="Calibri"/>
              <a:ea typeface="Calibri"/>
              <a:cs typeface="Calibri"/>
              <a:sym typeface="Calibri"/>
            </a:endParaRPr>
          </a:p>
        </p:txBody>
      </p:sp>
      <p:pic>
        <p:nvPicPr>
          <p:cNvPr id="932" name="Google Shape;932;p99"/>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933" name="Google Shape;933;p99"/>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934" name="Google Shape;934;p99"/>
          <p:cNvPicPr preferRelativeResize="0"/>
          <p:nvPr/>
        </p:nvPicPr>
        <p:blipFill rotWithShape="1">
          <a:blip r:embed="rId5">
            <a:alphaModFix/>
          </a:blip>
          <a:srcRect b="0" l="0" r="0" t="0"/>
          <a:stretch/>
        </p:blipFill>
        <p:spPr>
          <a:xfrm>
            <a:off x="8176984" y="4512902"/>
            <a:ext cx="3385457" cy="22392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00"/>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000">
              <a:solidFill>
                <a:srgbClr val="1C4587"/>
              </a:solidFill>
              <a:latin typeface="Calibri"/>
              <a:ea typeface="Calibri"/>
              <a:cs typeface="Calibri"/>
              <a:sym typeface="Calibri"/>
            </a:endParaRPr>
          </a:p>
        </p:txBody>
      </p:sp>
      <p:sp>
        <p:nvSpPr>
          <p:cNvPr id="941" name="Google Shape;941;p100"/>
          <p:cNvSpPr txBox="1"/>
          <p:nvPr/>
        </p:nvSpPr>
        <p:spPr>
          <a:xfrm>
            <a:off x="362856" y="928150"/>
            <a:ext cx="11408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Help for Headline-itis, v.2</a:t>
            </a:r>
            <a:endParaRPr b="1" sz="28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942" name="Google Shape;942;p100"/>
          <p:cNvSpPr txBox="1"/>
          <p:nvPr/>
        </p:nvSpPr>
        <p:spPr>
          <a:xfrm>
            <a:off x="362855" y="1515550"/>
            <a:ext cx="7605600" cy="52641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You can do this activity alone or with family, friends, colleagues, etc.</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Scroll through the top 10 stories in your favorite news resource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many stories are political in nature?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many seem to want to induce negative emotions?</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How many share something of general human interest (nonpartisan, inspirational content)?</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Bonus question: How many headlines did you have to skim before you found something of general human interest? </a:t>
            </a:r>
            <a:endParaRPr sz="2800">
              <a:solidFill>
                <a:schemeClr val="dk1"/>
              </a:solidFill>
              <a:latin typeface="Calibri"/>
              <a:ea typeface="Calibri"/>
              <a:cs typeface="Calibri"/>
              <a:sym typeface="Calibri"/>
            </a:endParaRPr>
          </a:p>
        </p:txBody>
      </p:sp>
      <p:pic>
        <p:nvPicPr>
          <p:cNvPr id="943" name="Google Shape;943;p100"/>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944" name="Google Shape;944;p100"/>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945" name="Google Shape;945;p100"/>
          <p:cNvPicPr preferRelativeResize="0"/>
          <p:nvPr/>
        </p:nvPicPr>
        <p:blipFill rotWithShape="1">
          <a:blip r:embed="rId5">
            <a:alphaModFix/>
          </a:blip>
          <a:srcRect b="0" l="0" r="0" t="0"/>
          <a:stretch/>
        </p:blipFill>
        <p:spPr>
          <a:xfrm>
            <a:off x="8176984" y="4512902"/>
            <a:ext cx="3385457" cy="22392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01"/>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952" name="Google Shape;952;p101"/>
          <p:cNvSpPr txBox="1"/>
          <p:nvPr/>
        </p:nvSpPr>
        <p:spPr>
          <a:xfrm>
            <a:off x="362856" y="928150"/>
            <a:ext cx="11408100" cy="1139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Help for Headline-itis, v.3</a:t>
            </a:r>
            <a:endParaRPr b="1" sz="28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953" name="Google Shape;953;p101"/>
          <p:cNvSpPr txBox="1"/>
          <p:nvPr/>
        </p:nvSpPr>
        <p:spPr>
          <a:xfrm>
            <a:off x="362855" y="1515550"/>
            <a:ext cx="7155600" cy="52641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You can do this activity alone or with family, friends, colleagues, etc.</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As you finish each day this week (or at the end of each time period you have set for news-checking. Write down any headline topics that are lingering in your head.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What issues are keeping you awake at night? Are these issues incited by outside forces and distracting you from your center, or are they reflecting issues you want to do something about that align with your core right now?</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If it’s the latter, give some thought as to what you want to do and talk about your ideas with a trusted friend. </a:t>
            </a:r>
            <a:endParaRPr sz="2400">
              <a:solidFill>
                <a:schemeClr val="dk1"/>
              </a:solidFill>
              <a:latin typeface="Calibri"/>
              <a:ea typeface="Calibri"/>
              <a:cs typeface="Calibri"/>
              <a:sym typeface="Calibri"/>
            </a:endParaRPr>
          </a:p>
        </p:txBody>
      </p:sp>
      <p:pic>
        <p:nvPicPr>
          <p:cNvPr id="954" name="Google Shape;954;p101"/>
          <p:cNvPicPr preferRelativeResize="0"/>
          <p:nvPr/>
        </p:nvPicPr>
        <p:blipFill rotWithShape="1">
          <a:blip r:embed="rId3">
            <a:alphaModFix/>
          </a:blip>
          <a:srcRect b="0" l="0" r="0" t="0"/>
          <a:stretch/>
        </p:blipFill>
        <p:spPr>
          <a:xfrm>
            <a:off x="7811169" y="1465943"/>
            <a:ext cx="2058544" cy="2554514"/>
          </a:xfrm>
          <a:prstGeom prst="rect">
            <a:avLst/>
          </a:prstGeom>
          <a:noFill/>
          <a:ln>
            <a:noFill/>
          </a:ln>
        </p:spPr>
      </p:pic>
      <p:pic>
        <p:nvPicPr>
          <p:cNvPr id="955" name="Google Shape;955;p101"/>
          <p:cNvPicPr preferRelativeResize="0"/>
          <p:nvPr/>
        </p:nvPicPr>
        <p:blipFill rotWithShape="1">
          <a:blip r:embed="rId4">
            <a:alphaModFix/>
          </a:blip>
          <a:srcRect b="0" l="0" r="0" t="0"/>
          <a:stretch/>
        </p:blipFill>
        <p:spPr>
          <a:xfrm>
            <a:off x="9056914" y="2667605"/>
            <a:ext cx="2946400" cy="1964266"/>
          </a:xfrm>
          <a:prstGeom prst="rect">
            <a:avLst/>
          </a:prstGeom>
          <a:noFill/>
          <a:ln>
            <a:noFill/>
          </a:ln>
        </p:spPr>
      </p:pic>
      <p:pic>
        <p:nvPicPr>
          <p:cNvPr id="956" name="Google Shape;956;p101"/>
          <p:cNvPicPr preferRelativeResize="0"/>
          <p:nvPr/>
        </p:nvPicPr>
        <p:blipFill rotWithShape="1">
          <a:blip r:embed="rId5">
            <a:alphaModFix/>
          </a:blip>
          <a:srcRect b="0" l="0" r="0" t="0"/>
          <a:stretch/>
        </p:blipFill>
        <p:spPr>
          <a:xfrm>
            <a:off x="8176984" y="4512902"/>
            <a:ext cx="3385457" cy="22392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02"/>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963" name="Google Shape;963;p102"/>
          <p:cNvSpPr txBox="1"/>
          <p:nvPr/>
        </p:nvSpPr>
        <p:spPr>
          <a:xfrm>
            <a:off x="362857" y="851950"/>
            <a:ext cx="6996000" cy="612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Stage a </a:t>
            </a:r>
            <a:r>
              <a:rPr b="1" i="1" lang="en-US" sz="2800">
                <a:solidFill>
                  <a:srgbClr val="E3760B"/>
                </a:solidFill>
                <a:latin typeface="Calibri"/>
                <a:ea typeface="Calibri"/>
                <a:cs typeface="Calibri"/>
                <a:sym typeface="Calibri"/>
              </a:rPr>
              <a:t>Discussion</a:t>
            </a:r>
            <a:endParaRPr b="1" i="1" sz="2800">
              <a:solidFill>
                <a:srgbClr val="E3760B"/>
              </a:solidFill>
              <a:latin typeface="Calibri"/>
              <a:ea typeface="Calibri"/>
              <a:cs typeface="Calibri"/>
              <a:sym typeface="Calibri"/>
            </a:endParaRPr>
          </a:p>
          <a:p>
            <a:pPr indent="-330200" lvl="0" marL="342900" marR="0" rtl="0" algn="l">
              <a:lnSpc>
                <a:spcPct val="100000"/>
              </a:lnSpc>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Pick</a:t>
            </a:r>
            <a:r>
              <a:rPr lang="en-US" sz="2600">
                <a:solidFill>
                  <a:schemeClr val="dk1"/>
                </a:solidFill>
                <a:latin typeface="Calibri"/>
                <a:ea typeface="Calibri"/>
                <a:cs typeface="Calibri"/>
                <a:sym typeface="Calibri"/>
              </a:rPr>
              <a:t> a topic that isn’t too charged but still has relevance to our social/cultural/political environment.</a:t>
            </a:r>
            <a:endParaRPr sz="1200"/>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Come prepared with news articles that represent different "sides" of the issue</a:t>
            </a:r>
            <a:r>
              <a:rPr lang="en-US" sz="26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Divide randomly into two groups. </a:t>
            </a:r>
            <a:endParaRPr sz="1200"/>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Assign Group 1 one “side” to represent and Group 2 the other. Then switch. (10-15 minutes prep, 5 minutes presentation.) </a:t>
            </a:r>
            <a:r>
              <a:rPr lang="en-US" sz="2600">
                <a:solidFill>
                  <a:schemeClr val="dk1"/>
                </a:solidFill>
                <a:latin typeface="Calibri"/>
                <a:ea typeface="Calibri"/>
                <a:cs typeface="Calibri"/>
                <a:sym typeface="Calibri"/>
              </a:rPr>
              <a:t>Instead of debating the topic, use KSAM and the sentence frames tool from Utah3Rs to practice using de-fusing phrases. </a:t>
            </a:r>
            <a:endParaRPr sz="1200"/>
          </a:p>
          <a:p>
            <a:pPr indent="-3302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Discuss. How did that feel? What are your observations about these tools?</a:t>
            </a:r>
            <a:endParaRPr sz="2600">
              <a:solidFill>
                <a:schemeClr val="dk1"/>
              </a:solidFill>
              <a:latin typeface="Calibri"/>
              <a:ea typeface="Calibri"/>
              <a:cs typeface="Calibri"/>
              <a:sym typeface="Calibri"/>
            </a:endParaRPr>
          </a:p>
        </p:txBody>
      </p:sp>
      <p:pic>
        <p:nvPicPr>
          <p:cNvPr id="964" name="Google Shape;964;p102"/>
          <p:cNvPicPr preferRelativeResize="0"/>
          <p:nvPr/>
        </p:nvPicPr>
        <p:blipFill>
          <a:blip r:embed="rId3">
            <a:alphaModFix/>
          </a:blip>
          <a:stretch>
            <a:fillRect/>
          </a:stretch>
        </p:blipFill>
        <p:spPr>
          <a:xfrm>
            <a:off x="7511257" y="1358563"/>
            <a:ext cx="4528343" cy="497117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03"/>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971" name="Google Shape;971;p103"/>
          <p:cNvSpPr txBox="1"/>
          <p:nvPr/>
        </p:nvSpPr>
        <p:spPr>
          <a:xfrm>
            <a:off x="362857" y="928150"/>
            <a:ext cx="6996000" cy="569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E3760B"/>
                </a:solidFill>
                <a:latin typeface="Calibri"/>
                <a:ea typeface="Calibri"/>
                <a:cs typeface="Calibri"/>
                <a:sym typeface="Calibri"/>
              </a:rPr>
              <a:t>Stage a </a:t>
            </a:r>
            <a:r>
              <a:rPr b="1" i="1" lang="en-US" sz="2800">
                <a:solidFill>
                  <a:srgbClr val="E3760B"/>
                </a:solidFill>
                <a:latin typeface="Calibri"/>
                <a:ea typeface="Calibri"/>
                <a:cs typeface="Calibri"/>
                <a:sym typeface="Calibri"/>
              </a:rPr>
              <a:t>Debate</a:t>
            </a:r>
            <a:r>
              <a:rPr b="1" lang="en-US" sz="2800">
                <a:solidFill>
                  <a:srgbClr val="E3760B"/>
                </a:solidFill>
                <a:latin typeface="Calibri"/>
                <a:ea typeface="Calibri"/>
                <a:cs typeface="Calibri"/>
                <a:sym typeface="Calibri"/>
              </a:rPr>
              <a:t> (or Gauge the Gauntlet)</a:t>
            </a:r>
            <a:endParaRPr b="1" sz="2800">
              <a:solidFill>
                <a:srgbClr val="E3760B"/>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Pick a topic that isn’t too charged but still has relevance to our social/cultural/political environment.</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Plan a COVID-friendly or virtual event in advance so people have time to do a little research on </a:t>
            </a:r>
            <a:r>
              <a:rPr i="1" lang="en-US" sz="2800">
                <a:solidFill>
                  <a:schemeClr val="dk1"/>
                </a:solidFill>
                <a:latin typeface="Calibri"/>
                <a:ea typeface="Calibri"/>
                <a:cs typeface="Calibri"/>
                <a:sym typeface="Calibri"/>
              </a:rPr>
              <a:t>both</a:t>
            </a:r>
            <a:r>
              <a:rPr lang="en-US" sz="2800">
                <a:solidFill>
                  <a:schemeClr val="dk1"/>
                </a:solidFill>
                <a:latin typeface="Calibri"/>
                <a:ea typeface="Calibri"/>
                <a:cs typeface="Calibri"/>
                <a:sym typeface="Calibri"/>
              </a:rPr>
              <a:t> sides of a topic. </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Divide randomly into two groups. </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Assign Group 1 one “side” to debate and Group 2 the other. </a:t>
            </a:r>
            <a:r>
              <a:rPr b="1" lang="en-US" sz="2800">
                <a:solidFill>
                  <a:srgbClr val="E3760B"/>
                </a:solidFill>
                <a:latin typeface="Calibri"/>
                <a:ea typeface="Calibri"/>
                <a:cs typeface="Calibri"/>
                <a:sym typeface="Calibri"/>
              </a:rPr>
              <a:t>Then switch.</a:t>
            </a:r>
            <a:r>
              <a:rPr lang="en-US" sz="2800">
                <a:solidFill>
                  <a:schemeClr val="dk1"/>
                </a:solidFill>
                <a:latin typeface="Calibri"/>
                <a:ea typeface="Calibri"/>
                <a:cs typeface="Calibri"/>
                <a:sym typeface="Calibri"/>
              </a:rPr>
              <a:t> (10-15 minutes prep, 5 minutes presentation.)</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Discuss. How did that feel? Can you see any Venn diagram spaces within the debate? etc.</a:t>
            </a:r>
            <a:endParaRPr sz="2800">
              <a:solidFill>
                <a:schemeClr val="dk1"/>
              </a:solidFill>
              <a:latin typeface="Calibri"/>
              <a:ea typeface="Calibri"/>
              <a:cs typeface="Calibri"/>
              <a:sym typeface="Calibri"/>
            </a:endParaRPr>
          </a:p>
        </p:txBody>
      </p:sp>
      <p:pic>
        <p:nvPicPr>
          <p:cNvPr id="972" name="Google Shape;972;p103"/>
          <p:cNvPicPr preferRelativeResize="0"/>
          <p:nvPr/>
        </p:nvPicPr>
        <p:blipFill>
          <a:blip r:embed="rId3">
            <a:alphaModFix/>
          </a:blip>
          <a:stretch>
            <a:fillRect/>
          </a:stretch>
        </p:blipFill>
        <p:spPr>
          <a:xfrm>
            <a:off x="7358857" y="1507388"/>
            <a:ext cx="4528344" cy="384320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04"/>
          <p:cNvSpPr txBox="1"/>
          <p:nvPr/>
        </p:nvSpPr>
        <p:spPr>
          <a:xfrm>
            <a:off x="838200" y="32863"/>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979" name="Google Shape;979;p104"/>
          <p:cNvSpPr txBox="1"/>
          <p:nvPr/>
        </p:nvSpPr>
        <p:spPr>
          <a:xfrm>
            <a:off x="362856" y="1080550"/>
            <a:ext cx="11408100" cy="5895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E3760B"/>
                </a:solidFill>
                <a:latin typeface="Calibri"/>
                <a:ea typeface="Calibri"/>
                <a:cs typeface="Calibri"/>
                <a:sym typeface="Calibri"/>
              </a:rPr>
              <a:t>Stage a Debate: Food for Thought for Discussion</a:t>
            </a:r>
            <a:endParaRPr sz="1050">
              <a:solidFill>
                <a:srgbClr val="E3760B"/>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"Normally, we used forced choice and false dichotomies during times of significant emotional stress. Our intentions may not be to manipulate, but to force the point that we’re in a situation where neutrality is dangerous. ...</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"The problem is that these emotional pleas…prey on our fears of not belonging or being seen as wrong or part of the problem. We need to question how the sides are defined. Are these really the only options? Is this the accurate framing for this debate….?</a:t>
            </a:r>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"If alternatives exist outside of these forced choices (and they almost always do), then the statements are factually wrong. It’s turning an emotion-driven approach into weaponized belonging. And it always benefits the person throwing down the gauntlet and brandishing those forced, false choices.</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"The ability to think past either/or situations is the foundation of critical thinking, but still, it requires courage. Getting curious and asking questions happens outside our ideological bunkers. It feels easier and safer to pick a side. The argument is set up in a way that there’s only one real option. If we stay quiet we’re automatically demonized as ‘the other.’</a:t>
            </a:r>
            <a:endParaRPr sz="1800">
              <a:solidFill>
                <a:schemeClr val="dk1"/>
              </a:solidFill>
              <a:latin typeface="Calibri"/>
              <a:ea typeface="Calibri"/>
              <a:cs typeface="Calibri"/>
              <a:sym typeface="Calibri"/>
            </a:endParaRPr>
          </a:p>
          <a:p>
            <a:pPr indent="0" lvl="0" marL="0" marR="0" rtl="0" algn="l">
              <a:spcBef>
                <a:spcPts val="600"/>
              </a:spcBef>
              <a:spcAft>
                <a:spcPts val="0"/>
              </a:spcAft>
              <a:buNone/>
            </a:pPr>
            <a:r>
              <a:rPr lang="en-US" sz="1800">
                <a:solidFill>
                  <a:schemeClr val="dk1"/>
                </a:solidFill>
                <a:latin typeface="Calibri"/>
                <a:ea typeface="Calibri"/>
                <a:cs typeface="Calibri"/>
                <a:sym typeface="Calibri"/>
              </a:rPr>
              <a:t>"The only true option is to refuse to accept the terms of the argument by challenging the framing of the debate. But make no mistake; this is opting for the wilderness. Why? Because the argument is set up to silence dissent and draw lines in the sand that squelch debate, discussion, and questions—the very processes that we know lead to effective problem solving.”</a:t>
            </a:r>
            <a:endParaRPr/>
          </a:p>
          <a:p>
            <a:pPr indent="0" lvl="0" marL="0" marR="0" rtl="0" algn="l">
              <a:spcBef>
                <a:spcPts val="600"/>
              </a:spcBef>
              <a:spcAft>
                <a:spcPts val="0"/>
              </a:spcAft>
              <a:buNone/>
            </a:pPr>
            <a:r>
              <a:rPr lang="en-US" sz="1600">
                <a:solidFill>
                  <a:schemeClr val="dk1"/>
                </a:solidFill>
                <a:latin typeface="Calibri"/>
                <a:ea typeface="Calibri"/>
                <a:cs typeface="Calibri"/>
                <a:sym typeface="Calibri"/>
              </a:rPr>
              <a:t>-Brené Brown, </a:t>
            </a:r>
            <a:r>
              <a:rPr i="1" lang="en-US" sz="1600">
                <a:solidFill>
                  <a:schemeClr val="dk1"/>
                </a:solidFill>
                <a:latin typeface="Calibri"/>
                <a:ea typeface="Calibri"/>
                <a:cs typeface="Calibri"/>
                <a:sym typeface="Calibri"/>
              </a:rPr>
              <a:t>Braving the Wilderness</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pic>
        <p:nvPicPr>
          <p:cNvPr id="980" name="Google Shape;980;p104"/>
          <p:cNvPicPr preferRelativeResize="0"/>
          <p:nvPr/>
        </p:nvPicPr>
        <p:blipFill rotWithShape="1">
          <a:blip r:embed="rId3">
            <a:alphaModFix/>
          </a:blip>
          <a:srcRect b="0" l="0" r="2846" t="0"/>
          <a:stretch/>
        </p:blipFill>
        <p:spPr>
          <a:xfrm>
            <a:off x="8771675" y="6033244"/>
            <a:ext cx="1524000" cy="82476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05"/>
          <p:cNvSpPr txBox="1"/>
          <p:nvPr/>
        </p:nvSpPr>
        <p:spPr>
          <a:xfrm>
            <a:off x="838200" y="-119537"/>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987" name="Google Shape;987;p105"/>
          <p:cNvSpPr txBox="1"/>
          <p:nvPr/>
        </p:nvSpPr>
        <p:spPr>
          <a:xfrm>
            <a:off x="362856" y="902750"/>
            <a:ext cx="114081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E3760B"/>
                </a:solidFill>
                <a:latin typeface="Calibri"/>
                <a:ea typeface="Calibri"/>
                <a:cs typeface="Calibri"/>
                <a:sym typeface="Calibri"/>
              </a:rPr>
              <a:t>Quote-a-Rama, or Three Lies and a Truth</a:t>
            </a:r>
            <a:endParaRPr b="1" sz="1400">
              <a:solidFill>
                <a:srgbClr val="E3760B"/>
              </a:solidFill>
              <a:latin typeface="Calibri"/>
              <a:ea typeface="Calibri"/>
              <a:cs typeface="Calibri"/>
              <a:sym typeface="Calibri"/>
            </a:endParaRPr>
          </a:p>
          <a:p>
            <a:pPr indent="0" lvl="0" marL="0" marR="0" rtl="0" algn="l">
              <a:spcBef>
                <a:spcPts val="600"/>
              </a:spcBef>
              <a:spcAft>
                <a:spcPts val="0"/>
              </a:spcAft>
              <a:buNone/>
            </a:pPr>
            <a:r>
              <a:t/>
            </a:r>
            <a:endParaRPr i="1" sz="1600">
              <a:solidFill>
                <a:schemeClr val="dk1"/>
              </a:solidFill>
              <a:latin typeface="Calibri"/>
              <a:ea typeface="Calibri"/>
              <a:cs typeface="Calibri"/>
              <a:sym typeface="Calibri"/>
            </a:endParaRPr>
          </a:p>
          <a:p>
            <a:pPr indent="0" lvl="0" marL="0" marR="0" rtl="0" algn="l">
              <a:spcBef>
                <a:spcPts val="600"/>
              </a:spcBef>
              <a:spcAft>
                <a:spcPts val="0"/>
              </a:spcAft>
              <a:buNone/>
            </a:pPr>
            <a:r>
              <a:t/>
            </a:r>
            <a:endParaRPr sz="1400">
              <a:solidFill>
                <a:schemeClr val="dk1"/>
              </a:solidFill>
              <a:latin typeface="Calibri"/>
              <a:ea typeface="Calibri"/>
              <a:cs typeface="Calibri"/>
              <a:sym typeface="Calibri"/>
            </a:endParaRPr>
          </a:p>
        </p:txBody>
      </p:sp>
      <p:sp>
        <p:nvSpPr>
          <p:cNvPr id="988" name="Google Shape;988;p105"/>
          <p:cNvSpPr txBox="1"/>
          <p:nvPr/>
        </p:nvSpPr>
        <p:spPr>
          <a:xfrm>
            <a:off x="362856" y="1562721"/>
            <a:ext cx="6996000" cy="52641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Invite individuals in your circle to do some homework on incorrect quotes, misattributed quotes, or quotes shared that don’t have a known source.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Have an activity where everyone shares three quotes that aren’t accurate, and one that is. See who can pick the true quote.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Turn this into a game or competition as desired. </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Discuss why and how even sharing false quotes can be harmful to democracy, and why the opposite is true. </a:t>
            </a:r>
            <a:endParaRPr sz="2800">
              <a:solidFill>
                <a:schemeClr val="dk1"/>
              </a:solidFill>
              <a:latin typeface="Calibri"/>
              <a:ea typeface="Calibri"/>
              <a:cs typeface="Calibri"/>
              <a:sym typeface="Calibri"/>
            </a:endParaRPr>
          </a:p>
        </p:txBody>
      </p:sp>
      <p:pic>
        <p:nvPicPr>
          <p:cNvPr id="989" name="Google Shape;989;p105"/>
          <p:cNvPicPr preferRelativeResize="0"/>
          <p:nvPr/>
        </p:nvPicPr>
        <p:blipFill>
          <a:blip r:embed="rId3">
            <a:alphaModFix/>
          </a:blip>
          <a:stretch>
            <a:fillRect/>
          </a:stretch>
        </p:blipFill>
        <p:spPr>
          <a:xfrm>
            <a:off x="7511256" y="2164850"/>
            <a:ext cx="4528343" cy="340769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06"/>
          <p:cNvSpPr txBox="1"/>
          <p:nvPr/>
        </p:nvSpPr>
        <p:spPr>
          <a:xfrm>
            <a:off x="319325" y="85150"/>
            <a:ext cx="11640600" cy="1473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Quote-a-Rama: Food for Thought &amp; Discussion</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3100">
                <a:solidFill>
                  <a:srgbClr val="1C4587"/>
                </a:solidFill>
                <a:latin typeface="Calibri"/>
                <a:ea typeface="Calibri"/>
                <a:cs typeface="Calibri"/>
                <a:sym typeface="Calibri"/>
              </a:rPr>
              <a:t>Some research on why people share inaccurate content</a:t>
            </a:r>
            <a:endParaRPr sz="3100">
              <a:solidFill>
                <a:srgbClr val="1C4587"/>
              </a:solidFill>
              <a:latin typeface="Calibri"/>
              <a:ea typeface="Calibri"/>
              <a:cs typeface="Calibri"/>
              <a:sym typeface="Calibri"/>
            </a:endParaRPr>
          </a:p>
        </p:txBody>
      </p:sp>
      <p:sp>
        <p:nvSpPr>
          <p:cNvPr id="996" name="Google Shape;996;p106"/>
          <p:cNvSpPr txBox="1"/>
          <p:nvPr/>
        </p:nvSpPr>
        <p:spPr>
          <a:xfrm>
            <a:off x="319315" y="1558001"/>
            <a:ext cx="11640600" cy="443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“[P]eople do care more about accuracy than other content dimensions, but accuracy nonetheless often has little effect on sharing, because (ii) </a:t>
            </a:r>
            <a:r>
              <a:rPr b="1" lang="en-US" sz="2800">
                <a:solidFill>
                  <a:schemeClr val="dk1"/>
                </a:solidFill>
                <a:latin typeface="Calibri"/>
                <a:ea typeface="Calibri"/>
                <a:cs typeface="Calibri"/>
                <a:sym typeface="Calibri"/>
              </a:rPr>
              <a:t>the social media context focuses their attention on other factors </a:t>
            </a:r>
            <a:r>
              <a:rPr lang="en-US" sz="2800">
                <a:solidFill>
                  <a:schemeClr val="dk1"/>
                </a:solidFill>
                <a:latin typeface="Calibri"/>
                <a:ea typeface="Calibri"/>
                <a:cs typeface="Calibri"/>
                <a:sym typeface="Calibri"/>
              </a:rPr>
              <a:t>such as the desire to attract and please followers/friends or to signal one’s group membership.” </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But, the researchers found, attention can be "primed" toward accuracy {just reminding the brain that it matters} to influence content sharing.</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Ergo, there is </a:t>
            </a:r>
            <a:r>
              <a:rPr i="1" lang="en-US" sz="2800">
                <a:solidFill>
                  <a:schemeClr val="dk1"/>
                </a:solidFill>
                <a:latin typeface="Calibri"/>
                <a:ea typeface="Calibri"/>
                <a:cs typeface="Calibri"/>
                <a:sym typeface="Calibri"/>
              </a:rPr>
              <a:t>a sort of attention economy in our own brains</a:t>
            </a:r>
            <a:r>
              <a:rPr lang="en-US" sz="2800">
                <a:solidFill>
                  <a:schemeClr val="dk1"/>
                </a:solidFill>
                <a:latin typeface="Calibri"/>
                <a:ea typeface="Calibri"/>
                <a:cs typeface="Calibri"/>
                <a:sym typeface="Calibri"/>
              </a:rPr>
              <a:t>. If we value accuracy of information, we can remind ourselves of that before engaging with and deciding what to share online. [Could this apply to consciously giving attention to other values before engaging online? Why not try?]</a:t>
            </a:r>
            <a:endParaRPr sz="2800">
              <a:solidFill>
                <a:schemeClr val="dk1"/>
              </a:solidFill>
              <a:latin typeface="Calibri"/>
              <a:ea typeface="Calibri"/>
              <a:cs typeface="Calibri"/>
              <a:sym typeface="Calibri"/>
            </a:endParaRPr>
          </a:p>
        </p:txBody>
      </p:sp>
      <p:sp>
        <p:nvSpPr>
          <p:cNvPr id="997" name="Google Shape;997;p106"/>
          <p:cNvSpPr/>
          <p:nvPr/>
        </p:nvSpPr>
        <p:spPr>
          <a:xfrm>
            <a:off x="1957347" y="6230913"/>
            <a:ext cx="86598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Research study reported in </a:t>
            </a:r>
            <a:r>
              <a:rPr i="1" lang="en-US" sz="1800">
                <a:solidFill>
                  <a:schemeClr val="dk1"/>
                </a:solidFill>
                <a:latin typeface="Calibri"/>
                <a:ea typeface="Calibri"/>
                <a:cs typeface="Calibri"/>
                <a:sym typeface="Calibri"/>
              </a:rPr>
              <a:t>Nature</a:t>
            </a:r>
            <a:r>
              <a:rPr lang="en-US" sz="1800">
                <a:solidFill>
                  <a:schemeClr val="dk1"/>
                </a:solidFill>
                <a:latin typeface="Calibri"/>
                <a:ea typeface="Calibri"/>
                <a:cs typeface="Calibri"/>
                <a:sym typeface="Calibri"/>
              </a:rPr>
              <a:t>: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https://www.nature.com/articles/s41586-021-03344-2</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Emphasis added.</a:t>
            </a:r>
            <a:endParaRPr sz="1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07"/>
          <p:cNvSpPr txBox="1"/>
          <p:nvPr/>
        </p:nvSpPr>
        <p:spPr>
          <a:xfrm>
            <a:off x="838200" y="134463"/>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sz="4000">
                <a:solidFill>
                  <a:srgbClr val="1C4587"/>
                </a:solidFill>
                <a:latin typeface="Calibri"/>
                <a:ea typeface="Calibri"/>
                <a:cs typeface="Calibri"/>
                <a:sym typeface="Calibri"/>
              </a:rPr>
              <a:t>Ideas for Media Literacy/Civic Wellness Activities</a:t>
            </a:r>
            <a:endParaRPr b="1" sz="4400">
              <a:solidFill>
                <a:srgbClr val="1C4587"/>
              </a:solidFill>
              <a:latin typeface="Calibri"/>
              <a:ea typeface="Calibri"/>
              <a:cs typeface="Calibri"/>
              <a:sym typeface="Calibri"/>
            </a:endParaRPr>
          </a:p>
        </p:txBody>
      </p:sp>
      <p:sp>
        <p:nvSpPr>
          <p:cNvPr id="1004" name="Google Shape;1004;p107"/>
          <p:cNvSpPr txBox="1"/>
          <p:nvPr/>
        </p:nvSpPr>
        <p:spPr>
          <a:xfrm>
            <a:off x="159656" y="1164134"/>
            <a:ext cx="7866600" cy="569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E3760B"/>
                </a:solidFill>
                <a:latin typeface="Calibri"/>
                <a:ea typeface="Calibri"/>
                <a:cs typeface="Calibri"/>
                <a:sym typeface="Calibri"/>
              </a:rPr>
              <a:t>Pause</a:t>
            </a:r>
            <a:r>
              <a:rPr b="1" lang="en-US" sz="2600">
                <a:solidFill>
                  <a:srgbClr val="E3760B"/>
                </a:solidFill>
                <a:latin typeface="Calibri"/>
                <a:ea typeface="Calibri"/>
                <a:cs typeface="Calibri"/>
                <a:sym typeface="Calibri"/>
              </a:rPr>
              <a:t> the Like</a:t>
            </a:r>
            <a:endParaRPr b="1" sz="2600">
              <a:solidFill>
                <a:srgbClr val="E3760B"/>
              </a:solidFill>
              <a:latin typeface="Calibri"/>
              <a:ea typeface="Calibri"/>
              <a:cs typeface="Calibri"/>
              <a:sym typeface="Calibri"/>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 at least one week, refrain from liking (or disliking) anyone’s content on social media. </a:t>
            </a:r>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Observe how you </a:t>
            </a:r>
            <a:r>
              <a:rPr b="1" lang="en-US" sz="2600">
                <a:solidFill>
                  <a:schemeClr val="dk1"/>
                </a:solidFill>
                <a:latin typeface="Calibri"/>
                <a:ea typeface="Calibri"/>
                <a:cs typeface="Calibri"/>
                <a:sym typeface="Calibri"/>
              </a:rPr>
              <a:t>feel</a:t>
            </a:r>
            <a:r>
              <a:rPr lang="en-US" sz="2600">
                <a:solidFill>
                  <a:schemeClr val="dk1"/>
                </a:solidFill>
                <a:latin typeface="Calibri"/>
                <a:ea typeface="Calibri"/>
                <a:cs typeface="Calibri"/>
                <a:sym typeface="Calibri"/>
              </a:rPr>
              <a:t>, what you </a:t>
            </a:r>
            <a:r>
              <a:rPr b="1" lang="en-US" sz="2600">
                <a:solidFill>
                  <a:schemeClr val="dk1"/>
                </a:solidFill>
                <a:latin typeface="Calibri"/>
                <a:ea typeface="Calibri"/>
                <a:cs typeface="Calibri"/>
                <a:sym typeface="Calibri"/>
              </a:rPr>
              <a:t>think</a:t>
            </a:r>
            <a:r>
              <a:rPr lang="en-US" sz="2600">
                <a:solidFill>
                  <a:schemeClr val="dk1"/>
                </a:solidFill>
                <a:latin typeface="Calibri"/>
                <a:ea typeface="Calibri"/>
                <a:cs typeface="Calibri"/>
                <a:sym typeface="Calibri"/>
              </a:rPr>
              <a:t>, what you want to actually </a:t>
            </a:r>
            <a:r>
              <a:rPr b="1" lang="en-US" sz="2600">
                <a:solidFill>
                  <a:schemeClr val="dk1"/>
                </a:solidFill>
                <a:latin typeface="Calibri"/>
                <a:ea typeface="Calibri"/>
                <a:cs typeface="Calibri"/>
                <a:sym typeface="Calibri"/>
              </a:rPr>
              <a:t>say</a:t>
            </a:r>
            <a:r>
              <a:rPr lang="en-US" sz="2600">
                <a:solidFill>
                  <a:schemeClr val="dk1"/>
                </a:solidFill>
                <a:latin typeface="Calibri"/>
                <a:ea typeface="Calibri"/>
                <a:cs typeface="Calibri"/>
                <a:sym typeface="Calibri"/>
              </a:rPr>
              <a:t> or </a:t>
            </a:r>
            <a:r>
              <a:rPr b="1" lang="en-US" sz="2600">
                <a:solidFill>
                  <a:schemeClr val="dk1"/>
                </a:solidFill>
                <a:latin typeface="Calibri"/>
                <a:ea typeface="Calibri"/>
                <a:cs typeface="Calibri"/>
                <a:sym typeface="Calibri"/>
              </a:rPr>
              <a:t>do</a:t>
            </a:r>
            <a:r>
              <a:rPr lang="en-US" sz="2600">
                <a:solidFill>
                  <a:schemeClr val="dk1"/>
                </a:solidFill>
                <a:latin typeface="Calibri"/>
                <a:ea typeface="Calibri"/>
                <a:cs typeface="Calibri"/>
                <a:sym typeface="Calibri"/>
              </a:rPr>
              <a:t> (or not </a:t>
            </a:r>
            <a:r>
              <a:rPr b="1" lang="en-US" sz="2600">
                <a:solidFill>
                  <a:schemeClr val="dk1"/>
                </a:solidFill>
                <a:latin typeface="Calibri"/>
                <a:ea typeface="Calibri"/>
                <a:cs typeface="Calibri"/>
                <a:sym typeface="Calibri"/>
              </a:rPr>
              <a:t>say</a:t>
            </a:r>
            <a:r>
              <a:rPr lang="en-US" sz="2600">
                <a:solidFill>
                  <a:schemeClr val="dk1"/>
                </a:solidFill>
                <a:latin typeface="Calibri"/>
                <a:ea typeface="Calibri"/>
                <a:cs typeface="Calibri"/>
                <a:sym typeface="Calibri"/>
              </a:rPr>
              <a:t> or </a:t>
            </a:r>
            <a:r>
              <a:rPr b="1" lang="en-US" sz="2600">
                <a:solidFill>
                  <a:schemeClr val="dk1"/>
                </a:solidFill>
                <a:latin typeface="Calibri"/>
                <a:ea typeface="Calibri"/>
                <a:cs typeface="Calibri"/>
                <a:sym typeface="Calibri"/>
              </a:rPr>
              <a:t>do</a:t>
            </a:r>
            <a:r>
              <a:rPr lang="en-US" sz="2600">
                <a:solidFill>
                  <a:schemeClr val="dk1"/>
                </a:solidFill>
                <a:latin typeface="Calibri"/>
                <a:ea typeface="Calibri"/>
                <a:cs typeface="Calibri"/>
                <a:sym typeface="Calibri"/>
              </a:rPr>
              <a:t>) in response. </a:t>
            </a:r>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If you actually like something, let the person know what your thoughts are and why one-on-one. Focus on the </a:t>
            </a:r>
            <a:r>
              <a:rPr i="1" lang="en-US" sz="2600">
                <a:solidFill>
                  <a:schemeClr val="dk1"/>
                </a:solidFill>
                <a:latin typeface="Calibri"/>
                <a:ea typeface="Calibri"/>
                <a:cs typeface="Calibri"/>
                <a:sym typeface="Calibri"/>
              </a:rPr>
              <a:t>person</a:t>
            </a:r>
            <a:r>
              <a:rPr lang="en-US" sz="2600">
                <a:solidFill>
                  <a:schemeClr val="dk1"/>
                </a:solidFill>
                <a:latin typeface="Calibri"/>
                <a:ea typeface="Calibri"/>
                <a:cs typeface="Calibri"/>
                <a:sym typeface="Calibri"/>
              </a:rPr>
              <a:t>, not the pixelized content. Let them know you see </a:t>
            </a:r>
            <a:r>
              <a:rPr i="1" lang="en-US" sz="2600">
                <a:solidFill>
                  <a:schemeClr val="dk1"/>
                </a:solidFill>
                <a:latin typeface="Calibri"/>
                <a:ea typeface="Calibri"/>
                <a:cs typeface="Calibri"/>
                <a:sym typeface="Calibri"/>
              </a:rPr>
              <a:t>them</a:t>
            </a:r>
            <a:r>
              <a:rPr lang="en-US" sz="26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If after a week you still feel like engaging around </a:t>
            </a:r>
            <a:r>
              <a:rPr i="1" lang="en-US" sz="2600">
                <a:solidFill>
                  <a:schemeClr val="dk1"/>
                </a:solidFill>
                <a:latin typeface="Calibri"/>
                <a:ea typeface="Calibri"/>
                <a:cs typeface="Calibri"/>
                <a:sym typeface="Calibri"/>
              </a:rPr>
              <a:t>political</a:t>
            </a:r>
            <a:r>
              <a:rPr lang="en-US" sz="2600">
                <a:solidFill>
                  <a:schemeClr val="dk1"/>
                </a:solidFill>
                <a:latin typeface="Calibri"/>
                <a:ea typeface="Calibri"/>
                <a:cs typeface="Calibri"/>
                <a:sym typeface="Calibri"/>
              </a:rPr>
              <a:t> content, find ways offline to do so. Consider even writing a representative.</a:t>
            </a:r>
            <a:endParaRPr/>
          </a:p>
          <a:p>
            <a:pPr indent="0" lvl="0" marL="0" marR="0" rtl="0" algn="l">
              <a:spcBef>
                <a:spcPts val="0"/>
              </a:spcBef>
              <a:spcAft>
                <a:spcPts val="0"/>
              </a:spcAft>
              <a:buNone/>
            </a:pPr>
            <a:r>
              <a:rPr i="1" lang="en-US" sz="2600">
                <a:solidFill>
                  <a:schemeClr val="dk1"/>
                </a:solidFill>
                <a:latin typeface="Calibri"/>
                <a:ea typeface="Calibri"/>
                <a:cs typeface="Calibri"/>
                <a:sym typeface="Calibri"/>
              </a:rPr>
              <a:t>Remember, algorithms often thrive on discord, division, and emotional discussion. +Bad actors leverage this.</a:t>
            </a:r>
            <a:endParaRPr i="1" sz="2600">
              <a:solidFill>
                <a:schemeClr val="dk1"/>
              </a:solidFill>
              <a:latin typeface="Calibri"/>
              <a:ea typeface="Calibri"/>
              <a:cs typeface="Calibri"/>
              <a:sym typeface="Calibri"/>
            </a:endParaRPr>
          </a:p>
        </p:txBody>
      </p:sp>
      <p:pic>
        <p:nvPicPr>
          <p:cNvPr id="1005" name="Google Shape;1005;p107"/>
          <p:cNvPicPr preferRelativeResize="0"/>
          <p:nvPr/>
        </p:nvPicPr>
        <p:blipFill>
          <a:blip r:embed="rId3">
            <a:alphaModFix/>
          </a:blip>
          <a:stretch>
            <a:fillRect/>
          </a:stretch>
        </p:blipFill>
        <p:spPr>
          <a:xfrm>
            <a:off x="8865881" y="1655270"/>
            <a:ext cx="2406449" cy="17716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ph type="title"/>
          </p:nvPr>
        </p:nvSpPr>
        <p:spPr>
          <a:xfrm>
            <a:off x="838200" y="603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207" name="Google Shape;207;p27"/>
          <p:cNvPicPr preferRelativeResize="0"/>
          <p:nvPr/>
        </p:nvPicPr>
        <p:blipFill rotWithShape="1">
          <a:blip r:embed="rId3">
            <a:alphaModFix/>
          </a:blip>
          <a:srcRect b="0" l="0" r="0" t="0"/>
          <a:stretch/>
        </p:blipFill>
        <p:spPr>
          <a:xfrm>
            <a:off x="8921875" y="365113"/>
            <a:ext cx="3086751" cy="2301525"/>
          </a:xfrm>
          <a:prstGeom prst="rect">
            <a:avLst/>
          </a:prstGeom>
          <a:noFill/>
          <a:ln>
            <a:noFill/>
          </a:ln>
        </p:spPr>
      </p:pic>
      <p:sp>
        <p:nvSpPr>
          <p:cNvPr id="208" name="Google Shape;208;p27"/>
          <p:cNvSpPr txBox="1"/>
          <p:nvPr>
            <p:ph idx="1" type="body"/>
          </p:nvPr>
        </p:nvSpPr>
        <p:spPr>
          <a:xfrm>
            <a:off x="410425" y="1574700"/>
            <a:ext cx="6967500" cy="2737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Challenge </a:t>
            </a:r>
            <a:endParaRPr b="1" sz="3600">
              <a:solidFill>
                <a:srgbClr val="D9D9D9"/>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a:t>
            </a:r>
            <a:r>
              <a:rPr b="1" lang="en-US" sz="3600">
                <a:solidFill>
                  <a:srgbClr val="E3760B"/>
                </a:solidFill>
              </a:rPr>
              <a:t>Check-in </a:t>
            </a:r>
            <a:endParaRPr b="1" sz="3600">
              <a:solidFill>
                <a:srgbClr val="E3760B"/>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  </a:t>
            </a:r>
            <a:endParaRPr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Connection/Discussion</a:t>
            </a:r>
            <a:endParaRPr sz="3600">
              <a:solidFill>
                <a:srgbClr val="D9D9D9"/>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p108"/>
          <p:cNvPicPr preferRelativeResize="0"/>
          <p:nvPr/>
        </p:nvPicPr>
        <p:blipFill rotWithShape="1">
          <a:blip r:embed="rId3">
            <a:alphaModFix/>
          </a:blip>
          <a:srcRect b="9188" l="11948" r="15723" t="15002"/>
          <a:stretch/>
        </p:blipFill>
        <p:spPr>
          <a:xfrm>
            <a:off x="10735741" y="232959"/>
            <a:ext cx="1178674" cy="1039090"/>
          </a:xfrm>
          <a:prstGeom prst="rect">
            <a:avLst/>
          </a:prstGeom>
          <a:noFill/>
          <a:ln>
            <a:noFill/>
          </a:ln>
        </p:spPr>
      </p:pic>
      <p:sp>
        <p:nvSpPr>
          <p:cNvPr id="1012" name="Google Shape;1012;p108"/>
          <p:cNvSpPr txBox="1"/>
          <p:nvPr>
            <p:ph type="title"/>
          </p:nvPr>
        </p:nvSpPr>
        <p:spPr>
          <a:xfrm>
            <a:off x="1202650" y="232950"/>
            <a:ext cx="9177300" cy="10701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Increase privacy in your tech settings:</a:t>
            </a:r>
            <a:endParaRPr b="1">
              <a:solidFill>
                <a:srgbClr val="1C4587"/>
              </a:solidFill>
            </a:endParaRPr>
          </a:p>
          <a:p>
            <a:pPr indent="0" lvl="0" marL="0" rtl="0" algn="ctr">
              <a:lnSpc>
                <a:spcPct val="90000"/>
              </a:lnSpc>
              <a:spcBef>
                <a:spcPts val="0"/>
              </a:spcBef>
              <a:spcAft>
                <a:spcPts val="0"/>
              </a:spcAft>
              <a:buClr>
                <a:schemeClr val="dk1"/>
              </a:buClr>
              <a:buSzPct val="100000"/>
              <a:buFont typeface="Calibri"/>
              <a:buNone/>
            </a:pPr>
            <a:r>
              <a:rPr lang="en-US">
                <a:solidFill>
                  <a:srgbClr val="1C4587"/>
                </a:solidFill>
              </a:rPr>
              <a:t>Basic ideas around the "privacy paradox"</a:t>
            </a:r>
            <a:endParaRPr>
              <a:solidFill>
                <a:srgbClr val="1C4587"/>
              </a:solidFill>
            </a:endParaRPr>
          </a:p>
        </p:txBody>
      </p:sp>
      <p:sp>
        <p:nvSpPr>
          <p:cNvPr id="1013" name="Google Shape;1013;p108"/>
          <p:cNvSpPr txBox="1"/>
          <p:nvPr/>
        </p:nvSpPr>
        <p:spPr>
          <a:xfrm>
            <a:off x="4749800" y="1457988"/>
            <a:ext cx="6261000" cy="50640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The price we pay for ease of use (frictionless digital flow) is less privacy</a:t>
            </a:r>
            <a:r>
              <a:rPr i="1" lang="en-US" sz="2800">
                <a:solidFill>
                  <a:schemeClr val="dk1"/>
                </a:solidFill>
                <a:latin typeface="Calibri"/>
                <a:ea typeface="Calibri"/>
                <a:cs typeface="Calibri"/>
                <a:sym typeface="Calibri"/>
              </a:rPr>
              <a:t> (and more distraction)</a:t>
            </a:r>
            <a:endParaRPr i="1" sz="2800">
              <a:solidFill>
                <a:schemeClr val="dk1"/>
              </a:solidFill>
              <a:latin typeface="Calibri"/>
              <a:ea typeface="Calibri"/>
              <a:cs typeface="Calibri"/>
              <a:sym typeface="Calibri"/>
            </a:endParaRPr>
          </a:p>
          <a:p>
            <a:pPr indent="-285750" lvl="0" marL="285750" marR="0" rtl="0" algn="l">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There is a tension here, but if you build in more log-offs, more two-step verifications, etc. you build in more friction to honor time and protect your privacy</a:t>
            </a:r>
            <a:endParaRPr/>
          </a:p>
          <a:p>
            <a:pPr indent="-285750" lvl="0" marL="285750" marR="0" rtl="0" algn="l">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Less privacy means more targeted advertising (e.g., Facebook Pixel)</a:t>
            </a:r>
            <a:endParaRPr/>
          </a:p>
          <a:p>
            <a:pPr indent="-285750" lvl="0" marL="285750" marR="0" rtl="0" algn="l">
              <a:spcBef>
                <a:spcPts val="6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Be smart about smart tech</a:t>
            </a:r>
            <a:endParaRPr sz="2800">
              <a:solidFill>
                <a:schemeClr val="dk1"/>
              </a:solidFill>
              <a:latin typeface="Calibri"/>
              <a:ea typeface="Calibri"/>
              <a:cs typeface="Calibri"/>
              <a:sym typeface="Calibri"/>
            </a:endParaRPr>
          </a:p>
        </p:txBody>
      </p:sp>
      <p:pic>
        <p:nvPicPr>
          <p:cNvPr id="1014" name="Google Shape;1014;p108"/>
          <p:cNvPicPr preferRelativeResize="0"/>
          <p:nvPr/>
        </p:nvPicPr>
        <p:blipFill rotWithShape="1">
          <a:blip r:embed="rId4">
            <a:alphaModFix/>
          </a:blip>
          <a:srcRect b="0" l="0" r="0" t="0"/>
          <a:stretch/>
        </p:blipFill>
        <p:spPr>
          <a:xfrm>
            <a:off x="635000" y="1894610"/>
            <a:ext cx="3721100" cy="2463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id="1020" name="Google Shape;1020;p109"/>
          <p:cNvPicPr preferRelativeResize="0"/>
          <p:nvPr/>
        </p:nvPicPr>
        <p:blipFill rotWithShape="1">
          <a:blip r:embed="rId3">
            <a:alphaModFix/>
          </a:blip>
          <a:srcRect b="9188" l="11948" r="15723" t="15002"/>
          <a:stretch/>
        </p:blipFill>
        <p:spPr>
          <a:xfrm>
            <a:off x="10909912" y="5818910"/>
            <a:ext cx="1178674" cy="1039090"/>
          </a:xfrm>
          <a:prstGeom prst="rect">
            <a:avLst/>
          </a:prstGeom>
          <a:noFill/>
          <a:ln>
            <a:noFill/>
          </a:ln>
        </p:spPr>
      </p:pic>
      <p:sp>
        <p:nvSpPr>
          <p:cNvPr id="1021" name="Google Shape;1021;p109"/>
          <p:cNvSpPr txBox="1"/>
          <p:nvPr>
            <p:ph type="title"/>
          </p:nvPr>
        </p:nvSpPr>
        <p:spPr>
          <a:xfrm>
            <a:off x="1092200" y="232959"/>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Increase privacy in your tech settings</a:t>
            </a:r>
            <a:endParaRPr b="1">
              <a:solidFill>
                <a:srgbClr val="1C4587"/>
              </a:solidFill>
              <a:latin typeface="Calibri"/>
              <a:ea typeface="Calibri"/>
              <a:cs typeface="Calibri"/>
              <a:sym typeface="Calibri"/>
            </a:endParaRPr>
          </a:p>
        </p:txBody>
      </p:sp>
      <p:sp>
        <p:nvSpPr>
          <p:cNvPr id="1022" name="Google Shape;1022;p109"/>
          <p:cNvSpPr txBox="1"/>
          <p:nvPr/>
        </p:nvSpPr>
        <p:spPr>
          <a:xfrm>
            <a:off x="4223657" y="1302934"/>
            <a:ext cx="7634400" cy="4833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Turn off location monitoring unless being used in real-time by an app (like Maps)</a:t>
            </a:r>
            <a:endParaRPr/>
          </a:p>
          <a:p>
            <a:pPr indent="-457200" lvl="0" marL="45720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Turn off microphone when not being used </a:t>
            </a:r>
            <a:endParaRPr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When making online purchases, use only SSL sites or use PayPal</a:t>
            </a:r>
            <a:endParaRPr/>
          </a:p>
          <a:p>
            <a:pPr indent="-457200" lvl="0" marL="45720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Don’t input personal information on sites that aren’t SSL certified (look for the padlock icon or a green URL or https:// at the beginning of a URL)</a:t>
            </a:r>
            <a:endParaRPr/>
          </a:p>
          <a:p>
            <a:pPr indent="-457200" lvl="0" marL="457200" marR="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Consider only</a:t>
            </a:r>
            <a:r>
              <a:rPr lang="en-US" sz="2800">
                <a:solidFill>
                  <a:schemeClr val="dk1"/>
                </a:solidFill>
                <a:latin typeface="Calibri"/>
                <a:ea typeface="Calibri"/>
                <a:cs typeface="Calibri"/>
                <a:sym typeface="Calibri"/>
              </a:rPr>
              <a:t> using messenger apps with 3rd party end-to-end encryption (see next slide)</a:t>
            </a:r>
            <a:endParaRPr/>
          </a:p>
        </p:txBody>
      </p:sp>
      <p:pic>
        <p:nvPicPr>
          <p:cNvPr id="1023" name="Google Shape;1023;p109"/>
          <p:cNvPicPr preferRelativeResize="0"/>
          <p:nvPr/>
        </p:nvPicPr>
        <p:blipFill rotWithShape="1">
          <a:blip r:embed="rId4">
            <a:alphaModFix/>
          </a:blip>
          <a:srcRect b="0" l="0" r="0" t="0"/>
          <a:stretch/>
        </p:blipFill>
        <p:spPr>
          <a:xfrm>
            <a:off x="635000" y="1894610"/>
            <a:ext cx="3166845" cy="2096819"/>
          </a:xfrm>
          <a:prstGeom prst="rect">
            <a:avLst/>
          </a:prstGeom>
          <a:noFill/>
          <a:ln>
            <a:noFill/>
          </a:ln>
        </p:spPr>
      </p:pic>
      <p:pic>
        <p:nvPicPr>
          <p:cNvPr id="1024" name="Google Shape;1024;p109"/>
          <p:cNvPicPr preferRelativeResize="0"/>
          <p:nvPr/>
        </p:nvPicPr>
        <p:blipFill rotWithShape="1">
          <a:blip r:embed="rId3">
            <a:alphaModFix/>
          </a:blip>
          <a:srcRect b="9188" l="11948" r="15723" t="15002"/>
          <a:stretch/>
        </p:blipFill>
        <p:spPr>
          <a:xfrm>
            <a:off x="10735741" y="232959"/>
            <a:ext cx="1178674" cy="103909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10"/>
          <p:cNvSpPr txBox="1"/>
          <p:nvPr/>
        </p:nvSpPr>
        <p:spPr>
          <a:xfrm>
            <a:off x="874486" y="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Apps with end-to-end encryption</a:t>
            </a:r>
            <a:endParaRPr b="1" sz="4400">
              <a:solidFill>
                <a:srgbClr val="E3760B"/>
              </a:solidFill>
              <a:latin typeface="Calibri"/>
              <a:ea typeface="Calibri"/>
              <a:cs typeface="Calibri"/>
              <a:sym typeface="Calibri"/>
            </a:endParaRPr>
          </a:p>
        </p:txBody>
      </p:sp>
      <p:sp>
        <p:nvSpPr>
          <p:cNvPr id="1031" name="Google Shape;1031;p110"/>
          <p:cNvSpPr txBox="1"/>
          <p:nvPr/>
        </p:nvSpPr>
        <p:spPr>
          <a:xfrm>
            <a:off x="551543" y="1132111"/>
            <a:ext cx="11161500" cy="5695200"/>
          </a:xfrm>
          <a:prstGeom prst="rect">
            <a:avLst/>
          </a:prstGeom>
          <a:noFill/>
          <a:ln cap="flat" cmpd="sng" w="9525">
            <a:solidFill>
              <a:srgbClr val="C6136C"/>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Messaging apps with end-to-end encryption:</a:t>
            </a:r>
            <a:endParaRPr sz="2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Facetime</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Messages</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Google Duo</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Line messaging app</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Has the feature but not as default:</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Facebook Messenger</a:t>
            </a:r>
            <a:endParaRPr/>
          </a:p>
          <a:p>
            <a:pPr indent="-279400" lvl="0" marL="45720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Does not have end-to-end encryption at all:</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Skype</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Snapchat</a:t>
            </a:r>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Google Hangouts</a:t>
            </a:r>
            <a:endParaRPr sz="2800">
              <a:solidFill>
                <a:schemeClr val="dk1"/>
              </a:solidFill>
              <a:latin typeface="Calibri"/>
              <a:ea typeface="Calibri"/>
              <a:cs typeface="Calibri"/>
              <a:sym typeface="Calibri"/>
            </a:endParaRPr>
          </a:p>
        </p:txBody>
      </p:sp>
      <p:pic>
        <p:nvPicPr>
          <p:cNvPr id="1032" name="Google Shape;1032;p110"/>
          <p:cNvPicPr preferRelativeResize="0"/>
          <p:nvPr/>
        </p:nvPicPr>
        <p:blipFill rotWithShape="1">
          <a:blip r:embed="rId3">
            <a:alphaModFix/>
          </a:blip>
          <a:srcRect b="0" l="0" r="0" t="0"/>
          <a:stretch/>
        </p:blipFill>
        <p:spPr>
          <a:xfrm>
            <a:off x="10927030" y="210820"/>
            <a:ext cx="1015810" cy="124920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111"/>
          <p:cNvPicPr preferRelativeResize="0"/>
          <p:nvPr/>
        </p:nvPicPr>
        <p:blipFill rotWithShape="1">
          <a:blip r:embed="rId3">
            <a:alphaModFix/>
          </a:blip>
          <a:srcRect b="9188" l="11948" r="15723" t="15002"/>
          <a:stretch/>
        </p:blipFill>
        <p:spPr>
          <a:xfrm>
            <a:off x="10909912" y="5818910"/>
            <a:ext cx="1178674" cy="1039090"/>
          </a:xfrm>
          <a:prstGeom prst="rect">
            <a:avLst/>
          </a:prstGeom>
          <a:noFill/>
          <a:ln>
            <a:noFill/>
          </a:ln>
        </p:spPr>
      </p:pic>
      <p:sp>
        <p:nvSpPr>
          <p:cNvPr id="1039" name="Google Shape;1039;p111"/>
          <p:cNvSpPr txBox="1"/>
          <p:nvPr>
            <p:ph type="title"/>
          </p:nvPr>
        </p:nvSpPr>
        <p:spPr>
          <a:xfrm>
            <a:off x="1092200" y="232959"/>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Increase privacy in your tech settings</a:t>
            </a:r>
            <a:endParaRPr b="1">
              <a:solidFill>
                <a:srgbClr val="1C4587"/>
              </a:solidFill>
            </a:endParaRPr>
          </a:p>
        </p:txBody>
      </p:sp>
      <p:sp>
        <p:nvSpPr>
          <p:cNvPr id="1040" name="Google Shape;1040;p111"/>
          <p:cNvSpPr txBox="1"/>
          <p:nvPr/>
        </p:nvSpPr>
        <p:spPr>
          <a:xfrm>
            <a:off x="4706258" y="1329020"/>
            <a:ext cx="7224600" cy="4833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6. Check privacy settings on the apps you use most</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7. Keep parts of your life offline (think about what you share about your children and grandchildren, too)</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8. Consider getting involved with lobbying for more consumer control over data, opt-in/opt-out options, etc.</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9. Learn about things like Facebook pixels and where to download your data that FB stores:</a:t>
            </a:r>
            <a:endParaRPr/>
          </a:p>
          <a:p>
            <a:pPr indent="0" lvl="0" marL="0" marR="0" rtl="0" algn="l">
              <a:spcBef>
                <a:spcPts val="0"/>
              </a:spcBef>
              <a:spcAft>
                <a:spcPts val="0"/>
              </a:spcAft>
              <a:buNone/>
            </a:pPr>
            <a:r>
              <a:rPr lang="en-US" sz="2800" u="sng">
                <a:solidFill>
                  <a:schemeClr val="dk1"/>
                </a:solidFill>
                <a:latin typeface="Calibri"/>
                <a:ea typeface="Calibri"/>
                <a:cs typeface="Calibri"/>
                <a:sym typeface="Calibri"/>
                <a:hlinkClick r:id="rId4">
                  <a:extLst>
                    <a:ext uri="{A12FA001-AC4F-418D-AE19-62706E023703}">
                      <ahyp:hlinkClr val="tx"/>
                    </a:ext>
                  </a:extLst>
                </a:hlinkClick>
              </a:rPr>
              <a:t>https://www.facebook.com/dyi</a:t>
            </a:r>
            <a:endParaRPr sz="2800">
              <a:solidFill>
                <a:schemeClr val="dk1"/>
              </a:solidFill>
              <a:latin typeface="Calibri"/>
              <a:ea typeface="Calibri"/>
              <a:cs typeface="Calibri"/>
              <a:sym typeface="Calibri"/>
            </a:endParaRPr>
          </a:p>
        </p:txBody>
      </p:sp>
      <p:pic>
        <p:nvPicPr>
          <p:cNvPr id="1041" name="Google Shape;1041;p111"/>
          <p:cNvPicPr preferRelativeResize="0"/>
          <p:nvPr/>
        </p:nvPicPr>
        <p:blipFill rotWithShape="1">
          <a:blip r:embed="rId5">
            <a:alphaModFix/>
          </a:blip>
          <a:srcRect b="0" l="0" r="0" t="0"/>
          <a:stretch/>
        </p:blipFill>
        <p:spPr>
          <a:xfrm>
            <a:off x="635000" y="1894610"/>
            <a:ext cx="3721100" cy="2463800"/>
          </a:xfrm>
          <a:prstGeom prst="rect">
            <a:avLst/>
          </a:prstGeom>
          <a:noFill/>
          <a:ln>
            <a:noFill/>
          </a:ln>
        </p:spPr>
      </p:pic>
      <p:pic>
        <p:nvPicPr>
          <p:cNvPr id="1042" name="Google Shape;1042;p111"/>
          <p:cNvPicPr preferRelativeResize="0"/>
          <p:nvPr/>
        </p:nvPicPr>
        <p:blipFill rotWithShape="1">
          <a:blip r:embed="rId3">
            <a:alphaModFix/>
          </a:blip>
          <a:srcRect b="9188" l="11948" r="15723" t="15002"/>
          <a:stretch/>
        </p:blipFill>
        <p:spPr>
          <a:xfrm>
            <a:off x="10735741" y="232959"/>
            <a:ext cx="1178674" cy="103909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pic>
        <p:nvPicPr>
          <p:cNvPr id="1048" name="Google Shape;1048;p112"/>
          <p:cNvPicPr preferRelativeResize="0"/>
          <p:nvPr/>
        </p:nvPicPr>
        <p:blipFill rotWithShape="1">
          <a:blip r:embed="rId3">
            <a:alphaModFix/>
          </a:blip>
          <a:srcRect b="9188" l="11948" r="15723" t="15002"/>
          <a:stretch/>
        </p:blipFill>
        <p:spPr>
          <a:xfrm>
            <a:off x="10909912" y="5818910"/>
            <a:ext cx="1178674" cy="1039090"/>
          </a:xfrm>
          <a:prstGeom prst="rect">
            <a:avLst/>
          </a:prstGeom>
          <a:noFill/>
          <a:ln>
            <a:noFill/>
          </a:ln>
        </p:spPr>
      </p:pic>
      <p:sp>
        <p:nvSpPr>
          <p:cNvPr id="1049" name="Google Shape;1049;p112"/>
          <p:cNvSpPr txBox="1"/>
          <p:nvPr>
            <p:ph type="title"/>
          </p:nvPr>
        </p:nvSpPr>
        <p:spPr>
          <a:xfrm>
            <a:off x="1092200" y="232959"/>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solidFill>
                  <a:srgbClr val="1C4587"/>
                </a:solidFill>
              </a:rPr>
              <a:t>Increase privacy in your tech settings</a:t>
            </a:r>
            <a:endParaRPr/>
          </a:p>
        </p:txBody>
      </p:sp>
      <p:sp>
        <p:nvSpPr>
          <p:cNvPr id="1050" name="Google Shape;1050;p112"/>
          <p:cNvSpPr txBox="1"/>
          <p:nvPr/>
        </p:nvSpPr>
        <p:spPr>
          <a:xfrm>
            <a:off x="4706258" y="1329020"/>
            <a:ext cx="7224600" cy="4833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10. Change settings so that you are logged off of accounts when you close a browser</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11. Disable access to third-party apps on Facebook: </a:t>
            </a:r>
            <a:r>
              <a:rPr lang="en-US" sz="2800" u="sng">
                <a:solidFill>
                  <a:schemeClr val="dk1"/>
                </a:solidFill>
                <a:latin typeface="Calibri"/>
                <a:ea typeface="Calibri"/>
                <a:cs typeface="Calibri"/>
                <a:sym typeface="Calibri"/>
                <a:hlinkClick r:id="rId4">
                  <a:extLst>
                    <a:ext uri="{A12FA001-AC4F-418D-AE19-62706E023703}">
                      <ahyp:hlinkClr val="tx"/>
                    </a:ext>
                  </a:extLst>
                </a:hlinkClick>
              </a:rPr>
              <a:t>https://www.imore.com/how-to-revoke-facebook-app-permissions</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12. Avoid putting “identifying details” on public sites. Recommendations include avoiding photo tagging, for example</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13. Consider using search engines like DuckDuckGo that don’t store personal data</a:t>
            </a:r>
            <a:endParaRPr sz="2800">
              <a:solidFill>
                <a:schemeClr val="dk1"/>
              </a:solidFill>
              <a:latin typeface="Calibri"/>
              <a:ea typeface="Calibri"/>
              <a:cs typeface="Calibri"/>
              <a:sym typeface="Calibri"/>
            </a:endParaRPr>
          </a:p>
        </p:txBody>
      </p:sp>
      <p:pic>
        <p:nvPicPr>
          <p:cNvPr id="1051" name="Google Shape;1051;p112"/>
          <p:cNvPicPr preferRelativeResize="0"/>
          <p:nvPr/>
        </p:nvPicPr>
        <p:blipFill rotWithShape="1">
          <a:blip r:embed="rId5">
            <a:alphaModFix/>
          </a:blip>
          <a:srcRect b="0" l="0" r="0" t="0"/>
          <a:stretch/>
        </p:blipFill>
        <p:spPr>
          <a:xfrm>
            <a:off x="635000" y="1894610"/>
            <a:ext cx="3721100" cy="2463800"/>
          </a:xfrm>
          <a:prstGeom prst="rect">
            <a:avLst/>
          </a:prstGeom>
          <a:noFill/>
          <a:ln>
            <a:noFill/>
          </a:ln>
        </p:spPr>
      </p:pic>
      <p:sp>
        <p:nvSpPr>
          <p:cNvPr id="1052" name="Google Shape;1052;p112"/>
          <p:cNvSpPr/>
          <p:nvPr/>
        </p:nvSpPr>
        <p:spPr>
          <a:xfrm>
            <a:off x="329050" y="6310305"/>
            <a:ext cx="104067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See, e.g., https://www.ted.com/talks/finn_lutzow_holm_myrstad_how_tech_companies_deceive_you_into_giving_up_your_data_and_privacy</a:t>
            </a:r>
            <a:endParaRPr sz="1300">
              <a:solidFill>
                <a:schemeClr val="dk1"/>
              </a:solidFill>
              <a:latin typeface="Calibri"/>
              <a:ea typeface="Calibri"/>
              <a:cs typeface="Calibri"/>
              <a:sym typeface="Calibri"/>
            </a:endParaRPr>
          </a:p>
        </p:txBody>
      </p:sp>
      <p:pic>
        <p:nvPicPr>
          <p:cNvPr id="1053" name="Google Shape;1053;p112"/>
          <p:cNvPicPr preferRelativeResize="0"/>
          <p:nvPr/>
        </p:nvPicPr>
        <p:blipFill rotWithShape="1">
          <a:blip r:embed="rId3">
            <a:alphaModFix/>
          </a:blip>
          <a:srcRect b="9188" l="11948" r="15723" t="15002"/>
          <a:stretch/>
        </p:blipFill>
        <p:spPr>
          <a:xfrm>
            <a:off x="10735741" y="232959"/>
            <a:ext cx="1178674" cy="103909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113"/>
          <p:cNvPicPr preferRelativeResize="0"/>
          <p:nvPr/>
        </p:nvPicPr>
        <p:blipFill rotWithShape="1">
          <a:blip r:embed="rId3">
            <a:alphaModFix/>
          </a:blip>
          <a:srcRect b="9181" l="11948" r="15723" t="15003"/>
          <a:stretch/>
        </p:blipFill>
        <p:spPr>
          <a:xfrm>
            <a:off x="10866962" y="278110"/>
            <a:ext cx="1178674" cy="1039090"/>
          </a:xfrm>
          <a:prstGeom prst="rect">
            <a:avLst/>
          </a:prstGeom>
          <a:noFill/>
          <a:ln>
            <a:noFill/>
          </a:ln>
        </p:spPr>
      </p:pic>
      <p:sp>
        <p:nvSpPr>
          <p:cNvPr id="1060" name="Google Shape;1060;p113"/>
          <p:cNvSpPr txBox="1"/>
          <p:nvPr>
            <p:ph type="title"/>
          </p:nvPr>
        </p:nvSpPr>
        <p:spPr>
          <a:xfrm>
            <a:off x="819225" y="60823"/>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latin typeface="Calibri"/>
                <a:ea typeface="Calibri"/>
                <a:cs typeface="Calibri"/>
                <a:sym typeface="Calibri"/>
              </a:rPr>
              <a:t>Tip: Increase privacy in your tech settings</a:t>
            </a:r>
            <a:endParaRPr b="1">
              <a:solidFill>
                <a:srgbClr val="1C4587"/>
              </a:solidFill>
              <a:latin typeface="Calibri"/>
              <a:ea typeface="Calibri"/>
              <a:cs typeface="Calibri"/>
              <a:sym typeface="Calibri"/>
            </a:endParaRPr>
          </a:p>
        </p:txBody>
      </p:sp>
      <p:sp>
        <p:nvSpPr>
          <p:cNvPr id="1061" name="Google Shape;1061;p113"/>
          <p:cNvSpPr txBox="1"/>
          <p:nvPr/>
        </p:nvSpPr>
        <p:spPr>
          <a:xfrm>
            <a:off x="71575" y="947325"/>
            <a:ext cx="12192000" cy="5849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Chrome: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https://www.theverge.com/2020/2/11/21126427/google-chrome-privacy-tools-private-network-browser-settings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Instagram: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https://www.theverge.com/2020/2/27/21154221/instagram-privacy-how-to-stories-posts-settings-tags-ads-blocking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Facebook: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https://www.consumerreports.org/privacy/facebook-privacy-settings-a1775535782/</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Snapchat: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https://www.lifewire.com/snapchat-privacy-tips-4117444</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Whatsapp: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https://www.fastcompany.com/90388813/the-ultimate-guide-to-whatsapps-powerful-privacy-options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https://www.wired.com/story/google-tracks-you-privacy/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YouTube: </a:t>
            </a:r>
            <a:r>
              <a:rPr b="0" i="0" lang="en-US" sz="18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https://www.theverge.com/2019/4/19/18484802/youtube-privacy-protect-how-to-video-preferences-web-ad-personalization</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Amazon: </a:t>
            </a:r>
            <a:r>
              <a:rPr b="0" i="0" lang="en-US" sz="1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https://the-digital-reader.com/2020/02/12/six-default-amazon-security-settings-you-can-change-for-more-privacy/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1: </a:t>
            </a:r>
            <a:r>
              <a:rPr b="0" i="0" lang="en-US" sz="1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https://www.washingtonpost.com/news/the-switch/wp/2018/06/01/hands-off-my-data-15-default-privacy-settings-you-should-change-right-now/</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2: https://www.washingtonpost.com/news/the-switch/wp/2018/06/15/hands-off-my-data-15-more-default-privacy-settings-you-should-change-on-your-tv-cellphone-plan-linkedin-and-more/</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14"/>
          <p:cNvSpPr txBox="1"/>
          <p:nvPr/>
        </p:nvSpPr>
        <p:spPr>
          <a:xfrm>
            <a:off x="838200" y="59337"/>
            <a:ext cx="10515600" cy="9786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Quote on </a:t>
            </a:r>
            <a:r>
              <a:rPr b="1" lang="en-US" sz="4400">
                <a:solidFill>
                  <a:srgbClr val="1C4587"/>
                </a:solidFill>
                <a:latin typeface="Calibri"/>
                <a:ea typeface="Calibri"/>
                <a:cs typeface="Calibri"/>
                <a:sym typeface="Calibri"/>
              </a:rPr>
              <a:t>Privacy</a:t>
            </a:r>
            <a:endParaRPr b="1" sz="4400">
              <a:solidFill>
                <a:srgbClr val="1C4587"/>
              </a:solidFill>
              <a:latin typeface="Calibri"/>
              <a:ea typeface="Calibri"/>
              <a:cs typeface="Calibri"/>
              <a:sym typeface="Calibri"/>
            </a:endParaRPr>
          </a:p>
        </p:txBody>
      </p:sp>
      <p:sp>
        <p:nvSpPr>
          <p:cNvPr id="1068" name="Google Shape;1068;p114"/>
          <p:cNvSpPr/>
          <p:nvPr/>
        </p:nvSpPr>
        <p:spPr>
          <a:xfrm>
            <a:off x="991325" y="1132125"/>
            <a:ext cx="10124400" cy="31086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555555"/>
                </a:solidFill>
                <a:latin typeface="Arial"/>
                <a:ea typeface="Arial"/>
                <a:cs typeface="Arial"/>
                <a:sym typeface="Arial"/>
              </a:rPr>
              <a:t>“Google [and other data-gathering “free” tech] knows quite a lot about all of us. No one ever lies to a search engine. I used to say that Google knows more about me than my wife does, but that doesn’t go far enough. Google knows me even better, because Google has perfect memory in a way that people don’t.”</a:t>
            </a:r>
            <a:endParaRPr sz="2800">
              <a:solidFill>
                <a:srgbClr val="222222"/>
              </a:solidFill>
              <a:latin typeface="Arial"/>
              <a:ea typeface="Arial"/>
              <a:cs typeface="Arial"/>
              <a:sym typeface="Arial"/>
            </a:endParaRPr>
          </a:p>
          <a:p>
            <a:pPr indent="0" lvl="0" marL="0" marR="0" rtl="0" algn="l">
              <a:spcBef>
                <a:spcPts val="0"/>
              </a:spcBef>
              <a:spcAft>
                <a:spcPts val="0"/>
              </a:spcAft>
              <a:buNone/>
            </a:pPr>
            <a:r>
              <a:rPr i="1" lang="en-US" sz="2800">
                <a:solidFill>
                  <a:srgbClr val="555555"/>
                </a:solidFill>
                <a:latin typeface="Arial"/>
                <a:ea typeface="Arial"/>
                <a:cs typeface="Arial"/>
                <a:sym typeface="Arial"/>
              </a:rPr>
              <a:t>               —Bruce Schneier,</a:t>
            </a:r>
            <a:r>
              <a:rPr lang="en-US" sz="2800">
                <a:solidFill>
                  <a:srgbClr val="555555"/>
                </a:solidFill>
                <a:latin typeface="Arial"/>
                <a:ea typeface="Arial"/>
                <a:cs typeface="Arial"/>
                <a:sym typeface="Arial"/>
              </a:rPr>
              <a:t> </a:t>
            </a:r>
            <a:r>
              <a:rPr i="1" lang="en-US" sz="2800">
                <a:solidFill>
                  <a:srgbClr val="555555"/>
                </a:solidFill>
                <a:latin typeface="Arial"/>
                <a:ea typeface="Arial"/>
                <a:cs typeface="Arial"/>
                <a:sym typeface="Arial"/>
              </a:rPr>
              <a:t>cybersecurity expert</a:t>
            </a:r>
            <a:endParaRPr sz="2800">
              <a:solidFill>
                <a:schemeClr val="dk1"/>
              </a:solidFill>
              <a:latin typeface="Calibri"/>
              <a:ea typeface="Calibri"/>
              <a:cs typeface="Calibri"/>
              <a:sym typeface="Calibri"/>
            </a:endParaRPr>
          </a:p>
        </p:txBody>
      </p:sp>
      <p:pic>
        <p:nvPicPr>
          <p:cNvPr id="1069" name="Google Shape;1069;p114"/>
          <p:cNvPicPr preferRelativeResize="0"/>
          <p:nvPr/>
        </p:nvPicPr>
        <p:blipFill rotWithShape="1">
          <a:blip r:embed="rId3">
            <a:alphaModFix/>
          </a:blip>
          <a:srcRect b="0" l="0" r="0" t="0"/>
          <a:stretch/>
        </p:blipFill>
        <p:spPr>
          <a:xfrm>
            <a:off x="2750456" y="4428010"/>
            <a:ext cx="6662057" cy="234290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15"/>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rgbClr val="1C4587"/>
                </a:solidFill>
                <a:latin typeface="Calibri"/>
                <a:ea typeface="Calibri"/>
                <a:cs typeface="Calibri"/>
                <a:sym typeface="Calibri"/>
              </a:rPr>
              <a:t>Tip: Say no to Default</a:t>
            </a:r>
            <a:r>
              <a:rPr b="1" lang="en-US" sz="4000">
                <a:solidFill>
                  <a:srgbClr val="1C4587"/>
                </a:solidFill>
                <a:latin typeface="Calibri"/>
                <a:ea typeface="Calibri"/>
                <a:cs typeface="Calibri"/>
                <a:sym typeface="Calibri"/>
              </a:rPr>
              <a:t>s! Help to Reduce</a:t>
            </a:r>
            <a:r>
              <a:rPr b="1" i="0" lang="en-US" sz="4000" u="none" cap="none" strike="noStrike">
                <a:solidFill>
                  <a:srgbClr val="1C4587"/>
                </a:solidFill>
                <a:latin typeface="Calibri"/>
                <a:ea typeface="Calibri"/>
                <a:cs typeface="Calibri"/>
                <a:sym typeface="Calibri"/>
              </a:rPr>
              <a:t> Notifications</a:t>
            </a:r>
            <a:endParaRPr b="1" i="0" sz="4000" u="none" cap="none" strike="noStrike">
              <a:solidFill>
                <a:srgbClr val="1C4587"/>
              </a:solidFill>
              <a:latin typeface="Calibri"/>
              <a:ea typeface="Calibri"/>
              <a:cs typeface="Calibri"/>
              <a:sym typeface="Calibri"/>
            </a:endParaRPr>
          </a:p>
        </p:txBody>
      </p:sp>
      <p:sp>
        <p:nvSpPr>
          <p:cNvPr id="1076" name="Google Shape;1076;p115"/>
          <p:cNvSpPr txBox="1"/>
          <p:nvPr/>
        </p:nvSpPr>
        <p:spPr>
          <a:xfrm>
            <a:off x="329300" y="992225"/>
            <a:ext cx="11862600" cy="53256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iPhone: https://support.apple.com/guide/iphone/change-notification-settings-iph7c3d96bab/ios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Android: https://support.google.com/android/answer/9079661?hl=en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Pixel: </a:t>
            </a:r>
            <a:r>
              <a:rPr b="0" i="0" lang="en-US" sz="17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https://support.google.com/pixelphone/answer/6111294?hl=en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Samsung Galaxy s9: https://www.cnet.com/tech/mobile/how-to-turn-off-samsungs-galaxy-notifications-on-the-galaxy-s9/</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Facebook: </a:t>
            </a:r>
            <a:r>
              <a:rPr b="0" i="0" lang="en-US" sz="17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https://www.facebook.com/help/390022341057202/</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WhatsApp: </a:t>
            </a:r>
            <a:endParaRPr b="0" i="0" sz="1700" u="none" cap="none" strike="noStrike">
              <a:solidFill>
                <a:srgbClr val="000000"/>
              </a:solidFill>
              <a:latin typeface="Arial"/>
              <a:ea typeface="Arial"/>
              <a:cs typeface="Arial"/>
              <a:sym typeface="Arial"/>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Android: </a:t>
            </a:r>
            <a:r>
              <a:rPr b="0" i="0" lang="en-US" sz="17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https://faq.whatsapp.com/android/chats/how-to-manage-your-notifications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iPhone: https://faq.whatsapp.com/iphone/troubleshooting/how-to-manage-your-notifications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Desktop: https://faq.whatsapp.com/web/chats/how-to-manage-your-notifications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LinkedIn: </a:t>
            </a:r>
            <a:r>
              <a:rPr b="0" i="0" lang="en-US" sz="17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https://www.linkedin.com/help/linkedin/answer/76636/managing-your-linkedin-notification-updates?lang=en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Email: Check your email program/app and/or your device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Windows 10: </a:t>
            </a:r>
            <a:r>
              <a:rPr b="0" i="0" lang="en-US" sz="17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https://support.microsoft.com/en-us/windows/change-notification-and-action-settings-in-windows-10-8942c744-6198-fe56-4639-34320cf9444e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 Mac: https://support.apple.com/en-us/HT204079</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Slack: </a:t>
            </a:r>
            <a:r>
              <a:rPr b="0" i="0" lang="en-US" sz="17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https://slack.com/help/articles/201355156-Configure-your-Slack-notifications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Microsoft Teams Do Not Disturb: https://techcommunity.microsoft.com/t5/microsoft-teams/automatically-set-do-not-disturb-when-presenting/m-p/736906</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16"/>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rgbClr val="1C4587"/>
                </a:solidFill>
                <a:latin typeface="Calibri"/>
                <a:ea typeface="Calibri"/>
                <a:cs typeface="Calibri"/>
                <a:sym typeface="Calibri"/>
              </a:rPr>
              <a:t>Tip: Say no to Default</a:t>
            </a:r>
            <a:r>
              <a:rPr b="1" lang="en-US" sz="4000">
                <a:solidFill>
                  <a:srgbClr val="1C4587"/>
                </a:solidFill>
                <a:latin typeface="Calibri"/>
                <a:ea typeface="Calibri"/>
                <a:cs typeface="Calibri"/>
                <a:sym typeface="Calibri"/>
              </a:rPr>
              <a:t>s! Help to Reduce</a:t>
            </a:r>
            <a:r>
              <a:rPr b="1" i="0" lang="en-US" sz="4000" u="none" cap="none" strike="noStrike">
                <a:solidFill>
                  <a:srgbClr val="1C4587"/>
                </a:solidFill>
                <a:latin typeface="Calibri"/>
                <a:ea typeface="Calibri"/>
                <a:cs typeface="Calibri"/>
                <a:sym typeface="Calibri"/>
              </a:rPr>
              <a:t> Notifications</a:t>
            </a:r>
            <a:endParaRPr b="1" i="0" sz="4000" u="none" cap="none" strike="noStrike">
              <a:solidFill>
                <a:srgbClr val="1C4587"/>
              </a:solidFill>
              <a:latin typeface="Calibri"/>
              <a:ea typeface="Calibri"/>
              <a:cs typeface="Calibri"/>
              <a:sym typeface="Calibri"/>
            </a:endParaRPr>
          </a:p>
        </p:txBody>
      </p:sp>
      <p:sp>
        <p:nvSpPr>
          <p:cNvPr id="1083" name="Google Shape;1083;p116"/>
          <p:cNvSpPr txBox="1"/>
          <p:nvPr/>
        </p:nvSpPr>
        <p:spPr>
          <a:xfrm>
            <a:off x="329300" y="992225"/>
            <a:ext cx="11862600" cy="55875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Microsoft Outlook: https://support.microsoft.com/en-us/office/turn-new-message-alert-pop-up-on-or-off-9940c70e-b306-442e-a856-d94b20318481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Facebook Messenger: https://www.facebook.com/help/messenger-app/330627630326605</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Manage Announce notifications with Siri on Airpods or Beats: https://support.apple.com/en-us/HT210406</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Amazon Alexa/Echo: https://www.amazon.com/gp/help/customer/display.html?nodeId=GW65E37ZG4L9BW3P</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Apple Watch: </a:t>
            </a:r>
            <a:r>
              <a:rPr lang="en-US" sz="1700" u="sng">
                <a:solidFill>
                  <a:schemeClr val="hlink"/>
                </a:solidFill>
                <a:latin typeface="Calibri"/>
                <a:ea typeface="Calibri"/>
                <a:cs typeface="Calibri"/>
                <a:sym typeface="Calibri"/>
                <a:hlinkClick r:id="rId3"/>
              </a:rPr>
              <a:t>https://support.apple.com/en-us/HT204791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FitBit: </a:t>
            </a:r>
            <a:r>
              <a:rPr lang="en-US" sz="1700" u="sng">
                <a:solidFill>
                  <a:schemeClr val="hlink"/>
                </a:solidFill>
                <a:latin typeface="Calibri"/>
                <a:ea typeface="Calibri"/>
                <a:cs typeface="Calibri"/>
                <a:sym typeface="Calibri"/>
                <a:hlinkClick r:id="rId4"/>
              </a:rPr>
              <a:t>https://help.fitbit.com/articles/en_US/Help_article/2323.htm</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Across various devices (a curated instruction list): </a:t>
            </a:r>
            <a:r>
              <a:rPr lang="en-US" sz="1700" u="sng">
                <a:solidFill>
                  <a:schemeClr val="hlink"/>
                </a:solidFill>
                <a:latin typeface="Calibri"/>
                <a:ea typeface="Calibri"/>
                <a:cs typeface="Calibri"/>
                <a:sym typeface="Calibri"/>
                <a:hlinkClick r:id="rId5"/>
              </a:rPr>
              <a:t>https://www.businessinsider.com/how-to-turn-off-all-notifications-across-devices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Voxer: </a:t>
            </a:r>
            <a:r>
              <a:rPr lang="en-US" sz="1700" u="sng">
                <a:solidFill>
                  <a:schemeClr val="hlink"/>
                </a:solidFill>
                <a:latin typeface="Calibri"/>
                <a:ea typeface="Calibri"/>
                <a:cs typeface="Calibri"/>
                <a:sym typeface="Calibri"/>
                <a:hlinkClick r:id="rId6"/>
              </a:rPr>
              <a:t>https://support.voxer.com/hc/en-us/articles/204332223-Disable-Enable-Notifications-per-Chat</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Marco Polo: </a:t>
            </a:r>
            <a:r>
              <a:rPr lang="en-US" sz="1700" u="sng">
                <a:solidFill>
                  <a:schemeClr val="hlink"/>
                </a:solidFill>
                <a:latin typeface="Calibri"/>
                <a:ea typeface="Calibri"/>
                <a:cs typeface="Calibri"/>
                <a:sym typeface="Calibri"/>
                <a:hlinkClick r:id="rId7"/>
              </a:rPr>
              <a:t>https://support.marcopolo.me/article/69-notification-settings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Viber: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iPhone: </a:t>
            </a:r>
            <a:r>
              <a:rPr lang="en-US" sz="1700" u="sng">
                <a:solidFill>
                  <a:schemeClr val="hlink"/>
                </a:solidFill>
                <a:latin typeface="Calibri"/>
                <a:ea typeface="Calibri"/>
                <a:cs typeface="Calibri"/>
                <a:sym typeface="Calibri"/>
                <a:hlinkClick r:id="rId8"/>
              </a:rPr>
              <a:t>https://help.viber.com/en/article/personalize-your-viber-settings-iphone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https://help.viber.com/en/article/personalize-your-viber-settings-android-phones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Google News: </a:t>
            </a:r>
            <a:r>
              <a:rPr lang="en-US" sz="1700" u="sng">
                <a:solidFill>
                  <a:schemeClr val="hlink"/>
                </a:solidFill>
                <a:latin typeface="Calibri"/>
                <a:ea typeface="Calibri"/>
                <a:cs typeface="Calibri"/>
                <a:sym typeface="Calibri"/>
                <a:hlinkClick r:id="rId9"/>
              </a:rPr>
              <a:t>https://support.google.com/googlenews/answer/9005590?hl=en&amp;co=GENIE.Platform%3DAndroid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Apple News: https://support.apple.com/en-us/HT211230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Skype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desktop:  </a:t>
            </a:r>
            <a:r>
              <a:rPr lang="en-US" sz="1700" u="sng">
                <a:solidFill>
                  <a:schemeClr val="hlink"/>
                </a:solidFill>
                <a:latin typeface="Calibri"/>
                <a:ea typeface="Calibri"/>
                <a:cs typeface="Calibri"/>
                <a:sym typeface="Calibri"/>
                <a:hlinkClick r:id="rId10"/>
              </a:rPr>
              <a:t>https://support.skype.com/en/faq/FA34811/how-do-i-manage-notifications-in-skype-on-desktop</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mobile: https://support.skype.com/en/faq/fa34746/how-do-i-manage-notifications-in-skype-on-mobile-or-tablet</a:t>
            </a:r>
            <a:endParaRPr sz="1700">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17"/>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rgbClr val="1C4587"/>
                </a:solidFill>
                <a:latin typeface="Calibri"/>
                <a:ea typeface="Calibri"/>
                <a:cs typeface="Calibri"/>
                <a:sym typeface="Calibri"/>
              </a:rPr>
              <a:t>Tip: Say no to Default</a:t>
            </a:r>
            <a:r>
              <a:rPr b="1" lang="en-US" sz="4000">
                <a:solidFill>
                  <a:srgbClr val="1C4587"/>
                </a:solidFill>
                <a:latin typeface="Calibri"/>
                <a:ea typeface="Calibri"/>
                <a:cs typeface="Calibri"/>
                <a:sym typeface="Calibri"/>
              </a:rPr>
              <a:t>s! Help to Reduce</a:t>
            </a:r>
            <a:r>
              <a:rPr b="1" i="0" lang="en-US" sz="4000" u="none" cap="none" strike="noStrike">
                <a:solidFill>
                  <a:srgbClr val="1C4587"/>
                </a:solidFill>
                <a:latin typeface="Calibri"/>
                <a:ea typeface="Calibri"/>
                <a:cs typeface="Calibri"/>
                <a:sym typeface="Calibri"/>
              </a:rPr>
              <a:t> Notifications</a:t>
            </a:r>
            <a:endParaRPr b="1" i="0" sz="4000" u="none" cap="none" strike="noStrike">
              <a:solidFill>
                <a:srgbClr val="1C4587"/>
              </a:solidFill>
              <a:latin typeface="Calibri"/>
              <a:ea typeface="Calibri"/>
              <a:cs typeface="Calibri"/>
              <a:sym typeface="Calibri"/>
            </a:endParaRPr>
          </a:p>
        </p:txBody>
      </p:sp>
      <p:sp>
        <p:nvSpPr>
          <p:cNvPr id="1090" name="Google Shape;1090;p117"/>
          <p:cNvSpPr txBox="1"/>
          <p:nvPr/>
        </p:nvSpPr>
        <p:spPr>
          <a:xfrm>
            <a:off x="188675" y="992225"/>
            <a:ext cx="12003300" cy="61107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GroupMe: </a:t>
            </a:r>
            <a:r>
              <a:rPr lang="en-US" sz="1700" u="sng">
                <a:solidFill>
                  <a:schemeClr val="hlink"/>
                </a:solidFill>
                <a:latin typeface="Calibri"/>
                <a:ea typeface="Calibri"/>
                <a:cs typeface="Calibri"/>
                <a:sym typeface="Calibri"/>
                <a:hlinkClick r:id="rId3"/>
              </a:rPr>
              <a:t>https://www.swipetips.com/how-to-turn-off-groupme-notifications-on-iphone-or-android/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Slack: </a:t>
            </a:r>
            <a:r>
              <a:rPr lang="en-US" sz="1700" u="sng">
                <a:solidFill>
                  <a:schemeClr val="hlink"/>
                </a:solidFill>
                <a:latin typeface="Calibri"/>
                <a:ea typeface="Calibri"/>
                <a:cs typeface="Calibri"/>
                <a:sym typeface="Calibri"/>
                <a:hlinkClick r:id="rId4"/>
              </a:rPr>
              <a:t>https://slack.com/help/articles/201355156-Configure-your-Slack-notifications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Instagram: </a:t>
            </a:r>
            <a:r>
              <a:rPr lang="en-US" sz="1700" u="sng">
                <a:solidFill>
                  <a:schemeClr val="hlink"/>
                </a:solidFill>
                <a:latin typeface="Calibri"/>
                <a:ea typeface="Calibri"/>
                <a:cs typeface="Calibri"/>
                <a:sym typeface="Calibri"/>
                <a:hlinkClick r:id="rId5"/>
              </a:rPr>
              <a:t>https://help.instagram.com/105448789880240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Twitter: https://help.twitter.com/en/managing-your-account/enabling-web-and-browser-notifications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SnapChat: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a:t>
            </a:r>
            <a:r>
              <a:rPr lang="en-US" sz="1700" u="sng">
                <a:solidFill>
                  <a:schemeClr val="hlink"/>
                </a:solidFill>
                <a:latin typeface="Calibri"/>
                <a:ea typeface="Calibri"/>
                <a:cs typeface="Calibri"/>
                <a:sym typeface="Calibri"/>
                <a:hlinkClick r:id="rId6"/>
              </a:rPr>
              <a:t>https://support.snapchat.com/article/android-notifications</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Apple: https://support.snapchat.com/en-US/article/ios-notifications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Clubhouse: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About notifications: </a:t>
            </a:r>
            <a:r>
              <a:rPr lang="en-US" sz="1700" u="sng">
                <a:solidFill>
                  <a:schemeClr val="hlink"/>
                </a:solidFill>
                <a:latin typeface="Calibri"/>
                <a:ea typeface="Calibri"/>
                <a:cs typeface="Calibri"/>
                <a:sym typeface="Calibri"/>
                <a:hlinkClick r:id="rId7"/>
              </a:rPr>
              <a:t>https://clubhouseapp.zendesk.com/hc/en-us/articles/360062778193-When-do-I-get-notified-about-people-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Changing notifications: </a:t>
            </a:r>
            <a:r>
              <a:rPr lang="en-US" sz="1700" u="sng">
                <a:solidFill>
                  <a:schemeClr val="hlink"/>
                </a:solidFill>
                <a:latin typeface="Calibri"/>
                <a:ea typeface="Calibri"/>
                <a:cs typeface="Calibri"/>
                <a:sym typeface="Calibri"/>
                <a:hlinkClick r:id="rId8"/>
              </a:rPr>
              <a:t>https://clubhouseapp.zendesk.com/hc/en-us/articles/1500002511422-Can-I-adjust-my-notification-settings-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Facebook game notifications: https://www.facebook.com/help/476337625740088</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Android notifications: https://www.talkandroid.com/guides/beginner/how-to-disable-annoying-android-notifications/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phone notification help: </a:t>
            </a:r>
            <a:r>
              <a:rPr lang="en-US" sz="1700" u="sng">
                <a:solidFill>
                  <a:schemeClr val="hlink"/>
                </a:solidFill>
                <a:latin typeface="Calibri"/>
                <a:ea typeface="Calibri"/>
                <a:cs typeface="Calibri"/>
                <a:sym typeface="Calibri"/>
                <a:hlinkClick r:id="rId9"/>
              </a:rPr>
              <a:t>https://www.wired.com/story/turn-off-notifications-smartphone/</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0"/>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XBox One: </a:t>
            </a:r>
            <a:r>
              <a:rPr lang="en-US" sz="1700" u="sng">
                <a:solidFill>
                  <a:schemeClr val="hlink"/>
                </a:solidFill>
                <a:latin typeface="Calibri"/>
                <a:ea typeface="Calibri"/>
                <a:cs typeface="Calibri"/>
                <a:sym typeface="Calibri"/>
                <a:hlinkClick r:id="rId11"/>
              </a:rPr>
              <a:t>https://www.howtogeek.com/675283/how-to-turn-off-or-customize-xbox-one-notifications/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2"/>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PS5: https://www.playstation.com/en-us/support/account/manage-notifications-ps5/</a:t>
            </a:r>
            <a:endParaRPr sz="1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