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a64137789_0_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11a64137789_0_3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See also: https://www.wired.com/story/facebooks-targeted-ads-are-more-complex-than-it-lets-on/, https://www.pewresearch.org/internet/2019/11/15/how-americans-think-about-privacy-and-the-vulnerability-of-their-personal-data/ https://www.consumerreports.org/privacy/how-facebook-tracks-you-even-when-youre-not-on-facebook-a7977954071/ https://applymagicsauce.com/demo , https://www.ted.com/talks/finn_lutzow_holm_myrstad_how_tech_companies_deceive_you_into_giving_up_your_data_and_privacy, https://news.harvard.edu/gazette/story/2017/08/when-it-comes-to-internet-privacy-be-very-afraid-analyst-suggests/</a:t>
            </a:r>
            <a:endParaRPr/>
          </a:p>
          <a:p>
            <a:pPr indent="0" lvl="0" marL="0" rtl="0" algn="l">
              <a:spcBef>
                <a:spcPts val="0"/>
              </a:spcBef>
              <a:spcAft>
                <a:spcPts val="0"/>
              </a:spcAft>
              <a:buNone/>
            </a:pPr>
            <a:r>
              <a:t/>
            </a:r>
            <a:endParaRPr/>
          </a:p>
        </p:txBody>
      </p:sp>
      <p:sp>
        <p:nvSpPr>
          <p:cNvPr id="135" name="Google Shape;135;g11a64137789_0_3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d7d0a8a46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11d7d0a8a46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added the slides about notifications and privacy settings from last week's slide deck for your convenience.</a:t>
            </a:r>
            <a:endParaRPr/>
          </a:p>
        </p:txBody>
      </p:sp>
      <p:sp>
        <p:nvSpPr>
          <p:cNvPr id="215" name="Google Shape;215;g11d7d0a8a46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1d7d0a8a46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11d7d0a8a46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added the slides about notifications and privacy settings from last week's slide deck for your convenience.</a:t>
            </a:r>
            <a:endParaRPr/>
          </a:p>
        </p:txBody>
      </p:sp>
      <p:sp>
        <p:nvSpPr>
          <p:cNvPr id="222" name="Google Shape;222;g11d7d0a8a46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28c6c5f7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1f28c6c5f7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See also: https://www.wired.com/story/facebooks-targeted-ads-are-more-complex-than-it-lets-on/, https://www.pewresearch.org/internet/2019/11/15/how-americans-think-about-privacy-and-the-vulnerability-of-their-personal-data/ https://www.consumerreports.org/privacy/how-facebook-tracks-you-even-when-youre-not-on-facebook-a7977954071/ https://applymagicsauce.com/demo , https://www.ted.com/talks/finn_lutzow_holm_myrstad_how_tech_companies_deceive_you_into_giving_up_your_data_and_privacy, https://news.harvard.edu/gazette/story/2017/08/when-it-comes-to-internet-privacy-be-very-afraid-analyst-suggests/</a:t>
            </a:r>
            <a:endParaRPr/>
          </a:p>
          <a:p>
            <a:pPr indent="0" lvl="0" marL="0" rtl="0" algn="l">
              <a:spcBef>
                <a:spcPts val="0"/>
              </a:spcBef>
              <a:spcAft>
                <a:spcPts val="0"/>
              </a:spcAft>
              <a:buNone/>
            </a:pPr>
            <a:r>
              <a:t/>
            </a:r>
            <a:endParaRPr/>
          </a:p>
        </p:txBody>
      </p:sp>
      <p:sp>
        <p:nvSpPr>
          <p:cNvPr id="144" name="Google Shape;144;g1f28c6c5f7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a64137789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11a64137789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See also: https://www.wired.com/story/facebooks-targeted-ads-are-more-complex-than-it-lets-on/, https://www.pewresearch.org/internet/2019/11/15/how-americans-think-about-privacy-and-the-vulnerability-of-their-personal-data/ https://www.consumerreports.org/privacy/how-facebook-tracks-you-even-when-youre-not-on-facebook-a7977954071/ https://applymagicsauce.com/demo , https://www.ted.com/talks/finn_lutzow_holm_myrstad_how_tech_companies_deceive_you_into_giving_up_your_data_and_privacy, https://news.harvard.edu/gazette/story/2017/08/when-it-comes-to-internet-privacy-be-very-afraid-analyst-suggests/</a:t>
            </a:r>
            <a:endParaRPr/>
          </a:p>
          <a:p>
            <a:pPr indent="0" lvl="0" marL="0" rtl="0" algn="l">
              <a:spcBef>
                <a:spcPts val="0"/>
              </a:spcBef>
              <a:spcAft>
                <a:spcPts val="0"/>
              </a:spcAft>
              <a:buNone/>
            </a:pPr>
            <a:r>
              <a:t/>
            </a:r>
            <a:endParaRPr/>
          </a:p>
        </p:txBody>
      </p:sp>
      <p:sp>
        <p:nvSpPr>
          <p:cNvPr id="153" name="Google Shape;153;g11a64137789_0_3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d7d0a8a46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11d7d0a8a46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https://www.amnesty.org/en/latest/press-release/2016/10/snapchat-skype-among-apps-not-protecting-users-privacy/</a:t>
            </a:r>
            <a:endParaRPr/>
          </a:p>
        </p:txBody>
      </p:sp>
      <p:sp>
        <p:nvSpPr>
          <p:cNvPr id="163" name="Google Shape;163;g11d7d0a8a46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a64137789_0_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11a64137789_0_3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See also: https://www.wired.com/story/facebooks-targeted-ads-are-more-complex-than-it-lets-on/, https://www.pewresearch.org/internet/2019/11/15/how-americans-think-about-privacy-and-the-vulnerability-of-their-personal-data/ https://www.consumerreports.org/privacy/how-facebook-tracks-you-even-when-youre-not-on-facebook-a7977954071/ https://applymagicsauce.com/demo , https://www.ted.com/talks/finn_lutzow_holm_myrstad_how_tech_companies_deceive_you_into_giving_up_your_data_and_privacy, https://news.harvard.edu/gazette/story/2017/08/when-it-comes-to-internet-privacy-be-very-afraid-analyst-suggests/</a:t>
            </a:r>
            <a:endParaRPr/>
          </a:p>
          <a:p>
            <a:pPr indent="0" lvl="0" marL="0" rtl="0" algn="l">
              <a:spcBef>
                <a:spcPts val="0"/>
              </a:spcBef>
              <a:spcAft>
                <a:spcPts val="0"/>
              </a:spcAft>
              <a:buNone/>
            </a:pPr>
            <a:r>
              <a:t/>
            </a:r>
            <a:endParaRPr/>
          </a:p>
        </p:txBody>
      </p:sp>
      <p:sp>
        <p:nvSpPr>
          <p:cNvPr id="171" name="Google Shape;171;g11a64137789_0_3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a64137789_0_4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1a64137789_0_4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See also: https://www.wired.com/story/facebooks-targeted-ads-are-more-complex-than-it-lets-on/, https://www.pewresearch.org/internet/2019/11/15/how-americans-think-about-privacy-and-the-vulnerability-of-their-personal-data/ https://www.consumerreports.org/privacy/how-facebook-tracks-you-even-when-youre-not-on-facebook-a7977954071/ https://applymagicsauce.com/demo , https://www.ted.com/talks/finn_lutzow_holm_myrstad_how_tech_companies_deceive_you_into_giving_up_your_data_and_privacy, https://news.harvard.edu/gazette/story/2017/08/when-it-comes-to-internet-privacy-be-very-afraid-analyst-suggests/</a:t>
            </a:r>
            <a:endParaRPr/>
          </a:p>
          <a:p>
            <a:pPr indent="0" lvl="0" marL="0" rtl="0" algn="l">
              <a:spcBef>
                <a:spcPts val="0"/>
              </a:spcBef>
              <a:spcAft>
                <a:spcPts val="0"/>
              </a:spcAft>
              <a:buNone/>
            </a:pPr>
            <a:r>
              <a:t/>
            </a:r>
            <a:endParaRPr/>
          </a:p>
        </p:txBody>
      </p:sp>
      <p:sp>
        <p:nvSpPr>
          <p:cNvPr id="181" name="Google Shape;181;g11a64137789_0_4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d7d0a8a46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11d7d0a8a46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See also: https://www.wired.com/story/facebooks-targeted-ads-are-more-complex-than-it-lets-on/, https://www.pewresearch.org/internet/2019/11/15/how-americans-think-about-privacy-and-the-vulnerability-of-their-personal-data/ https://www.consumerreports.org/privacy/how-facebook-tracks-you-even-when-youre-not-on-facebook-a7977954071/ https://applymagicsauce.com/demo </a:t>
            </a:r>
            <a:endParaRPr/>
          </a:p>
        </p:txBody>
      </p:sp>
      <p:sp>
        <p:nvSpPr>
          <p:cNvPr id="192" name="Google Shape;192;g11d7d0a8a46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a64137789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11a64137789_0_2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https://news.harvard.edu/gazette/story/2017/08/when-it-comes-to-internet-privacy-be-very-afraid-analyst-suggests/</a:t>
            </a:r>
            <a:endParaRPr/>
          </a:p>
        </p:txBody>
      </p:sp>
      <p:sp>
        <p:nvSpPr>
          <p:cNvPr id="200" name="Google Shape;200;g11a64137789_0_2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7ec789954_0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117ec789954_0_6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We've shared some of these resources in various weeks' materials for your convenience. </a:t>
            </a:r>
            <a:endParaRPr/>
          </a:p>
        </p:txBody>
      </p:sp>
      <p:sp>
        <p:nvSpPr>
          <p:cNvPr id="208" name="Google Shape;208;g117ec789954_0_6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1524000" y="1122363"/>
            <a:ext cx="9144000" cy="2387600"/>
          </a:xfrm>
          <a:prstGeom prst="rect">
            <a:avLst/>
          </a:prstGeom>
          <a:solidFill>
            <a:schemeClr val="lt1"/>
          </a:solid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subTitle"/>
          </p:nvPr>
        </p:nvSpPr>
        <p:spPr>
          <a:xfrm>
            <a:off x="1524000" y="3602038"/>
            <a:ext cx="9144000" cy="1655762"/>
          </a:xfrm>
          <a:prstGeom prst="rect">
            <a:avLst/>
          </a:prstGeom>
          <a:solidFill>
            <a:schemeClr val="lt1"/>
          </a:solid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 name="Shape 84"/>
        <p:cNvGrpSpPr/>
        <p:nvPr/>
      </p:nvGrpSpPr>
      <p:grpSpPr>
        <a:xfrm>
          <a:off x="0" y="0"/>
          <a:ext cx="0" cy="0"/>
          <a:chOff x="0" y="0"/>
          <a:chExt cx="0" cy="0"/>
        </a:xfrm>
      </p:grpSpPr>
      <p:sp>
        <p:nvSpPr>
          <p:cNvPr id="85" name="Google Shape;85;p12"/>
          <p:cNvSpPr txBox="1"/>
          <p:nvPr>
            <p:ph type="title"/>
          </p:nvPr>
        </p:nvSpPr>
        <p:spPr>
          <a:xfrm>
            <a:off x="838200" y="365125"/>
            <a:ext cx="10515600" cy="1325700"/>
          </a:xfrm>
          <a:prstGeom prst="rect">
            <a:avLst/>
          </a:prstGeom>
          <a:solidFill>
            <a:schemeClr val="lt1"/>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p12"/>
          <p:cNvSpPr txBox="1"/>
          <p:nvPr>
            <p:ph idx="1" type="body"/>
          </p:nvPr>
        </p:nvSpPr>
        <p:spPr>
          <a:xfrm>
            <a:off x="838200" y="1825625"/>
            <a:ext cx="10515600" cy="4351200"/>
          </a:xfrm>
          <a:prstGeom prst="rect">
            <a:avLst/>
          </a:prstGeom>
          <a:solidFill>
            <a:schemeClr val="lt1"/>
          </a:solid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13"/>
          <p:cNvSpPr txBox="1"/>
          <p:nvPr>
            <p:ph type="title"/>
          </p:nvPr>
        </p:nvSpPr>
        <p:spPr>
          <a:xfrm>
            <a:off x="838200" y="365125"/>
            <a:ext cx="10515600" cy="1325700"/>
          </a:xfrm>
          <a:prstGeom prst="rect">
            <a:avLst/>
          </a:prstGeom>
          <a:solidFill>
            <a:schemeClr val="lt1"/>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13"/>
          <p:cNvSpPr txBox="1"/>
          <p:nvPr>
            <p:ph idx="1" type="body"/>
          </p:nvPr>
        </p:nvSpPr>
        <p:spPr>
          <a:xfrm>
            <a:off x="838200" y="1825625"/>
            <a:ext cx="5181600" cy="4351200"/>
          </a:xfrm>
          <a:prstGeom prst="rect">
            <a:avLst/>
          </a:prstGeom>
          <a:solidFill>
            <a:schemeClr val="lt1"/>
          </a:solid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2" type="body"/>
          </p:nvPr>
        </p:nvSpPr>
        <p:spPr>
          <a:xfrm>
            <a:off x="6172200" y="1825625"/>
            <a:ext cx="5181600" cy="4351200"/>
          </a:xfrm>
          <a:prstGeom prst="rect">
            <a:avLst/>
          </a:prstGeom>
          <a:solidFill>
            <a:schemeClr val="lt1"/>
          </a:solid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4" name="Google Shape;94;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1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00" name="Google Shape;100;p14"/>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1" name="Google Shape;101;p1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02" name="Google Shape;102;p1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 name="Google Shape;103;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p1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15"/>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9" name="Google Shape;109;p15"/>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0" name="Google Shape;110;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3" name="Shape 113"/>
        <p:cNvGrpSpPr/>
        <p:nvPr/>
      </p:nvGrpSpPr>
      <p:grpSpPr>
        <a:xfrm>
          <a:off x="0" y="0"/>
          <a:ext cx="0" cy="0"/>
          <a:chOff x="0" y="0"/>
          <a:chExt cx="0" cy="0"/>
        </a:xfrm>
      </p:grpSpPr>
      <p:sp>
        <p:nvSpPr>
          <p:cNvPr id="114" name="Google Shape;114;p1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16"/>
          <p:cNvSpPr/>
          <p:nvPr>
            <p:ph idx="2" type="pic"/>
          </p:nvPr>
        </p:nvSpPr>
        <p:spPr>
          <a:xfrm>
            <a:off x="5183188" y="987425"/>
            <a:ext cx="6172200" cy="4873500"/>
          </a:xfrm>
          <a:prstGeom prst="rect">
            <a:avLst/>
          </a:prstGeom>
          <a:noFill/>
          <a:ln>
            <a:noFill/>
          </a:ln>
        </p:spPr>
      </p:sp>
      <p:sp>
        <p:nvSpPr>
          <p:cNvPr id="116" name="Google Shape;116;p16"/>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7" name="Google Shape;117;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0" name="Shape 120"/>
        <p:cNvGrpSpPr/>
        <p:nvPr/>
      </p:nvGrpSpPr>
      <p:grpSpPr>
        <a:xfrm>
          <a:off x="0" y="0"/>
          <a:ext cx="0" cy="0"/>
          <a:chOff x="0" y="0"/>
          <a:chExt cx="0" cy="0"/>
        </a:xfrm>
      </p:grpSpPr>
      <p:sp>
        <p:nvSpPr>
          <p:cNvPr id="121" name="Google Shape;121;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17"/>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3" name="Google Shape;123;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6" name="Shape 126"/>
        <p:cNvGrpSpPr/>
        <p:nvPr/>
      </p:nvGrpSpPr>
      <p:grpSpPr>
        <a:xfrm>
          <a:off x="0" y="0"/>
          <a:ext cx="0" cy="0"/>
          <a:chOff x="0" y="0"/>
          <a:chExt cx="0" cy="0"/>
        </a:xfrm>
      </p:grpSpPr>
      <p:sp>
        <p:nvSpPr>
          <p:cNvPr id="127" name="Google Shape;127;p1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p1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9" name="Google Shape;129;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 type="body"/>
          </p:nvPr>
        </p:nvSpPr>
        <p:spPr>
          <a:xfrm>
            <a:off x="838200" y="1825625"/>
            <a:ext cx="10515600" cy="4351338"/>
          </a:xfrm>
          <a:prstGeom prst="rect">
            <a:avLst/>
          </a:prstGeom>
          <a:solidFill>
            <a:schemeClr val="lt1"/>
          </a:solid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 type="body"/>
          </p:nvPr>
        </p:nvSpPr>
        <p:spPr>
          <a:xfrm>
            <a:off x="838200" y="1825625"/>
            <a:ext cx="5181600" cy="4351338"/>
          </a:xfrm>
          <a:prstGeom prst="rect">
            <a:avLst/>
          </a:prstGeom>
          <a:solidFill>
            <a:schemeClr val="lt1"/>
          </a:solid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2" type="body"/>
          </p:nvPr>
        </p:nvSpPr>
        <p:spPr>
          <a:xfrm>
            <a:off x="6172200" y="1825625"/>
            <a:ext cx="5181600" cy="4351338"/>
          </a:xfrm>
          <a:prstGeom prst="rect">
            <a:avLst/>
          </a:prstGeom>
          <a:solidFill>
            <a:schemeClr val="lt1"/>
          </a:solid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7" name="Google Shape;47;p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 name="Google Shape;4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 name="Shape 51"/>
        <p:cNvGrpSpPr/>
        <p:nvPr/>
      </p:nvGrpSpPr>
      <p:grpSpPr>
        <a:xfrm>
          <a:off x="0" y="0"/>
          <a:ext cx="0" cy="0"/>
          <a:chOff x="0" y="0"/>
          <a:chExt cx="0" cy="0"/>
        </a:xfrm>
      </p:grpSpPr>
      <p:sp>
        <p:nvSpPr>
          <p:cNvPr id="52" name="Google Shape;52;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p:nvPr>
            <p:ph idx="2" type="pic"/>
          </p:nvPr>
        </p:nvSpPr>
        <p:spPr>
          <a:xfrm>
            <a:off x="5183188" y="987425"/>
            <a:ext cx="6172200" cy="4873625"/>
          </a:xfrm>
          <a:prstGeom prst="rect">
            <a:avLst/>
          </a:prstGeom>
          <a:noFill/>
          <a:ln>
            <a:noFill/>
          </a:ln>
        </p:spPr>
      </p:sp>
      <p:sp>
        <p:nvSpPr>
          <p:cNvPr id="54" name="Google Shape;54;p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8" name="Shape 58"/>
        <p:cNvGrpSpPr/>
        <p:nvPr/>
      </p:nvGrpSpPr>
      <p:grpSpPr>
        <a:xfrm>
          <a:off x="0" y="0"/>
          <a:ext cx="0" cy="0"/>
          <a:chOff x="0" y="0"/>
          <a:chExt cx="0" cy="0"/>
        </a:xfrm>
      </p:grpSpPr>
      <p:sp>
        <p:nvSpPr>
          <p:cNvPr id="59" name="Google Shape;5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4" name="Shape 64"/>
        <p:cNvGrpSpPr/>
        <p:nvPr/>
      </p:nvGrpSpPr>
      <p:grpSpPr>
        <a:xfrm>
          <a:off x="0" y="0"/>
          <a:ext cx="0" cy="0"/>
          <a:chOff x="0" y="0"/>
          <a:chExt cx="0" cy="0"/>
        </a:xfrm>
      </p:grpSpPr>
      <p:sp>
        <p:nvSpPr>
          <p:cNvPr id="65" name="Google Shape;65;p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11"/>
          <p:cNvSpPr txBox="1"/>
          <p:nvPr>
            <p:ph type="ctrTitle"/>
          </p:nvPr>
        </p:nvSpPr>
        <p:spPr>
          <a:xfrm>
            <a:off x="1524000" y="1122363"/>
            <a:ext cx="9144000" cy="2387700"/>
          </a:xfrm>
          <a:prstGeom prst="rect">
            <a:avLst/>
          </a:prstGeom>
          <a:solidFill>
            <a:schemeClr val="lt1"/>
          </a:solid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p11"/>
          <p:cNvSpPr txBox="1"/>
          <p:nvPr>
            <p:ph idx="1" type="subTitle"/>
          </p:nvPr>
        </p:nvSpPr>
        <p:spPr>
          <a:xfrm>
            <a:off x="1524000" y="3602038"/>
            <a:ext cx="9144000" cy="1655700"/>
          </a:xfrm>
          <a:prstGeom prst="rect">
            <a:avLst/>
          </a:prstGeom>
          <a:solidFill>
            <a:schemeClr val="lt1"/>
          </a:solid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1" name="Google Shape;81;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png"/><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theme" Target="../theme/theme2.xml"/><Relationship Id="rId10" Type="http://schemas.openxmlformats.org/officeDocument/2006/relationships/slideLayout" Target="../slideLayouts/slideLayout16.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mt="3000"/>
          </a:blip>
          <a:srcRect b="3566" l="0" r="0" t="4806"/>
          <a:stretch/>
        </p:blipFill>
        <p:spPr>
          <a:xfrm>
            <a:off x="164892" y="0"/>
            <a:ext cx="1187221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pic>
        <p:nvPicPr>
          <p:cNvPr id="71" name="Google Shape;71;p10"/>
          <p:cNvPicPr preferRelativeResize="0"/>
          <p:nvPr/>
        </p:nvPicPr>
        <p:blipFill>
          <a:blip r:embed="rId1">
            <a:alphaModFix amt="63000"/>
          </a:blip>
          <a:stretch>
            <a:fillRect/>
          </a:stretch>
        </p:blipFill>
        <p:spPr>
          <a:xfrm>
            <a:off x="0" y="0"/>
            <a:ext cx="12192000" cy="6858000"/>
          </a:xfrm>
          <a:prstGeom prst="rect">
            <a:avLst/>
          </a:prstGeom>
          <a:noFill/>
          <a:ln>
            <a:noFill/>
          </a:ln>
        </p:spPr>
      </p:pic>
      <p:sp>
        <p:nvSpPr>
          <p:cNvPr id="72" name="Google Shape;72;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77" name="Google Shape;77;p10"/>
          <p:cNvPicPr preferRelativeResize="0"/>
          <p:nvPr/>
        </p:nvPicPr>
        <p:blipFill rotWithShape="1">
          <a:blip r:embed="rId2">
            <a:alphaModFix/>
          </a:blip>
          <a:srcRect b="0" l="0" r="0" t="0"/>
          <a:stretch/>
        </p:blipFill>
        <p:spPr>
          <a:xfrm>
            <a:off x="11376300" y="6197200"/>
            <a:ext cx="813200" cy="813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s://support.apple.com/en-us/HT204791" TargetMode="External"/><Relationship Id="rId4" Type="http://schemas.openxmlformats.org/officeDocument/2006/relationships/hyperlink" Target="https://help.fitbit.com/articles/en_US/Help_article/2323.htm" TargetMode="External"/><Relationship Id="rId10" Type="http://schemas.openxmlformats.org/officeDocument/2006/relationships/hyperlink" Target="https://support.skype.com/en/faq/FA34811/how-do-i-manage-notifications-in-skype-on-desktop" TargetMode="External"/><Relationship Id="rId9" Type="http://schemas.openxmlformats.org/officeDocument/2006/relationships/hyperlink" Target="https://support.google.com/googlenews/answer/9005590?hl=en&amp;co=GENIE.Platform%3DAndroid#:~:text=Change%20your%20notifications&amp;text=Tap%20News%20settings%20.,notifications%2C%20turn%20off%20Get%20notifications" TargetMode="External"/><Relationship Id="rId5" Type="http://schemas.openxmlformats.org/officeDocument/2006/relationships/hyperlink" Target="https://www.businessinsider.com/how-to-turn-off-all-notifications-across-devices" TargetMode="External"/><Relationship Id="rId6" Type="http://schemas.openxmlformats.org/officeDocument/2006/relationships/hyperlink" Target="https://support.voxer.com/hc/en-us/articles/204332223-Disable-Enable-Notifications-per-Chat" TargetMode="External"/><Relationship Id="rId7" Type="http://schemas.openxmlformats.org/officeDocument/2006/relationships/hyperlink" Target="https://support.marcopolo.me/article/69-notification-settings" TargetMode="External"/><Relationship Id="rId8" Type="http://schemas.openxmlformats.org/officeDocument/2006/relationships/hyperlink" Target="https://help.viber.com/en/article/personalize-your-viber-settings-iphon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https://www.swipetips.com/how-to-turn-off-groupme-notifications-on-iphone-or-android/" TargetMode="External"/><Relationship Id="rId4" Type="http://schemas.openxmlformats.org/officeDocument/2006/relationships/hyperlink" Target="https://slack.com/help/articles/201355156-Configure-your-Slack-notifications" TargetMode="External"/><Relationship Id="rId11" Type="http://schemas.openxmlformats.org/officeDocument/2006/relationships/hyperlink" Target="https://www.howtogeek.com/675283/how-to-turn-off-or-customize-xbox-one-notifications/" TargetMode="External"/><Relationship Id="rId10" Type="http://schemas.openxmlformats.org/officeDocument/2006/relationships/hyperlink" Target="https://en-americas-support.nintendo.com/app/answers/detail/a_id/22345/~/how-to-change-notification-settings" TargetMode="External"/><Relationship Id="rId12" Type="http://schemas.openxmlformats.org/officeDocument/2006/relationships/hyperlink" Target="https://en-americas-support.nintendo.com/app/answers/detail/a_id/22345/~/how-to-change-notification-settings" TargetMode="External"/><Relationship Id="rId9" Type="http://schemas.openxmlformats.org/officeDocument/2006/relationships/hyperlink" Target="https://www.wired.com/story/turn-off-notifications-smartphone/" TargetMode="External"/><Relationship Id="rId5" Type="http://schemas.openxmlformats.org/officeDocument/2006/relationships/hyperlink" Target="https://help.instagram.com/105448789880240" TargetMode="External"/><Relationship Id="rId6" Type="http://schemas.openxmlformats.org/officeDocument/2006/relationships/hyperlink" Target="https://support.snapchat.com/article/android-notifications" TargetMode="External"/><Relationship Id="rId7" Type="http://schemas.openxmlformats.org/officeDocument/2006/relationships/hyperlink" Target="https://clubhouseapp.zendesk.com/hc/en-us/articles/360062778193-When-do-I-get-notified-about-people-" TargetMode="External"/><Relationship Id="rId8" Type="http://schemas.openxmlformats.org/officeDocument/2006/relationships/hyperlink" Target="https://clubhouseapp.zendesk.com/hc/en-us/articles/1500002511422-Can-I-adjust-my-notification-setting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www.facebook.com/dyi" TargetMode="External"/><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www.imore.com/how-to-revoke-facebook-app-permissions" TargetMode="External"/><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www.theverge.com/2020/2/11/21126427/google-chrome-privacy-tools-private-network-browser-settings" TargetMode="External"/><Relationship Id="rId11" Type="http://schemas.openxmlformats.org/officeDocument/2006/relationships/hyperlink" Target="https://the-digital-reader.com/2020/02/12/six-default-amazon-security-settings-you-can-change-for-more-privacy/" TargetMode="External"/><Relationship Id="rId10" Type="http://schemas.openxmlformats.org/officeDocument/2006/relationships/hyperlink" Target="https://www.theverge.com/2019/4/19/18484802/youtube-privacy-protect-how-to-video-preferences-web-ad-personalization" TargetMode="External"/><Relationship Id="rId12" Type="http://schemas.openxmlformats.org/officeDocument/2006/relationships/hyperlink" Target="https://www.washingtonpost.com/news/the-switch/wp/2018/06/01/hands-off-my-data-15-default-privacy-settings-you-should-change-right-now/" TargetMode="External"/><Relationship Id="rId9" Type="http://schemas.openxmlformats.org/officeDocument/2006/relationships/hyperlink" Target="https://www.wired.com/story/google-tracks-you-privacy/" TargetMode="External"/><Relationship Id="rId5" Type="http://schemas.openxmlformats.org/officeDocument/2006/relationships/hyperlink" Target="https://www.theverge.com/2020/2/27/21154221/instagram-privacy-how-to-stories-posts-settings-tags-ads-blocking" TargetMode="External"/><Relationship Id="rId6" Type="http://schemas.openxmlformats.org/officeDocument/2006/relationships/hyperlink" Target="https://www.consumerreports.org/privacy/facebook-privacy-settings-a1775535782/" TargetMode="External"/><Relationship Id="rId7" Type="http://schemas.openxmlformats.org/officeDocument/2006/relationships/hyperlink" Target="https://www.lifewire.com/snapchat-privacy-tips-4117444" TargetMode="External"/><Relationship Id="rId8" Type="http://schemas.openxmlformats.org/officeDocument/2006/relationships/hyperlink" Target="https://www.fastcompany.com/90388813/the-ultimate-guide-to-whatsapps-powerful-privacy-opti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https://support.google.com/pixelphone/answer/6111294?hl=en" TargetMode="External"/><Relationship Id="rId4" Type="http://schemas.openxmlformats.org/officeDocument/2006/relationships/hyperlink" Target="https://www.facebook.com/help/390022341057202/" TargetMode="External"/><Relationship Id="rId5" Type="http://schemas.openxmlformats.org/officeDocument/2006/relationships/hyperlink" Target="https://faq.whatsapp.com/android/chats/how-to-manage-your-notifications" TargetMode="External"/><Relationship Id="rId6" Type="http://schemas.openxmlformats.org/officeDocument/2006/relationships/hyperlink" Target="https://www.linkedin.com/help/linkedin/answer/76636/managing-your-linkedin-notification-updates?lang=en" TargetMode="External"/><Relationship Id="rId7" Type="http://schemas.openxmlformats.org/officeDocument/2006/relationships/hyperlink" Target="https://support.microsoft.com/en-us/windows/change-notification-and-action-settings-in-windows-10-8942c744-6198-fe56-4639-34320cf9444e" TargetMode="External"/><Relationship Id="rId8" Type="http://schemas.openxmlformats.org/officeDocument/2006/relationships/hyperlink" Target="https://slack.com/help/articles/201355156-Configure-your-Slack-notificatio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9"/>
          <p:cNvPicPr preferRelativeResize="0"/>
          <p:nvPr/>
        </p:nvPicPr>
        <p:blipFill rotWithShape="1">
          <a:blip r:embed="rId3">
            <a:alphaModFix/>
          </a:blip>
          <a:srcRect b="9188" l="11948" r="15723" t="15002"/>
          <a:stretch/>
        </p:blipFill>
        <p:spPr>
          <a:xfrm>
            <a:off x="10735741" y="232959"/>
            <a:ext cx="1178674" cy="1039090"/>
          </a:xfrm>
          <a:prstGeom prst="rect">
            <a:avLst/>
          </a:prstGeom>
          <a:noFill/>
          <a:ln>
            <a:noFill/>
          </a:ln>
        </p:spPr>
      </p:pic>
      <p:sp>
        <p:nvSpPr>
          <p:cNvPr id="138" name="Google Shape;138;p19"/>
          <p:cNvSpPr txBox="1"/>
          <p:nvPr>
            <p:ph type="title"/>
          </p:nvPr>
        </p:nvSpPr>
        <p:spPr>
          <a:xfrm>
            <a:off x="1202650" y="232950"/>
            <a:ext cx="9177300" cy="10701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solidFill>
                  <a:srgbClr val="1C4587"/>
                </a:solidFill>
              </a:rPr>
              <a:t>Increase privacy in your tech settings:</a:t>
            </a:r>
            <a:endParaRPr b="1">
              <a:solidFill>
                <a:srgbClr val="1C4587"/>
              </a:solidFill>
            </a:endParaRPr>
          </a:p>
          <a:p>
            <a:pPr indent="0" lvl="0" marL="0" rtl="0" algn="ctr">
              <a:lnSpc>
                <a:spcPct val="90000"/>
              </a:lnSpc>
              <a:spcBef>
                <a:spcPts val="0"/>
              </a:spcBef>
              <a:spcAft>
                <a:spcPts val="0"/>
              </a:spcAft>
              <a:buClr>
                <a:schemeClr val="dk1"/>
              </a:buClr>
              <a:buSzPct val="100000"/>
              <a:buFont typeface="Calibri"/>
              <a:buNone/>
            </a:pPr>
            <a:r>
              <a:rPr lang="en-US">
                <a:solidFill>
                  <a:srgbClr val="1C4587"/>
                </a:solidFill>
              </a:rPr>
              <a:t>Basic ideas around the "privacy paradox"</a:t>
            </a:r>
            <a:endParaRPr>
              <a:solidFill>
                <a:srgbClr val="1C4587"/>
              </a:solidFill>
            </a:endParaRPr>
          </a:p>
        </p:txBody>
      </p:sp>
      <p:sp>
        <p:nvSpPr>
          <p:cNvPr id="139" name="Google Shape;139;p19"/>
          <p:cNvSpPr txBox="1"/>
          <p:nvPr/>
        </p:nvSpPr>
        <p:spPr>
          <a:xfrm>
            <a:off x="4749800" y="1457988"/>
            <a:ext cx="6261000" cy="5064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The price we pay for ease of use (frictionless digital flow) is less privacy</a:t>
            </a:r>
            <a:r>
              <a:rPr i="1" lang="en-US" sz="2800">
                <a:solidFill>
                  <a:schemeClr val="dk1"/>
                </a:solidFill>
                <a:latin typeface="Calibri"/>
                <a:ea typeface="Calibri"/>
                <a:cs typeface="Calibri"/>
                <a:sym typeface="Calibri"/>
              </a:rPr>
              <a:t> (and more distraction)</a:t>
            </a:r>
            <a:endParaRPr i="1" sz="28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There is a tension here, but if you build in more log-offs, more two-step verifications, etc. you build in more friction to honor time and protect your privacy</a:t>
            </a:r>
            <a:endParaRPr/>
          </a:p>
          <a:p>
            <a:pPr indent="-285750" lvl="0" marL="285750" marR="0" rtl="0" algn="l">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Less privacy means more targeted advertising (e.g., Facebook Pixel)</a:t>
            </a:r>
            <a:endParaRPr/>
          </a:p>
          <a:p>
            <a:pPr indent="-285750" lvl="0" marL="285750" marR="0" rtl="0" algn="l">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Be smart about smart tech</a:t>
            </a:r>
            <a:endParaRPr sz="2800">
              <a:solidFill>
                <a:schemeClr val="dk1"/>
              </a:solidFill>
              <a:latin typeface="Calibri"/>
              <a:ea typeface="Calibri"/>
              <a:cs typeface="Calibri"/>
              <a:sym typeface="Calibri"/>
            </a:endParaRPr>
          </a:p>
        </p:txBody>
      </p:sp>
      <p:pic>
        <p:nvPicPr>
          <p:cNvPr id="140" name="Google Shape;140;p19"/>
          <p:cNvPicPr preferRelativeResize="0"/>
          <p:nvPr/>
        </p:nvPicPr>
        <p:blipFill rotWithShape="1">
          <a:blip r:embed="rId4">
            <a:alphaModFix/>
          </a:blip>
          <a:srcRect b="0" l="0" r="0" t="0"/>
          <a:stretch/>
        </p:blipFill>
        <p:spPr>
          <a:xfrm>
            <a:off x="635000" y="1894610"/>
            <a:ext cx="3721100" cy="246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nvSpPr>
        <p:spPr>
          <a:xfrm>
            <a:off x="188685" y="60329"/>
            <a:ext cx="11829000" cy="10137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Calibri"/>
              <a:buNone/>
            </a:pPr>
            <a:r>
              <a:rPr b="1" i="0" lang="en-US" sz="4000" u="none" cap="none" strike="noStrike">
                <a:solidFill>
                  <a:srgbClr val="1C4587"/>
                </a:solidFill>
                <a:latin typeface="Calibri"/>
                <a:ea typeface="Calibri"/>
                <a:cs typeface="Calibri"/>
                <a:sym typeface="Calibri"/>
              </a:rPr>
              <a:t>Tip: Say no to Default</a:t>
            </a:r>
            <a:r>
              <a:rPr b="1" lang="en-US" sz="4000">
                <a:solidFill>
                  <a:srgbClr val="1C4587"/>
                </a:solidFill>
                <a:latin typeface="Calibri"/>
                <a:ea typeface="Calibri"/>
                <a:cs typeface="Calibri"/>
                <a:sym typeface="Calibri"/>
              </a:rPr>
              <a:t>s! Help to Reduce</a:t>
            </a:r>
            <a:r>
              <a:rPr b="1" i="0" lang="en-US" sz="4000" u="none" cap="none" strike="noStrike">
                <a:solidFill>
                  <a:srgbClr val="1C4587"/>
                </a:solidFill>
                <a:latin typeface="Calibri"/>
                <a:ea typeface="Calibri"/>
                <a:cs typeface="Calibri"/>
                <a:sym typeface="Calibri"/>
              </a:rPr>
              <a:t> Notifications</a:t>
            </a:r>
            <a:endParaRPr b="1" i="0" sz="4000" u="none" cap="none" strike="noStrike">
              <a:solidFill>
                <a:srgbClr val="1C4587"/>
              </a:solidFill>
              <a:latin typeface="Calibri"/>
              <a:ea typeface="Calibri"/>
              <a:cs typeface="Calibri"/>
              <a:sym typeface="Calibri"/>
            </a:endParaRPr>
          </a:p>
        </p:txBody>
      </p:sp>
      <p:sp>
        <p:nvSpPr>
          <p:cNvPr id="218" name="Google Shape;218;p28"/>
          <p:cNvSpPr txBox="1"/>
          <p:nvPr/>
        </p:nvSpPr>
        <p:spPr>
          <a:xfrm>
            <a:off x="329300" y="992225"/>
            <a:ext cx="11862600" cy="55875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00000"/>
              </a:lnSpc>
              <a:spcBef>
                <a:spcPts val="0"/>
              </a:spcBef>
              <a:spcAft>
                <a:spcPts val="0"/>
              </a:spcAft>
              <a:buClr>
                <a:schemeClr val="dk1"/>
              </a:buClr>
              <a:buSzPts val="1700"/>
              <a:buFont typeface="Arial"/>
              <a:buChar char="•"/>
            </a:pPr>
            <a:r>
              <a:rPr b="1" i="0" lang="en-US" sz="1700" u="none" cap="none" strike="noStrike">
                <a:solidFill>
                  <a:schemeClr val="dk1"/>
                </a:solidFill>
                <a:latin typeface="Calibri"/>
                <a:ea typeface="Calibri"/>
                <a:cs typeface="Calibri"/>
                <a:sym typeface="Calibri"/>
              </a:rPr>
              <a:t>Say no to defaults! Change notifications</a:t>
            </a:r>
            <a:endParaRPr b="0" i="0" sz="1700" u="none" cap="none" strike="noStrike">
              <a:solidFill>
                <a:srgbClr val="000000"/>
              </a:solidFill>
              <a:latin typeface="Arial"/>
              <a:ea typeface="Arial"/>
              <a:cs typeface="Arial"/>
              <a:sym typeface="Arial"/>
            </a:endParaRPr>
          </a:p>
          <a:p>
            <a:pPr indent="-279400" lvl="1" marL="742950" marR="0" rtl="0" algn="l">
              <a:lnSpc>
                <a:spcPct val="10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On Microsoft Outlook: https://support.microsoft.com/en-us/office/turn-new-message-alert-pop-up-on-or-off-9940c70e-b306-442e-a856-d94b20318481</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On Facebook Messenger: https://www.facebook.com/help/messenger-app/330627630326605</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Manage Announce notifications with Siri on Airpods or Beats: https://support.apple.com/en-us/HT210406</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On Amazon Alexa/Echo: https://www.amazon.com/gp/help/customer/display.html?nodeId=GW65E37ZG4L9BW3P</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On Apple Watch: </a:t>
            </a:r>
            <a:r>
              <a:rPr lang="en-US" sz="1700" u="sng">
                <a:solidFill>
                  <a:schemeClr val="hlink"/>
                </a:solidFill>
                <a:latin typeface="Calibri"/>
                <a:ea typeface="Calibri"/>
                <a:cs typeface="Calibri"/>
                <a:sym typeface="Calibri"/>
                <a:hlinkClick r:id="rId3"/>
              </a:rPr>
              <a:t>https://support.apple.com/en-us/HT204791</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FitBit: </a:t>
            </a:r>
            <a:r>
              <a:rPr lang="en-US" sz="1700" u="sng">
                <a:solidFill>
                  <a:schemeClr val="hlink"/>
                </a:solidFill>
                <a:latin typeface="Calibri"/>
                <a:ea typeface="Calibri"/>
                <a:cs typeface="Calibri"/>
                <a:sym typeface="Calibri"/>
                <a:hlinkClick r:id="rId4"/>
              </a:rPr>
              <a:t>https://help.fitbit.com/articles/en_US/Help_article/2323.htm</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Across various devices (a curated instruction list): </a:t>
            </a:r>
            <a:r>
              <a:rPr lang="en-US" sz="1700" u="sng">
                <a:solidFill>
                  <a:schemeClr val="hlink"/>
                </a:solidFill>
                <a:latin typeface="Calibri"/>
                <a:ea typeface="Calibri"/>
                <a:cs typeface="Calibri"/>
                <a:sym typeface="Calibri"/>
                <a:hlinkClick r:id="rId5"/>
              </a:rPr>
              <a:t>https://www.businessinsider.com/how-to-turn-off-all-notifications-across-devices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Voxer: </a:t>
            </a:r>
            <a:r>
              <a:rPr lang="en-US" sz="1700" u="sng">
                <a:solidFill>
                  <a:schemeClr val="hlink"/>
                </a:solidFill>
                <a:latin typeface="Calibri"/>
                <a:ea typeface="Calibri"/>
                <a:cs typeface="Calibri"/>
                <a:sym typeface="Calibri"/>
                <a:hlinkClick r:id="rId6"/>
              </a:rPr>
              <a:t>https://support.voxer.com/hc/en-us/articles/204332223-Disable-Enable-Notifications-per-Chat</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Marco Polo: </a:t>
            </a:r>
            <a:r>
              <a:rPr lang="en-US" sz="1700" u="sng">
                <a:solidFill>
                  <a:schemeClr val="hlink"/>
                </a:solidFill>
                <a:latin typeface="Calibri"/>
                <a:ea typeface="Calibri"/>
                <a:cs typeface="Calibri"/>
                <a:sym typeface="Calibri"/>
                <a:hlinkClick r:id="rId7"/>
              </a:rPr>
              <a:t>https://support.marcopolo.me/article/69-notification-settings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Viber: </a:t>
            </a:r>
            <a:endParaRPr sz="1700">
              <a:solidFill>
                <a:schemeClr val="dk1"/>
              </a:solidFill>
              <a:latin typeface="Calibri"/>
              <a:ea typeface="Calibri"/>
              <a:cs typeface="Calibri"/>
              <a:sym typeface="Calibri"/>
            </a:endParaRPr>
          </a:p>
          <a:p>
            <a:pPr indent="-336550" lvl="2" marL="137160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iPhone: </a:t>
            </a:r>
            <a:r>
              <a:rPr lang="en-US" sz="1700" u="sng">
                <a:solidFill>
                  <a:schemeClr val="hlink"/>
                </a:solidFill>
                <a:latin typeface="Calibri"/>
                <a:ea typeface="Calibri"/>
                <a:cs typeface="Calibri"/>
                <a:sym typeface="Calibri"/>
                <a:hlinkClick r:id="rId8"/>
              </a:rPr>
              <a:t>https://help.viber.com/en/article/personalize-your-viber-settings-iphone</a:t>
            </a:r>
            <a:endParaRPr sz="1700">
              <a:solidFill>
                <a:schemeClr val="dk1"/>
              </a:solidFill>
              <a:latin typeface="Calibri"/>
              <a:ea typeface="Calibri"/>
              <a:cs typeface="Calibri"/>
              <a:sym typeface="Calibri"/>
            </a:endParaRPr>
          </a:p>
          <a:p>
            <a:pPr indent="-336550" lvl="2" marL="137160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Android: https://help.viber.com/en/article/personalize-your-viber-settings-android-phones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Google News: </a:t>
            </a:r>
            <a:r>
              <a:rPr lang="en-US" sz="1700" u="sng">
                <a:solidFill>
                  <a:schemeClr val="hlink"/>
                </a:solidFill>
                <a:latin typeface="Calibri"/>
                <a:ea typeface="Calibri"/>
                <a:cs typeface="Calibri"/>
                <a:sym typeface="Calibri"/>
                <a:hlinkClick r:id="rId9"/>
              </a:rPr>
              <a:t>https://support.google.com/googlenews/answer/9005590?hl=en&amp;co=GENIE.Platform%3DAndroid</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Apple News: https://support.apple.com/en-us/HT211230</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Skype</a:t>
            </a:r>
            <a:endParaRPr sz="1700">
              <a:solidFill>
                <a:schemeClr val="dk1"/>
              </a:solidFill>
              <a:latin typeface="Calibri"/>
              <a:ea typeface="Calibri"/>
              <a:cs typeface="Calibri"/>
              <a:sym typeface="Calibri"/>
            </a:endParaRPr>
          </a:p>
          <a:p>
            <a:pPr indent="-336550" lvl="2" marL="137160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For desktop:  </a:t>
            </a:r>
            <a:r>
              <a:rPr lang="en-US" sz="1700" u="sng">
                <a:solidFill>
                  <a:schemeClr val="hlink"/>
                </a:solidFill>
                <a:latin typeface="Calibri"/>
                <a:ea typeface="Calibri"/>
                <a:cs typeface="Calibri"/>
                <a:sym typeface="Calibri"/>
                <a:hlinkClick r:id="rId10"/>
              </a:rPr>
              <a:t>https://support.skype.com/en/faq/FA34811/how-do-i-manage-notifications-in-skype-on-desktop</a:t>
            </a:r>
            <a:endParaRPr sz="1700">
              <a:solidFill>
                <a:schemeClr val="dk1"/>
              </a:solidFill>
              <a:latin typeface="Calibri"/>
              <a:ea typeface="Calibri"/>
              <a:cs typeface="Calibri"/>
              <a:sym typeface="Calibri"/>
            </a:endParaRPr>
          </a:p>
          <a:p>
            <a:pPr indent="-336550" lvl="2" marL="137160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For mobile: https://support.skype.com/en/faq/fa34746/how-do-i-manage-notifications-in-skype-on-mobile-or-tablet</a:t>
            </a:r>
            <a:endParaRPr sz="17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nvSpPr>
        <p:spPr>
          <a:xfrm>
            <a:off x="188685" y="60329"/>
            <a:ext cx="11829000" cy="10137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Calibri"/>
              <a:buNone/>
            </a:pPr>
            <a:r>
              <a:rPr b="1" i="0" lang="en-US" sz="4000" u="none" cap="none" strike="noStrike">
                <a:solidFill>
                  <a:srgbClr val="1C4587"/>
                </a:solidFill>
                <a:latin typeface="Calibri"/>
                <a:ea typeface="Calibri"/>
                <a:cs typeface="Calibri"/>
                <a:sym typeface="Calibri"/>
              </a:rPr>
              <a:t>Tip: Say no to Default</a:t>
            </a:r>
            <a:r>
              <a:rPr b="1" lang="en-US" sz="4000">
                <a:solidFill>
                  <a:srgbClr val="1C4587"/>
                </a:solidFill>
                <a:latin typeface="Calibri"/>
                <a:ea typeface="Calibri"/>
                <a:cs typeface="Calibri"/>
                <a:sym typeface="Calibri"/>
              </a:rPr>
              <a:t>s! Help to Reduce</a:t>
            </a:r>
            <a:r>
              <a:rPr b="1" i="0" lang="en-US" sz="4000" u="none" cap="none" strike="noStrike">
                <a:solidFill>
                  <a:srgbClr val="1C4587"/>
                </a:solidFill>
                <a:latin typeface="Calibri"/>
                <a:ea typeface="Calibri"/>
                <a:cs typeface="Calibri"/>
                <a:sym typeface="Calibri"/>
              </a:rPr>
              <a:t> Notifications</a:t>
            </a:r>
            <a:endParaRPr b="1" i="0" sz="4000" u="none" cap="none" strike="noStrike">
              <a:solidFill>
                <a:srgbClr val="1C4587"/>
              </a:solidFill>
              <a:latin typeface="Calibri"/>
              <a:ea typeface="Calibri"/>
              <a:cs typeface="Calibri"/>
              <a:sym typeface="Calibri"/>
            </a:endParaRPr>
          </a:p>
        </p:txBody>
      </p:sp>
      <p:sp>
        <p:nvSpPr>
          <p:cNvPr id="225" name="Google Shape;225;p29"/>
          <p:cNvSpPr txBox="1"/>
          <p:nvPr/>
        </p:nvSpPr>
        <p:spPr>
          <a:xfrm>
            <a:off x="188675" y="992225"/>
            <a:ext cx="12003300" cy="61107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00000"/>
              </a:lnSpc>
              <a:spcBef>
                <a:spcPts val="0"/>
              </a:spcBef>
              <a:spcAft>
                <a:spcPts val="0"/>
              </a:spcAft>
              <a:buClr>
                <a:schemeClr val="dk1"/>
              </a:buClr>
              <a:buSzPts val="1700"/>
              <a:buFont typeface="Arial"/>
              <a:buChar char="•"/>
            </a:pPr>
            <a:r>
              <a:rPr b="1" i="0" lang="en-US" sz="1700" u="none" cap="none" strike="noStrike">
                <a:solidFill>
                  <a:schemeClr val="dk1"/>
                </a:solidFill>
                <a:latin typeface="Calibri"/>
                <a:ea typeface="Calibri"/>
                <a:cs typeface="Calibri"/>
                <a:sym typeface="Calibri"/>
              </a:rPr>
              <a:t>Say no to defaults! Change notifications</a:t>
            </a:r>
            <a:endParaRPr b="0" i="0" sz="1700" u="none" cap="none" strike="noStrike">
              <a:solidFill>
                <a:srgbClr val="000000"/>
              </a:solidFill>
              <a:latin typeface="Arial"/>
              <a:ea typeface="Arial"/>
              <a:cs typeface="Arial"/>
              <a:sym typeface="Arial"/>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GroupMe: </a:t>
            </a:r>
            <a:r>
              <a:rPr lang="en-US" sz="1700" u="sng">
                <a:solidFill>
                  <a:schemeClr val="hlink"/>
                </a:solidFill>
                <a:latin typeface="Calibri"/>
                <a:ea typeface="Calibri"/>
                <a:cs typeface="Calibri"/>
                <a:sym typeface="Calibri"/>
                <a:hlinkClick r:id="rId3"/>
              </a:rPr>
              <a:t>https://www.swipetips.com/how-to-turn-off-groupme-notifications-on-iphone-or-android/</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Slack: </a:t>
            </a:r>
            <a:r>
              <a:rPr lang="en-US" sz="1700" u="sng">
                <a:solidFill>
                  <a:schemeClr val="hlink"/>
                </a:solidFill>
                <a:latin typeface="Calibri"/>
                <a:ea typeface="Calibri"/>
                <a:cs typeface="Calibri"/>
                <a:sym typeface="Calibri"/>
                <a:hlinkClick r:id="rId4"/>
              </a:rPr>
              <a:t>https://slack.com/help/articles/201355156-Configure-your-Slack-notifications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Instagram: </a:t>
            </a:r>
            <a:r>
              <a:rPr lang="en-US" sz="1700" u="sng">
                <a:solidFill>
                  <a:schemeClr val="hlink"/>
                </a:solidFill>
                <a:latin typeface="Calibri"/>
                <a:ea typeface="Calibri"/>
                <a:cs typeface="Calibri"/>
                <a:sym typeface="Calibri"/>
                <a:hlinkClick r:id="rId5"/>
              </a:rPr>
              <a:t>https://help.instagram.com/105448789880240</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Twitter: https://help.twitter.com/en/managing-your-account/enabling-web-and-browser-notifications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SnapChat: </a:t>
            </a:r>
            <a:endParaRPr sz="1700">
              <a:solidFill>
                <a:schemeClr val="dk1"/>
              </a:solidFill>
              <a:latin typeface="Calibri"/>
              <a:ea typeface="Calibri"/>
              <a:cs typeface="Calibri"/>
              <a:sym typeface="Calibri"/>
            </a:endParaRPr>
          </a:p>
          <a:p>
            <a:pPr indent="-336550" lvl="2" marL="137160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Android: </a:t>
            </a:r>
            <a:r>
              <a:rPr lang="en-US" sz="1700" u="sng">
                <a:solidFill>
                  <a:schemeClr val="hlink"/>
                </a:solidFill>
                <a:latin typeface="Calibri"/>
                <a:ea typeface="Calibri"/>
                <a:cs typeface="Calibri"/>
                <a:sym typeface="Calibri"/>
                <a:hlinkClick r:id="rId6"/>
              </a:rPr>
              <a:t>https://support.snapchat.com/article/android-notifications</a:t>
            </a:r>
            <a:endParaRPr sz="1700">
              <a:solidFill>
                <a:schemeClr val="dk1"/>
              </a:solidFill>
              <a:latin typeface="Calibri"/>
              <a:ea typeface="Calibri"/>
              <a:cs typeface="Calibri"/>
              <a:sym typeface="Calibri"/>
            </a:endParaRPr>
          </a:p>
          <a:p>
            <a:pPr indent="-336550" lvl="2" marL="137160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Apple: https://support.snapchat.com/en-US/article/ios-notifications</a:t>
            </a:r>
            <a:endParaRPr sz="1700">
              <a:solidFill>
                <a:schemeClr val="dk1"/>
              </a:solidFill>
              <a:latin typeface="Calibri"/>
              <a:ea typeface="Calibri"/>
              <a:cs typeface="Calibri"/>
              <a:sym typeface="Calibri"/>
            </a:endParaRPr>
          </a:p>
          <a:p>
            <a:pPr indent="-336550" lvl="1" marL="91440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Clubhouse:</a:t>
            </a:r>
            <a:endParaRPr sz="1700">
              <a:solidFill>
                <a:schemeClr val="dk1"/>
              </a:solidFill>
              <a:latin typeface="Calibri"/>
              <a:ea typeface="Calibri"/>
              <a:cs typeface="Calibri"/>
              <a:sym typeface="Calibri"/>
            </a:endParaRPr>
          </a:p>
          <a:p>
            <a:pPr indent="-336550" lvl="2" marL="137160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About notifications: </a:t>
            </a:r>
            <a:r>
              <a:rPr lang="en-US" sz="1700" u="sng">
                <a:solidFill>
                  <a:schemeClr val="hlink"/>
                </a:solidFill>
                <a:latin typeface="Calibri"/>
                <a:ea typeface="Calibri"/>
                <a:cs typeface="Calibri"/>
                <a:sym typeface="Calibri"/>
                <a:hlinkClick r:id="rId7"/>
              </a:rPr>
              <a:t>https://clubhouseapp.zendesk.com/hc/en-us/articles/360062778193-When-do-I-get-notified-about-people-</a:t>
            </a:r>
            <a:endParaRPr sz="1700">
              <a:solidFill>
                <a:schemeClr val="dk1"/>
              </a:solidFill>
              <a:latin typeface="Calibri"/>
              <a:ea typeface="Calibri"/>
              <a:cs typeface="Calibri"/>
              <a:sym typeface="Calibri"/>
            </a:endParaRPr>
          </a:p>
          <a:p>
            <a:pPr indent="-336550" lvl="2" marL="137160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Changing notifications: </a:t>
            </a:r>
            <a:r>
              <a:rPr lang="en-US" sz="1700" u="sng">
                <a:solidFill>
                  <a:schemeClr val="hlink"/>
                </a:solidFill>
                <a:latin typeface="Calibri"/>
                <a:ea typeface="Calibri"/>
                <a:cs typeface="Calibri"/>
                <a:sym typeface="Calibri"/>
                <a:hlinkClick r:id="rId8"/>
              </a:rPr>
              <a:t>https://clubhouseapp.zendesk.com/hc/en-us/articles/1500002511422-Can-I-adjust-my-notification-settings-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For Facebook game notifications: https://www.facebook.com/help/476337625740088</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General Android notifications: https://www.talkandroid.com/guides/beginner/how-to-disable-annoying-android-notifications/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General phone notification help: </a:t>
            </a:r>
            <a:r>
              <a:rPr lang="en-US" sz="1700" u="sng">
                <a:solidFill>
                  <a:schemeClr val="hlink"/>
                </a:solidFill>
                <a:latin typeface="Calibri"/>
                <a:ea typeface="Calibri"/>
                <a:cs typeface="Calibri"/>
                <a:sym typeface="Calibri"/>
                <a:hlinkClick r:id="rId9"/>
              </a:rPr>
              <a:t>https://www.wired.com/story/turn-off-notifications-smartphone/</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Nintendo: </a:t>
            </a:r>
            <a:r>
              <a:rPr lang="en-US" sz="1700" u="sng">
                <a:solidFill>
                  <a:schemeClr val="hlink"/>
                </a:solidFill>
                <a:latin typeface="Calibri"/>
                <a:ea typeface="Calibri"/>
                <a:cs typeface="Calibri"/>
                <a:sym typeface="Calibri"/>
                <a:hlinkClick r:id="rId10"/>
              </a:rPr>
              <a:t>https://en-americas-support.nintendo.com/app/answers/detail/a_id/22345/~/how-to-change-notification-settings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XBox One: </a:t>
            </a:r>
            <a:r>
              <a:rPr lang="en-US" sz="1700" u="sng">
                <a:solidFill>
                  <a:schemeClr val="hlink"/>
                </a:solidFill>
                <a:latin typeface="Calibri"/>
                <a:ea typeface="Calibri"/>
                <a:cs typeface="Calibri"/>
                <a:sym typeface="Calibri"/>
                <a:hlinkClick r:id="rId11"/>
              </a:rPr>
              <a:t>https://www.howtogeek.com/675283/how-to-turn-off-or-customize-xbox-one-notifications/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Nintendo: </a:t>
            </a:r>
            <a:r>
              <a:rPr lang="en-US" sz="1700" u="sng">
                <a:solidFill>
                  <a:schemeClr val="hlink"/>
                </a:solidFill>
                <a:latin typeface="Calibri"/>
                <a:ea typeface="Calibri"/>
                <a:cs typeface="Calibri"/>
                <a:sym typeface="Calibri"/>
                <a:hlinkClick r:id="rId12"/>
              </a:rPr>
              <a:t>https://en-americas-support.nintendo.com/app/answers/detail/a_id/22345/~/how-to-change-notification-settings</a:t>
            </a:r>
            <a:endParaRPr sz="1700">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PS5: https://www.playstation.com/en-us/support/account/manage-notifications-ps5/</a:t>
            </a:r>
            <a:endParaRPr sz="17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7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0"/>
          <p:cNvPicPr preferRelativeResize="0"/>
          <p:nvPr/>
        </p:nvPicPr>
        <p:blipFill rotWithShape="1">
          <a:blip r:embed="rId3">
            <a:alphaModFix/>
          </a:blip>
          <a:srcRect b="9188" l="11948" r="15723" t="15002"/>
          <a:stretch/>
        </p:blipFill>
        <p:spPr>
          <a:xfrm>
            <a:off x="10735741" y="232959"/>
            <a:ext cx="1178674" cy="1039090"/>
          </a:xfrm>
          <a:prstGeom prst="rect">
            <a:avLst/>
          </a:prstGeom>
          <a:noFill/>
          <a:ln>
            <a:noFill/>
          </a:ln>
        </p:spPr>
      </p:pic>
      <p:sp>
        <p:nvSpPr>
          <p:cNvPr id="147" name="Google Shape;147;p20"/>
          <p:cNvSpPr txBox="1"/>
          <p:nvPr>
            <p:ph type="title"/>
          </p:nvPr>
        </p:nvSpPr>
        <p:spPr>
          <a:xfrm>
            <a:off x="409575" y="232950"/>
            <a:ext cx="10326300" cy="10701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solidFill>
                  <a:srgbClr val="1C4587"/>
                </a:solidFill>
              </a:rPr>
              <a:t>Increase child privacy in your own tech use:  </a:t>
            </a:r>
            <a:endParaRPr b="1">
              <a:solidFill>
                <a:srgbClr val="1C4587"/>
              </a:solidFill>
            </a:endParaRPr>
          </a:p>
          <a:p>
            <a:pPr indent="0" lvl="0" marL="0" rtl="0" algn="ctr">
              <a:lnSpc>
                <a:spcPct val="90000"/>
              </a:lnSpc>
              <a:spcBef>
                <a:spcPts val="0"/>
              </a:spcBef>
              <a:spcAft>
                <a:spcPts val="0"/>
              </a:spcAft>
              <a:buClr>
                <a:schemeClr val="dk1"/>
              </a:buClr>
              <a:buSzPct val="100000"/>
              <a:buFont typeface="Calibri"/>
              <a:buNone/>
            </a:pPr>
            <a:r>
              <a:rPr lang="en-US">
                <a:solidFill>
                  <a:srgbClr val="1C4587"/>
                </a:solidFill>
              </a:rPr>
              <a:t>What are you posting about minors online?</a:t>
            </a:r>
            <a:endParaRPr>
              <a:solidFill>
                <a:srgbClr val="1C4587"/>
              </a:solidFill>
            </a:endParaRPr>
          </a:p>
        </p:txBody>
      </p:sp>
      <p:sp>
        <p:nvSpPr>
          <p:cNvPr id="148" name="Google Shape;148;p20"/>
          <p:cNvSpPr txBox="1"/>
          <p:nvPr/>
        </p:nvSpPr>
        <p:spPr>
          <a:xfrm>
            <a:off x="4749800" y="1457988"/>
            <a:ext cx="6261000" cy="5495100"/>
          </a:xfrm>
          <a:prstGeom prst="rect">
            <a:avLst/>
          </a:prstGeom>
          <a:noFill/>
          <a:ln>
            <a:noFill/>
          </a:ln>
        </p:spPr>
        <p:txBody>
          <a:bodyPr anchorCtr="0" anchor="t" bIns="45700" lIns="91425" spcFirstLastPara="1" rIns="91425" wrap="square" tIns="45700">
            <a:spAutoFit/>
          </a:bodyPr>
          <a:lstStyle/>
          <a:p>
            <a:pPr indent="-317500" lvl="0" marL="285750" marR="0" rtl="0" algn="l">
              <a:spcBef>
                <a:spcPts val="600"/>
              </a:spcBef>
              <a:spcAft>
                <a:spcPts val="0"/>
              </a:spcAft>
              <a:buClr>
                <a:schemeClr val="dk1"/>
              </a:buClr>
              <a:buSzPts val="3300"/>
              <a:buFont typeface="Arial"/>
              <a:buChar char="•"/>
            </a:pPr>
            <a:r>
              <a:rPr lang="en-US" sz="3300">
                <a:solidFill>
                  <a:schemeClr val="dk1"/>
                </a:solidFill>
                <a:latin typeface="Calibri"/>
                <a:ea typeface="Calibri"/>
                <a:cs typeface="Calibri"/>
                <a:sym typeface="Calibri"/>
              </a:rPr>
              <a:t>"It can be hypocritical to spend time talking to kids and teens about keeping their information private but then turn around and share about them on social media. Show your kids and teens you value their privacy by treating it with respect."</a:t>
            </a:r>
            <a:endParaRPr sz="3300">
              <a:solidFill>
                <a:schemeClr val="dk1"/>
              </a:solidFill>
              <a:latin typeface="Calibri"/>
              <a:ea typeface="Calibri"/>
              <a:cs typeface="Calibri"/>
              <a:sym typeface="Calibri"/>
            </a:endParaRPr>
          </a:p>
          <a:p>
            <a:pPr indent="0" lvl="0" marL="457200" marR="0" rtl="0" algn="l">
              <a:spcBef>
                <a:spcPts val="600"/>
              </a:spcBef>
              <a:spcAft>
                <a:spcPts val="0"/>
              </a:spcAft>
              <a:buNone/>
            </a:pPr>
            <a:r>
              <a:rPr lang="en-US" sz="2200">
                <a:solidFill>
                  <a:schemeClr val="dk1"/>
                </a:solidFill>
                <a:latin typeface="Calibri"/>
                <a:ea typeface="Calibri"/>
                <a:cs typeface="Calibri"/>
                <a:sym typeface="Calibri"/>
              </a:rPr>
              <a:t>https://namle.net/wp-content/uploads/2023/02/NAMLE-Building-Resilience.pdf</a:t>
            </a:r>
            <a:endParaRPr sz="2200">
              <a:solidFill>
                <a:schemeClr val="dk1"/>
              </a:solidFill>
              <a:latin typeface="Calibri"/>
              <a:ea typeface="Calibri"/>
              <a:cs typeface="Calibri"/>
              <a:sym typeface="Calibri"/>
            </a:endParaRPr>
          </a:p>
          <a:p>
            <a:pPr indent="0" lvl="0" marL="457200" marR="0" rtl="0" algn="l">
              <a:spcBef>
                <a:spcPts val="600"/>
              </a:spcBef>
              <a:spcAft>
                <a:spcPts val="0"/>
              </a:spcAft>
              <a:buNone/>
            </a:pPr>
            <a:r>
              <a:t/>
            </a:r>
            <a:endParaRPr sz="3300">
              <a:solidFill>
                <a:schemeClr val="dk1"/>
              </a:solidFill>
              <a:latin typeface="Calibri"/>
              <a:ea typeface="Calibri"/>
              <a:cs typeface="Calibri"/>
              <a:sym typeface="Calibri"/>
            </a:endParaRPr>
          </a:p>
        </p:txBody>
      </p:sp>
      <p:pic>
        <p:nvPicPr>
          <p:cNvPr id="149" name="Google Shape;149;p20"/>
          <p:cNvPicPr preferRelativeResize="0"/>
          <p:nvPr/>
        </p:nvPicPr>
        <p:blipFill rotWithShape="1">
          <a:blip r:embed="rId4">
            <a:alphaModFix/>
          </a:blip>
          <a:srcRect b="0" l="0" r="0" t="0"/>
          <a:stretch/>
        </p:blipFill>
        <p:spPr>
          <a:xfrm>
            <a:off x="635000" y="1894610"/>
            <a:ext cx="3721100" cy="246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1"/>
          <p:cNvPicPr preferRelativeResize="0"/>
          <p:nvPr/>
        </p:nvPicPr>
        <p:blipFill rotWithShape="1">
          <a:blip r:embed="rId3">
            <a:alphaModFix/>
          </a:blip>
          <a:srcRect b="9188" l="11948" r="15723" t="15002"/>
          <a:stretch/>
        </p:blipFill>
        <p:spPr>
          <a:xfrm>
            <a:off x="10909912" y="5818910"/>
            <a:ext cx="1178674" cy="1039090"/>
          </a:xfrm>
          <a:prstGeom prst="rect">
            <a:avLst/>
          </a:prstGeom>
          <a:noFill/>
          <a:ln>
            <a:noFill/>
          </a:ln>
        </p:spPr>
      </p:pic>
      <p:sp>
        <p:nvSpPr>
          <p:cNvPr id="156" name="Google Shape;156;p21"/>
          <p:cNvSpPr txBox="1"/>
          <p:nvPr>
            <p:ph type="title"/>
          </p:nvPr>
        </p:nvSpPr>
        <p:spPr>
          <a:xfrm>
            <a:off x="1092200" y="232959"/>
            <a:ext cx="9918600" cy="1070100"/>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solidFill>
                  <a:srgbClr val="1C4587"/>
                </a:solidFill>
              </a:rPr>
              <a:t>Increase privacy in your tech settings</a:t>
            </a:r>
            <a:endParaRPr b="1">
              <a:solidFill>
                <a:srgbClr val="1C4587"/>
              </a:solidFill>
              <a:latin typeface="Calibri"/>
              <a:ea typeface="Calibri"/>
              <a:cs typeface="Calibri"/>
              <a:sym typeface="Calibri"/>
            </a:endParaRPr>
          </a:p>
        </p:txBody>
      </p:sp>
      <p:sp>
        <p:nvSpPr>
          <p:cNvPr id="157" name="Google Shape;157;p21"/>
          <p:cNvSpPr txBox="1"/>
          <p:nvPr/>
        </p:nvSpPr>
        <p:spPr>
          <a:xfrm>
            <a:off x="4223657" y="1302934"/>
            <a:ext cx="7634400" cy="48333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Turn off location monitoring unless being used in real-time by an app (like Maps)</a:t>
            </a:r>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Turn off microphone when not being used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When making online purchases, use only SSL sites or use PayPal</a:t>
            </a:r>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Don’t input personal information on sites that aren’t SSL certified (look for the padlock icon or a green URL or https:// at the beginning of a URL)</a:t>
            </a:r>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Consider only</a:t>
            </a:r>
            <a:r>
              <a:rPr lang="en-US" sz="2800">
                <a:solidFill>
                  <a:schemeClr val="dk1"/>
                </a:solidFill>
                <a:latin typeface="Calibri"/>
                <a:ea typeface="Calibri"/>
                <a:cs typeface="Calibri"/>
                <a:sym typeface="Calibri"/>
              </a:rPr>
              <a:t> using messenger apps with 3rd party end-to-end encryption (see next slide)</a:t>
            </a:r>
            <a:endParaRPr/>
          </a:p>
        </p:txBody>
      </p:sp>
      <p:pic>
        <p:nvPicPr>
          <p:cNvPr id="158" name="Google Shape;158;p21"/>
          <p:cNvPicPr preferRelativeResize="0"/>
          <p:nvPr/>
        </p:nvPicPr>
        <p:blipFill rotWithShape="1">
          <a:blip r:embed="rId4">
            <a:alphaModFix/>
          </a:blip>
          <a:srcRect b="0" l="0" r="0" t="0"/>
          <a:stretch/>
        </p:blipFill>
        <p:spPr>
          <a:xfrm>
            <a:off x="635000" y="1894610"/>
            <a:ext cx="3166845" cy="2096819"/>
          </a:xfrm>
          <a:prstGeom prst="rect">
            <a:avLst/>
          </a:prstGeom>
          <a:noFill/>
          <a:ln>
            <a:noFill/>
          </a:ln>
        </p:spPr>
      </p:pic>
      <p:pic>
        <p:nvPicPr>
          <p:cNvPr id="159" name="Google Shape;159;p21"/>
          <p:cNvPicPr preferRelativeResize="0"/>
          <p:nvPr/>
        </p:nvPicPr>
        <p:blipFill rotWithShape="1">
          <a:blip r:embed="rId3">
            <a:alphaModFix/>
          </a:blip>
          <a:srcRect b="9188" l="11948" r="15723" t="15002"/>
          <a:stretch/>
        </p:blipFill>
        <p:spPr>
          <a:xfrm>
            <a:off x="10735741" y="232959"/>
            <a:ext cx="1178674" cy="10390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nvSpPr>
        <p:spPr>
          <a:xfrm>
            <a:off x="874486" y="0"/>
            <a:ext cx="10515600" cy="13257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lang="en-US" sz="4400">
                <a:solidFill>
                  <a:srgbClr val="E3760B"/>
                </a:solidFill>
                <a:latin typeface="Calibri"/>
                <a:ea typeface="Calibri"/>
                <a:cs typeface="Calibri"/>
                <a:sym typeface="Calibri"/>
              </a:rPr>
              <a:t>Apps with end-to-end encryption</a:t>
            </a:r>
            <a:endParaRPr b="1" sz="4400">
              <a:solidFill>
                <a:srgbClr val="E3760B"/>
              </a:solidFill>
              <a:latin typeface="Calibri"/>
              <a:ea typeface="Calibri"/>
              <a:cs typeface="Calibri"/>
              <a:sym typeface="Calibri"/>
            </a:endParaRPr>
          </a:p>
        </p:txBody>
      </p:sp>
      <p:sp>
        <p:nvSpPr>
          <p:cNvPr id="166" name="Google Shape;166;p22"/>
          <p:cNvSpPr txBox="1"/>
          <p:nvPr/>
        </p:nvSpPr>
        <p:spPr>
          <a:xfrm>
            <a:off x="551543" y="1132111"/>
            <a:ext cx="11161500" cy="5695200"/>
          </a:xfrm>
          <a:prstGeom prst="rect">
            <a:avLst/>
          </a:prstGeom>
          <a:noFill/>
          <a:ln cap="flat" cmpd="sng" w="9525">
            <a:solidFill>
              <a:srgbClr val="C6136C"/>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Messaging apps with end-to-end encryption:</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Facetime</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Messages</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Google Duo</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Line messaging app</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Has the feature but not as default:</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Facebook Messenger</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Does not have end-to-end encryption at all:</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Skype</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Snapchat</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Google Hangouts</a:t>
            </a:r>
            <a:endParaRPr sz="2800">
              <a:solidFill>
                <a:schemeClr val="dk1"/>
              </a:solidFill>
              <a:latin typeface="Calibri"/>
              <a:ea typeface="Calibri"/>
              <a:cs typeface="Calibri"/>
              <a:sym typeface="Calibri"/>
            </a:endParaRPr>
          </a:p>
        </p:txBody>
      </p:sp>
      <p:pic>
        <p:nvPicPr>
          <p:cNvPr id="167" name="Google Shape;167;p22"/>
          <p:cNvPicPr preferRelativeResize="0"/>
          <p:nvPr/>
        </p:nvPicPr>
        <p:blipFill rotWithShape="1">
          <a:blip r:embed="rId3">
            <a:alphaModFix/>
          </a:blip>
          <a:srcRect b="0" l="0" r="0" t="0"/>
          <a:stretch/>
        </p:blipFill>
        <p:spPr>
          <a:xfrm>
            <a:off x="10927030" y="210820"/>
            <a:ext cx="1015810" cy="1249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3"/>
          <p:cNvPicPr preferRelativeResize="0"/>
          <p:nvPr/>
        </p:nvPicPr>
        <p:blipFill rotWithShape="1">
          <a:blip r:embed="rId3">
            <a:alphaModFix/>
          </a:blip>
          <a:srcRect b="9188" l="11948" r="15723" t="15002"/>
          <a:stretch/>
        </p:blipFill>
        <p:spPr>
          <a:xfrm>
            <a:off x="10909912" y="5818910"/>
            <a:ext cx="1178674" cy="1039090"/>
          </a:xfrm>
          <a:prstGeom prst="rect">
            <a:avLst/>
          </a:prstGeom>
          <a:noFill/>
          <a:ln>
            <a:noFill/>
          </a:ln>
        </p:spPr>
      </p:pic>
      <p:sp>
        <p:nvSpPr>
          <p:cNvPr id="174" name="Google Shape;174;p23"/>
          <p:cNvSpPr txBox="1"/>
          <p:nvPr>
            <p:ph type="title"/>
          </p:nvPr>
        </p:nvSpPr>
        <p:spPr>
          <a:xfrm>
            <a:off x="1092200" y="232959"/>
            <a:ext cx="9918600" cy="1070100"/>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solidFill>
                  <a:srgbClr val="1C4587"/>
                </a:solidFill>
              </a:rPr>
              <a:t>Increase privacy in your tech settings</a:t>
            </a:r>
            <a:endParaRPr b="1">
              <a:solidFill>
                <a:srgbClr val="1C4587"/>
              </a:solidFill>
            </a:endParaRPr>
          </a:p>
        </p:txBody>
      </p:sp>
      <p:sp>
        <p:nvSpPr>
          <p:cNvPr id="175" name="Google Shape;175;p23"/>
          <p:cNvSpPr txBox="1"/>
          <p:nvPr/>
        </p:nvSpPr>
        <p:spPr>
          <a:xfrm>
            <a:off x="4706258" y="1329020"/>
            <a:ext cx="7224600" cy="48333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6. Check privacy settings on the apps you use most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7. Keep parts of your life offline (think about what you share about your children and grandchildren, too)</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8. Consider getting involved with lobbying for more consumer control over data, opt-in/opt-out options, etc.</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9. Learn about things like Facebook pixels and where to download your data that FB stores:</a:t>
            </a:r>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4">
                  <a:extLst>
                    <a:ext uri="{A12FA001-AC4F-418D-AE19-62706E023703}">
                      <ahyp:hlinkClr val="tx"/>
                    </a:ext>
                  </a:extLst>
                </a:hlinkClick>
              </a:rPr>
              <a:t>https://www.facebook.com/dyi</a:t>
            </a:r>
            <a:endParaRPr sz="2800">
              <a:solidFill>
                <a:schemeClr val="dk1"/>
              </a:solidFill>
              <a:latin typeface="Calibri"/>
              <a:ea typeface="Calibri"/>
              <a:cs typeface="Calibri"/>
              <a:sym typeface="Calibri"/>
            </a:endParaRPr>
          </a:p>
        </p:txBody>
      </p:sp>
      <p:pic>
        <p:nvPicPr>
          <p:cNvPr id="176" name="Google Shape;176;p23"/>
          <p:cNvPicPr preferRelativeResize="0"/>
          <p:nvPr/>
        </p:nvPicPr>
        <p:blipFill rotWithShape="1">
          <a:blip r:embed="rId5">
            <a:alphaModFix/>
          </a:blip>
          <a:srcRect b="0" l="0" r="0" t="0"/>
          <a:stretch/>
        </p:blipFill>
        <p:spPr>
          <a:xfrm>
            <a:off x="635000" y="1894610"/>
            <a:ext cx="3721100" cy="2463800"/>
          </a:xfrm>
          <a:prstGeom prst="rect">
            <a:avLst/>
          </a:prstGeom>
          <a:noFill/>
          <a:ln>
            <a:noFill/>
          </a:ln>
        </p:spPr>
      </p:pic>
      <p:pic>
        <p:nvPicPr>
          <p:cNvPr id="177" name="Google Shape;177;p23"/>
          <p:cNvPicPr preferRelativeResize="0"/>
          <p:nvPr/>
        </p:nvPicPr>
        <p:blipFill rotWithShape="1">
          <a:blip r:embed="rId3">
            <a:alphaModFix/>
          </a:blip>
          <a:srcRect b="9188" l="11948" r="15723" t="15002"/>
          <a:stretch/>
        </p:blipFill>
        <p:spPr>
          <a:xfrm>
            <a:off x="10735741" y="232959"/>
            <a:ext cx="1178674" cy="10390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4"/>
          <p:cNvPicPr preferRelativeResize="0"/>
          <p:nvPr/>
        </p:nvPicPr>
        <p:blipFill rotWithShape="1">
          <a:blip r:embed="rId3">
            <a:alphaModFix/>
          </a:blip>
          <a:srcRect b="9188" l="11948" r="15723" t="15002"/>
          <a:stretch/>
        </p:blipFill>
        <p:spPr>
          <a:xfrm>
            <a:off x="10909912" y="5818910"/>
            <a:ext cx="1178674" cy="1039090"/>
          </a:xfrm>
          <a:prstGeom prst="rect">
            <a:avLst/>
          </a:prstGeom>
          <a:noFill/>
          <a:ln>
            <a:noFill/>
          </a:ln>
        </p:spPr>
      </p:pic>
      <p:sp>
        <p:nvSpPr>
          <p:cNvPr id="184" name="Google Shape;184;p24"/>
          <p:cNvSpPr txBox="1"/>
          <p:nvPr>
            <p:ph type="title"/>
          </p:nvPr>
        </p:nvSpPr>
        <p:spPr>
          <a:xfrm>
            <a:off x="1092200" y="232959"/>
            <a:ext cx="9918600" cy="1070100"/>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solidFill>
                  <a:srgbClr val="1C4587"/>
                </a:solidFill>
              </a:rPr>
              <a:t>Increase privacy in your tech settings</a:t>
            </a:r>
            <a:endParaRPr/>
          </a:p>
        </p:txBody>
      </p:sp>
      <p:sp>
        <p:nvSpPr>
          <p:cNvPr id="185" name="Google Shape;185;p24"/>
          <p:cNvSpPr txBox="1"/>
          <p:nvPr/>
        </p:nvSpPr>
        <p:spPr>
          <a:xfrm>
            <a:off x="4706258" y="1329020"/>
            <a:ext cx="7224600" cy="48333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10. Change settings so that you are logged off of accounts when you close a browser</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11. Disable access to third-party apps on Facebook: </a:t>
            </a:r>
            <a:r>
              <a:rPr lang="en-US" sz="2800" u="sng">
                <a:solidFill>
                  <a:schemeClr val="dk1"/>
                </a:solidFill>
                <a:latin typeface="Calibri"/>
                <a:ea typeface="Calibri"/>
                <a:cs typeface="Calibri"/>
                <a:sym typeface="Calibri"/>
                <a:hlinkClick r:id="rId4">
                  <a:extLst>
                    <a:ext uri="{A12FA001-AC4F-418D-AE19-62706E023703}">
                      <ahyp:hlinkClr val="tx"/>
                    </a:ext>
                  </a:extLst>
                </a:hlinkClick>
              </a:rPr>
              <a:t>https://www.imore.com/how-to-revoke-facebook-app-permissions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12. Avoid putting “identifying details” on public sites. Recommendations include avoiding photo tagging, for example</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13. Consider using search engines like DuckDuckGo that don’t store personal data</a:t>
            </a:r>
            <a:endParaRPr sz="2800">
              <a:solidFill>
                <a:schemeClr val="dk1"/>
              </a:solidFill>
              <a:latin typeface="Calibri"/>
              <a:ea typeface="Calibri"/>
              <a:cs typeface="Calibri"/>
              <a:sym typeface="Calibri"/>
            </a:endParaRPr>
          </a:p>
        </p:txBody>
      </p:sp>
      <p:pic>
        <p:nvPicPr>
          <p:cNvPr id="186" name="Google Shape;186;p24"/>
          <p:cNvPicPr preferRelativeResize="0"/>
          <p:nvPr/>
        </p:nvPicPr>
        <p:blipFill rotWithShape="1">
          <a:blip r:embed="rId5">
            <a:alphaModFix/>
          </a:blip>
          <a:srcRect b="0" l="0" r="0" t="0"/>
          <a:stretch/>
        </p:blipFill>
        <p:spPr>
          <a:xfrm>
            <a:off x="635000" y="1894610"/>
            <a:ext cx="3721100" cy="2463800"/>
          </a:xfrm>
          <a:prstGeom prst="rect">
            <a:avLst/>
          </a:prstGeom>
          <a:noFill/>
          <a:ln>
            <a:noFill/>
          </a:ln>
        </p:spPr>
      </p:pic>
      <p:sp>
        <p:nvSpPr>
          <p:cNvPr id="187" name="Google Shape;187;p24"/>
          <p:cNvSpPr/>
          <p:nvPr/>
        </p:nvSpPr>
        <p:spPr>
          <a:xfrm>
            <a:off x="329050" y="6310305"/>
            <a:ext cx="104067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Calibri"/>
                <a:ea typeface="Calibri"/>
                <a:cs typeface="Calibri"/>
                <a:sym typeface="Calibri"/>
              </a:rPr>
              <a:t>See, e.g., https://www.ted.com/talks/finn_lutzow_holm_myrstad_how_tech_companies_deceive_you_into_giving_up_your_data_and_privacy</a:t>
            </a:r>
            <a:endParaRPr sz="1300">
              <a:solidFill>
                <a:schemeClr val="dk1"/>
              </a:solidFill>
              <a:latin typeface="Calibri"/>
              <a:ea typeface="Calibri"/>
              <a:cs typeface="Calibri"/>
              <a:sym typeface="Calibri"/>
            </a:endParaRPr>
          </a:p>
        </p:txBody>
      </p:sp>
      <p:pic>
        <p:nvPicPr>
          <p:cNvPr id="188" name="Google Shape;188;p24"/>
          <p:cNvPicPr preferRelativeResize="0"/>
          <p:nvPr/>
        </p:nvPicPr>
        <p:blipFill rotWithShape="1">
          <a:blip r:embed="rId3">
            <a:alphaModFix/>
          </a:blip>
          <a:srcRect b="9188" l="11948" r="15723" t="15002"/>
          <a:stretch/>
        </p:blipFill>
        <p:spPr>
          <a:xfrm>
            <a:off x="10735741" y="232959"/>
            <a:ext cx="1178674" cy="10390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5"/>
          <p:cNvPicPr preferRelativeResize="0"/>
          <p:nvPr/>
        </p:nvPicPr>
        <p:blipFill rotWithShape="1">
          <a:blip r:embed="rId3">
            <a:alphaModFix/>
          </a:blip>
          <a:srcRect b="9181" l="11948" r="15723" t="15003"/>
          <a:stretch/>
        </p:blipFill>
        <p:spPr>
          <a:xfrm>
            <a:off x="10866962" y="278110"/>
            <a:ext cx="1178674" cy="1039090"/>
          </a:xfrm>
          <a:prstGeom prst="rect">
            <a:avLst/>
          </a:prstGeom>
          <a:noFill/>
          <a:ln>
            <a:noFill/>
          </a:ln>
        </p:spPr>
      </p:pic>
      <p:sp>
        <p:nvSpPr>
          <p:cNvPr id="195" name="Google Shape;195;p25"/>
          <p:cNvSpPr txBox="1"/>
          <p:nvPr>
            <p:ph type="title"/>
          </p:nvPr>
        </p:nvSpPr>
        <p:spPr>
          <a:xfrm>
            <a:off x="819225" y="60823"/>
            <a:ext cx="9918600" cy="1070100"/>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solidFill>
                  <a:srgbClr val="1C4587"/>
                </a:solidFill>
                <a:latin typeface="Calibri"/>
                <a:ea typeface="Calibri"/>
                <a:cs typeface="Calibri"/>
                <a:sym typeface="Calibri"/>
              </a:rPr>
              <a:t>Tip: Increase privacy in your tech settings</a:t>
            </a:r>
            <a:endParaRPr b="1">
              <a:solidFill>
                <a:srgbClr val="1C4587"/>
              </a:solidFill>
              <a:latin typeface="Calibri"/>
              <a:ea typeface="Calibri"/>
              <a:cs typeface="Calibri"/>
              <a:sym typeface="Calibri"/>
            </a:endParaRPr>
          </a:p>
        </p:txBody>
      </p:sp>
      <p:sp>
        <p:nvSpPr>
          <p:cNvPr id="196" name="Google Shape;196;p25"/>
          <p:cNvSpPr txBox="1"/>
          <p:nvPr/>
        </p:nvSpPr>
        <p:spPr>
          <a:xfrm>
            <a:off x="71575" y="947325"/>
            <a:ext cx="12192000" cy="5849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Google Chrome: </a:t>
            </a: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https://www.theverge.com/2020/2/11/21126427/google-chrome-privacy-tools-private-network-browser-settings</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Instagram: </a:t>
            </a:r>
            <a:r>
              <a:rPr b="0" i="0" lang="en-US" sz="18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https://www.theverge.com/2020/2/27/21154221/instagram-privacy-how-to-stories-posts-settings-tags-ads-blocking</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Facebook: </a:t>
            </a:r>
            <a:r>
              <a:rPr b="0" i="0" lang="en-US"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https://www.consumerreports.org/privacy/facebook-privacy-settings-a1775535782/</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Snapchat: </a:t>
            </a:r>
            <a:r>
              <a:rPr b="0" i="0" lang="en-US" sz="1800" u="sng" cap="none" strike="noStrike">
                <a:solidFill>
                  <a:schemeClr val="dk1"/>
                </a:solidFill>
                <a:latin typeface="Calibri"/>
                <a:ea typeface="Calibri"/>
                <a:cs typeface="Calibri"/>
                <a:sym typeface="Calibri"/>
                <a:hlinkClick r:id="rId7">
                  <a:extLst>
                    <a:ext uri="{A12FA001-AC4F-418D-AE19-62706E023703}">
                      <ahyp:hlinkClr val="tx"/>
                    </a:ext>
                  </a:extLst>
                </a:hlinkClick>
              </a:rPr>
              <a:t>https://www.lifewire.com/snapchat-privacy-tips-4117444</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Whatsapp: </a:t>
            </a:r>
            <a:r>
              <a:rPr b="0" i="0" lang="en-US" sz="1800" u="sng" cap="none" strike="noStrike">
                <a:solidFill>
                  <a:schemeClr val="dk1"/>
                </a:solidFill>
                <a:latin typeface="Calibri"/>
                <a:ea typeface="Calibri"/>
                <a:cs typeface="Calibri"/>
                <a:sym typeface="Calibri"/>
                <a:hlinkClick r:id="rId8">
                  <a:extLst>
                    <a:ext uri="{A12FA001-AC4F-418D-AE19-62706E023703}">
                      <ahyp:hlinkClr val="tx"/>
                    </a:ext>
                  </a:extLst>
                </a:hlinkClick>
              </a:rPr>
              <a:t>https://www.fastcompany.com/90388813/the-ultimate-guide-to-whatsapps-powerful-privacy-options</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Google: </a:t>
            </a:r>
            <a:r>
              <a:rPr b="0" i="0" lang="en-US" sz="1800" u="sng" cap="none" strike="noStrike">
                <a:solidFill>
                  <a:schemeClr val="dk1"/>
                </a:solidFill>
                <a:latin typeface="Calibri"/>
                <a:ea typeface="Calibri"/>
                <a:cs typeface="Calibri"/>
                <a:sym typeface="Calibri"/>
                <a:hlinkClick r:id="rId9">
                  <a:extLst>
                    <a:ext uri="{A12FA001-AC4F-418D-AE19-62706E023703}">
                      <ahyp:hlinkClr val="tx"/>
                    </a:ext>
                  </a:extLst>
                </a:hlinkClick>
              </a:rPr>
              <a:t>https://www.wired.com/story/google-tracks-you-privacy/</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YouTube: </a:t>
            </a:r>
            <a:r>
              <a:rPr b="0" i="0" lang="en-US" sz="1800" u="sng" cap="none" strike="noStrike">
                <a:solidFill>
                  <a:schemeClr val="dk1"/>
                </a:solidFill>
                <a:latin typeface="Calibri"/>
                <a:ea typeface="Calibri"/>
                <a:cs typeface="Calibri"/>
                <a:sym typeface="Calibri"/>
                <a:hlinkClick r:id="rId10">
                  <a:extLst>
                    <a:ext uri="{A12FA001-AC4F-418D-AE19-62706E023703}">
                      <ahyp:hlinkClr val="tx"/>
                    </a:ext>
                  </a:extLst>
                </a:hlinkClick>
              </a:rPr>
              <a:t>https://www.theverge.com/2019/4/19/18484802/youtube-privacy-protect-how-to-video-preferences-web-ad-personalization</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Amazon: </a:t>
            </a:r>
            <a:r>
              <a:rPr b="0" i="0" lang="en-US" sz="1800" u="sng" cap="none" strike="noStrike">
                <a:solidFill>
                  <a:schemeClr val="dk1"/>
                </a:solidFill>
                <a:latin typeface="Calibri"/>
                <a:ea typeface="Calibri"/>
                <a:cs typeface="Calibri"/>
                <a:sym typeface="Calibri"/>
                <a:hlinkClick r:id="rId11">
                  <a:extLst>
                    <a:ext uri="{A12FA001-AC4F-418D-AE19-62706E023703}">
                      <ahyp:hlinkClr val="tx"/>
                    </a:ext>
                  </a:extLst>
                </a:hlinkClick>
              </a:rPr>
              <a:t>https://the-digital-reader.com/2020/02/12/six-default-amazon-security-settings-you-can-change-for-more-privacy/</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Other tips part 1: </a:t>
            </a:r>
            <a:r>
              <a:rPr b="0" i="0" lang="en-US" sz="1800" u="sng" cap="none" strike="noStrike">
                <a:solidFill>
                  <a:schemeClr val="dk1"/>
                </a:solidFill>
                <a:latin typeface="Calibri"/>
                <a:ea typeface="Calibri"/>
                <a:cs typeface="Calibri"/>
                <a:sym typeface="Calibri"/>
                <a:hlinkClick r:id="rId12">
                  <a:extLst>
                    <a:ext uri="{A12FA001-AC4F-418D-AE19-62706E023703}">
                      <ahyp:hlinkClr val="tx"/>
                    </a:ext>
                  </a:extLst>
                </a:hlinkClick>
              </a:rPr>
              <a:t>https://www.washingtonpost.com/news/the-switch/wp/2018/06/01/hands-off-my-data-15-default-privacy-settings-you-should-change-right-now/</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Other tips, part 2: https://www.washingtonpost.com/news/the-switch/wp/2018/06/15/hands-off-my-data-15-more-default-privacy-settings-you-should-change-on-your-tv-cellphone-plan-linkedin-and-more/</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6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nvSpPr>
        <p:spPr>
          <a:xfrm>
            <a:off x="838200" y="59337"/>
            <a:ext cx="10515600" cy="978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lang="en-US" sz="4400">
                <a:solidFill>
                  <a:srgbClr val="1C4587"/>
                </a:solidFill>
                <a:latin typeface="Calibri"/>
                <a:ea typeface="Calibri"/>
                <a:cs typeface="Calibri"/>
                <a:sym typeface="Calibri"/>
              </a:rPr>
              <a:t>A Quote on </a:t>
            </a:r>
            <a:r>
              <a:rPr b="1" lang="en-US" sz="4400">
                <a:solidFill>
                  <a:srgbClr val="1C4587"/>
                </a:solidFill>
                <a:latin typeface="Calibri"/>
                <a:ea typeface="Calibri"/>
                <a:cs typeface="Calibri"/>
                <a:sym typeface="Calibri"/>
              </a:rPr>
              <a:t>Privacy</a:t>
            </a:r>
            <a:endParaRPr b="1" sz="4400">
              <a:solidFill>
                <a:srgbClr val="1C4587"/>
              </a:solidFill>
              <a:latin typeface="Calibri"/>
              <a:ea typeface="Calibri"/>
              <a:cs typeface="Calibri"/>
              <a:sym typeface="Calibri"/>
            </a:endParaRPr>
          </a:p>
        </p:txBody>
      </p:sp>
      <p:sp>
        <p:nvSpPr>
          <p:cNvPr id="203" name="Google Shape;203;p26"/>
          <p:cNvSpPr/>
          <p:nvPr/>
        </p:nvSpPr>
        <p:spPr>
          <a:xfrm>
            <a:off x="991325" y="1132125"/>
            <a:ext cx="10124400" cy="31086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555555"/>
                </a:solidFill>
                <a:latin typeface="Arial"/>
                <a:ea typeface="Arial"/>
                <a:cs typeface="Arial"/>
                <a:sym typeface="Arial"/>
              </a:rPr>
              <a:t>“Google [and other data-gathering “free” tech] knows quite a lot about all of us. No one ever lies to a search engine. I used to say that Google knows more about me than my wife does, but that doesn’t go far enough. Google knows me even better, because Google has perfect memory in a way that people don’t.”</a:t>
            </a:r>
            <a:endParaRPr sz="2800">
              <a:solidFill>
                <a:srgbClr val="222222"/>
              </a:solidFill>
              <a:latin typeface="Arial"/>
              <a:ea typeface="Arial"/>
              <a:cs typeface="Arial"/>
              <a:sym typeface="Arial"/>
            </a:endParaRPr>
          </a:p>
          <a:p>
            <a:pPr indent="0" lvl="0" marL="0" marR="0" rtl="0" algn="l">
              <a:spcBef>
                <a:spcPts val="0"/>
              </a:spcBef>
              <a:spcAft>
                <a:spcPts val="0"/>
              </a:spcAft>
              <a:buNone/>
            </a:pPr>
            <a:r>
              <a:rPr i="1" lang="en-US" sz="2800">
                <a:solidFill>
                  <a:srgbClr val="555555"/>
                </a:solidFill>
                <a:latin typeface="Arial"/>
                <a:ea typeface="Arial"/>
                <a:cs typeface="Arial"/>
                <a:sym typeface="Arial"/>
              </a:rPr>
              <a:t>               —Bruce Schneier,</a:t>
            </a:r>
            <a:r>
              <a:rPr lang="en-US" sz="2800">
                <a:solidFill>
                  <a:srgbClr val="555555"/>
                </a:solidFill>
                <a:latin typeface="Arial"/>
                <a:ea typeface="Arial"/>
                <a:cs typeface="Arial"/>
                <a:sym typeface="Arial"/>
              </a:rPr>
              <a:t> </a:t>
            </a:r>
            <a:r>
              <a:rPr i="1" lang="en-US" sz="2800">
                <a:solidFill>
                  <a:srgbClr val="555555"/>
                </a:solidFill>
                <a:latin typeface="Arial"/>
                <a:ea typeface="Arial"/>
                <a:cs typeface="Arial"/>
                <a:sym typeface="Arial"/>
              </a:rPr>
              <a:t>cybersecurity expert</a:t>
            </a:r>
            <a:endParaRPr sz="2800">
              <a:solidFill>
                <a:schemeClr val="dk1"/>
              </a:solidFill>
              <a:latin typeface="Calibri"/>
              <a:ea typeface="Calibri"/>
              <a:cs typeface="Calibri"/>
              <a:sym typeface="Calibri"/>
            </a:endParaRPr>
          </a:p>
        </p:txBody>
      </p:sp>
      <p:pic>
        <p:nvPicPr>
          <p:cNvPr id="204" name="Google Shape;204;p26"/>
          <p:cNvPicPr preferRelativeResize="0"/>
          <p:nvPr/>
        </p:nvPicPr>
        <p:blipFill rotWithShape="1">
          <a:blip r:embed="rId3">
            <a:alphaModFix/>
          </a:blip>
          <a:srcRect b="0" l="0" r="0" t="0"/>
          <a:stretch/>
        </p:blipFill>
        <p:spPr>
          <a:xfrm>
            <a:off x="2750456" y="4428010"/>
            <a:ext cx="6662057" cy="23429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nvSpPr>
        <p:spPr>
          <a:xfrm>
            <a:off x="188685" y="60329"/>
            <a:ext cx="11829000" cy="10137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Calibri"/>
              <a:buNone/>
            </a:pPr>
            <a:r>
              <a:rPr b="1" i="0" lang="en-US" sz="4000" u="none" cap="none" strike="noStrike">
                <a:solidFill>
                  <a:srgbClr val="1C4587"/>
                </a:solidFill>
                <a:latin typeface="Calibri"/>
                <a:ea typeface="Calibri"/>
                <a:cs typeface="Calibri"/>
                <a:sym typeface="Calibri"/>
              </a:rPr>
              <a:t>Tip: Say no to Default</a:t>
            </a:r>
            <a:r>
              <a:rPr b="1" lang="en-US" sz="4000">
                <a:solidFill>
                  <a:srgbClr val="1C4587"/>
                </a:solidFill>
                <a:latin typeface="Calibri"/>
                <a:ea typeface="Calibri"/>
                <a:cs typeface="Calibri"/>
                <a:sym typeface="Calibri"/>
              </a:rPr>
              <a:t>s! Help to Reduce</a:t>
            </a:r>
            <a:r>
              <a:rPr b="1" i="0" lang="en-US" sz="4000" u="none" cap="none" strike="noStrike">
                <a:solidFill>
                  <a:srgbClr val="1C4587"/>
                </a:solidFill>
                <a:latin typeface="Calibri"/>
                <a:ea typeface="Calibri"/>
                <a:cs typeface="Calibri"/>
                <a:sym typeface="Calibri"/>
              </a:rPr>
              <a:t> Notifications</a:t>
            </a:r>
            <a:endParaRPr b="1" i="0" sz="4000" u="none" cap="none" strike="noStrike">
              <a:solidFill>
                <a:srgbClr val="1C4587"/>
              </a:solidFill>
              <a:latin typeface="Calibri"/>
              <a:ea typeface="Calibri"/>
              <a:cs typeface="Calibri"/>
              <a:sym typeface="Calibri"/>
            </a:endParaRPr>
          </a:p>
        </p:txBody>
      </p:sp>
      <p:sp>
        <p:nvSpPr>
          <p:cNvPr id="211" name="Google Shape;211;p27"/>
          <p:cNvSpPr txBox="1"/>
          <p:nvPr/>
        </p:nvSpPr>
        <p:spPr>
          <a:xfrm>
            <a:off x="329300" y="992225"/>
            <a:ext cx="11862600" cy="53256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00000"/>
              </a:lnSpc>
              <a:spcBef>
                <a:spcPts val="0"/>
              </a:spcBef>
              <a:spcAft>
                <a:spcPts val="0"/>
              </a:spcAft>
              <a:buClr>
                <a:schemeClr val="dk1"/>
              </a:buClr>
              <a:buSzPts val="1700"/>
              <a:buFont typeface="Arial"/>
              <a:buChar char="•"/>
            </a:pPr>
            <a:r>
              <a:rPr b="1" i="0" lang="en-US" sz="1700" u="none" cap="none" strike="noStrike">
                <a:solidFill>
                  <a:schemeClr val="dk1"/>
                </a:solidFill>
                <a:latin typeface="Calibri"/>
                <a:ea typeface="Calibri"/>
                <a:cs typeface="Calibri"/>
                <a:sym typeface="Calibri"/>
              </a:rPr>
              <a:t>Say no to defaults! Change notifications</a:t>
            </a:r>
            <a:endParaRPr b="0" i="0" sz="1700" u="none" cap="none" strike="noStrike">
              <a:solidFill>
                <a:srgbClr val="000000"/>
              </a:solidFill>
              <a:latin typeface="Arial"/>
              <a:ea typeface="Arial"/>
              <a:cs typeface="Arial"/>
              <a:sym typeface="Arial"/>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iPhone: https://support.apple.com/guide/iphone/change-notification-settings-iph7c3d96bab/ios</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Android: https://support.google.com/android/answer/9079661?hl=en</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Pixel: </a:t>
            </a:r>
            <a:r>
              <a:rPr b="0" i="0" lang="en-US" sz="17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https://support.google.com/pixelphone/answer/6111294?hl=en</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Samsung Galaxy s9: https://www.cnet.com/tech/mobile/how-to-turn-off-samsungs-galaxy-notifications-on-the-galaxy-s9/</a:t>
            </a:r>
            <a:endParaRPr b="0" i="0" sz="1700" u="none" cap="none" strike="noStrike">
              <a:solidFill>
                <a:srgbClr val="000000"/>
              </a:solidFill>
              <a:latin typeface="Arial"/>
              <a:ea typeface="Arial"/>
              <a:cs typeface="Arial"/>
              <a:sym typeface="Arial"/>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Facebook: </a:t>
            </a:r>
            <a:r>
              <a:rPr b="0" i="0" lang="en-US" sz="17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https://www.facebook.com/help/390022341057202/</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WhatsApp: </a:t>
            </a:r>
            <a:endParaRPr b="0" i="0" sz="1700" u="none" cap="none" strike="noStrike">
              <a:solidFill>
                <a:srgbClr val="000000"/>
              </a:solidFill>
              <a:latin typeface="Arial"/>
              <a:ea typeface="Arial"/>
              <a:cs typeface="Arial"/>
              <a:sym typeface="Arial"/>
            </a:endParaRPr>
          </a:p>
          <a:p>
            <a:pPr indent="-279400" lvl="2" marL="12001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For Android: </a:t>
            </a:r>
            <a:r>
              <a:rPr b="0" i="0" lang="en-US" sz="17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https://faq.whatsapp.com/android/chats/how-to-manage-your-notifications</a:t>
            </a:r>
            <a:endParaRPr b="0" i="0" sz="1700" u="none" cap="none" strike="noStrike">
              <a:solidFill>
                <a:schemeClr val="dk1"/>
              </a:solidFill>
              <a:latin typeface="Calibri"/>
              <a:ea typeface="Calibri"/>
              <a:cs typeface="Calibri"/>
              <a:sym typeface="Calibri"/>
            </a:endParaRPr>
          </a:p>
          <a:p>
            <a:pPr indent="-279400" lvl="2" marL="12001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For iPhone: https://faq.whatsapp.com/iphone/troubleshooting/how-to-manage-your-notifications</a:t>
            </a:r>
            <a:endParaRPr b="0" i="0" sz="1700" u="none" cap="none" strike="noStrike">
              <a:solidFill>
                <a:schemeClr val="dk1"/>
              </a:solidFill>
              <a:latin typeface="Calibri"/>
              <a:ea typeface="Calibri"/>
              <a:cs typeface="Calibri"/>
              <a:sym typeface="Calibri"/>
            </a:endParaRPr>
          </a:p>
          <a:p>
            <a:pPr indent="-279400" lvl="2" marL="12001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For Desktop: https://faq.whatsapp.com/web/chats/how-to-manage-your-notifications</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LinkedIn: </a:t>
            </a:r>
            <a:r>
              <a:rPr b="0" i="0" lang="en-US" sz="17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https://www.linkedin.com/help/linkedin/answer/76636/managing-your-linkedin-notification-updates?lang=en</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Email: Check your email program/app and/or your device</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Windows 10: </a:t>
            </a:r>
            <a:r>
              <a:rPr b="0" i="0" lang="en-US" sz="1700" u="sng" cap="none" strike="noStrike">
                <a:solidFill>
                  <a:schemeClr val="dk1"/>
                </a:solidFill>
                <a:latin typeface="Calibri"/>
                <a:ea typeface="Calibri"/>
                <a:cs typeface="Calibri"/>
                <a:sym typeface="Calibri"/>
                <a:hlinkClick r:id="rId7">
                  <a:extLst>
                    <a:ext uri="{A12FA001-AC4F-418D-AE19-62706E023703}">
                      <ahyp:hlinkClr val="tx"/>
                    </a:ext>
                  </a:extLst>
                </a:hlinkClick>
              </a:rPr>
              <a:t>https://support.microsoft.com/en-us/windows/change-notification-and-action-settings-in-windows-10-8942c744-6198-fe56-4639-34320cf9444e</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a Mac: https://support.apple.com/en-us/HT204079</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On Slack: </a:t>
            </a:r>
            <a:r>
              <a:rPr b="0" i="0" lang="en-US" sz="1700" u="sng" cap="none" strike="noStrike">
                <a:solidFill>
                  <a:schemeClr val="dk1"/>
                </a:solidFill>
                <a:latin typeface="Calibri"/>
                <a:ea typeface="Calibri"/>
                <a:cs typeface="Calibri"/>
                <a:sym typeface="Calibri"/>
                <a:hlinkClick r:id="rId8">
                  <a:extLst>
                    <a:ext uri="{A12FA001-AC4F-418D-AE19-62706E023703}">
                      <ahyp:hlinkClr val="tx"/>
                    </a:ext>
                  </a:extLst>
                </a:hlinkClick>
              </a:rPr>
              <a:t>https://slack.com/help/articles/201355156-Configure-your-Slack-notifications</a:t>
            </a:r>
            <a:endParaRPr b="0" i="0" sz="1700" u="none" cap="none" strike="noStrike">
              <a:solidFill>
                <a:schemeClr val="dk1"/>
              </a:solidFill>
              <a:latin typeface="Calibri"/>
              <a:ea typeface="Calibri"/>
              <a:cs typeface="Calibri"/>
              <a:sym typeface="Calibri"/>
            </a:endParaRPr>
          </a:p>
          <a:p>
            <a:pPr indent="-279400" lvl="1" marL="74295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Microsoft Teams Do Not Disturb: https://techcommunity.microsoft.com/t5/microsoft-teams/automatically-set-do-not-disturb-when-presenting/m-p/736906</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